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5" r:id="rId2"/>
    <p:sldId id="298" r:id="rId3"/>
    <p:sldId id="299" r:id="rId4"/>
    <p:sldId id="300" r:id="rId5"/>
    <p:sldId id="301" r:id="rId6"/>
    <p:sldId id="286" r:id="rId7"/>
    <p:sldId id="302" r:id="rId8"/>
    <p:sldId id="303" r:id="rId9"/>
    <p:sldId id="304" r:id="rId10"/>
    <p:sldId id="260" r:id="rId11"/>
    <p:sldId id="289" r:id="rId12"/>
    <p:sldId id="306" r:id="rId13"/>
    <p:sldId id="307" r:id="rId14"/>
    <p:sldId id="288" r:id="rId15"/>
    <p:sldId id="310" r:id="rId16"/>
    <p:sldId id="311" r:id="rId17"/>
    <p:sldId id="324" r:id="rId18"/>
    <p:sldId id="273" r:id="rId19"/>
    <p:sldId id="291" r:id="rId20"/>
    <p:sldId id="293" r:id="rId21"/>
    <p:sldId id="292" r:id="rId22"/>
    <p:sldId id="313" r:id="rId23"/>
    <p:sldId id="316" r:id="rId24"/>
    <p:sldId id="318" r:id="rId25"/>
    <p:sldId id="320" r:id="rId26"/>
    <p:sldId id="323" r:id="rId27"/>
    <p:sldId id="321" r:id="rId28"/>
    <p:sldId id="322" r:id="rId29"/>
    <p:sldId id="269" r:id="rId30"/>
    <p:sldId id="309" r:id="rId31"/>
    <p:sldId id="308" r:id="rId32"/>
    <p:sldId id="326" r:id="rId33"/>
    <p:sldId id="325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幻灯片图像占位符 2051"/>
          <p:cNvSpPr>
            <a:spLocks noGrp="1" noRo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buFont typeface="Arial" panose="020B0604020202020204" pitchFamily="34" charset="0"/>
              <a:buNone/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1A78C1D-13E4-4721-A0AE-AA7705F9FF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6145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7411" name="文本占位符 6146"/>
          <p:cNvSpPr>
            <a:spLocks noGrp="1" noRot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2867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8915" name="文本占位符 28674"/>
          <p:cNvSpPr>
            <a:spLocks noGrp="1" noRot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3072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0963" name="文本占位符 30722"/>
          <p:cNvSpPr>
            <a:spLocks noGrp="1" noRot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3584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6083" name="文本占位符 35842"/>
          <p:cNvSpPr>
            <a:spLocks noGrp="1" noRot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3891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9155" name="文本占位符 38914"/>
          <p:cNvSpPr>
            <a:spLocks noGrp="1" noRot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3DB7F-1228-48F4-A7A9-9EE6930D9A48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D7BE0-84ED-433C-9004-201CEE8D8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A0F15-8801-4AA6-A5E5-1C65572015B8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E2926-C59A-4744-9FB8-C1DB0FC7D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40138-8FEE-4ABE-95C1-543CA2ABE5EE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A73A9-33CD-433D-A060-407DDEDD7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726E3-179A-47F7-A038-32AC2DAD512B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30AEA-05D7-468E-8607-60E7F72703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3FAEA-2397-4257-B644-DDEE290A6A5A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E3813-AFF4-4662-BFEC-579494C4E3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C137B-227A-45E0-9F70-B2DEB662BEC8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0888F-49FF-458D-AB89-C16A4A30B5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DC6C2-7C09-4276-996B-B80FD7B823F8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A3A8-A6EA-4A63-991A-9E7A1FA7DE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7B244-40D2-4A66-9646-5145A53DFB07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CC881-B53B-4FCA-BCEF-BC394527AC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BDB6F-560F-497D-8040-7560CFAE06B2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3784C-6267-41C6-A7CE-2A0A69675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84D57-291F-4D4E-AD76-C613B1674A60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FD259-E63E-4EBF-AC27-5F7F11E89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85CDF-F4D4-48C6-A483-DB998B78731E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95D1A-FC87-4F43-AF48-D56C870E4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04CCA2-3B8C-4B6C-985B-3D968F7735BE}" type="datetime3">
              <a:rPr lang="zh-CN" altLang="en-US"/>
              <a:pPr>
                <a:defRPr/>
              </a:pPr>
              <a:t>2017年11月7日星期二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长丰县沛河中学</a:t>
            </a: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4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6639A1-79B3-4E4D-BA69-86DC064A2A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slide" Target="slide10.xml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111\&#31532;17&#35838;%20&#8220;&#20013;&#21326;&#27665;&#26063;&#21040;&#20102;&#26368;&#21361;&#38505;&#30340;&#26102;&#20505;&#8221;\&#21512;&#21809;&#29256;&#8212;&#8212;&#22269;&#27468;.mp3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1981200" y="1752600"/>
            <a:ext cx="4343400" cy="990600"/>
          </a:xfrm>
        </p:spPr>
        <p:txBody>
          <a:bodyPr anchor="ctr"/>
          <a:lstStyle/>
          <a:p>
            <a:r>
              <a:rPr lang="zh-CN" altLang="en-US" sz="5400" b="1" smtClean="0">
                <a:solidFill>
                  <a:schemeClr val="tx1"/>
                </a:solidFill>
                <a:ea typeface="华文行楷" pitchFamily="2" charset="-122"/>
              </a:rPr>
              <a:t>第</a:t>
            </a:r>
            <a:r>
              <a:rPr lang="en-US" altLang="zh-CN" sz="5400" b="1" smtClean="0">
                <a:solidFill>
                  <a:schemeClr val="tx1"/>
                </a:solidFill>
                <a:ea typeface="华文行楷" pitchFamily="2" charset="-122"/>
              </a:rPr>
              <a:t>17</a:t>
            </a:r>
            <a:r>
              <a:rPr lang="zh-CN" altLang="en-US" sz="5400" b="1" smtClean="0">
                <a:solidFill>
                  <a:schemeClr val="tx1"/>
                </a:solidFill>
                <a:ea typeface="华文行楷" pitchFamily="2" charset="-122"/>
              </a:rPr>
              <a:t>课</a:t>
            </a:r>
          </a:p>
        </p:txBody>
      </p:sp>
      <p:sp>
        <p:nvSpPr>
          <p:cNvPr id="3075" name="矩形 3074"/>
          <p:cNvSpPr/>
          <p:nvPr/>
        </p:nvSpPr>
        <p:spPr>
          <a:xfrm>
            <a:off x="914400" y="2438400"/>
            <a:ext cx="8458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中华民族到了最危险的时候</a:t>
            </a:r>
            <a:r>
              <a:rPr lang="zh-CN" altLang="en-US" sz="6600" b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4339" name="文本框 3075"/>
          <p:cNvSpPr txBox="1">
            <a:spLocks noChangeArrowheads="1"/>
          </p:cNvSpPr>
          <p:nvPr/>
        </p:nvSpPr>
        <p:spPr bwMode="auto">
          <a:xfrm>
            <a:off x="762000" y="228600"/>
            <a:ext cx="7543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b="1">
                <a:latin typeface="Times New Roman" pitchFamily="18" charset="0"/>
                <a:ea typeface="黑体" pitchFamily="49" charset="-122"/>
              </a:rPr>
              <a:t>第四单元    伟大的抗日战争</a:t>
            </a:r>
            <a:endParaRPr lang="zh-CN" altLang="en-US" sz="40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77" name="矩形 3076"/>
          <p:cNvSpPr>
            <a:spLocks noChangeArrowheads="1"/>
          </p:cNvSpPr>
          <p:nvPr/>
        </p:nvSpPr>
        <p:spPr bwMode="auto">
          <a:xfrm>
            <a:off x="2209800" y="1066800"/>
            <a:ext cx="475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4000" b="1">
                <a:latin typeface="Times New Roman" pitchFamily="18" charset="0"/>
                <a:ea typeface="黑体" pitchFamily="49" charset="-122"/>
              </a:rPr>
              <a:t>1937——1945</a:t>
            </a:r>
            <a:r>
              <a:rPr lang="zh-CN" altLang="en-US" sz="4000" b="1">
                <a:latin typeface="Times New Roman" pitchFamily="18" charset="0"/>
                <a:ea typeface="黑体" pitchFamily="49" charset="-122"/>
              </a:rPr>
              <a:t>年）</a:t>
            </a:r>
          </a:p>
        </p:txBody>
      </p:sp>
      <p:sp>
        <p:nvSpPr>
          <p:cNvPr id="3078" name="文本框 307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 rot="-1488907">
            <a:off x="1171575" y="3505200"/>
            <a:ext cx="733425" cy="2971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 九一八事变</a:t>
            </a:r>
          </a:p>
        </p:txBody>
      </p:sp>
      <p:sp>
        <p:nvSpPr>
          <p:cNvPr id="3079" name="矩形 307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90800" y="4267200"/>
            <a:ext cx="3925888" cy="641350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36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不朽的民族战歌</a:t>
            </a:r>
            <a:endParaRPr lang="zh-CN" altLang="en-US" sz="36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080" name="文本框 307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 rot="964124">
            <a:off x="6719888" y="3505200"/>
            <a:ext cx="671512" cy="2819400"/>
          </a:xfrm>
          <a:prstGeom prst="rect">
            <a:avLst/>
          </a:prstGeom>
          <a:solidFill>
            <a:srgbClr val="336600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    西安事变</a:t>
            </a:r>
          </a:p>
        </p:txBody>
      </p:sp>
      <p:sp>
        <p:nvSpPr>
          <p:cNvPr id="14344" name="灯片编号占位符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E36A6493-372F-4CD1-9A31-6DDE9DBDABE3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7" grpId="0"/>
      <p:bldP spid="3078" grpId="0" animBg="1"/>
      <p:bldP spid="3079" grpId="0" animBg="1"/>
      <p:bldP spid="30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WordArt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858838"/>
            <a:ext cx="3230563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1476375" y="2781300"/>
            <a:ext cx="7056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         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面对日本帝国主义的入侵，中华儿女能坐以待毙吗？</a:t>
            </a:r>
            <a:endParaRPr lang="zh-CN" altLang="en-US" sz="12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3316" name="矩形 13315"/>
          <p:cNvSpPr>
            <a:spLocks noChangeArrowheads="1" noChangeShapeType="1" noTextEdit="1"/>
          </p:cNvSpPr>
          <p:nvPr/>
        </p:nvSpPr>
        <p:spPr bwMode="auto">
          <a:xfrm>
            <a:off x="1331913" y="4652963"/>
            <a:ext cx="60674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宋体"/>
                <a:ea typeface="宋体"/>
              </a:rPr>
              <a:t>哪里有压迫，哪里就有反抗！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五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4900"/>
            <a:ext cx="47879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五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3644900"/>
            <a:ext cx="43561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五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7879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23850" y="6165850"/>
            <a:ext cx="424973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FFFF00"/>
                </a:solidFill>
                <a:ea typeface="黑体" pitchFamily="49" charset="-122"/>
              </a:rPr>
              <a:t> </a:t>
            </a:r>
            <a:r>
              <a:rPr lang="zh-CN" altLang="en-US" sz="2800" b="1">
                <a:solidFill>
                  <a:srgbClr val="000066"/>
                </a:solidFill>
                <a:ea typeface="黑体" pitchFamily="49" charset="-122"/>
              </a:rPr>
              <a:t>东北抗日联军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 rot="10819848" flipV="1">
            <a:off x="5003800" y="6164263"/>
            <a:ext cx="3960813" cy="52863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察哈尔民众抗日同盟军</a:t>
            </a:r>
          </a:p>
        </p:txBody>
      </p:sp>
      <p:pic>
        <p:nvPicPr>
          <p:cNvPr id="25606" name="Picture 7" descr="ab5cec3368ce2ee11a4cff8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0"/>
            <a:ext cx="43561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5003800" y="260350"/>
            <a:ext cx="367188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FFFF00"/>
                </a:solidFill>
                <a:ea typeface="黑体" pitchFamily="49" charset="-122"/>
              </a:rPr>
              <a:t> </a:t>
            </a:r>
            <a:r>
              <a:rPr lang="zh-CN" altLang="en-US" sz="2800" b="1">
                <a:solidFill>
                  <a:srgbClr val="000066"/>
                </a:solidFill>
                <a:ea typeface="黑体" pitchFamily="49" charset="-122"/>
              </a:rPr>
              <a:t>嫩江桥抗战</a:t>
            </a:r>
          </a:p>
        </p:txBody>
      </p:sp>
      <p:sp>
        <p:nvSpPr>
          <p:cNvPr id="25608" name="Text Box 10"/>
          <p:cNvSpPr txBox="1">
            <a:spLocks noChangeArrowheads="1"/>
          </p:cNvSpPr>
          <p:nvPr/>
        </p:nvSpPr>
        <p:spPr bwMode="auto">
          <a:xfrm>
            <a:off x="468313" y="260350"/>
            <a:ext cx="3598862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FFFF00"/>
                </a:solidFill>
                <a:ea typeface="黑体" pitchFamily="49" charset="-122"/>
              </a:rPr>
              <a:t> </a:t>
            </a:r>
            <a:r>
              <a:rPr lang="zh-CN" altLang="en-US" sz="2800" b="1">
                <a:solidFill>
                  <a:srgbClr val="000066"/>
                </a:solidFill>
                <a:ea typeface="黑体" pitchFamily="49" charset="-122"/>
              </a:rPr>
              <a:t>东北抗日义勇军</a:t>
            </a:r>
          </a:p>
        </p:txBody>
      </p:sp>
      <p:sp>
        <p:nvSpPr>
          <p:cNvPr id="25609" name="上箭头 1434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950325" y="6442075"/>
            <a:ext cx="193675" cy="415925"/>
          </a:xfrm>
          <a:prstGeom prst="upArrow">
            <a:avLst>
              <a:gd name="adj1" fmla="val 50000"/>
              <a:gd name="adj2" fmla="val 5368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grpSp>
        <p:nvGrpSpPr>
          <p:cNvPr id="14347" name="组合 14346"/>
          <p:cNvGrpSpPr>
            <a:grpSpLocks/>
          </p:cNvGrpSpPr>
          <p:nvPr/>
        </p:nvGrpSpPr>
        <p:grpSpPr bwMode="auto">
          <a:xfrm>
            <a:off x="0" y="476250"/>
            <a:ext cx="8777288" cy="5562600"/>
            <a:chOff x="0" y="0"/>
            <a:chExt cx="5529" cy="3504"/>
          </a:xfrm>
        </p:grpSpPr>
        <p:grpSp>
          <p:nvGrpSpPr>
            <p:cNvPr id="25612" name="组合 14347"/>
            <p:cNvGrpSpPr>
              <a:grpSpLocks/>
            </p:cNvGrpSpPr>
            <p:nvPr/>
          </p:nvGrpSpPr>
          <p:grpSpPr bwMode="auto">
            <a:xfrm>
              <a:off x="0" y="1872"/>
              <a:ext cx="1895" cy="1632"/>
              <a:chOff x="0" y="0"/>
              <a:chExt cx="1895" cy="1632"/>
            </a:xfrm>
          </p:grpSpPr>
          <p:pic>
            <p:nvPicPr>
              <p:cNvPr id="25619" name="图片 14348" descr="yangjingyu"/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441" y="0"/>
                <a:ext cx="1454" cy="1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20" name="文本框 14349"/>
              <p:cNvSpPr txBox="1">
                <a:spLocks noChangeArrowheads="1"/>
              </p:cNvSpPr>
              <p:nvPr/>
            </p:nvSpPr>
            <p:spPr bwMode="auto">
              <a:xfrm>
                <a:off x="0" y="240"/>
                <a:ext cx="423" cy="11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  <a:ea typeface="黑体" pitchFamily="49" charset="-122"/>
                  </a:rPr>
                  <a:t>杨靖宇</a:t>
                </a:r>
              </a:p>
            </p:txBody>
          </p:sp>
        </p:grpSp>
        <p:grpSp>
          <p:nvGrpSpPr>
            <p:cNvPr id="25613" name="组合 14350"/>
            <p:cNvGrpSpPr>
              <a:grpSpLocks/>
            </p:cNvGrpSpPr>
            <p:nvPr/>
          </p:nvGrpSpPr>
          <p:grpSpPr bwMode="auto">
            <a:xfrm>
              <a:off x="3648" y="1872"/>
              <a:ext cx="1881" cy="1584"/>
              <a:chOff x="0" y="0"/>
              <a:chExt cx="1881" cy="1584"/>
            </a:xfrm>
          </p:grpSpPr>
          <p:pic>
            <p:nvPicPr>
              <p:cNvPr id="25617" name="图片 14351"/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441" y="0"/>
                <a:ext cx="1440" cy="1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18" name="文本框 14352"/>
              <p:cNvSpPr txBox="1">
                <a:spLocks noChangeArrowheads="1"/>
              </p:cNvSpPr>
              <p:nvPr/>
            </p:nvSpPr>
            <p:spPr bwMode="auto">
              <a:xfrm>
                <a:off x="0" y="336"/>
                <a:ext cx="423" cy="100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  <a:ea typeface="黑体" pitchFamily="49" charset="-122"/>
                  </a:rPr>
                  <a:t>吉鸿昌</a:t>
                </a:r>
              </a:p>
            </p:txBody>
          </p:sp>
        </p:grpSp>
        <p:grpSp>
          <p:nvGrpSpPr>
            <p:cNvPr id="25614" name="组合 14353"/>
            <p:cNvGrpSpPr>
              <a:grpSpLocks/>
            </p:cNvGrpSpPr>
            <p:nvPr/>
          </p:nvGrpSpPr>
          <p:grpSpPr bwMode="auto">
            <a:xfrm>
              <a:off x="1968" y="0"/>
              <a:ext cx="1545" cy="1800"/>
              <a:chOff x="0" y="0"/>
              <a:chExt cx="1545" cy="1800"/>
            </a:xfrm>
          </p:grpSpPr>
          <p:sp>
            <p:nvSpPr>
              <p:cNvPr id="25615" name="文本框 14354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423" cy="11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  <a:ea typeface="黑体" pitchFamily="49" charset="-122"/>
                  </a:rPr>
                  <a:t>马占山</a:t>
                </a:r>
              </a:p>
            </p:txBody>
          </p:sp>
          <p:pic>
            <p:nvPicPr>
              <p:cNvPr id="25616" name="图片 14355" descr="01300000203503125716782462034"/>
              <p:cNvPicPr>
                <a:picLocks noChangeAspect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441" y="0"/>
                <a:ext cx="1104" cy="1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4357" name="爆炸形 2 14356"/>
          <p:cNvSpPr/>
          <p:nvPr/>
        </p:nvSpPr>
        <p:spPr>
          <a:xfrm>
            <a:off x="457200" y="762000"/>
            <a:ext cx="8686800" cy="5029200"/>
          </a:xfrm>
          <a:prstGeom prst="irregularSeal2">
            <a:avLst/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不屈的中国人开始了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局部抗战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5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5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5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1763713" y="1628775"/>
            <a:ext cx="568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539750" y="1773238"/>
            <a:ext cx="82089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为什么每年的</a:t>
            </a:r>
            <a:r>
              <a:rPr lang="en-US" altLang="zh-CN" sz="2800" b="1">
                <a:latin typeface="隶书"/>
                <a:ea typeface="隶书"/>
                <a:cs typeface="隶书"/>
              </a:rPr>
              <a:t>9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月</a:t>
            </a:r>
            <a:r>
              <a:rPr lang="en-US" altLang="zh-CN" sz="2800" b="1">
                <a:latin typeface="隶书"/>
                <a:ea typeface="隶书"/>
                <a:cs typeface="隶书"/>
              </a:rPr>
              <a:t>18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日晚，东北沈阳总要拉起</a:t>
            </a:r>
            <a:r>
              <a:rPr lang="en-US" altLang="zh-CN" sz="2800" b="1"/>
              <a:t>14</a:t>
            </a:r>
            <a:r>
              <a:rPr lang="zh-CN" altLang="en-US" sz="2800" b="1"/>
              <a:t>响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长长的警报声？</a:t>
            </a:r>
            <a:r>
              <a:rPr lang="en-US" altLang="zh-CN" sz="2800" b="1">
                <a:latin typeface="隶书"/>
                <a:ea typeface="隶书"/>
                <a:cs typeface="隶书"/>
              </a:rPr>
              <a:t>14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响寓意什么？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34290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警报声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提醒人民勿忘国耻，激励民族精神。</a:t>
            </a:r>
          </a:p>
        </p:txBody>
      </p:sp>
      <p:pic>
        <p:nvPicPr>
          <p:cNvPr id="26628" name="Picture 5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11188" y="4652963"/>
            <a:ext cx="777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>
                <a:latin typeface="Times New Roman" pitchFamily="18" charset="0"/>
              </a:rPr>
              <a:t>14</a:t>
            </a:r>
            <a:r>
              <a:rPr lang="zh-CN" altLang="en-US" sz="4000" b="1">
                <a:latin typeface="Times New Roman" pitchFamily="18" charset="0"/>
              </a:rPr>
              <a:t>响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寓意着东北人民抗战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14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年</a:t>
            </a:r>
            <a:r>
              <a:rPr lang="zh-CN" altLang="en-US" sz="4000" b="1">
                <a:latin typeface="Times New Roman" pitchFamily="18" charset="0"/>
              </a:rPr>
              <a:t>。 </a:t>
            </a:r>
          </a:p>
        </p:txBody>
      </p:sp>
      <p:pic>
        <p:nvPicPr>
          <p:cNvPr id="15368" name="图片 1536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3"/>
          <p:cNvGrpSpPr>
            <a:grpSpLocks noChangeAspect="1"/>
          </p:cNvGrpSpPr>
          <p:nvPr/>
        </p:nvGrpSpPr>
        <p:grpSpPr bwMode="auto">
          <a:xfrm>
            <a:off x="0" y="0"/>
            <a:ext cx="6769100" cy="6597650"/>
            <a:chOff x="0" y="0"/>
            <a:chExt cx="4582" cy="4373"/>
          </a:xfrm>
        </p:grpSpPr>
        <p:pic>
          <p:nvPicPr>
            <p:cNvPr id="27657" name="Picture 4" descr="九一八01"/>
            <p:cNvPicPr>
              <a:picLocks noChangeAspect="1"/>
            </p:cNvPicPr>
            <p:nvPr/>
          </p:nvPicPr>
          <p:blipFill>
            <a:blip r:embed="rId4">
              <a:lum contrast="24000"/>
            </a:blip>
            <a:srcRect l="2747" t="2206" r="2747" b="3690"/>
            <a:stretch>
              <a:fillRect/>
            </a:stretch>
          </p:blipFill>
          <p:spPr bwMode="auto">
            <a:xfrm>
              <a:off x="0" y="0"/>
              <a:ext cx="4582" cy="4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8" name="Picture 5" descr="九一八01"/>
            <p:cNvPicPr>
              <a:picLocks noChangeAspect="1"/>
            </p:cNvPicPr>
            <p:nvPr/>
          </p:nvPicPr>
          <p:blipFill>
            <a:blip r:embed="rId4">
              <a:lum contrast="24000"/>
            </a:blip>
            <a:srcRect l="63565" t="5154" r="4619" b="82164"/>
            <a:stretch>
              <a:fillRect/>
            </a:stretch>
          </p:blipFill>
          <p:spPr bwMode="auto">
            <a:xfrm>
              <a:off x="0" y="57"/>
              <a:ext cx="1679" cy="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389" name="Group 12"/>
          <p:cNvGrpSpPr>
            <a:grpSpLocks/>
          </p:cNvGrpSpPr>
          <p:nvPr/>
        </p:nvGrpSpPr>
        <p:grpSpPr bwMode="auto">
          <a:xfrm>
            <a:off x="-301625" y="4038600"/>
            <a:ext cx="4568825" cy="3200400"/>
            <a:chOff x="0" y="0"/>
            <a:chExt cx="2724" cy="1361"/>
          </a:xfrm>
        </p:grpSpPr>
        <p:grpSp>
          <p:nvGrpSpPr>
            <p:cNvPr id="27653" name="Group 6"/>
            <p:cNvGrpSpPr>
              <a:grpSpLocks/>
            </p:cNvGrpSpPr>
            <p:nvPr/>
          </p:nvGrpSpPr>
          <p:grpSpPr bwMode="auto">
            <a:xfrm>
              <a:off x="1029" y="0"/>
              <a:ext cx="1303" cy="918"/>
              <a:chOff x="0" y="0"/>
              <a:chExt cx="1303" cy="918"/>
            </a:xfrm>
          </p:grpSpPr>
          <p:sp>
            <p:nvSpPr>
              <p:cNvPr id="27655" name="Freeform 7"/>
              <p:cNvSpPr>
                <a:spLocks/>
              </p:cNvSpPr>
              <p:nvPr/>
            </p:nvSpPr>
            <p:spPr bwMode="auto">
              <a:xfrm rot="-615930">
                <a:off x="0" y="0"/>
                <a:ext cx="1043" cy="408"/>
              </a:xfrm>
              <a:custGeom>
                <a:avLst/>
                <a:gdLst>
                  <a:gd name="T0" fmla="*/ 4533 w 862"/>
                  <a:gd name="T1" fmla="*/ 0 h 408"/>
                  <a:gd name="T2" fmla="*/ 1264 w 862"/>
                  <a:gd name="T3" fmla="*/ 181 h 408"/>
                  <a:gd name="T4" fmla="*/ 1511 w 862"/>
                  <a:gd name="T5" fmla="*/ 0 h 408"/>
                  <a:gd name="T6" fmla="*/ 0 w 862"/>
                  <a:gd name="T7" fmla="*/ 317 h 408"/>
                  <a:gd name="T8" fmla="*/ 1765 w 862"/>
                  <a:gd name="T9" fmla="*/ 408 h 408"/>
                  <a:gd name="T10" fmla="*/ 1264 w 862"/>
                  <a:gd name="T11" fmla="*/ 317 h 408"/>
                  <a:gd name="T12" fmla="*/ 4793 w 862"/>
                  <a:gd name="T13" fmla="*/ 317 h 408"/>
                  <a:gd name="T14" fmla="*/ 4533 w 862"/>
                  <a:gd name="T15" fmla="*/ 0 h 4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2"/>
                  <a:gd name="T25" fmla="*/ 0 h 408"/>
                  <a:gd name="T26" fmla="*/ 862 w 862"/>
                  <a:gd name="T27" fmla="*/ 408 h 4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2" h="408">
                    <a:moveTo>
                      <a:pt x="816" y="0"/>
                    </a:moveTo>
                    <a:lnTo>
                      <a:pt x="227" y="181"/>
                    </a:lnTo>
                    <a:lnTo>
                      <a:pt x="272" y="0"/>
                    </a:lnTo>
                    <a:lnTo>
                      <a:pt x="0" y="317"/>
                    </a:lnTo>
                    <a:lnTo>
                      <a:pt x="317" y="408"/>
                    </a:lnTo>
                    <a:lnTo>
                      <a:pt x="227" y="317"/>
                    </a:lnTo>
                    <a:lnTo>
                      <a:pt x="862" y="317"/>
                    </a:lnTo>
                    <a:lnTo>
                      <a:pt x="81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6" name="Freeform 8"/>
              <p:cNvSpPr>
                <a:spLocks/>
              </p:cNvSpPr>
              <p:nvPr/>
            </p:nvSpPr>
            <p:spPr bwMode="auto">
              <a:xfrm rot="-993611">
                <a:off x="496" y="310"/>
                <a:ext cx="807" cy="608"/>
              </a:xfrm>
              <a:custGeom>
                <a:avLst/>
                <a:gdLst>
                  <a:gd name="T0" fmla="*/ 7604 w 590"/>
                  <a:gd name="T1" fmla="*/ 0 h 590"/>
                  <a:gd name="T2" fmla="*/ 3047 w 590"/>
                  <a:gd name="T3" fmla="*/ 475 h 590"/>
                  <a:gd name="T4" fmla="*/ 3047 w 590"/>
                  <a:gd name="T5" fmla="*/ 179 h 590"/>
                  <a:gd name="T6" fmla="*/ 0 w 590"/>
                  <a:gd name="T7" fmla="*/ 774 h 590"/>
                  <a:gd name="T8" fmla="*/ 6089 w 590"/>
                  <a:gd name="T9" fmla="*/ 715 h 590"/>
                  <a:gd name="T10" fmla="*/ 3798 w 590"/>
                  <a:gd name="T11" fmla="*/ 596 h 590"/>
                  <a:gd name="T12" fmla="*/ 9888 w 590"/>
                  <a:gd name="T13" fmla="*/ 239 h 590"/>
                  <a:gd name="T14" fmla="*/ 7604 w 590"/>
                  <a:gd name="T15" fmla="*/ 0 h 5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0"/>
                  <a:gd name="T25" fmla="*/ 0 h 590"/>
                  <a:gd name="T26" fmla="*/ 590 w 590"/>
                  <a:gd name="T27" fmla="*/ 590 h 59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0" h="590">
                    <a:moveTo>
                      <a:pt x="454" y="0"/>
                    </a:moveTo>
                    <a:lnTo>
                      <a:pt x="182" y="363"/>
                    </a:lnTo>
                    <a:lnTo>
                      <a:pt x="182" y="137"/>
                    </a:lnTo>
                    <a:lnTo>
                      <a:pt x="0" y="590"/>
                    </a:lnTo>
                    <a:lnTo>
                      <a:pt x="363" y="545"/>
                    </a:lnTo>
                    <a:lnTo>
                      <a:pt x="227" y="454"/>
                    </a:lnTo>
                    <a:lnTo>
                      <a:pt x="590" y="182"/>
                    </a:lnTo>
                    <a:lnTo>
                      <a:pt x="454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54" name="AutoShape 9"/>
            <p:cNvSpPr>
              <a:spLocks noChangeArrowheads="1"/>
            </p:cNvSpPr>
            <p:nvPr/>
          </p:nvSpPr>
          <p:spPr bwMode="auto">
            <a:xfrm rot="2128860">
              <a:off x="0" y="171"/>
              <a:ext cx="2724" cy="1190"/>
            </a:xfrm>
            <a:prstGeom prst="irregularSeal2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charset="0"/>
                <a:buNone/>
              </a:pPr>
              <a:r>
                <a:rPr lang="zh-CN" altLang="en-US" sz="3200" b="1">
                  <a:solidFill>
                    <a:srgbClr val="FFFF00"/>
                  </a:solidFill>
                  <a:latin typeface="Times New Roman" pitchFamily="18" charset="0"/>
                  <a:ea typeface="黑体" pitchFamily="49" charset="-122"/>
                </a:rPr>
                <a:t>华北危急！！！</a:t>
              </a:r>
            </a:p>
            <a:p>
              <a:pPr algn="ctr">
                <a:buFont typeface="Arial" charset="0"/>
                <a:buNone/>
              </a:pPr>
              <a:r>
                <a:rPr lang="zh-CN" altLang="en-US" sz="3200" b="1">
                  <a:solidFill>
                    <a:srgbClr val="FFFF00"/>
                  </a:solidFill>
                  <a:latin typeface="Times New Roman" pitchFamily="18" charset="0"/>
                  <a:ea typeface="黑体" pitchFamily="49" charset="-122"/>
                </a:rPr>
                <a:t>中国危急！！！</a:t>
              </a:r>
            </a:p>
          </p:txBody>
        </p:sp>
      </p:grpSp>
      <p:sp>
        <p:nvSpPr>
          <p:cNvPr id="27651" name="Text Box 11"/>
          <p:cNvSpPr txBox="1">
            <a:spLocks noChangeArrowheads="1"/>
          </p:cNvSpPr>
          <p:nvPr/>
        </p:nvSpPr>
        <p:spPr bwMode="auto">
          <a:xfrm>
            <a:off x="6858000" y="533400"/>
            <a:ext cx="22860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日本帝国主义在迫使国民党的势力退出华北后，随即积极策动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华北五省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（河北、山东、山西、察哈尔、绥远）所谓的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自治运动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，企图使华北五省成为</a:t>
            </a:r>
            <a:r>
              <a:rPr lang="zh-CN" altLang="en-US" sz="2400" b="1">
                <a:ea typeface="黑体" pitchFamily="49" charset="-122"/>
              </a:rPr>
              <a:t>“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第二个东北</a:t>
            </a:r>
            <a:r>
              <a:rPr lang="zh-CN" altLang="en-US" sz="2400" b="1">
                <a:ea typeface="黑体" pitchFamily="49" charset="-122"/>
              </a:rPr>
              <a:t>”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400" b="1">
                <a:ea typeface="黑体" pitchFamily="49" charset="-122"/>
              </a:rPr>
              <a:t>——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中国历史大事记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95" name="WordArt 12"/>
          <p:cNvSpPr>
            <a:spLocks noTextEdit="1"/>
          </p:cNvSpPr>
          <p:nvPr/>
        </p:nvSpPr>
        <p:spPr bwMode="auto">
          <a:xfrm>
            <a:off x="179388" y="2133600"/>
            <a:ext cx="648017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508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latin typeface="黑体"/>
                <a:ea typeface="黑体"/>
              </a:rPr>
              <a:t>中华民族到了最危险的时候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34925" y="0"/>
            <a:ext cx="9109075" cy="606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不朽的民族战歌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--《</a:t>
            </a:r>
            <a:r>
              <a:rPr lang="zh-CN" altLang="en-US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义勇军进行曲</a:t>
            </a:r>
            <a:r>
              <a:rPr lang="en-US" altLang="zh-CN" sz="40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创作背景：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日军侵犯了中国华北地区，中华民族危机进一步加深，“中华民放到了最危险的时候”。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创作过程：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聂耳、田汉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在投身抗日救国运动的实践中创作。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历史影响：</a:t>
            </a:r>
          </a:p>
          <a:p>
            <a:pPr fontAlgn="t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极大的鼓舞了中国人民的抗战斗志，成为不朽的民族战歌。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新中国后被定为国歌。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8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592138" y="1311275"/>
            <a:ext cx="76517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起来！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不愿做奴隶的人们！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把我们的血肉，筑成我们新的长城！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中华民族到了最危险的时候，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每个人被迫着发出最後的吼声！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起来！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起来！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起来！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我们万众一心，冒着敌人的炮火前进，</a:t>
            </a:r>
            <a:b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冒着敌人的炮火  前进！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前进！前进！进！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!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592138" y="609600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义勇军进行曲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pic>
        <p:nvPicPr>
          <p:cNvPr id="18437" name="合唱版——国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24525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84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9457"/>
          <p:cNvSpPr txBox="1">
            <a:spLocks noChangeArrowheads="1"/>
          </p:cNvSpPr>
          <p:nvPr/>
        </p:nvSpPr>
        <p:spPr bwMode="auto">
          <a:xfrm>
            <a:off x="684213" y="404813"/>
            <a:ext cx="762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0722" name="文本框 19458"/>
          <p:cNvSpPr txBox="1">
            <a:spLocks noChangeArrowheads="1"/>
          </p:cNvSpPr>
          <p:nvPr/>
        </p:nvSpPr>
        <p:spPr bwMode="auto">
          <a:xfrm>
            <a:off x="1166813" y="489585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0723" name="文本框 19459"/>
          <p:cNvSpPr txBox="1">
            <a:spLocks noChangeArrowheads="1"/>
          </p:cNvSpPr>
          <p:nvPr/>
        </p:nvSpPr>
        <p:spPr bwMode="auto">
          <a:xfrm>
            <a:off x="179388" y="2997200"/>
            <a:ext cx="8604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“同学们，你们听了这首歌后有什么感想？”</a:t>
            </a:r>
          </a:p>
        </p:txBody>
      </p:sp>
      <p:sp>
        <p:nvSpPr>
          <p:cNvPr id="30724" name="矩形 19460"/>
          <p:cNvSpPr>
            <a:spLocks noChangeArrowheads="1" noChangeShapeType="1" noTextEdit="1"/>
          </p:cNvSpPr>
          <p:nvPr/>
        </p:nvSpPr>
        <p:spPr bwMode="auto">
          <a:xfrm>
            <a:off x="2484438" y="1196975"/>
            <a:ext cx="2735262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黑体"/>
                <a:ea typeface="黑体"/>
              </a:rPr>
              <a:t>畅所欲言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0" y="2349500"/>
            <a:ext cx="914400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抗敌歌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毕业歌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 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五月的鲜花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救亡进行曲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救国军歌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松花江上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打回老家去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 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大刀进行曲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 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长城谣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游击队歌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 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到敌人后方去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 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太行山上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黄河大合唱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0" y="914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除此之外，当时还有哪些民族战歌鼓舞着中国人民的抗战？</a:t>
            </a:r>
          </a:p>
        </p:txBody>
      </p:sp>
      <p:sp>
        <p:nvSpPr>
          <p:cNvPr id="31747" name="笑脸 20483"/>
          <p:cNvSpPr>
            <a:spLocks noChangeArrowheads="1"/>
          </p:cNvSpPr>
          <p:nvPr/>
        </p:nvSpPr>
        <p:spPr bwMode="auto">
          <a:xfrm>
            <a:off x="8172450" y="6021388"/>
            <a:ext cx="792163" cy="836612"/>
          </a:xfrm>
          <a:prstGeom prst="smileyFace">
            <a:avLst>
              <a:gd name="adj" fmla="val 4653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WordArt 2" descr="白色大理石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0"/>
            <a:ext cx="5907087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zhangxuelia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2708275"/>
            <a:ext cx="24209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yangfuche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2636838"/>
            <a:ext cx="24241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1619250" y="6092825"/>
            <a:ext cx="16779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张 学 良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6300788" y="6092825"/>
            <a:ext cx="1452562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杨虎城</a:t>
            </a:r>
          </a:p>
        </p:txBody>
      </p:sp>
      <p:sp>
        <p:nvSpPr>
          <p:cNvPr id="32774" name="Text Box 9"/>
          <p:cNvSpPr txBox="1">
            <a:spLocks noChangeArrowheads="1"/>
          </p:cNvSpPr>
          <p:nvPr/>
        </p:nvSpPr>
        <p:spPr bwMode="auto">
          <a:xfrm>
            <a:off x="971550" y="-227013"/>
            <a:ext cx="5761038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2775" name="Text Box 10"/>
          <p:cNvSpPr txBox="1">
            <a:spLocks noChangeArrowheads="1"/>
          </p:cNvSpPr>
          <p:nvPr/>
        </p:nvSpPr>
        <p:spPr bwMode="auto">
          <a:xfrm>
            <a:off x="2197100" y="2492375"/>
            <a:ext cx="852488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2776" name="Text Box 11"/>
          <p:cNvSpPr txBox="1">
            <a:spLocks noChangeArrowheads="1"/>
          </p:cNvSpPr>
          <p:nvPr/>
        </p:nvSpPr>
        <p:spPr bwMode="auto">
          <a:xfrm>
            <a:off x="1044575" y="2349500"/>
            <a:ext cx="2736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2777" name="Text Box 12"/>
          <p:cNvSpPr txBox="1">
            <a:spLocks noChangeArrowheads="1"/>
          </p:cNvSpPr>
          <p:nvPr/>
        </p:nvSpPr>
        <p:spPr bwMode="auto">
          <a:xfrm flipV="1">
            <a:off x="1485900" y="2133600"/>
            <a:ext cx="8540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  <p:sp>
        <p:nvSpPr>
          <p:cNvPr id="32778" name="Text Box 13"/>
          <p:cNvSpPr txBox="1">
            <a:spLocks noChangeArrowheads="1"/>
          </p:cNvSpPr>
          <p:nvPr/>
        </p:nvSpPr>
        <p:spPr bwMode="auto">
          <a:xfrm>
            <a:off x="971550" y="2492375"/>
            <a:ext cx="3968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4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22530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3553"/>
          <p:cNvSpPr txBox="1">
            <a:spLocks noChangeArrowheads="1"/>
          </p:cNvSpPr>
          <p:nvPr/>
        </p:nvSpPr>
        <p:spPr bwMode="auto">
          <a:xfrm>
            <a:off x="179388" y="476250"/>
            <a:ext cx="4716462" cy="59340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张学良</a:t>
            </a:r>
            <a:r>
              <a:rPr lang="zh-CN" altLang="en-US" sz="2400" b="1">
                <a:latin typeface="宋体" charset="-122"/>
              </a:rPr>
              <a:t>（</a:t>
            </a:r>
            <a:r>
              <a:rPr lang="en-US" altLang="zh-CN" sz="2400" b="1">
                <a:latin typeface="宋体" charset="-122"/>
              </a:rPr>
              <a:t>1901</a:t>
            </a:r>
            <a:r>
              <a:rPr lang="zh-CN" altLang="en-US" sz="2400" b="1">
                <a:latin typeface="宋体" charset="-122"/>
              </a:rPr>
              <a:t>年～</a:t>
            </a:r>
            <a:r>
              <a:rPr lang="en-US" altLang="zh-CN" sz="2400" b="1">
                <a:latin typeface="宋体" charset="-122"/>
              </a:rPr>
              <a:t>2001</a:t>
            </a:r>
            <a:r>
              <a:rPr lang="zh-CN" altLang="en-US" sz="2400" b="1">
                <a:latin typeface="宋体" charset="-122"/>
              </a:rPr>
              <a:t>年）人称“少帅”，奉系军阀首领张作霖的长子，另外他风流倜傥，是民国四大美男子之一。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1928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6</a:t>
            </a:r>
            <a:r>
              <a:rPr lang="zh-CN" altLang="en-US" sz="2400" b="1">
                <a:latin typeface="宋体" charset="-122"/>
              </a:rPr>
              <a:t>月</a:t>
            </a:r>
            <a:r>
              <a:rPr lang="en-US" altLang="zh-CN" sz="2400" b="1">
                <a:latin typeface="宋体" charset="-122"/>
              </a:rPr>
              <a:t>4</a:t>
            </a:r>
            <a:r>
              <a:rPr lang="zh-CN" altLang="en-US" sz="2400" b="1">
                <a:latin typeface="宋体" charset="-122"/>
              </a:rPr>
              <a:t>日，自皇姑屯事件其父张作霖被日本人炸死后，继任为东北保安总司令。 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1936</a:t>
            </a:r>
            <a:r>
              <a:rPr lang="zh-CN" altLang="en-US" sz="2400" b="1">
                <a:latin typeface="宋体" charset="-122"/>
              </a:rPr>
              <a:t>年发动西安事变以来，遭蒋中正、蒋经国父子软禁长达五十余年。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1990</a:t>
            </a:r>
            <a:r>
              <a:rPr lang="zh-CN" altLang="en-US" sz="2400" b="1">
                <a:latin typeface="宋体" charset="-122"/>
              </a:rPr>
              <a:t>年，在李登辉担任中华民国总统后，张学良获得自由。</a:t>
            </a:r>
          </a:p>
          <a:p>
            <a:pPr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2001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10</a:t>
            </a:r>
            <a:r>
              <a:rPr lang="zh-CN" altLang="en-US" sz="2400" b="1">
                <a:latin typeface="宋体" charset="-122"/>
              </a:rPr>
              <a:t>月</a:t>
            </a:r>
            <a:r>
              <a:rPr lang="en-US" altLang="zh-CN" sz="2400" b="1">
                <a:latin typeface="宋体" charset="-122"/>
              </a:rPr>
              <a:t>14</a:t>
            </a:r>
            <a:r>
              <a:rPr lang="zh-CN" altLang="en-US" sz="2400" b="1">
                <a:latin typeface="宋体" charset="-122"/>
              </a:rPr>
              <a:t>日下午</a:t>
            </a:r>
            <a:r>
              <a:rPr lang="en-US" altLang="zh-CN" sz="2400" b="1">
                <a:latin typeface="宋体" charset="-122"/>
              </a:rPr>
              <a:t>2</a:t>
            </a:r>
            <a:r>
              <a:rPr lang="zh-CN" altLang="en-US" sz="2400" b="1">
                <a:latin typeface="宋体" charset="-122"/>
              </a:rPr>
              <a:t>时</a:t>
            </a:r>
            <a:r>
              <a:rPr lang="en-US" altLang="zh-CN" sz="2400" b="1">
                <a:latin typeface="宋体" charset="-122"/>
              </a:rPr>
              <a:t>50</a:t>
            </a:r>
            <a:r>
              <a:rPr lang="zh-CN" altLang="en-US" sz="2400" b="1">
                <a:latin typeface="宋体" charset="-122"/>
              </a:rPr>
              <a:t>分，在美国夏威夷首府檀香山史特劳比医院病逝，享寿</a:t>
            </a:r>
            <a:r>
              <a:rPr lang="en-US" altLang="zh-CN" sz="2400" b="1">
                <a:latin typeface="宋体" charset="-122"/>
              </a:rPr>
              <a:t>101</a:t>
            </a:r>
            <a:r>
              <a:rPr lang="zh-CN" altLang="en-US" sz="2400" b="1">
                <a:latin typeface="宋体" charset="-122"/>
              </a:rPr>
              <a:t>岁，成为世界上最长寿的将军。　　</a:t>
            </a:r>
          </a:p>
        </p:txBody>
      </p:sp>
      <p:pic>
        <p:nvPicPr>
          <p:cNvPr id="33794" name="图片 23554" descr="200791918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620713"/>
            <a:ext cx="345598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4097"/>
          <p:cNvSpPr>
            <a:spLocks noChangeArrowheads="1"/>
          </p:cNvSpPr>
          <p:nvPr/>
        </p:nvSpPr>
        <p:spPr bwMode="auto">
          <a:xfrm>
            <a:off x="0" y="476250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  近年来，在每年的</a:t>
            </a:r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日，东北沈阳都要鸣响长长的警报声。</a:t>
            </a:r>
          </a:p>
        </p:txBody>
      </p:sp>
      <p:pic>
        <p:nvPicPr>
          <p:cNvPr id="4099" name="图片 4098" descr="self_18_849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060575"/>
            <a:ext cx="7273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矩形 4099"/>
          <p:cNvSpPr>
            <a:spLocks noChangeArrowheads="1" noChangeShapeType="1" noTextEdit="1"/>
          </p:cNvSpPr>
          <p:nvPr/>
        </p:nvSpPr>
        <p:spPr bwMode="auto">
          <a:xfrm>
            <a:off x="1676400" y="5838825"/>
            <a:ext cx="59436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1" dir="t"/>
            </a:scene3d>
            <a:sp3d extrusionH="18018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zh-CN" altLang="en-US" sz="8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767600"/>
                    </a:gs>
                  </a:gsLst>
                  <a:path path="rect">
                    <a:fillToRect r="100000" b="100000"/>
                  </a:path>
                </a:gradFill>
                <a:latin typeface="隶书"/>
              </a:rPr>
              <a:t>勿忘国耻</a:t>
            </a:r>
          </a:p>
        </p:txBody>
      </p:sp>
      <p:sp>
        <p:nvSpPr>
          <p:cNvPr id="15364" name="灯片编号占位符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BE38C354-4201-4F55-9030-9E8C752B1920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100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图片 24578" descr="6a600c338744ebf8ab5ac658daf9d72a6059a7a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48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矩形 24579"/>
          <p:cNvSpPr/>
          <p:nvPr/>
        </p:nvSpPr>
        <p:spPr>
          <a:xfrm rot="5400000">
            <a:off x="5543550" y="2960688"/>
            <a:ext cx="4968875" cy="11525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民国四大美男子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25601"/>
          <p:cNvSpPr txBox="1">
            <a:spLocks noChangeArrowheads="1"/>
          </p:cNvSpPr>
          <p:nvPr/>
        </p:nvSpPr>
        <p:spPr bwMode="auto">
          <a:xfrm>
            <a:off x="107950" y="260350"/>
            <a:ext cx="4643438" cy="6299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杨虎城</a:t>
            </a:r>
            <a:r>
              <a:rPr lang="zh-CN" altLang="en-US" sz="2400" b="1">
                <a:latin typeface="宋体" charset="-122"/>
              </a:rPr>
              <a:t>（</a:t>
            </a:r>
            <a:r>
              <a:rPr lang="en-US" altLang="zh-CN" sz="2400" b="1">
                <a:latin typeface="宋体" charset="-122"/>
              </a:rPr>
              <a:t>1893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11</a:t>
            </a:r>
            <a:r>
              <a:rPr lang="zh-CN" altLang="en-US" sz="2400" b="1">
                <a:latin typeface="宋体" charset="-122"/>
              </a:rPr>
              <a:t>月</a:t>
            </a:r>
            <a:r>
              <a:rPr lang="en-US" altLang="zh-CN" sz="2400" b="1">
                <a:latin typeface="宋体" charset="-122"/>
              </a:rPr>
              <a:t>26</a:t>
            </a:r>
            <a:r>
              <a:rPr lang="zh-CN" altLang="en-US" sz="2400" b="1">
                <a:latin typeface="宋体" charset="-122"/>
              </a:rPr>
              <a:t>日－</a:t>
            </a:r>
            <a:r>
              <a:rPr lang="en-US" altLang="zh-CN" sz="2400" b="1">
                <a:latin typeface="宋体" charset="-122"/>
              </a:rPr>
              <a:t>1949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9</a:t>
            </a:r>
            <a:r>
              <a:rPr lang="zh-CN" altLang="en-US" sz="2400" b="1">
                <a:latin typeface="宋体" charset="-122"/>
              </a:rPr>
              <a:t>月</a:t>
            </a:r>
            <a:r>
              <a:rPr lang="en-US" altLang="zh-CN" sz="2400" b="1">
                <a:latin typeface="宋体" charset="-122"/>
              </a:rPr>
              <a:t>6</a:t>
            </a:r>
            <a:r>
              <a:rPr lang="zh-CN" altLang="en-US" sz="2400" b="1">
                <a:latin typeface="宋体" charset="-122"/>
              </a:rPr>
              <a:t>日），原名虎冬、忠祥，后更名虎城。陕西蒲城人。 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1911</a:t>
            </a:r>
            <a:r>
              <a:rPr lang="zh-CN" altLang="en-US" sz="2400" b="1">
                <a:latin typeface="宋体" charset="-122"/>
              </a:rPr>
              <a:t>年武昌起义爆发后，率会众参加陕西民军与清军作战。</a:t>
            </a:r>
            <a:r>
              <a:rPr lang="en-US" altLang="zh-CN" sz="2400" b="1">
                <a:latin typeface="宋体" charset="-122"/>
              </a:rPr>
              <a:t>1912</a:t>
            </a:r>
            <a:r>
              <a:rPr lang="zh-CN" altLang="en-US" sz="2400" b="1">
                <a:latin typeface="宋体" charset="-122"/>
              </a:rPr>
              <a:t>年投身于孙中山先生领导的辛亥革命运动。</a:t>
            </a:r>
            <a:r>
              <a:rPr lang="en-US" altLang="zh-CN" sz="2400" b="1">
                <a:latin typeface="宋体" charset="-122"/>
              </a:rPr>
              <a:t>1915</a:t>
            </a:r>
            <a:r>
              <a:rPr lang="zh-CN" altLang="en-US" sz="2400" b="1">
                <a:latin typeface="宋体" charset="-122"/>
              </a:rPr>
              <a:t>年率众参加陕西护国军，在华县、华阴等地截击袁世凯军。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1936</a:t>
            </a:r>
            <a:r>
              <a:rPr lang="zh-CN" altLang="en-US" sz="2400" b="1">
                <a:latin typeface="宋体" charset="-122"/>
              </a:rPr>
              <a:t>年与张学良发动了“双十二事变”，</a:t>
            </a:r>
            <a:r>
              <a:rPr lang="en-US" altLang="zh-CN" sz="2400" b="1">
                <a:latin typeface="宋体" charset="-122"/>
              </a:rPr>
              <a:t>1937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11</a:t>
            </a:r>
            <a:r>
              <a:rPr lang="zh-CN" altLang="en-US" sz="2400" b="1">
                <a:latin typeface="宋体" charset="-122"/>
              </a:rPr>
              <a:t>月由法国回到香港，准备参加抗日工作，后被骗囚禁达</a:t>
            </a:r>
            <a:r>
              <a:rPr lang="en-US" altLang="zh-CN" sz="2400" b="1">
                <a:latin typeface="宋体" charset="-122"/>
              </a:rPr>
              <a:t>12</a:t>
            </a:r>
            <a:r>
              <a:rPr lang="zh-CN" altLang="en-US" sz="2400" b="1">
                <a:latin typeface="宋体" charset="-122"/>
              </a:rPr>
              <a:t>年之久，</a:t>
            </a:r>
            <a:r>
              <a:rPr lang="en-US" altLang="zh-CN" sz="2400" b="1">
                <a:latin typeface="宋体" charset="-122"/>
              </a:rPr>
              <a:t>1949</a:t>
            </a:r>
            <a:r>
              <a:rPr lang="zh-CN" altLang="en-US" sz="2400" b="1">
                <a:latin typeface="宋体" charset="-122"/>
              </a:rPr>
              <a:t>年</a:t>
            </a:r>
            <a:r>
              <a:rPr lang="en-US" altLang="zh-CN" sz="2400" b="1">
                <a:latin typeface="宋体" charset="-122"/>
              </a:rPr>
              <a:t>9</a:t>
            </a:r>
            <a:r>
              <a:rPr lang="zh-CN" altLang="en-US" sz="2400" b="1">
                <a:latin typeface="宋体" charset="-122"/>
              </a:rPr>
              <a:t>月</a:t>
            </a:r>
            <a:r>
              <a:rPr lang="en-US" altLang="zh-CN" sz="2400" b="1">
                <a:latin typeface="宋体" charset="-122"/>
              </a:rPr>
              <a:t>6</a:t>
            </a:r>
            <a:r>
              <a:rPr lang="zh-CN" altLang="en-US" sz="2400" b="1">
                <a:latin typeface="宋体" charset="-122"/>
              </a:rPr>
              <a:t>日，被蒋介石下令杀害于重庆中美合作所之戴公祠，终年五十六岁。</a:t>
            </a:r>
          </a:p>
        </p:txBody>
      </p:sp>
      <p:pic>
        <p:nvPicPr>
          <p:cNvPr id="35842" name="图片 25602" descr="0130000034792312499705254896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33375"/>
            <a:ext cx="403225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0" y="2205038"/>
            <a:ext cx="3059113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、时间：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、地点：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、发动者：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、目的：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、主张：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2268538" y="2133600"/>
            <a:ext cx="4319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1936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日</a:t>
            </a:r>
          </a:p>
        </p:txBody>
      </p:sp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2339975" y="2924175"/>
            <a:ext cx="1584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西安</a:t>
            </a:r>
            <a:endParaRPr lang="zh-CN" altLang="en-US" sz="4000" b="1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059113" y="3644900"/>
            <a:ext cx="4392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张学良</a:t>
            </a:r>
            <a:r>
              <a:rPr lang="zh-CN" altLang="en-US" sz="4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、杨虎城</a:t>
            </a:r>
          </a:p>
        </p:txBody>
      </p:sp>
      <p:sp>
        <p:nvSpPr>
          <p:cNvPr id="26630" name="Rectangle 28"/>
          <p:cNvSpPr>
            <a:spLocks noChangeArrowheads="1"/>
          </p:cNvSpPr>
          <p:nvPr/>
        </p:nvSpPr>
        <p:spPr bwMode="auto">
          <a:xfrm>
            <a:off x="2268538" y="5300663"/>
            <a:ext cx="525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停止内战、一致抗日</a:t>
            </a:r>
            <a:endParaRPr lang="zh-CN" altLang="en-US" sz="44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31" name="Rectangle 29"/>
          <p:cNvSpPr>
            <a:spLocks noChangeArrowheads="1"/>
          </p:cNvSpPr>
          <p:nvPr/>
        </p:nvSpPr>
        <p:spPr bwMode="auto">
          <a:xfrm>
            <a:off x="2411413" y="4508500"/>
            <a:ext cx="26654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逼蒋抗日</a:t>
            </a:r>
            <a:endParaRPr lang="zh-CN" altLang="en-US" sz="44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871" name="文本框 26631"/>
          <p:cNvSpPr txBox="1">
            <a:spLocks noChangeArrowheads="1"/>
          </p:cNvSpPr>
          <p:nvPr/>
        </p:nvSpPr>
        <p:spPr bwMode="auto">
          <a:xfrm>
            <a:off x="1979613" y="836613"/>
            <a:ext cx="3671887" cy="823912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 b="1">
                <a:ea typeface="黑体" pitchFamily="49" charset="-122"/>
              </a:rPr>
              <a:t>西安事变：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7649" descr="b653a71b901aa9188618bfe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98800"/>
            <a:ext cx="2717800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27650"/>
          <p:cNvSpPr txBox="1">
            <a:spLocks noChangeArrowheads="1"/>
          </p:cNvSpPr>
          <p:nvPr/>
        </p:nvSpPr>
        <p:spPr bwMode="auto">
          <a:xfrm>
            <a:off x="0" y="0"/>
            <a:ext cx="28956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  <a:ea typeface="楷体_GB2312"/>
                <a:cs typeface="楷体_GB2312"/>
              </a:rPr>
              <a:t>        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姓张的和姓杨的竟敢扣押蒋委员长，真是大逆不道！我的军队一定和你们拼到底。</a:t>
            </a:r>
          </a:p>
        </p:txBody>
      </p:sp>
      <p:sp>
        <p:nvSpPr>
          <p:cNvPr id="37891" name="文本框 27651"/>
          <p:cNvSpPr txBox="1">
            <a:spLocks noChangeArrowheads="1"/>
          </p:cNvSpPr>
          <p:nvPr/>
        </p:nvSpPr>
        <p:spPr bwMode="auto">
          <a:xfrm>
            <a:off x="4876800" y="5562600"/>
            <a:ext cx="4268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Times New Roman" pitchFamily="18" charset="0"/>
                <a:ea typeface="隶书"/>
                <a:cs typeface="隶书"/>
              </a:rPr>
              <a:t>何应钦（亲日派）</a:t>
            </a:r>
          </a:p>
        </p:txBody>
      </p:sp>
      <p:sp>
        <p:nvSpPr>
          <p:cNvPr id="27653" name="云形标注 27652"/>
          <p:cNvSpPr>
            <a:spLocks noChangeArrowheads="1"/>
          </p:cNvSpPr>
          <p:nvPr/>
        </p:nvSpPr>
        <p:spPr bwMode="auto">
          <a:xfrm>
            <a:off x="4859338" y="476250"/>
            <a:ext cx="4284662" cy="3900488"/>
          </a:xfrm>
          <a:prstGeom prst="cloudCallout">
            <a:avLst>
              <a:gd name="adj1" fmla="val -49444"/>
              <a:gd name="adj2" fmla="val 30181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       哈！哈！蒋介石呀蒋介石你也有今天。你放心吧，等你死了，委员长的宝座我替你坐着。</a:t>
            </a:r>
          </a:p>
        </p:txBody>
      </p:sp>
      <p:pic>
        <p:nvPicPr>
          <p:cNvPr id="37893" name="图片 27653" descr="94cad1c8a786c917f89154adc83d70cf3ac7579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3563938"/>
            <a:ext cx="2174875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9697"/>
          <p:cNvSpPr txBox="1">
            <a:spLocks noChangeArrowheads="1"/>
          </p:cNvSpPr>
          <p:nvPr/>
        </p:nvSpPr>
        <p:spPr bwMode="auto">
          <a:xfrm>
            <a:off x="2268538" y="5445125"/>
            <a:ext cx="4535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宋美龄（亲英美派）</a:t>
            </a:r>
          </a:p>
        </p:txBody>
      </p:sp>
      <p:sp>
        <p:nvSpPr>
          <p:cNvPr id="29699" name="云形标注 29698"/>
          <p:cNvSpPr>
            <a:spLocks noChangeArrowheads="1"/>
          </p:cNvSpPr>
          <p:nvPr/>
        </p:nvSpPr>
        <p:spPr bwMode="auto">
          <a:xfrm>
            <a:off x="0" y="692150"/>
            <a:ext cx="5508625" cy="4565650"/>
          </a:xfrm>
          <a:prstGeom prst="cloudCallout">
            <a:avLst>
              <a:gd name="adj1" fmla="val 68384"/>
              <a:gd name="adj2" fmla="val 36125"/>
            </a:avLst>
          </a:prstGeom>
          <a:solidFill>
            <a:srgbClr val="FFFF99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        喔，上帝！如果中国被日本占领了，我们在华的利益还能有保证吗？一定要促使中国人和平解决西安事变。</a:t>
            </a:r>
          </a:p>
        </p:txBody>
      </p:sp>
      <p:pic>
        <p:nvPicPr>
          <p:cNvPr id="39939" name="图片 29699" descr="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0"/>
            <a:ext cx="2484437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图片 29700" descr="170932_46663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9088" y="3789363"/>
            <a:ext cx="2474912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WordArt 4"/>
          <p:cNvSpPr>
            <a:spLocks noTextEdit="1"/>
          </p:cNvSpPr>
          <p:nvPr/>
        </p:nvSpPr>
        <p:spPr bwMode="auto">
          <a:xfrm>
            <a:off x="179388" y="115888"/>
            <a:ext cx="30972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黑体"/>
                <a:ea typeface="黑体"/>
              </a:rPr>
              <a:t>想一想、议一议：</a:t>
            </a:r>
          </a:p>
        </p:txBody>
      </p:sp>
      <p:sp>
        <p:nvSpPr>
          <p:cNvPr id="41986" name="Text Box 5"/>
          <p:cNvSpPr txBox="1">
            <a:spLocks noChangeArrowheads="1"/>
          </p:cNvSpPr>
          <p:nvPr/>
        </p:nvSpPr>
        <p:spPr bwMode="auto">
          <a:xfrm>
            <a:off x="179388" y="836613"/>
            <a:ext cx="82089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        </a:t>
            </a:r>
            <a:r>
              <a:rPr lang="zh-CN" altLang="en-US" sz="3600" b="1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假如你是共产党的领导人</a:t>
            </a:r>
            <a:r>
              <a:rPr lang="en-US" altLang="zh-CN" sz="3600" b="1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6600CC"/>
                </a:solidFill>
                <a:latin typeface="黑体" pitchFamily="49" charset="-122"/>
                <a:ea typeface="黑体" pitchFamily="49" charset="-122"/>
              </a:rPr>
              <a:t>张学良、杨虎城把蒋介石捉起来后，你准备怎么样处理蒋介石？</a:t>
            </a:r>
          </a:p>
        </p:txBody>
      </p:sp>
      <p:sp>
        <p:nvSpPr>
          <p:cNvPr id="41987" name="WordArt 7"/>
          <p:cNvSpPr>
            <a:spLocks noTextEdit="1"/>
          </p:cNvSpPr>
          <p:nvPr/>
        </p:nvSpPr>
        <p:spPr bwMode="auto">
          <a:xfrm rot="566235">
            <a:off x="6099175" y="2228850"/>
            <a:ext cx="2447925" cy="15573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6546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00000" scaled="1"/>
                </a:gradFill>
                <a:latin typeface="华文行楷"/>
                <a:ea typeface="华文行楷"/>
              </a:rPr>
              <a:t>杀蒋？</a:t>
            </a:r>
          </a:p>
        </p:txBody>
      </p:sp>
      <p:sp>
        <p:nvSpPr>
          <p:cNvPr id="41988" name="WordArt 8"/>
          <p:cNvSpPr>
            <a:spLocks noTextEdit="1"/>
          </p:cNvSpPr>
          <p:nvPr/>
        </p:nvSpPr>
        <p:spPr bwMode="auto">
          <a:xfrm rot="349604">
            <a:off x="6372225" y="4076700"/>
            <a:ext cx="2303463" cy="11969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8100" dir="2700000" algn="ctr" rotWithShape="0">
                    <a:srgbClr val="000000">
                      <a:alpha val="42000"/>
                    </a:srgbClr>
                  </a:outerShdw>
                </a:effectLst>
                <a:latin typeface="华文行楷"/>
                <a:ea typeface="华文行楷"/>
              </a:rPr>
              <a:t>放蒋？</a:t>
            </a:r>
          </a:p>
        </p:txBody>
      </p:sp>
      <p:grpSp>
        <p:nvGrpSpPr>
          <p:cNvPr id="41989" name="Group 9"/>
          <p:cNvGrpSpPr>
            <a:grpSpLocks/>
          </p:cNvGrpSpPr>
          <p:nvPr/>
        </p:nvGrpSpPr>
        <p:grpSpPr bwMode="auto">
          <a:xfrm>
            <a:off x="684213" y="2565400"/>
            <a:ext cx="5688012" cy="3917950"/>
            <a:chOff x="0" y="0"/>
            <a:chExt cx="5761" cy="4109"/>
          </a:xfrm>
        </p:grpSpPr>
        <p:pic>
          <p:nvPicPr>
            <p:cNvPr id="41990" name="Picture 10" descr="西安“兵谏亭”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86" y="0"/>
              <a:ext cx="2721" cy="3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991" name="Picture 11" descr="蒋介石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540" cy="3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2" name="Text Box 12"/>
            <p:cNvSpPr txBox="1">
              <a:spLocks noChangeArrowheads="1"/>
            </p:cNvSpPr>
            <p:nvPr/>
          </p:nvSpPr>
          <p:spPr bwMode="auto">
            <a:xfrm>
              <a:off x="363" y="3630"/>
              <a:ext cx="5398" cy="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  蒋介石           </a:t>
              </a:r>
              <a:r>
                <a:rPr lang="zh-CN" altLang="en-US" sz="2400" b="1">
                  <a:latin typeface="Times New Roman" pitchFamily="18" charset="0"/>
                  <a:ea typeface="黑体" pitchFamily="49" charset="-122"/>
                </a:rPr>
                <a:t>“</a:t>
              </a: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兵谏</a:t>
              </a:r>
              <a:r>
                <a:rPr lang="zh-CN" altLang="en-US" sz="2400" b="1">
                  <a:latin typeface="Times New Roman" pitchFamily="18" charset="0"/>
                  <a:ea typeface="黑体" pitchFamily="49" charset="-122"/>
                </a:rPr>
                <a:t>”</a:t>
              </a: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亭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2"/>
          <p:cNvSpPr>
            <a:spLocks noChangeArrowheads="1"/>
          </p:cNvSpPr>
          <p:nvPr/>
        </p:nvSpPr>
        <p:spPr bwMode="auto">
          <a:xfrm>
            <a:off x="0" y="368300"/>
            <a:ext cx="4392613" cy="609600"/>
          </a:xfrm>
          <a:prstGeom prst="cloudCallout">
            <a:avLst>
              <a:gd name="adj1" fmla="val 118560"/>
              <a:gd name="adj2" fmla="val 2291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活动与探究</a:t>
            </a:r>
          </a:p>
        </p:txBody>
      </p:sp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685800" y="1089025"/>
            <a:ext cx="7848600" cy="1860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讨论：在十年内战中，蒋介石杀害了成千上万的共产党人和革命群众，西安事变捉住了蒋介石，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中国共产党不仅主张不杀他，反而主张和平解决，释放他。说说这是为什么？</a:t>
            </a:r>
          </a:p>
        </p:txBody>
      </p:sp>
      <p:pic>
        <p:nvPicPr>
          <p:cNvPr id="43011" name="Picture 4" descr="九一八03004"/>
          <p:cNvPicPr>
            <a:picLocks noChangeAspect="1"/>
          </p:cNvPicPr>
          <p:nvPr/>
        </p:nvPicPr>
        <p:blipFill>
          <a:blip r:embed="rId2">
            <a:clrChange>
              <a:clrFrom>
                <a:srgbClr val="DFEBE7"/>
              </a:clrFrom>
              <a:clrTo>
                <a:srgbClr val="DFEB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4800600"/>
            <a:ext cx="47529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84213" y="3284538"/>
            <a:ext cx="7848600" cy="3081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提示：西安事变后，西安局势极为动荡。处死蒋介石，中国就有可能陷于纷争四起、群雄割据的局面。而内战一起，必使日本有机可乘，从而利于进一步侵略中国。在此背景下，中国共产党从全民族利益出发，不计宿怨，提出了和平解决西安事变、释放蒋介石的主张，有力地推动了国民党向停止内战、联共抗日方向转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西安事变中共代表团成员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5029200" y="5638800"/>
            <a:ext cx="3048000" cy="68580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3796" name="WordArt 4"/>
          <p:cNvSpPr>
            <a:spLocks noTextEdit="1"/>
          </p:cNvSpPr>
          <p:nvPr/>
        </p:nvSpPr>
        <p:spPr bwMode="auto">
          <a:xfrm>
            <a:off x="1371600" y="2133600"/>
            <a:ext cx="67056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蒋介石被迫接受</a:t>
            </a:r>
          </a:p>
          <a:p>
            <a:pPr algn="ctr"/>
            <a:r>
              <a:rPr lang="zh-CN" altLang="en-US" sz="36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“停止内战，联共抗日”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34817" descr="png-05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84313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文本框 34818"/>
          <p:cNvSpPr txBox="1">
            <a:spLocks noChangeArrowheads="1"/>
          </p:cNvSpPr>
          <p:nvPr/>
        </p:nvSpPr>
        <p:spPr bwMode="auto">
          <a:xfrm>
            <a:off x="900113" y="765175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结果：以民族利益为重，和平解决。</a:t>
            </a:r>
          </a:p>
        </p:txBody>
      </p:sp>
      <p:pic>
        <p:nvPicPr>
          <p:cNvPr id="34820" name="图片 34819" descr="png-05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36576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文本框 34820"/>
          <p:cNvSpPr txBox="1">
            <a:spLocks noChangeArrowheads="1"/>
          </p:cNvSpPr>
          <p:nvPr/>
        </p:nvSpPr>
        <p:spPr bwMode="auto">
          <a:xfrm>
            <a:off x="900113" y="1700213"/>
            <a:ext cx="82438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意义：它成为扭转时局的关键，标志着国共两党</a:t>
            </a:r>
            <a:r>
              <a:rPr lang="zh-CN" altLang="en-US" sz="3600" b="1">
                <a:solidFill>
                  <a:srgbClr val="FF0000"/>
                </a:solidFill>
              </a:rPr>
              <a:t>第二次</a:t>
            </a:r>
            <a:r>
              <a:rPr lang="zh-CN" altLang="en-US" sz="3600" b="1">
                <a:solidFill>
                  <a:srgbClr val="0000CC"/>
                </a:solidFill>
              </a:rPr>
              <a:t>合作的初步形成，预示了团结抗日新局面的到来。</a:t>
            </a:r>
          </a:p>
        </p:txBody>
      </p:sp>
      <p:grpSp>
        <p:nvGrpSpPr>
          <p:cNvPr id="34822" name="Group 17"/>
          <p:cNvGrpSpPr>
            <a:grpSpLocks/>
          </p:cNvGrpSpPr>
          <p:nvPr/>
        </p:nvGrpSpPr>
        <p:grpSpPr bwMode="auto">
          <a:xfrm>
            <a:off x="1403350" y="3860800"/>
            <a:ext cx="1820863" cy="2298700"/>
            <a:chOff x="0" y="0"/>
            <a:chExt cx="1147" cy="1448"/>
          </a:xfrm>
        </p:grpSpPr>
        <p:sp>
          <p:nvSpPr>
            <p:cNvPr id="45071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1134" cy="32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/>
                <a:t> </a:t>
              </a:r>
              <a:r>
                <a:rPr lang="zh-CN" altLang="en-US" sz="2800" b="1">
                  <a:ea typeface="黑体" pitchFamily="49" charset="-122"/>
                </a:rPr>
                <a:t>主要矛盾：</a:t>
              </a:r>
            </a:p>
          </p:txBody>
        </p:sp>
        <p:sp>
          <p:nvSpPr>
            <p:cNvPr id="45072" name="Text Box 4"/>
            <p:cNvSpPr txBox="1">
              <a:spLocks noChangeArrowheads="1"/>
            </p:cNvSpPr>
            <p:nvPr/>
          </p:nvSpPr>
          <p:spPr bwMode="auto">
            <a:xfrm>
              <a:off x="11" y="576"/>
              <a:ext cx="1134" cy="32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800" b="1">
                  <a:ea typeface="黑体" pitchFamily="49" charset="-122"/>
                </a:rPr>
                <a:t>革命关系：</a:t>
              </a:r>
            </a:p>
          </p:txBody>
        </p:sp>
        <p:sp>
          <p:nvSpPr>
            <p:cNvPr id="45073" name="Text Box 5"/>
            <p:cNvSpPr txBox="1">
              <a:spLocks noChangeArrowheads="1"/>
            </p:cNvSpPr>
            <p:nvPr/>
          </p:nvSpPr>
          <p:spPr bwMode="auto">
            <a:xfrm>
              <a:off x="13" y="1121"/>
              <a:ext cx="1134" cy="32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800" b="1">
                  <a:ea typeface="黑体" pitchFamily="49" charset="-122"/>
                </a:rPr>
                <a:t>中国革命：</a:t>
              </a:r>
            </a:p>
          </p:txBody>
        </p:sp>
      </p:grpSp>
      <p:sp>
        <p:nvSpPr>
          <p:cNvPr id="34826" name="Text Box 6"/>
          <p:cNvSpPr txBox="1">
            <a:spLocks noChangeArrowheads="1"/>
          </p:cNvSpPr>
          <p:nvPr/>
        </p:nvSpPr>
        <p:spPr bwMode="auto">
          <a:xfrm>
            <a:off x="3348038" y="3860800"/>
            <a:ext cx="1655762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阶级矛盾</a:t>
            </a:r>
          </a:p>
        </p:txBody>
      </p:sp>
      <p:sp>
        <p:nvSpPr>
          <p:cNvPr id="34827" name="AutoShape 12"/>
          <p:cNvSpPr>
            <a:spLocks noChangeArrowheads="1"/>
          </p:cNvSpPr>
          <p:nvPr/>
        </p:nvSpPr>
        <p:spPr bwMode="auto">
          <a:xfrm>
            <a:off x="5076825" y="3789363"/>
            <a:ext cx="1943100" cy="641350"/>
          </a:xfrm>
          <a:prstGeom prst="notchedRightArrow">
            <a:avLst>
              <a:gd name="adj1" fmla="val 50000"/>
              <a:gd name="adj2" fmla="val 7574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4828" name="Text Box 9"/>
          <p:cNvSpPr txBox="1">
            <a:spLocks noChangeArrowheads="1"/>
          </p:cNvSpPr>
          <p:nvPr/>
        </p:nvSpPr>
        <p:spPr bwMode="auto">
          <a:xfrm>
            <a:off x="7019925" y="3860800"/>
            <a:ext cx="16573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民族矛盾</a:t>
            </a:r>
          </a:p>
        </p:txBody>
      </p:sp>
      <p:sp>
        <p:nvSpPr>
          <p:cNvPr id="34829" name="Text Box 7"/>
          <p:cNvSpPr txBox="1">
            <a:spLocks noChangeArrowheads="1"/>
          </p:cNvSpPr>
          <p:nvPr/>
        </p:nvSpPr>
        <p:spPr bwMode="auto">
          <a:xfrm>
            <a:off x="3635375" y="4797425"/>
            <a:ext cx="10795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/>
              <a:t> </a:t>
            </a: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对抗</a:t>
            </a:r>
          </a:p>
        </p:txBody>
      </p:sp>
      <p:sp>
        <p:nvSpPr>
          <p:cNvPr id="34830" name="AutoShape 14"/>
          <p:cNvSpPr>
            <a:spLocks noChangeArrowheads="1"/>
          </p:cNvSpPr>
          <p:nvPr/>
        </p:nvSpPr>
        <p:spPr bwMode="auto">
          <a:xfrm>
            <a:off x="5003800" y="4652963"/>
            <a:ext cx="1943100" cy="641350"/>
          </a:xfrm>
          <a:prstGeom prst="notchedRightArrow">
            <a:avLst>
              <a:gd name="adj1" fmla="val 50000"/>
              <a:gd name="adj2" fmla="val 7574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4831" name="Text Box 10"/>
          <p:cNvSpPr txBox="1">
            <a:spLocks noChangeArrowheads="1"/>
          </p:cNvSpPr>
          <p:nvPr/>
        </p:nvSpPr>
        <p:spPr bwMode="auto">
          <a:xfrm>
            <a:off x="7019925" y="4724400"/>
            <a:ext cx="100806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/>
              <a:t> </a:t>
            </a: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合作</a:t>
            </a:r>
            <a:r>
              <a:rPr lang="zh-CN" altLang="en-US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34832" name="Text Box 8"/>
          <p:cNvSpPr txBox="1">
            <a:spLocks noChangeArrowheads="1"/>
          </p:cNvSpPr>
          <p:nvPr/>
        </p:nvSpPr>
        <p:spPr bwMode="auto">
          <a:xfrm>
            <a:off x="3635375" y="5661025"/>
            <a:ext cx="100806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/>
              <a:t> </a:t>
            </a: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内战</a:t>
            </a:r>
          </a:p>
        </p:txBody>
      </p:sp>
      <p:sp>
        <p:nvSpPr>
          <p:cNvPr id="34833" name="AutoShape 13"/>
          <p:cNvSpPr>
            <a:spLocks noChangeArrowheads="1"/>
          </p:cNvSpPr>
          <p:nvPr/>
        </p:nvSpPr>
        <p:spPr bwMode="auto">
          <a:xfrm>
            <a:off x="5003800" y="5589588"/>
            <a:ext cx="1943100" cy="641350"/>
          </a:xfrm>
          <a:prstGeom prst="notchedRightArrow">
            <a:avLst>
              <a:gd name="adj1" fmla="val 50000"/>
              <a:gd name="adj2" fmla="val 7574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4834" name="Text Box 11"/>
          <p:cNvSpPr txBox="1">
            <a:spLocks noChangeArrowheads="1"/>
          </p:cNvSpPr>
          <p:nvPr/>
        </p:nvSpPr>
        <p:spPr bwMode="auto">
          <a:xfrm>
            <a:off x="6948488" y="5661025"/>
            <a:ext cx="17272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800000"/>
                </a:solidFill>
                <a:ea typeface="黑体" pitchFamily="49" charset="-122"/>
              </a:rPr>
              <a:t> 民族战争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348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348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348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348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" fill="hold"/>
                                        <p:tgtEl>
                                          <p:spTgt spid="348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" fill="hold"/>
                                        <p:tgtEl>
                                          <p:spTgt spid="348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348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348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36865"/>
          <p:cNvSpPr txBox="1">
            <a:spLocks noChangeArrowheads="1"/>
          </p:cNvSpPr>
          <p:nvPr/>
        </p:nvSpPr>
        <p:spPr bwMode="auto">
          <a:xfrm>
            <a:off x="228600" y="457200"/>
            <a:ext cx="911225" cy="58674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CC3300"/>
                </a:solidFill>
                <a:latin typeface="Times New Roman" pitchFamily="18" charset="0"/>
                <a:ea typeface="华文行楷" pitchFamily="2" charset="-122"/>
              </a:rPr>
              <a:t>中华民族危险的开端</a:t>
            </a:r>
          </a:p>
        </p:txBody>
      </p:sp>
      <p:sp>
        <p:nvSpPr>
          <p:cNvPr id="47106" name="右箭头 36866"/>
          <p:cNvSpPr>
            <a:spLocks noChangeArrowheads="1"/>
          </p:cNvSpPr>
          <p:nvPr/>
        </p:nvSpPr>
        <p:spPr bwMode="auto">
          <a:xfrm>
            <a:off x="1143000" y="2743200"/>
            <a:ext cx="304800" cy="990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6868" name="文本框 36867"/>
          <p:cNvSpPr txBox="1">
            <a:spLocks noChangeArrowheads="1"/>
          </p:cNvSpPr>
          <p:nvPr/>
        </p:nvSpPr>
        <p:spPr bwMode="auto">
          <a:xfrm>
            <a:off x="1476375" y="1412875"/>
            <a:ext cx="854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    九一八事变</a:t>
            </a:r>
          </a:p>
        </p:txBody>
      </p:sp>
      <p:sp>
        <p:nvSpPr>
          <p:cNvPr id="36869" name="文本框 36868"/>
          <p:cNvSpPr txBox="1">
            <a:spLocks noChangeArrowheads="1"/>
          </p:cNvSpPr>
          <p:nvPr/>
        </p:nvSpPr>
        <p:spPr bwMode="auto">
          <a:xfrm>
            <a:off x="2800350" y="457200"/>
            <a:ext cx="85407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  国民党政府不抵抗方针</a:t>
            </a:r>
          </a:p>
        </p:txBody>
      </p:sp>
      <p:sp>
        <p:nvSpPr>
          <p:cNvPr id="47109" name="右箭头 36869"/>
          <p:cNvSpPr>
            <a:spLocks noChangeArrowheads="1"/>
          </p:cNvSpPr>
          <p:nvPr/>
        </p:nvSpPr>
        <p:spPr bwMode="auto">
          <a:xfrm>
            <a:off x="2438400" y="2743200"/>
            <a:ext cx="304800" cy="914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6871" name="文本框 36870"/>
          <p:cNvSpPr txBox="1">
            <a:spLocks noChangeArrowheads="1"/>
          </p:cNvSpPr>
          <p:nvPr/>
        </p:nvSpPr>
        <p:spPr bwMode="auto">
          <a:xfrm>
            <a:off x="4175125" y="1295400"/>
            <a:ext cx="8540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   东北三省沦陷</a:t>
            </a:r>
          </a:p>
        </p:txBody>
      </p:sp>
      <p:sp>
        <p:nvSpPr>
          <p:cNvPr id="47111" name="右箭头 36871"/>
          <p:cNvSpPr>
            <a:spLocks noChangeArrowheads="1"/>
          </p:cNvSpPr>
          <p:nvPr/>
        </p:nvSpPr>
        <p:spPr bwMode="auto">
          <a:xfrm>
            <a:off x="3733800" y="2819400"/>
            <a:ext cx="304800" cy="914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6873" name="文本框 36872"/>
          <p:cNvSpPr txBox="1">
            <a:spLocks noChangeArrowheads="1"/>
          </p:cNvSpPr>
          <p:nvPr/>
        </p:nvSpPr>
        <p:spPr bwMode="auto">
          <a:xfrm>
            <a:off x="5435600" y="692150"/>
            <a:ext cx="854075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CC3300"/>
                </a:solidFill>
                <a:latin typeface="Times New Roman" pitchFamily="18" charset="0"/>
                <a:ea typeface="华文行楷" pitchFamily="2" charset="-122"/>
              </a:rPr>
              <a:t>    </a:t>
            </a: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不朽的民族战歌</a:t>
            </a:r>
          </a:p>
        </p:txBody>
      </p:sp>
      <p:sp>
        <p:nvSpPr>
          <p:cNvPr id="47113" name="右箭头 36873"/>
          <p:cNvSpPr>
            <a:spLocks noChangeArrowheads="1"/>
          </p:cNvSpPr>
          <p:nvPr/>
        </p:nvSpPr>
        <p:spPr bwMode="auto">
          <a:xfrm>
            <a:off x="5029200" y="2819400"/>
            <a:ext cx="304800" cy="914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7114" name="右箭头 36874"/>
          <p:cNvSpPr>
            <a:spLocks noChangeArrowheads="1"/>
          </p:cNvSpPr>
          <p:nvPr/>
        </p:nvSpPr>
        <p:spPr bwMode="auto">
          <a:xfrm>
            <a:off x="6400800" y="2819400"/>
            <a:ext cx="304800" cy="914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6876" name="文本框 36875"/>
          <p:cNvSpPr txBox="1">
            <a:spLocks noChangeArrowheads="1"/>
          </p:cNvSpPr>
          <p:nvPr/>
        </p:nvSpPr>
        <p:spPr bwMode="auto">
          <a:xfrm>
            <a:off x="6762750" y="381000"/>
            <a:ext cx="8540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CC3300"/>
                </a:solidFill>
                <a:latin typeface="Times New Roman" pitchFamily="18" charset="0"/>
                <a:ea typeface="华文行楷" pitchFamily="2" charset="-122"/>
              </a:rPr>
              <a:t>   </a:t>
            </a: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和平解决西安事变</a:t>
            </a:r>
          </a:p>
        </p:txBody>
      </p:sp>
      <p:sp>
        <p:nvSpPr>
          <p:cNvPr id="47116" name="右箭头 36876"/>
          <p:cNvSpPr>
            <a:spLocks noChangeArrowheads="1"/>
          </p:cNvSpPr>
          <p:nvPr/>
        </p:nvSpPr>
        <p:spPr bwMode="auto">
          <a:xfrm>
            <a:off x="7467600" y="2819400"/>
            <a:ext cx="304800" cy="914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6878" name="文本框 36877"/>
          <p:cNvSpPr txBox="1">
            <a:spLocks noChangeArrowheads="1"/>
          </p:cNvSpPr>
          <p:nvPr/>
        </p:nvSpPr>
        <p:spPr bwMode="auto">
          <a:xfrm>
            <a:off x="7848600" y="457200"/>
            <a:ext cx="911225" cy="58674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solidFill>
                  <a:srgbClr val="CC3300"/>
                </a:solidFill>
                <a:latin typeface="Times New Roman" pitchFamily="18" charset="0"/>
                <a:ea typeface="华文行楷" pitchFamily="2" charset="-122"/>
              </a:rPr>
              <a:t>  国共合作、团结抗日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6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1" grpId="0"/>
      <p:bldP spid="36873" grpId="0"/>
      <p:bldP spid="36876" grpId="0"/>
      <p:bldP spid="368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5121" descr="png-066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0" y="4797425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5122"/>
          <p:cNvSpPr txBox="1">
            <a:spLocks noChangeArrowheads="1"/>
          </p:cNvSpPr>
          <p:nvPr/>
        </p:nvSpPr>
        <p:spPr bwMode="auto">
          <a:xfrm>
            <a:off x="822325" y="1720850"/>
            <a:ext cx="1768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时间：</a:t>
            </a:r>
          </a:p>
        </p:txBody>
      </p:sp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2193925" y="1752600"/>
            <a:ext cx="4892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0000CC"/>
                </a:solidFill>
              </a:rPr>
              <a:t>1931</a:t>
            </a:r>
            <a:r>
              <a:rPr lang="zh-CN" altLang="en-US" sz="3600" b="1">
                <a:solidFill>
                  <a:srgbClr val="0000CC"/>
                </a:solidFill>
              </a:rPr>
              <a:t>年</a:t>
            </a:r>
            <a:r>
              <a:rPr lang="en-US" altLang="zh-CN" sz="3600" b="1">
                <a:solidFill>
                  <a:srgbClr val="0000CC"/>
                </a:solidFill>
              </a:rPr>
              <a:t>9</a:t>
            </a:r>
            <a:r>
              <a:rPr lang="zh-CN" altLang="en-US" sz="3600" b="1">
                <a:solidFill>
                  <a:srgbClr val="0000CC"/>
                </a:solidFill>
              </a:rPr>
              <a:t>月</a:t>
            </a:r>
            <a:r>
              <a:rPr lang="en-US" altLang="zh-CN" sz="3600" b="1">
                <a:solidFill>
                  <a:srgbClr val="0000CC"/>
                </a:solidFill>
              </a:rPr>
              <a:t>18</a:t>
            </a:r>
            <a:r>
              <a:rPr lang="zh-CN" altLang="en-US" sz="3600" b="1">
                <a:solidFill>
                  <a:srgbClr val="0000CC"/>
                </a:solidFill>
              </a:rPr>
              <a:t>日</a:t>
            </a:r>
            <a:endParaRPr lang="zh-CN" altLang="en-US" sz="3600">
              <a:solidFill>
                <a:srgbClr val="0000CC"/>
              </a:solidFill>
            </a:endParaRPr>
          </a:p>
        </p:txBody>
      </p:sp>
      <p:sp>
        <p:nvSpPr>
          <p:cNvPr id="5125" name="文本框 5124"/>
          <p:cNvSpPr txBox="1">
            <a:spLocks noChangeArrowheads="1"/>
          </p:cNvSpPr>
          <p:nvPr/>
        </p:nvSpPr>
        <p:spPr bwMode="auto">
          <a:xfrm>
            <a:off x="838200" y="2682875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地点：</a:t>
            </a:r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2270125" y="2667000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沈阳</a:t>
            </a:r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838200" y="3700463"/>
            <a:ext cx="2149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</a:rPr>
              <a:t>经过</a:t>
            </a:r>
            <a:r>
              <a:rPr lang="zh-CN" altLang="en-US" sz="3600" b="1">
                <a:solidFill>
                  <a:srgbClr val="0000CC"/>
                </a:solidFill>
                <a:latin typeface="宋体" charset="-122"/>
              </a:rPr>
              <a:t>：</a:t>
            </a:r>
          </a:p>
        </p:txBody>
      </p:sp>
      <p:sp>
        <p:nvSpPr>
          <p:cNvPr id="5128" name="文本框 5127"/>
          <p:cNvSpPr txBox="1">
            <a:spLocks noChangeArrowheads="1"/>
          </p:cNvSpPr>
          <p:nvPr/>
        </p:nvSpPr>
        <p:spPr bwMode="auto">
          <a:xfrm>
            <a:off x="2130425" y="3733800"/>
            <a:ext cx="6784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</a:rPr>
              <a:t>日本借口</a:t>
            </a:r>
            <a:r>
              <a:rPr lang="zh-CN" altLang="en-US" sz="3200" b="1">
                <a:solidFill>
                  <a:srgbClr val="FF3300"/>
                </a:solidFill>
              </a:rPr>
              <a:t>柳条湖</a:t>
            </a:r>
            <a:r>
              <a:rPr lang="zh-CN" altLang="en-US" sz="3200" b="1">
                <a:solidFill>
                  <a:srgbClr val="0000CC"/>
                </a:solidFill>
              </a:rPr>
              <a:t>事件</a:t>
            </a:r>
            <a:r>
              <a:rPr lang="en-US" altLang="zh-CN" sz="3200" b="1">
                <a:solidFill>
                  <a:srgbClr val="0000CC"/>
                </a:solidFill>
              </a:rPr>
              <a:t>, </a:t>
            </a:r>
            <a:r>
              <a:rPr lang="zh-CN" altLang="en-US" sz="3200" b="1">
                <a:solidFill>
                  <a:srgbClr val="0000CC"/>
                </a:solidFill>
              </a:rPr>
              <a:t>炮击东北军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</a:rPr>
              <a:t>驻地</a:t>
            </a:r>
            <a:r>
              <a:rPr lang="zh-CN" altLang="en-US" sz="3200" b="1">
                <a:solidFill>
                  <a:srgbClr val="FF0000"/>
                </a:solidFill>
              </a:rPr>
              <a:t>北大营</a:t>
            </a:r>
            <a:r>
              <a:rPr lang="zh-CN" altLang="en-US" sz="3200" b="1">
                <a:solidFill>
                  <a:srgbClr val="0000CC"/>
                </a:solidFill>
              </a:rPr>
              <a:t>，占领</a:t>
            </a:r>
            <a:r>
              <a:rPr lang="zh-CN" altLang="en-US" sz="3200" b="1">
                <a:solidFill>
                  <a:srgbClr val="FF0000"/>
                </a:solidFill>
              </a:rPr>
              <a:t>沈阳</a:t>
            </a:r>
            <a:r>
              <a:rPr lang="zh-CN" altLang="en-US" sz="3200" b="1">
                <a:solidFill>
                  <a:srgbClr val="0000CC"/>
                </a:solidFill>
              </a:rPr>
              <a:t>城。</a:t>
            </a:r>
            <a:endParaRPr lang="zh-CN" altLang="en-US" sz="3200"/>
          </a:p>
        </p:txBody>
      </p:sp>
      <p:sp>
        <p:nvSpPr>
          <p:cNvPr id="5129" name="爆炸形 2 5128"/>
          <p:cNvSpPr>
            <a:spLocks noChangeArrowheads="1"/>
          </p:cNvSpPr>
          <p:nvPr/>
        </p:nvSpPr>
        <p:spPr bwMode="auto">
          <a:xfrm>
            <a:off x="0" y="1125538"/>
            <a:ext cx="9144000" cy="5029200"/>
          </a:xfrm>
          <a:prstGeom prst="irregularSeal2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4400" b="1">
                <a:solidFill>
                  <a:srgbClr val="CCCC00"/>
                </a:solidFill>
                <a:ea typeface="隶书"/>
                <a:cs typeface="隶书"/>
              </a:rPr>
              <a:t>日本为什么要发动</a:t>
            </a:r>
          </a:p>
          <a:p>
            <a:pPr algn="ctr">
              <a:buFont typeface="Arial" charset="0"/>
              <a:buNone/>
            </a:pPr>
            <a:r>
              <a:rPr lang="zh-CN" altLang="en-US" sz="4400" b="1">
                <a:solidFill>
                  <a:srgbClr val="CCCC00"/>
                </a:solidFill>
                <a:ea typeface="隶书"/>
                <a:cs typeface="隶书"/>
              </a:rPr>
              <a:t>九一八事变？</a:t>
            </a:r>
          </a:p>
        </p:txBody>
      </p:sp>
      <p:sp>
        <p:nvSpPr>
          <p:cNvPr id="16393" name="文本框 5129"/>
          <p:cNvSpPr txBox="1">
            <a:spLocks noChangeArrowheads="1"/>
          </p:cNvSpPr>
          <p:nvPr/>
        </p:nvSpPr>
        <p:spPr bwMode="auto">
          <a:xfrm>
            <a:off x="0" y="620713"/>
            <a:ext cx="5410200" cy="823912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 b="1">
                <a:ea typeface="黑体" pitchFamily="49" charset="-122"/>
              </a:rPr>
              <a:t>九一八事变：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  <p:bldP spid="5128" grpId="0"/>
      <p:bldP spid="51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组合 37889"/>
          <p:cNvGrpSpPr>
            <a:grpSpLocks/>
          </p:cNvGrpSpPr>
          <p:nvPr/>
        </p:nvGrpSpPr>
        <p:grpSpPr bwMode="auto">
          <a:xfrm>
            <a:off x="0" y="908050"/>
            <a:ext cx="4140200" cy="5116513"/>
            <a:chOff x="0" y="0"/>
            <a:chExt cx="2608" cy="3223"/>
          </a:xfrm>
        </p:grpSpPr>
        <p:pic>
          <p:nvPicPr>
            <p:cNvPr id="48133" name="图片 37890" descr="聂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608" cy="2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4" name="文本框 37891"/>
            <p:cNvSpPr txBox="1">
              <a:spLocks noChangeArrowheads="1"/>
            </p:cNvSpPr>
            <p:nvPr/>
          </p:nvSpPr>
          <p:spPr bwMode="auto">
            <a:xfrm>
              <a:off x="930" y="2858"/>
              <a:ext cx="8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ea typeface="楷体_GB2312"/>
                  <a:cs typeface="楷体_GB2312"/>
                </a:rPr>
                <a:t>聂耳</a:t>
              </a:r>
            </a:p>
          </p:txBody>
        </p:sp>
      </p:grpSp>
      <p:grpSp>
        <p:nvGrpSpPr>
          <p:cNvPr id="48130" name="组合 37892"/>
          <p:cNvGrpSpPr>
            <a:grpSpLocks/>
          </p:cNvGrpSpPr>
          <p:nvPr/>
        </p:nvGrpSpPr>
        <p:grpSpPr bwMode="auto">
          <a:xfrm>
            <a:off x="4284663" y="908050"/>
            <a:ext cx="4679950" cy="5043488"/>
            <a:chOff x="0" y="0"/>
            <a:chExt cx="2948" cy="3177"/>
          </a:xfrm>
        </p:grpSpPr>
        <p:pic>
          <p:nvPicPr>
            <p:cNvPr id="48131" name="图片 37893" descr="田汉照片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2948" cy="2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2" name="文本框 37894"/>
            <p:cNvSpPr txBox="1">
              <a:spLocks noChangeArrowheads="1"/>
            </p:cNvSpPr>
            <p:nvPr/>
          </p:nvSpPr>
          <p:spPr bwMode="auto">
            <a:xfrm>
              <a:off x="952" y="2812"/>
              <a:ext cx="10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3200" b="1">
                  <a:solidFill>
                    <a:srgbClr val="0000CC"/>
                  </a:solidFill>
                  <a:ea typeface="楷体_GB2312"/>
                  <a:cs typeface="楷体_GB2312"/>
                </a:rPr>
                <a:t>田汉</a:t>
              </a:r>
            </a:p>
          </p:txBody>
        </p:sp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4016375" y="549275"/>
            <a:ext cx="4948238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>
                <a:latin typeface="Times New Roman" pitchFamily="18" charset="0"/>
              </a:rPr>
              <a:t> 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聂耳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1912—1935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人民音乐家。原名守信，云南昆明人。自幼喜爱音乐。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1928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年后，更加积极地参加各种公开和秘密的革命活动。为逃避搜捕，于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1930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年离开昆明赴上海。聂耳在上海加入“反帝大同盟”。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1933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年经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田汉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介绍，加入了中国共产党。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聂耳饱含爱国激情，积极投身于抗日救亡运动，创作了一批反映民众心声的作品，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其中最杰出的代表作品是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1935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年创作的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义勇军进行曲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0178" name="AutoShape 18"/>
          <p:cNvSpPr>
            <a:spLocks noChangeArrowheads="1"/>
          </p:cNvSpPr>
          <p:nvPr/>
        </p:nvSpPr>
        <p:spPr bwMode="auto">
          <a:xfrm>
            <a:off x="7861300" y="6308725"/>
            <a:ext cx="1282700" cy="549275"/>
          </a:xfrm>
          <a:prstGeom prst="flowChartDecis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Times New Roman" pitchFamily="18" charset="0"/>
                <a:hlinkClick r:id="rId2" action="ppaction://hlinksldjump"/>
              </a:rPr>
              <a:t>返回</a:t>
            </a:r>
            <a:endParaRPr lang="zh-CN" altLang="en-US" sz="2000" b="1">
              <a:latin typeface="Times New Roman" pitchFamily="18" charset="0"/>
            </a:endParaRPr>
          </a:p>
        </p:txBody>
      </p:sp>
      <p:pic>
        <p:nvPicPr>
          <p:cNvPr id="50179" name="图片 39940" descr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4813"/>
            <a:ext cx="4067175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西安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713"/>
            <a:ext cx="4572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11" descr="兵谏亭9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125538"/>
            <a:ext cx="40386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9"/>
          <p:cNvSpPr txBox="1">
            <a:spLocks noChangeArrowheads="1"/>
          </p:cNvSpPr>
          <p:nvPr/>
        </p:nvSpPr>
        <p:spPr bwMode="auto">
          <a:xfrm>
            <a:off x="5756275" y="5537200"/>
            <a:ext cx="2514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“兵谏”亭</a:t>
            </a:r>
          </a:p>
        </p:txBody>
      </p:sp>
      <p:sp>
        <p:nvSpPr>
          <p:cNvPr id="51204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D7B2727D-1A95-4887-A3B0-E91DEDEA503D}" type="datetime3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2017年11月7日星期二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1205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长丰县沛河中学</a:t>
            </a:r>
          </a:p>
        </p:txBody>
      </p:sp>
      <p:sp>
        <p:nvSpPr>
          <p:cNvPr id="51206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3F8FAB42-284C-4916-A1DA-5F15DB1222F4}" type="slidenum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32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8"/>
          <p:cNvSpPr txBox="1">
            <a:spLocks noChangeArrowheads="1"/>
          </p:cNvSpPr>
          <p:nvPr/>
        </p:nvSpPr>
        <p:spPr bwMode="auto">
          <a:xfrm>
            <a:off x="0" y="112553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张学良、杨虎城为何会“以下犯上”，扣押蒋介石呢？</a:t>
            </a:r>
          </a:p>
        </p:txBody>
      </p:sp>
      <p:sp>
        <p:nvSpPr>
          <p:cNvPr id="52226" name="WordArt 9"/>
          <p:cNvSpPr>
            <a:spLocks noTextEdit="1"/>
          </p:cNvSpPr>
          <p:nvPr/>
        </p:nvSpPr>
        <p:spPr bwMode="auto">
          <a:xfrm>
            <a:off x="3708400" y="0"/>
            <a:ext cx="1584325" cy="11969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4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议一议：</a:t>
            </a:r>
          </a:p>
        </p:txBody>
      </p:sp>
      <p:sp>
        <p:nvSpPr>
          <p:cNvPr id="41988" name="Oval 12"/>
          <p:cNvSpPr>
            <a:spLocks noChangeArrowheads="1"/>
          </p:cNvSpPr>
          <p:nvPr/>
        </p:nvSpPr>
        <p:spPr bwMode="auto">
          <a:xfrm>
            <a:off x="5724525" y="5805488"/>
            <a:ext cx="1655763" cy="8636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“劝谏”</a:t>
            </a:r>
          </a:p>
        </p:txBody>
      </p:sp>
      <p:sp>
        <p:nvSpPr>
          <p:cNvPr id="41989" name="Oval 15"/>
          <p:cNvSpPr>
            <a:spLocks noChangeArrowheads="1"/>
          </p:cNvSpPr>
          <p:nvPr/>
        </p:nvSpPr>
        <p:spPr bwMode="auto">
          <a:xfrm>
            <a:off x="5724525" y="4581525"/>
            <a:ext cx="1663700" cy="795338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“哭谏”</a:t>
            </a:r>
          </a:p>
        </p:txBody>
      </p:sp>
      <p:sp>
        <p:nvSpPr>
          <p:cNvPr id="41990" name="Oval 23"/>
          <p:cNvSpPr>
            <a:spLocks noChangeArrowheads="1"/>
          </p:cNvSpPr>
          <p:nvPr/>
        </p:nvSpPr>
        <p:spPr bwMode="auto">
          <a:xfrm>
            <a:off x="5651500" y="3284538"/>
            <a:ext cx="1728788" cy="865187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“兵谏”</a:t>
            </a:r>
          </a:p>
        </p:txBody>
      </p:sp>
      <p:sp>
        <p:nvSpPr>
          <p:cNvPr id="41991" name="Rectangle 13"/>
          <p:cNvSpPr>
            <a:spLocks noChangeArrowheads="1"/>
          </p:cNvSpPr>
          <p:nvPr/>
        </p:nvSpPr>
        <p:spPr bwMode="auto">
          <a:xfrm>
            <a:off x="250825" y="1773238"/>
            <a:ext cx="7705725" cy="13827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⑴民族危机严重，抗日呼声高涨；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⑵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张学良、杨虎城接受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中共一致抗日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的主张；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⑶蒋介石“攘外必先安内”的反动政策。</a:t>
            </a:r>
          </a:p>
        </p:txBody>
      </p:sp>
      <p:grpSp>
        <p:nvGrpSpPr>
          <p:cNvPr id="41992" name="Group 27"/>
          <p:cNvGrpSpPr>
            <a:grpSpLocks/>
          </p:cNvGrpSpPr>
          <p:nvPr/>
        </p:nvGrpSpPr>
        <p:grpSpPr bwMode="auto">
          <a:xfrm>
            <a:off x="395288" y="3357563"/>
            <a:ext cx="4654550" cy="2808287"/>
            <a:chOff x="0" y="0"/>
            <a:chExt cx="3645" cy="2180"/>
          </a:xfrm>
        </p:grpSpPr>
        <p:pic>
          <p:nvPicPr>
            <p:cNvPr id="52237" name="Picture 21" descr="NewsMedia_679"/>
            <p:cNvPicPr>
              <a:picLocks noChangeAspect="1"/>
            </p:cNvPicPr>
            <p:nvPr/>
          </p:nvPicPr>
          <p:blipFill>
            <a:blip r:embed="rId2">
              <a:lum contrast="12000"/>
            </a:blip>
            <a:srcRect/>
            <a:stretch>
              <a:fillRect/>
            </a:stretch>
          </p:blipFill>
          <p:spPr bwMode="auto">
            <a:xfrm>
              <a:off x="0" y="0"/>
              <a:ext cx="1679" cy="2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238" name="Picture 24" descr="200309081099_316594"/>
            <p:cNvPicPr>
              <a:picLocks noChangeAspect="1" noChangeArrowheads="1"/>
            </p:cNvPicPr>
            <p:nvPr/>
          </p:nvPicPr>
          <p:blipFill>
            <a:blip r:embed="rId3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1824" y="49"/>
              <a:ext cx="1821" cy="2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995" name="上箭头 41994"/>
          <p:cNvSpPr>
            <a:spLocks noChangeArrowheads="1"/>
          </p:cNvSpPr>
          <p:nvPr/>
        </p:nvSpPr>
        <p:spPr bwMode="auto">
          <a:xfrm>
            <a:off x="6443663" y="5373688"/>
            <a:ext cx="288925" cy="431800"/>
          </a:xfrm>
          <a:prstGeom prst="upArrow">
            <a:avLst>
              <a:gd name="adj1" fmla="val 50000"/>
              <a:gd name="adj2" fmla="val 3736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1996" name="上箭头 41995"/>
          <p:cNvSpPr>
            <a:spLocks noChangeArrowheads="1"/>
          </p:cNvSpPr>
          <p:nvPr/>
        </p:nvSpPr>
        <p:spPr bwMode="auto">
          <a:xfrm>
            <a:off x="6443663" y="4149725"/>
            <a:ext cx="288925" cy="431800"/>
          </a:xfrm>
          <a:prstGeom prst="upArrow">
            <a:avLst>
              <a:gd name="adj1" fmla="val 50000"/>
              <a:gd name="adj2" fmla="val 3736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52234" name="AutoShape 18"/>
          <p:cNvSpPr>
            <a:spLocks noChangeArrowheads="1"/>
          </p:cNvSpPr>
          <p:nvPr/>
        </p:nvSpPr>
        <p:spPr bwMode="auto">
          <a:xfrm>
            <a:off x="7861300" y="6308725"/>
            <a:ext cx="1282700" cy="549275"/>
          </a:xfrm>
          <a:prstGeom prst="flowChartDecision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Times New Roman" pitchFamily="18" charset="0"/>
                <a:hlinkClick r:id="rId4" action="ppaction://hlinksldjump"/>
              </a:rPr>
              <a:t>返回</a:t>
            </a:r>
            <a:endParaRPr lang="zh-CN" altLang="en-US" sz="2000" b="1">
              <a:latin typeface="Times New Roman" pitchFamily="18" charset="0"/>
            </a:endParaRPr>
          </a:p>
        </p:txBody>
      </p:sp>
      <p:sp>
        <p:nvSpPr>
          <p:cNvPr id="52235" name="日期占位符 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F6C28BD7-7A36-45EB-9511-F5D96EB451FB}" type="datetime3">
              <a:rPr lang="zh-CN" altLang="en-US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2017年11月7日星期二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2236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长丰县沛河中学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19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419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419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419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419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9" grpId="0" animBg="1"/>
      <p:bldP spid="41990" grpId="0" animBg="1"/>
      <p:bldP spid="419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3"/>
          <p:cNvSpPr txBox="1">
            <a:spLocks noChangeArrowheads="1"/>
          </p:cNvSpPr>
          <p:nvPr/>
        </p:nvSpPr>
        <p:spPr bwMode="auto">
          <a:xfrm>
            <a:off x="533400" y="3675063"/>
            <a:ext cx="8153400" cy="2770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想一想：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从这份密电可以看出，蒋介石对九一八事变采取了什么样的政策？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  <p:sp>
        <p:nvSpPr>
          <p:cNvPr id="18434" name="WordArt 4"/>
          <p:cNvSpPr>
            <a:spLocks noTextEdit="1"/>
          </p:cNvSpPr>
          <p:nvPr/>
        </p:nvSpPr>
        <p:spPr bwMode="auto">
          <a:xfrm>
            <a:off x="381000" y="304800"/>
            <a:ext cx="18669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黑体"/>
                <a:ea typeface="黑体"/>
              </a:rPr>
              <a:t>历史回眸</a:t>
            </a:r>
          </a:p>
        </p:txBody>
      </p:sp>
      <p:pic>
        <p:nvPicPr>
          <p:cNvPr id="18435" name="Picture 5" descr="1"/>
          <p:cNvPicPr>
            <a:picLocks noChangeAspect="1"/>
          </p:cNvPicPr>
          <p:nvPr/>
        </p:nvPicPr>
        <p:blipFill>
          <a:blip r:embed="rId3">
            <a:lum bright="-18000"/>
          </a:blip>
          <a:srcRect/>
          <a:stretch>
            <a:fillRect/>
          </a:stretch>
        </p:blipFill>
        <p:spPr bwMode="auto">
          <a:xfrm>
            <a:off x="2590800" y="177800"/>
            <a:ext cx="60960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6"/>
          <p:cNvSpPr txBox="1"/>
          <p:nvPr/>
        </p:nvSpPr>
        <p:spPr>
          <a:xfrm>
            <a:off x="5651500" y="5703888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不抵抗政策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8"/>
          <p:cNvSpPr txBox="1"/>
          <p:nvPr/>
        </p:nvSpPr>
        <p:spPr>
          <a:xfrm>
            <a:off x="1905000" y="5340350"/>
            <a:ext cx="5184775" cy="7699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“攘外必先安内”</a:t>
            </a: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材料一：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年代初，欧美资本主义国家忙于应付本国的经济危机，无暇东顾；中国内部，蒋介石政府集中重兵</a:t>
            </a:r>
            <a:r>
              <a:rPr lang="zh-CN" altLang="en-US" sz="2800" b="1"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围剿</a:t>
            </a:r>
            <a:r>
              <a:rPr lang="zh-CN" altLang="en-US" sz="2800" b="1"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红军，无心北顾。这给日本帝国主义侵略以可乘之机。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材料二：</a:t>
            </a:r>
            <a:r>
              <a:rPr lang="zh-CN" altLang="en-US" sz="2800" b="1"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中国亡于帝国主义，我们还能当亡国奴，尚可苟延残喘；若亡于共产党，则纵肯为奴隶亦不可得。</a:t>
            </a:r>
            <a:r>
              <a:rPr lang="zh-CN" altLang="en-US" sz="2800" b="1"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               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                           </a:t>
            </a:r>
            <a:r>
              <a:rPr lang="en-US" altLang="zh-CN" sz="2800" b="1"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蒋介石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0" y="4343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材料说明了蒋介石政府采取“不抵抗政策”的原因是什么？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0" y="4441825"/>
            <a:ext cx="9144000" cy="2225675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想一想：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蒋介石的这种政策，这种政策导致了什么后果？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217"/>
          <p:cNvSpPr txBox="1">
            <a:spLocks noChangeArrowheads="1"/>
          </p:cNvSpPr>
          <p:nvPr/>
        </p:nvSpPr>
        <p:spPr bwMode="auto">
          <a:xfrm>
            <a:off x="2971800" y="612775"/>
            <a:ext cx="2819400" cy="758825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不抵抗方针</a:t>
            </a:r>
          </a:p>
        </p:txBody>
      </p:sp>
      <p:pic>
        <p:nvPicPr>
          <p:cNvPr id="20482" name="图片 9218" descr="png-00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524000"/>
            <a:ext cx="1143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9219"/>
          <p:cNvSpPr txBox="1">
            <a:spLocks noChangeArrowheads="1"/>
          </p:cNvSpPr>
          <p:nvPr/>
        </p:nvSpPr>
        <p:spPr bwMode="auto">
          <a:xfrm>
            <a:off x="2843213" y="2565400"/>
            <a:ext cx="3889375" cy="1368425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东北军</a:t>
            </a:r>
          </a:p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不战而退</a:t>
            </a:r>
          </a:p>
        </p:txBody>
      </p:sp>
      <p:pic>
        <p:nvPicPr>
          <p:cNvPr id="9221" name="图片 9220" descr="png-00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3962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文本框 9221"/>
          <p:cNvSpPr txBox="1">
            <a:spLocks noChangeArrowheads="1"/>
          </p:cNvSpPr>
          <p:nvPr/>
        </p:nvSpPr>
        <p:spPr bwMode="auto">
          <a:xfrm>
            <a:off x="762000" y="5076825"/>
            <a:ext cx="7924800" cy="1247775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不到半年时间，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辽宁、吉林、黑龙江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三省全部沦陷。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02九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754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228600" y="952500"/>
            <a:ext cx="762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东北三省沦亡形势图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4267200" y="1447800"/>
            <a:ext cx="2667000" cy="13112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东北三省沦亡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1932</a:t>
            </a: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月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819400" y="3657600"/>
            <a:ext cx="2438400" cy="1295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伪满洲国建立</a:t>
            </a:r>
          </a:p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1933</a:t>
            </a: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月）</a:t>
            </a: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5867400" y="3962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990600" y="254000"/>
            <a:ext cx="1676400" cy="64325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1932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年，日本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扶植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末代皇帝溥仪在长春建立了伪满洲国傀儡政权，企图把东北从中国分裂出去，在日寇的铁蹄下，东北三千万同胞过着耻辱的亡国奴生活</a:t>
            </a:r>
          </a:p>
        </p:txBody>
      </p:sp>
      <p:grpSp>
        <p:nvGrpSpPr>
          <p:cNvPr id="10248" name="Group 9"/>
          <p:cNvGrpSpPr>
            <a:grpSpLocks/>
          </p:cNvGrpSpPr>
          <p:nvPr/>
        </p:nvGrpSpPr>
        <p:grpSpPr bwMode="auto">
          <a:xfrm>
            <a:off x="6553200" y="2971800"/>
            <a:ext cx="2286000" cy="2438400"/>
            <a:chOff x="0" y="0"/>
            <a:chExt cx="1451" cy="1324"/>
          </a:xfrm>
        </p:grpSpPr>
        <p:pic>
          <p:nvPicPr>
            <p:cNvPr id="21512" name="Picture 10" descr="u=10057103,1628870547&amp;fm=0&amp;gp=4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451" cy="1324"/>
            </a:xfrm>
            <a:prstGeom prst="rect">
              <a:avLst/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</p:spPr>
        </p:pic>
        <p:sp>
          <p:nvSpPr>
            <p:cNvPr id="21513" name="Rectangle 11"/>
            <p:cNvSpPr>
              <a:spLocks noChangeArrowheads="1"/>
            </p:cNvSpPr>
            <p:nvPr/>
          </p:nvSpPr>
          <p:spPr bwMode="auto">
            <a:xfrm>
              <a:off x="295" y="1015"/>
              <a:ext cx="897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1600" b="1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末代皇帝溥仪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2"/>
          <p:cNvSpPr>
            <a:spLocks noTextEdit="1"/>
          </p:cNvSpPr>
          <p:nvPr/>
        </p:nvSpPr>
        <p:spPr bwMode="auto">
          <a:xfrm>
            <a:off x="4092575" y="825500"/>
            <a:ext cx="539750" cy="4630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199"/>
              </a:avLst>
            </a:prstTxWarp>
          </a:bodyPr>
          <a:lstStyle/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日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军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在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东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北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犯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下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滔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天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罪</a:t>
            </a:r>
          </a:p>
          <a:p>
            <a:r>
              <a:rPr lang="zh-CN" altLang="en-US" sz="2800" b="1" kern="10" spc="48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latin typeface="黑体"/>
                <a:ea typeface="黑体"/>
              </a:rPr>
              <a:t>行</a:t>
            </a:r>
          </a:p>
        </p:txBody>
      </p:sp>
      <p:grpSp>
        <p:nvGrpSpPr>
          <p:cNvPr id="22530" name="Group 3"/>
          <p:cNvGrpSpPr>
            <a:grpSpLocks/>
          </p:cNvGrpSpPr>
          <p:nvPr/>
        </p:nvGrpSpPr>
        <p:grpSpPr bwMode="auto">
          <a:xfrm>
            <a:off x="179388" y="260350"/>
            <a:ext cx="8678862" cy="5976938"/>
            <a:chOff x="0" y="0"/>
            <a:chExt cx="5467" cy="3765"/>
          </a:xfrm>
        </p:grpSpPr>
        <p:grpSp>
          <p:nvGrpSpPr>
            <p:cNvPr id="22531" name="Group 4"/>
            <p:cNvGrpSpPr>
              <a:grpSpLocks/>
            </p:cNvGrpSpPr>
            <p:nvPr/>
          </p:nvGrpSpPr>
          <p:grpSpPr bwMode="auto">
            <a:xfrm>
              <a:off x="3040" y="9"/>
              <a:ext cx="2427" cy="1121"/>
              <a:chOff x="0" y="0"/>
              <a:chExt cx="2427" cy="1121"/>
            </a:xfrm>
          </p:grpSpPr>
          <p:pic>
            <p:nvPicPr>
              <p:cNvPr id="22547" name="Picture 5" descr="平頂山事件の発掘現場の再現　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2427" cy="1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8" name="Text Box 6"/>
              <p:cNvSpPr txBox="1">
                <a:spLocks noChangeArrowheads="1"/>
              </p:cNvSpPr>
              <p:nvPr/>
            </p:nvSpPr>
            <p:spPr bwMode="auto">
              <a:xfrm>
                <a:off x="544" y="849"/>
                <a:ext cx="1724" cy="25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000" b="1">
                    <a:solidFill>
                      <a:schemeClr val="bg1"/>
                    </a:solidFill>
                  </a:rPr>
                  <a:t> </a:t>
                </a:r>
                <a:r>
                  <a:rPr lang="zh-CN" altLang="en-US" sz="2000" b="1">
                    <a:solidFill>
                      <a:schemeClr val="bg1"/>
                    </a:solidFill>
                    <a:ea typeface="黑体" pitchFamily="49" charset="-122"/>
                  </a:rPr>
                  <a:t>活埋中国人的万人坑</a:t>
                </a:r>
              </a:p>
            </p:txBody>
          </p:sp>
        </p:grpSp>
        <p:grpSp>
          <p:nvGrpSpPr>
            <p:cNvPr id="22532" name="Group 7"/>
            <p:cNvGrpSpPr>
              <a:grpSpLocks/>
            </p:cNvGrpSpPr>
            <p:nvPr/>
          </p:nvGrpSpPr>
          <p:grpSpPr bwMode="auto">
            <a:xfrm>
              <a:off x="3040" y="1221"/>
              <a:ext cx="2426" cy="1224"/>
              <a:chOff x="0" y="0"/>
              <a:chExt cx="2426" cy="1224"/>
            </a:xfrm>
          </p:grpSpPr>
          <p:pic>
            <p:nvPicPr>
              <p:cNvPr id="22545" name="Picture 8" descr="这是辽宁铁岭龙尾山日军刺杀我幼童之后，集薪待焚。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2426" cy="1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6" name="Text Box 9"/>
              <p:cNvSpPr txBox="1">
                <a:spLocks noChangeArrowheads="1"/>
              </p:cNvSpPr>
              <p:nvPr/>
            </p:nvSpPr>
            <p:spPr bwMode="auto">
              <a:xfrm>
                <a:off x="303" y="816"/>
                <a:ext cx="2101" cy="25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000" b="1">
                    <a:solidFill>
                      <a:schemeClr val="bg1"/>
                    </a:solidFill>
                    <a:ea typeface="黑体" pitchFamily="49" charset="-122"/>
                  </a:rPr>
                  <a:t>刺杀幼童之后，集薪待焚</a:t>
                </a:r>
              </a:p>
            </p:txBody>
          </p:sp>
        </p:grpSp>
        <p:grpSp>
          <p:nvGrpSpPr>
            <p:cNvPr id="22533" name="Group 10"/>
            <p:cNvGrpSpPr>
              <a:grpSpLocks/>
            </p:cNvGrpSpPr>
            <p:nvPr/>
          </p:nvGrpSpPr>
          <p:grpSpPr bwMode="auto">
            <a:xfrm>
              <a:off x="3040" y="2536"/>
              <a:ext cx="2426" cy="1225"/>
              <a:chOff x="0" y="0"/>
              <a:chExt cx="2426" cy="1225"/>
            </a:xfrm>
          </p:grpSpPr>
          <p:pic>
            <p:nvPicPr>
              <p:cNvPr id="22543" name="Picture 11" descr="ryuj28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2426" cy="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4" name="Text Box 12"/>
              <p:cNvSpPr txBox="1">
                <a:spLocks noChangeArrowheads="1"/>
              </p:cNvSpPr>
              <p:nvPr/>
            </p:nvSpPr>
            <p:spPr bwMode="auto">
              <a:xfrm>
                <a:off x="303" y="952"/>
                <a:ext cx="1828" cy="25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731</a:t>
                </a:r>
                <a:r>
                  <a:rPr lang="zh-CN" altLang="en-US" sz="2000" b="1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部队拿活人做试验</a:t>
                </a:r>
              </a:p>
            </p:txBody>
          </p:sp>
        </p:grpSp>
        <p:grpSp>
          <p:nvGrpSpPr>
            <p:cNvPr id="22534" name="Group 13"/>
            <p:cNvGrpSpPr>
              <a:grpSpLocks/>
            </p:cNvGrpSpPr>
            <p:nvPr/>
          </p:nvGrpSpPr>
          <p:grpSpPr bwMode="auto">
            <a:xfrm>
              <a:off x="0" y="1225"/>
              <a:ext cx="2245" cy="1213"/>
              <a:chOff x="0" y="0"/>
              <a:chExt cx="2245" cy="1213"/>
            </a:xfrm>
          </p:grpSpPr>
          <p:pic>
            <p:nvPicPr>
              <p:cNvPr id="22541" name="Picture 14" descr="日军对中国平民的大屠杀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2245" cy="1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2" name="Rectangle 15"/>
              <p:cNvSpPr>
                <a:spLocks noChangeArrowheads="1"/>
              </p:cNvSpPr>
              <p:nvPr/>
            </p:nvSpPr>
            <p:spPr bwMode="auto">
              <a:xfrm>
                <a:off x="229" y="961"/>
                <a:ext cx="1776" cy="252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2000" b="1">
                    <a:solidFill>
                      <a:schemeClr val="bg1"/>
                    </a:solidFill>
                    <a:ea typeface="黑体" pitchFamily="49" charset="-122"/>
                  </a:rPr>
                  <a:t>日军对我平民大屠杀</a:t>
                </a:r>
              </a:p>
            </p:txBody>
          </p:sp>
        </p:grpSp>
        <p:grpSp>
          <p:nvGrpSpPr>
            <p:cNvPr id="22535" name="Group 16"/>
            <p:cNvGrpSpPr>
              <a:grpSpLocks/>
            </p:cNvGrpSpPr>
            <p:nvPr/>
          </p:nvGrpSpPr>
          <p:grpSpPr bwMode="auto">
            <a:xfrm>
              <a:off x="0" y="2491"/>
              <a:ext cx="2223" cy="1274"/>
              <a:chOff x="0" y="0"/>
              <a:chExt cx="2223" cy="1365"/>
            </a:xfrm>
          </p:grpSpPr>
          <p:pic>
            <p:nvPicPr>
              <p:cNvPr id="22539" name="Picture 17" descr="日军残杀东北义勇军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2223" cy="1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0" name="Rectangle 18"/>
              <p:cNvSpPr>
                <a:spLocks noChangeArrowheads="1"/>
              </p:cNvSpPr>
              <p:nvPr/>
            </p:nvSpPr>
            <p:spPr bwMode="auto">
              <a:xfrm>
                <a:off x="273" y="1084"/>
                <a:ext cx="1579" cy="27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2000" b="1">
                    <a:solidFill>
                      <a:schemeClr val="bg1"/>
                    </a:solidFill>
                    <a:ea typeface="黑体" pitchFamily="49" charset="-122"/>
                  </a:rPr>
                  <a:t>日军残杀东北义勇军</a:t>
                </a:r>
              </a:p>
            </p:txBody>
          </p:sp>
        </p:grpSp>
        <p:grpSp>
          <p:nvGrpSpPr>
            <p:cNvPr id="22536" name="Group 19"/>
            <p:cNvGrpSpPr>
              <a:grpSpLocks/>
            </p:cNvGrpSpPr>
            <p:nvPr/>
          </p:nvGrpSpPr>
          <p:grpSpPr bwMode="auto">
            <a:xfrm>
              <a:off x="0" y="0"/>
              <a:ext cx="2268" cy="1130"/>
              <a:chOff x="0" y="0"/>
              <a:chExt cx="2268" cy="1130"/>
            </a:xfrm>
          </p:grpSpPr>
          <p:pic>
            <p:nvPicPr>
              <p:cNvPr id="22537" name="Picture 20" descr="日军虐杀中国平民"/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2268" cy="1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8" name="Text Box 21"/>
              <p:cNvSpPr txBox="1">
                <a:spLocks noChangeArrowheads="1"/>
              </p:cNvSpPr>
              <p:nvPr/>
            </p:nvSpPr>
            <p:spPr bwMode="auto">
              <a:xfrm>
                <a:off x="545" y="87"/>
                <a:ext cx="1550" cy="25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000" b="1">
                    <a:solidFill>
                      <a:schemeClr val="bg1"/>
                    </a:solidFill>
                    <a:ea typeface="黑体" pitchFamily="49" charset="-122"/>
                  </a:rPr>
                  <a:t>日军虐杀中国平民</a:t>
                </a:r>
              </a:p>
            </p:txBody>
          </p:sp>
        </p:grpSp>
      </p:grpSp>
    </p:spTree>
  </p:cSld>
  <p:clrMapOvr>
    <a:masterClrMapping/>
  </p:clrMapOvr>
  <p:transition spd="slow" advClick="0" advTm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3"/>
          <p:cNvGrpSpPr>
            <a:grpSpLocks/>
          </p:cNvGrpSpPr>
          <p:nvPr/>
        </p:nvGrpSpPr>
        <p:grpSpPr bwMode="auto">
          <a:xfrm>
            <a:off x="0" y="0"/>
            <a:ext cx="5580063" cy="3613150"/>
            <a:chOff x="0" y="0"/>
            <a:chExt cx="3515" cy="2276"/>
          </a:xfrm>
        </p:grpSpPr>
        <p:pic>
          <p:nvPicPr>
            <p:cNvPr id="23563" name="Picture 4" descr="918_4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3" y="0"/>
              <a:ext cx="2948" cy="1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4" name="Text Box 5"/>
            <p:cNvSpPr txBox="1">
              <a:spLocks noChangeArrowheads="1"/>
            </p:cNvSpPr>
            <p:nvPr/>
          </p:nvSpPr>
          <p:spPr bwMode="auto">
            <a:xfrm>
              <a:off x="0" y="2024"/>
              <a:ext cx="351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日军入侵后，沈阳东辕门文卷珍物损失无数</a:t>
              </a:r>
            </a:p>
          </p:txBody>
        </p:sp>
      </p:grpSp>
      <p:grpSp>
        <p:nvGrpSpPr>
          <p:cNvPr id="23554" name="Group 6"/>
          <p:cNvGrpSpPr>
            <a:grpSpLocks/>
          </p:cNvGrpSpPr>
          <p:nvPr/>
        </p:nvGrpSpPr>
        <p:grpSpPr bwMode="auto">
          <a:xfrm>
            <a:off x="5334000" y="0"/>
            <a:ext cx="3616325" cy="3444875"/>
            <a:chOff x="0" y="0"/>
            <a:chExt cx="2278" cy="2170"/>
          </a:xfrm>
        </p:grpSpPr>
        <p:pic>
          <p:nvPicPr>
            <p:cNvPr id="23561" name="Picture 7" descr="918_3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0"/>
              <a:ext cx="1869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2" name="Rectangle 8"/>
            <p:cNvSpPr>
              <a:spLocks noChangeArrowheads="1"/>
            </p:cNvSpPr>
            <p:nvPr/>
          </p:nvSpPr>
          <p:spPr bwMode="auto">
            <a:xfrm>
              <a:off x="1912" y="0"/>
              <a:ext cx="366" cy="1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</a:rPr>
                <a:t>日</a:t>
              </a: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本的七三一细菌部队</a:t>
              </a:r>
            </a:p>
          </p:txBody>
        </p:sp>
      </p:grp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479425" y="3657600"/>
            <a:ext cx="3635375" cy="3141663"/>
            <a:chOff x="0" y="0"/>
            <a:chExt cx="2290" cy="1979"/>
          </a:xfrm>
        </p:grpSpPr>
        <p:pic>
          <p:nvPicPr>
            <p:cNvPr id="23559" name="Picture 10" descr="njdtsrjzx_5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792" cy="1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0" name="Rectangle 11"/>
            <p:cNvSpPr>
              <a:spLocks noChangeArrowheads="1"/>
            </p:cNvSpPr>
            <p:nvPr/>
          </p:nvSpPr>
          <p:spPr bwMode="auto">
            <a:xfrm>
              <a:off x="1837" y="227"/>
              <a:ext cx="453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日军将砍下的中国人的头颅拿在手里</a:t>
              </a:r>
            </a:p>
          </p:txBody>
        </p:sp>
      </p:grpSp>
      <p:grpSp>
        <p:nvGrpSpPr>
          <p:cNvPr id="23556" name="Group 12"/>
          <p:cNvGrpSpPr>
            <a:grpSpLocks/>
          </p:cNvGrpSpPr>
          <p:nvPr/>
        </p:nvGrpSpPr>
        <p:grpSpPr bwMode="auto">
          <a:xfrm>
            <a:off x="4932363" y="3716338"/>
            <a:ext cx="3678237" cy="2935287"/>
            <a:chOff x="0" y="0"/>
            <a:chExt cx="2317" cy="1849"/>
          </a:xfrm>
        </p:grpSpPr>
        <p:pic>
          <p:nvPicPr>
            <p:cNvPr id="23557" name="Picture 13" descr="20030815_2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773" cy="1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Rectangle 14"/>
            <p:cNvSpPr>
              <a:spLocks noChangeArrowheads="1"/>
            </p:cNvSpPr>
            <p:nvPr/>
          </p:nvSpPr>
          <p:spPr bwMode="auto">
            <a:xfrm>
              <a:off x="1909" y="46"/>
              <a:ext cx="408" cy="1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</a:rPr>
                <a:t>日</a:t>
              </a:r>
              <a:r>
                <a:rPr lang="zh-CN" altLang="en-US" sz="20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军枪杀的三岁儿童</a:t>
              </a:r>
            </a:p>
          </p:txBody>
        </p:sp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2217</Words>
  <Application/>
  <PresentationFormat/>
  <Paragraphs>160</Paragraphs>
  <Slides>33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华文行楷</vt:lpstr>
      <vt:lpstr>Times New Roman</vt:lpstr>
      <vt:lpstr>黑体</vt:lpstr>
      <vt:lpstr>隶书</vt:lpstr>
      <vt:lpstr>楷体_GB2312</vt:lpstr>
      <vt:lpstr>默认设计模板</vt:lpstr>
      <vt:lpstr>第17课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2012-11-10T03:38:09Z</dcterms:created>
  <dcterms:modified xsi:type="dcterms:W3CDTF">2018-08-11T19:46:39Z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