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343" r:id="rId4"/>
    <p:sldId id="259" r:id="rId5"/>
    <p:sldId id="366" r:id="rId6"/>
    <p:sldId id="374" r:id="rId7"/>
    <p:sldId id="369" r:id="rId8"/>
    <p:sldId id="370" r:id="rId9"/>
    <p:sldId id="332" r:id="rId10"/>
    <p:sldId id="298" r:id="rId11"/>
    <p:sldId id="296" r:id="rId12"/>
    <p:sldId id="371" r:id="rId13"/>
    <p:sldId id="387" r:id="rId14"/>
    <p:sldId id="377" r:id="rId15"/>
    <p:sldId id="378" r:id="rId16"/>
    <p:sldId id="385" r:id="rId17"/>
    <p:sldId id="379" r:id="rId18"/>
    <p:sldId id="375" r:id="rId19"/>
    <p:sldId id="372" r:id="rId20"/>
    <p:sldId id="380" r:id="rId21"/>
    <p:sldId id="295" r:id="rId22"/>
    <p:sldId id="381" r:id="rId23"/>
    <p:sldId id="382" r:id="rId24"/>
    <p:sldId id="368" r:id="rId25"/>
    <p:sldId id="383" r:id="rId26"/>
    <p:sldId id="334" r:id="rId27"/>
    <p:sldId id="342" r:id="rId28"/>
    <p:sldId id="335" r:id="rId29"/>
    <p:sldId id="388" r:id="rId30"/>
    <p:sldId id="384" r:id="rId31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00CC"/>
    <a:srgbClr val="B0B1FD"/>
    <a:srgbClr val="0909B7"/>
    <a:srgbClr val="6098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88809" autoAdjust="0"/>
  </p:normalViewPr>
  <p:slideViewPr>
    <p:cSldViewPr snapToGrid="0">
      <p:cViewPr varScale="1">
        <p:scale>
          <a:sx n="82" d="100"/>
          <a:sy n="82" d="100"/>
        </p:scale>
        <p:origin x="-159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4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E0680F0-F113-46CC-B3E4-3678FEECCC20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692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ACB7CF8-A431-47F8-8E07-765F943401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7" y="1122396"/>
            <a:ext cx="6858340" cy="2387671"/>
          </a:xfrm>
        </p:spPr>
        <p:txBody>
          <a:bodyPr anchor="b"/>
          <a:lstStyle>
            <a:lvl1pPr algn="ctr">
              <a:defRPr sz="59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7" y="3602145"/>
            <a:ext cx="6858340" cy="165581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1995"/>
            </a:lvl2pPr>
            <a:lvl3pPr marL="915035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F3156-0026-4E79-ACDD-7ABA3BCD97D6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AC5B5-2A21-43ED-B533-F02977DE63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2FD9E-F735-47FE-8BFF-0860B7F5C9C9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EA240-7F7E-4615-BD71-9B6AEFC341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79"/>
            <a:ext cx="3886393" cy="43514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9" y="1825679"/>
            <a:ext cx="3886393" cy="435146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232C0-3EFA-4792-939D-64E0AA1251B8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06740-245E-4CB5-8DB0-3337C34CB0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36"/>
            <a:ext cx="7887091" cy="132560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5" y="1778491"/>
            <a:ext cx="3655362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5" y="2665458"/>
            <a:ext cx="3655362" cy="352438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6" y="1778491"/>
            <a:ext cx="3673364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6" y="2665458"/>
            <a:ext cx="3673364" cy="352438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ED8C5-BCA6-4B32-8C19-FCEAE660B132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59922-6D22-4BF8-8EAF-C6DEEBA10E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EE4CB-5AC6-427E-8E2D-591772D19559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79257-2A7D-4BBC-B135-C7C806E59D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D398D-DE0C-4EE7-AF2E-B162B3642451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71761-DDCE-48A9-A0AE-3D30490A4C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14"/>
            <a:ext cx="3124167" cy="1600248"/>
          </a:xfrm>
        </p:spPr>
        <p:txBody>
          <a:bodyPr anchor="b"/>
          <a:lstStyle>
            <a:lvl1pPr>
              <a:defRPr sz="3205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4" y="457215"/>
            <a:ext cx="4629379" cy="5404011"/>
          </a:xfrm>
        </p:spPr>
        <p:txBody>
          <a:bodyPr/>
          <a:lstStyle>
            <a:lvl1pPr marL="0" indent="0">
              <a:buNone/>
              <a:defRPr sz="3205"/>
            </a:lvl1pPr>
            <a:lvl2pPr marL="457200" indent="0">
              <a:buNone/>
              <a:defRPr sz="2800"/>
            </a:lvl2pPr>
            <a:lvl3pPr marL="915035" indent="0">
              <a:buNone/>
              <a:defRPr sz="2400"/>
            </a:lvl3pPr>
            <a:lvl4pPr marL="1371600" indent="0">
              <a:buNone/>
              <a:defRPr sz="1995"/>
            </a:lvl4pPr>
            <a:lvl5pPr marL="1828800" indent="0">
              <a:buNone/>
              <a:defRPr sz="1995"/>
            </a:lvl5pPr>
            <a:lvl6pPr marL="2286000" indent="0">
              <a:buNone/>
              <a:defRPr sz="1995"/>
            </a:lvl6pPr>
            <a:lvl7pPr marL="2743835" indent="0">
              <a:buNone/>
              <a:defRPr sz="1995"/>
            </a:lvl7pPr>
            <a:lvl8pPr marL="3200400" indent="0">
              <a:buNone/>
              <a:defRPr sz="1995"/>
            </a:lvl8pPr>
            <a:lvl9pPr marL="3657600" indent="0">
              <a:buNone/>
              <a:defRPr sz="199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61"/>
            <a:ext cx="3124167" cy="3811701"/>
          </a:xfrm>
        </p:spPr>
        <p:txBody>
          <a:bodyPr/>
          <a:lstStyle>
            <a:lvl1pPr marL="0" indent="0">
              <a:buNone/>
              <a:defRPr sz="1995"/>
            </a:lvl1pPr>
            <a:lvl2pPr marL="457200" indent="0">
              <a:buNone/>
              <a:defRPr sz="1800"/>
            </a:lvl2pPr>
            <a:lvl3pPr marL="915035" indent="0">
              <a:buNone/>
              <a:defRPr sz="1600"/>
            </a:lvl3pPr>
            <a:lvl4pPr marL="1371600" indent="0">
              <a:buNone/>
              <a:defRPr sz="1395"/>
            </a:lvl4pPr>
            <a:lvl5pPr marL="1828800" indent="0">
              <a:buNone/>
              <a:defRPr sz="1395"/>
            </a:lvl5pPr>
            <a:lvl6pPr marL="2286000" indent="0">
              <a:buNone/>
              <a:defRPr sz="1395"/>
            </a:lvl6pPr>
            <a:lvl7pPr marL="2743835" indent="0">
              <a:buNone/>
              <a:defRPr sz="1395"/>
            </a:lvl7pPr>
            <a:lvl8pPr marL="3200400" indent="0">
              <a:buNone/>
              <a:defRPr sz="1395"/>
            </a:lvl8pPr>
            <a:lvl9pPr marL="3657600" indent="0">
              <a:buNone/>
              <a:defRPr sz="13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05E92-D885-40DB-B6C4-7651F9CEE3E3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1195-9236-4D82-979E-3816E5D34B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9" y="365136"/>
            <a:ext cx="1971773" cy="581201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36"/>
            <a:ext cx="5801013" cy="581201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59197-EBE8-4FB3-A10D-C65A1B7E462E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5A61D-503E-46A3-958D-01B2B76F3B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36"/>
            <a:ext cx="7887091" cy="581201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248B1-5967-4E1F-A2FA-D186D312D213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64526-4C1A-47D7-82DD-1F24CE71B1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7E31155-90CA-418F-AF5D-F45196646D36}" type="datetimeFigureOut">
              <a:rPr lang="zh-CN" altLang="en-US"/>
              <a:pPr>
                <a:defRPr/>
              </a:pPr>
              <a:t>2017/9/4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5A1B79C-ACD5-4B11-BEA9-BD132335D6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1" r:id="rId7"/>
    <p:sldLayoutId id="2147483650" r:id="rId8"/>
    <p:sldLayoutId id="2147483649" r:id="rId9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7013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video" Target="NULL" TargetMode="Externa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​​ 14"/>
          <p:cNvSpPr>
            <a:spLocks noChangeArrowheads="1"/>
          </p:cNvSpPr>
          <p:nvPr/>
        </p:nvSpPr>
        <p:spPr bwMode="auto">
          <a:xfrm>
            <a:off x="173038" y="2336800"/>
            <a:ext cx="4843462" cy="3392488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ts val="39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990099"/>
                </a:solidFill>
                <a:latin typeface="微软雅黑" panose="020B0503020204020204" charset="-122"/>
                <a:ea typeface="微软雅黑" panose="020B0503020204020204" charset="-122"/>
              </a:rPr>
              <a:t>       请看右图：这是今天的圆明园残迹，你们知道罪魁祸首是哪两个国家吗？他们为什么对中国发动战争呢？这场战争对中国有什么影响呢？今天就让我们带着问题一起走进这段历史。</a:t>
            </a:r>
          </a:p>
        </p:txBody>
      </p:sp>
      <p:sp>
        <p:nvSpPr>
          <p:cNvPr id="27" name="矩形​​ 12"/>
          <p:cNvSpPr>
            <a:spLocks noChangeArrowheads="1"/>
          </p:cNvSpPr>
          <p:nvPr/>
        </p:nvSpPr>
        <p:spPr bwMode="auto">
          <a:xfrm>
            <a:off x="173038" y="1755775"/>
            <a:ext cx="4843462" cy="608013"/>
          </a:xfrm>
          <a:prstGeom prst="rect">
            <a:avLst/>
          </a:prstGeom>
          <a:solidFill>
            <a:srgbClr val="558ED5"/>
          </a:solidFill>
          <a:ln w="25400" algn="ctr">
            <a:solidFill>
              <a:srgbClr val="D9D9D9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5413375" y="5267325"/>
            <a:ext cx="3730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       圆明园残迹</a:t>
            </a:r>
          </a:p>
        </p:txBody>
      </p:sp>
      <p:pic>
        <p:nvPicPr>
          <p:cNvPr id="15" name="Picture 5" descr="圆明园遗址公园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26038" y="1765300"/>
            <a:ext cx="3717925" cy="3422650"/>
          </a:xfrm>
          <a:prstGeom prst="rect">
            <a:avLst/>
          </a:prstGeom>
          <a:noFill/>
          <a:ln w="38100">
            <a:solidFill>
              <a:srgbClr val="666699"/>
            </a:solidFill>
            <a:miter lim="800000"/>
            <a:headEnd/>
            <a:tailEnd/>
          </a:ln>
          <a:effectLst>
            <a:outerShdw dist="35921" dir="2700000" algn="ctr" rotWithShape="0">
              <a:srgbClr val="515151"/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439863" y="2332038"/>
            <a:ext cx="6257925" cy="3098800"/>
          </a:xfrm>
          <a:prstGeom prst="cloudCallout">
            <a:avLst>
              <a:gd name="adj1" fmla="val -46778"/>
              <a:gd name="adj2" fmla="val -49801"/>
            </a:avLst>
          </a:prstGeom>
          <a:noFill/>
          <a:ln w="9525">
            <a:solidFill>
              <a:srgbClr val="FF3300"/>
            </a:solidFill>
            <a:round/>
            <a:headEnd/>
            <a:tailEnd/>
          </a:ln>
        </p:spPr>
        <p:txBody>
          <a:bodyPr anchor="ctr"/>
          <a:lstStyle/>
          <a:p>
            <a:pPr indent="719138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 indent="719138">
              <a:lnSpc>
                <a:spcPct val="15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英法联军为什么要火烧圆明园呢？</a:t>
            </a:r>
          </a:p>
          <a:p>
            <a:pPr indent="719138">
              <a:lnSpc>
                <a:spcPct val="150000"/>
              </a:lnSpc>
            </a:pPr>
            <a:endParaRPr lang="zh-CN" altLang="en-US" sz="28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542" y="1543178"/>
            <a:ext cx="2576195" cy="6788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你知道吗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5"/>
          <p:cNvSpPr txBox="1">
            <a:spLocks noChangeArrowheads="1"/>
          </p:cNvSpPr>
          <p:nvPr/>
        </p:nvSpPr>
        <p:spPr bwMode="auto">
          <a:xfrm>
            <a:off x="2652713" y="1657350"/>
            <a:ext cx="5410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第二篇章</a:t>
            </a:r>
          </a:p>
        </p:txBody>
      </p:sp>
      <p:grpSp>
        <p:nvGrpSpPr>
          <p:cNvPr id="24579" name="Group 4"/>
          <p:cNvGrpSpPr>
            <a:grpSpLocks noChangeAspect="1"/>
          </p:cNvGrpSpPr>
          <p:nvPr/>
        </p:nvGrpSpPr>
        <p:grpSpPr bwMode="auto">
          <a:xfrm>
            <a:off x="819150" y="2835275"/>
            <a:ext cx="8037513" cy="1663700"/>
            <a:chOff x="907" y="1749"/>
            <a:chExt cx="4102" cy="994"/>
          </a:xfrm>
        </p:grpSpPr>
        <p:sp>
          <p:nvSpPr>
            <p:cNvPr id="24580" name="AutoShape 3"/>
            <p:cNvSpPr>
              <a:spLocks noChangeAspect="1" noChangeArrowheads="1" noTextEdit="1"/>
            </p:cNvSpPr>
            <p:nvPr/>
          </p:nvSpPr>
          <p:spPr bwMode="auto">
            <a:xfrm>
              <a:off x="907" y="1749"/>
              <a:ext cx="3811" cy="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581" name="Group 126"/>
            <p:cNvGrpSpPr>
              <a:grpSpLocks/>
            </p:cNvGrpSpPr>
            <p:nvPr/>
          </p:nvGrpSpPr>
          <p:grpSpPr bwMode="auto">
            <a:xfrm>
              <a:off x="907" y="1759"/>
              <a:ext cx="3792" cy="960"/>
              <a:chOff x="907" y="1759"/>
              <a:chExt cx="3792" cy="960"/>
            </a:xfrm>
          </p:grpSpPr>
          <p:sp>
            <p:nvSpPr>
              <p:cNvPr id="24583" name="Rectangle 5"/>
              <p:cNvSpPr>
                <a:spLocks noChangeArrowheads="1"/>
              </p:cNvSpPr>
              <p:nvPr/>
            </p:nvSpPr>
            <p:spPr bwMode="auto">
              <a:xfrm>
                <a:off x="913" y="1759"/>
                <a:ext cx="3786" cy="11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84" name="Rectangle 6"/>
              <p:cNvSpPr>
                <a:spLocks noChangeArrowheads="1"/>
              </p:cNvSpPr>
              <p:nvPr/>
            </p:nvSpPr>
            <p:spPr bwMode="auto">
              <a:xfrm>
                <a:off x="913" y="1770"/>
                <a:ext cx="3786" cy="16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85" name="Rectangle 7"/>
              <p:cNvSpPr>
                <a:spLocks noChangeArrowheads="1"/>
              </p:cNvSpPr>
              <p:nvPr/>
            </p:nvSpPr>
            <p:spPr bwMode="auto">
              <a:xfrm>
                <a:off x="913" y="1786"/>
                <a:ext cx="3786" cy="10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86" name="Rectangle 8"/>
              <p:cNvSpPr>
                <a:spLocks noChangeArrowheads="1"/>
              </p:cNvSpPr>
              <p:nvPr/>
            </p:nvSpPr>
            <p:spPr bwMode="auto">
              <a:xfrm>
                <a:off x="913" y="1796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87" name="Rectangle 9"/>
              <p:cNvSpPr>
                <a:spLocks noChangeArrowheads="1"/>
              </p:cNvSpPr>
              <p:nvPr/>
            </p:nvSpPr>
            <p:spPr bwMode="auto">
              <a:xfrm>
                <a:off x="913" y="1807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88" name="Rectangle 10"/>
              <p:cNvSpPr>
                <a:spLocks noChangeArrowheads="1"/>
              </p:cNvSpPr>
              <p:nvPr/>
            </p:nvSpPr>
            <p:spPr bwMode="auto">
              <a:xfrm>
                <a:off x="913" y="1818"/>
                <a:ext cx="3786" cy="5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89" name="Rectangle 11"/>
              <p:cNvSpPr>
                <a:spLocks noChangeArrowheads="1"/>
              </p:cNvSpPr>
              <p:nvPr/>
            </p:nvSpPr>
            <p:spPr bwMode="auto">
              <a:xfrm>
                <a:off x="913" y="1823"/>
                <a:ext cx="3786" cy="10"/>
              </a:xfrm>
              <a:prstGeom prst="rect">
                <a:avLst/>
              </a:prstGeom>
              <a:solidFill>
                <a:srgbClr val="81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90" name="Rectangle 12"/>
              <p:cNvSpPr>
                <a:spLocks noChangeArrowheads="1"/>
              </p:cNvSpPr>
              <p:nvPr/>
            </p:nvSpPr>
            <p:spPr bwMode="auto">
              <a:xfrm>
                <a:off x="913" y="1833"/>
                <a:ext cx="3786" cy="11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91" name="Rectangle 13"/>
              <p:cNvSpPr>
                <a:spLocks noChangeArrowheads="1"/>
              </p:cNvSpPr>
              <p:nvPr/>
            </p:nvSpPr>
            <p:spPr bwMode="auto">
              <a:xfrm>
                <a:off x="913" y="1844"/>
                <a:ext cx="3786" cy="5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92" name="Rectangle 14"/>
              <p:cNvSpPr>
                <a:spLocks noChangeArrowheads="1"/>
              </p:cNvSpPr>
              <p:nvPr/>
            </p:nvSpPr>
            <p:spPr bwMode="auto">
              <a:xfrm>
                <a:off x="913" y="1849"/>
                <a:ext cx="3786" cy="6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93" name="Rectangle 15"/>
              <p:cNvSpPr>
                <a:spLocks noChangeArrowheads="1"/>
              </p:cNvSpPr>
              <p:nvPr/>
            </p:nvSpPr>
            <p:spPr bwMode="auto">
              <a:xfrm>
                <a:off x="913" y="1855"/>
                <a:ext cx="3786" cy="10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94" name="Rectangle 16"/>
              <p:cNvSpPr>
                <a:spLocks noChangeArrowheads="1"/>
              </p:cNvSpPr>
              <p:nvPr/>
            </p:nvSpPr>
            <p:spPr bwMode="auto">
              <a:xfrm>
                <a:off x="913" y="1865"/>
                <a:ext cx="3786" cy="6"/>
              </a:xfrm>
              <a:prstGeom prst="rect">
                <a:avLst/>
              </a:prstGeom>
              <a:solidFill>
                <a:srgbClr val="8E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95" name="Rectangle 17"/>
              <p:cNvSpPr>
                <a:spLocks noChangeArrowheads="1"/>
              </p:cNvSpPr>
              <p:nvPr/>
            </p:nvSpPr>
            <p:spPr bwMode="auto">
              <a:xfrm>
                <a:off x="913" y="1871"/>
                <a:ext cx="3786" cy="5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96" name="Rectangle 18"/>
              <p:cNvSpPr>
                <a:spLocks noChangeArrowheads="1"/>
              </p:cNvSpPr>
              <p:nvPr/>
            </p:nvSpPr>
            <p:spPr bwMode="auto">
              <a:xfrm>
                <a:off x="913" y="1876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97" name="Rectangle 19"/>
              <p:cNvSpPr>
                <a:spLocks noChangeArrowheads="1"/>
              </p:cNvSpPr>
              <p:nvPr/>
            </p:nvSpPr>
            <p:spPr bwMode="auto">
              <a:xfrm>
                <a:off x="913" y="1881"/>
                <a:ext cx="3786" cy="5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98" name="Rectangle 20"/>
              <p:cNvSpPr>
                <a:spLocks noChangeArrowheads="1"/>
              </p:cNvSpPr>
              <p:nvPr/>
            </p:nvSpPr>
            <p:spPr bwMode="auto">
              <a:xfrm>
                <a:off x="913" y="1886"/>
                <a:ext cx="3786" cy="6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599" name="Rectangle 21"/>
              <p:cNvSpPr>
                <a:spLocks noChangeArrowheads="1"/>
              </p:cNvSpPr>
              <p:nvPr/>
            </p:nvSpPr>
            <p:spPr bwMode="auto">
              <a:xfrm>
                <a:off x="913" y="1892"/>
                <a:ext cx="3786" cy="5"/>
              </a:xfrm>
              <a:prstGeom prst="rect">
                <a:avLst/>
              </a:prstGeom>
              <a:solidFill>
                <a:srgbClr val="98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00" name="Rectangle 22"/>
              <p:cNvSpPr>
                <a:spLocks noChangeArrowheads="1"/>
              </p:cNvSpPr>
              <p:nvPr/>
            </p:nvSpPr>
            <p:spPr bwMode="auto">
              <a:xfrm>
                <a:off x="913" y="1897"/>
                <a:ext cx="3786" cy="5"/>
              </a:xfrm>
              <a:prstGeom prst="rect">
                <a:avLst/>
              </a:prstGeom>
              <a:solidFill>
                <a:srgbClr val="9B04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01" name="Rectangle 23"/>
              <p:cNvSpPr>
                <a:spLocks noChangeArrowheads="1"/>
              </p:cNvSpPr>
              <p:nvPr/>
            </p:nvSpPr>
            <p:spPr bwMode="auto">
              <a:xfrm>
                <a:off x="913" y="1902"/>
                <a:ext cx="3786" cy="6"/>
              </a:xfrm>
              <a:prstGeom prst="rect">
                <a:avLst/>
              </a:prstGeom>
              <a:solidFill>
                <a:srgbClr val="9D08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02" name="Rectangle 24"/>
              <p:cNvSpPr>
                <a:spLocks noChangeArrowheads="1"/>
              </p:cNvSpPr>
              <p:nvPr/>
            </p:nvSpPr>
            <p:spPr bwMode="auto">
              <a:xfrm>
                <a:off x="913" y="190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03" name="Rectangle 25"/>
              <p:cNvSpPr>
                <a:spLocks noChangeArrowheads="1"/>
              </p:cNvSpPr>
              <p:nvPr/>
            </p:nvSpPr>
            <p:spPr bwMode="auto">
              <a:xfrm>
                <a:off x="913" y="1913"/>
                <a:ext cx="3786" cy="5"/>
              </a:xfrm>
              <a:prstGeom prst="rect">
                <a:avLst/>
              </a:prstGeom>
              <a:solidFill>
                <a:srgbClr val="A20B2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04" name="Rectangle 26"/>
              <p:cNvSpPr>
                <a:spLocks noChangeArrowheads="1"/>
              </p:cNvSpPr>
              <p:nvPr/>
            </p:nvSpPr>
            <p:spPr bwMode="auto">
              <a:xfrm>
                <a:off x="913" y="1918"/>
                <a:ext cx="3786" cy="5"/>
              </a:xfrm>
              <a:prstGeom prst="rect">
                <a:avLst/>
              </a:prstGeom>
              <a:solidFill>
                <a:srgbClr val="A4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05" name="Rectangle 27"/>
              <p:cNvSpPr>
                <a:spLocks noChangeArrowheads="1"/>
              </p:cNvSpPr>
              <p:nvPr/>
            </p:nvSpPr>
            <p:spPr bwMode="auto">
              <a:xfrm>
                <a:off x="913" y="1923"/>
                <a:ext cx="3786" cy="6"/>
              </a:xfrm>
              <a:prstGeom prst="rect">
                <a:avLst/>
              </a:prstGeom>
              <a:solidFill>
                <a:srgbClr val="A6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06" name="Rectangle 28"/>
              <p:cNvSpPr>
                <a:spLocks noChangeArrowheads="1"/>
              </p:cNvSpPr>
              <p:nvPr/>
            </p:nvSpPr>
            <p:spPr bwMode="auto">
              <a:xfrm>
                <a:off x="913" y="1929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07" name="Rectangle 29"/>
              <p:cNvSpPr>
                <a:spLocks noChangeArrowheads="1"/>
              </p:cNvSpPr>
              <p:nvPr/>
            </p:nvSpPr>
            <p:spPr bwMode="auto">
              <a:xfrm>
                <a:off x="913" y="1934"/>
                <a:ext cx="3786" cy="5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08" name="Rectangle 30"/>
              <p:cNvSpPr>
                <a:spLocks noChangeArrowheads="1"/>
              </p:cNvSpPr>
              <p:nvPr/>
            </p:nvSpPr>
            <p:spPr bwMode="auto">
              <a:xfrm>
                <a:off x="913" y="1939"/>
                <a:ext cx="3786" cy="6"/>
              </a:xfrm>
              <a:prstGeom prst="rect">
                <a:avLst/>
              </a:prstGeom>
              <a:solidFill>
                <a:srgbClr val="AE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09" name="Rectangle 31"/>
              <p:cNvSpPr>
                <a:spLocks noChangeArrowheads="1"/>
              </p:cNvSpPr>
              <p:nvPr/>
            </p:nvSpPr>
            <p:spPr bwMode="auto">
              <a:xfrm>
                <a:off x="913" y="1945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10" name="Rectangle 32"/>
              <p:cNvSpPr>
                <a:spLocks noChangeArrowheads="1"/>
              </p:cNvSpPr>
              <p:nvPr/>
            </p:nvSpPr>
            <p:spPr bwMode="auto">
              <a:xfrm>
                <a:off x="913" y="1950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11" name="Rectangle 33"/>
              <p:cNvSpPr>
                <a:spLocks noChangeArrowheads="1"/>
              </p:cNvSpPr>
              <p:nvPr/>
            </p:nvSpPr>
            <p:spPr bwMode="auto">
              <a:xfrm>
                <a:off x="913" y="1955"/>
                <a:ext cx="3786" cy="5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12" name="Rectangle 34"/>
              <p:cNvSpPr>
                <a:spLocks noChangeArrowheads="1"/>
              </p:cNvSpPr>
              <p:nvPr/>
            </p:nvSpPr>
            <p:spPr bwMode="auto">
              <a:xfrm>
                <a:off x="913" y="1960"/>
                <a:ext cx="3786" cy="6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13" name="Rectangle 35"/>
              <p:cNvSpPr>
                <a:spLocks noChangeArrowheads="1"/>
              </p:cNvSpPr>
              <p:nvPr/>
            </p:nvSpPr>
            <p:spPr bwMode="auto">
              <a:xfrm>
                <a:off x="913" y="1966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14" name="Rectangle 36"/>
              <p:cNvSpPr>
                <a:spLocks noChangeArrowheads="1"/>
              </p:cNvSpPr>
              <p:nvPr/>
            </p:nvSpPr>
            <p:spPr bwMode="auto">
              <a:xfrm>
                <a:off x="913" y="1971"/>
                <a:ext cx="3786" cy="5"/>
              </a:xfrm>
              <a:prstGeom prst="rect">
                <a:avLst/>
              </a:prstGeom>
              <a:solidFill>
                <a:srgbClr val="BC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15" name="Rectangle 37"/>
              <p:cNvSpPr>
                <a:spLocks noChangeArrowheads="1"/>
              </p:cNvSpPr>
              <p:nvPr/>
            </p:nvSpPr>
            <p:spPr bwMode="auto">
              <a:xfrm>
                <a:off x="913" y="1976"/>
                <a:ext cx="3786" cy="6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16" name="Rectangle 38"/>
              <p:cNvSpPr>
                <a:spLocks noChangeArrowheads="1"/>
              </p:cNvSpPr>
              <p:nvPr/>
            </p:nvSpPr>
            <p:spPr bwMode="auto">
              <a:xfrm>
                <a:off x="913" y="1982"/>
                <a:ext cx="3786" cy="5"/>
              </a:xfrm>
              <a:prstGeom prst="rect">
                <a:avLst/>
              </a:prstGeom>
              <a:solidFill>
                <a:srgbClr val="C1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17" name="Rectangle 39"/>
              <p:cNvSpPr>
                <a:spLocks noChangeArrowheads="1"/>
              </p:cNvSpPr>
              <p:nvPr/>
            </p:nvSpPr>
            <p:spPr bwMode="auto">
              <a:xfrm>
                <a:off x="913" y="1987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18" name="Rectangle 40"/>
              <p:cNvSpPr>
                <a:spLocks noChangeArrowheads="1"/>
              </p:cNvSpPr>
              <p:nvPr/>
            </p:nvSpPr>
            <p:spPr bwMode="auto">
              <a:xfrm>
                <a:off x="913" y="1992"/>
                <a:ext cx="3786" cy="5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19" name="Rectangle 41"/>
              <p:cNvSpPr>
                <a:spLocks noChangeArrowheads="1"/>
              </p:cNvSpPr>
              <p:nvPr/>
            </p:nvSpPr>
            <p:spPr bwMode="auto">
              <a:xfrm>
                <a:off x="913" y="1997"/>
                <a:ext cx="3786" cy="6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20" name="Rectangle 42"/>
              <p:cNvSpPr>
                <a:spLocks noChangeArrowheads="1"/>
              </p:cNvSpPr>
              <p:nvPr/>
            </p:nvSpPr>
            <p:spPr bwMode="auto">
              <a:xfrm>
                <a:off x="913" y="2003"/>
                <a:ext cx="3786" cy="5"/>
              </a:xfrm>
              <a:prstGeom prst="rect">
                <a:avLst/>
              </a:prstGeom>
              <a:solidFill>
                <a:srgbClr val="CA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21" name="Rectangle 43"/>
              <p:cNvSpPr>
                <a:spLocks noChangeArrowheads="1"/>
              </p:cNvSpPr>
              <p:nvPr/>
            </p:nvSpPr>
            <p:spPr bwMode="auto">
              <a:xfrm>
                <a:off x="913" y="2008"/>
                <a:ext cx="3786" cy="5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22" name="Rectangle 44"/>
              <p:cNvSpPr>
                <a:spLocks noChangeArrowheads="1"/>
              </p:cNvSpPr>
              <p:nvPr/>
            </p:nvSpPr>
            <p:spPr bwMode="auto">
              <a:xfrm>
                <a:off x="913" y="2013"/>
                <a:ext cx="3786" cy="6"/>
              </a:xfrm>
              <a:prstGeom prst="rect">
                <a:avLst/>
              </a:prstGeom>
              <a:solidFill>
                <a:srgbClr val="CF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23" name="Rectangle 45"/>
              <p:cNvSpPr>
                <a:spLocks noChangeArrowheads="1"/>
              </p:cNvSpPr>
              <p:nvPr/>
            </p:nvSpPr>
            <p:spPr bwMode="auto">
              <a:xfrm>
                <a:off x="913" y="2019"/>
                <a:ext cx="3786" cy="5"/>
              </a:xfrm>
              <a:prstGeom prst="rect">
                <a:avLst/>
              </a:prstGeom>
              <a:solidFill>
                <a:srgbClr val="D1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24" name="Rectangle 46"/>
              <p:cNvSpPr>
                <a:spLocks noChangeArrowheads="1"/>
              </p:cNvSpPr>
              <p:nvPr/>
            </p:nvSpPr>
            <p:spPr bwMode="auto">
              <a:xfrm>
                <a:off x="913" y="2024"/>
                <a:ext cx="3786" cy="5"/>
              </a:xfrm>
              <a:prstGeom prst="rect">
                <a:avLst/>
              </a:prstGeom>
              <a:solidFill>
                <a:srgbClr val="D3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25" name="Rectangle 47"/>
              <p:cNvSpPr>
                <a:spLocks noChangeArrowheads="1"/>
              </p:cNvSpPr>
              <p:nvPr/>
            </p:nvSpPr>
            <p:spPr bwMode="auto">
              <a:xfrm>
                <a:off x="913" y="2029"/>
                <a:ext cx="3786" cy="5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26" name="Rectangle 48"/>
              <p:cNvSpPr>
                <a:spLocks noChangeArrowheads="1"/>
              </p:cNvSpPr>
              <p:nvPr/>
            </p:nvSpPr>
            <p:spPr bwMode="auto">
              <a:xfrm>
                <a:off x="913" y="2034"/>
                <a:ext cx="3786" cy="6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27" name="Rectangle 49"/>
              <p:cNvSpPr>
                <a:spLocks noChangeArrowheads="1"/>
              </p:cNvSpPr>
              <p:nvPr/>
            </p:nvSpPr>
            <p:spPr bwMode="auto">
              <a:xfrm>
                <a:off x="913" y="2040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28" name="Rectangle 50"/>
              <p:cNvSpPr>
                <a:spLocks noChangeArrowheads="1"/>
              </p:cNvSpPr>
              <p:nvPr/>
            </p:nvSpPr>
            <p:spPr bwMode="auto">
              <a:xfrm>
                <a:off x="913" y="2045"/>
                <a:ext cx="3786" cy="11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29" name="Rectangle 51"/>
              <p:cNvSpPr>
                <a:spLocks noChangeArrowheads="1"/>
              </p:cNvSpPr>
              <p:nvPr/>
            </p:nvSpPr>
            <p:spPr bwMode="auto">
              <a:xfrm>
                <a:off x="913" y="2056"/>
                <a:ext cx="3786" cy="5"/>
              </a:xfrm>
              <a:prstGeom prst="rect">
                <a:avLst/>
              </a:prstGeom>
              <a:solidFill>
                <a:srgbClr val="DF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30" name="Rectangle 52"/>
              <p:cNvSpPr>
                <a:spLocks noChangeArrowheads="1"/>
              </p:cNvSpPr>
              <p:nvPr/>
            </p:nvSpPr>
            <p:spPr bwMode="auto">
              <a:xfrm>
                <a:off x="913" y="2061"/>
                <a:ext cx="3786" cy="5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31" name="Rectangle 53"/>
              <p:cNvSpPr>
                <a:spLocks noChangeArrowheads="1"/>
              </p:cNvSpPr>
              <p:nvPr/>
            </p:nvSpPr>
            <p:spPr bwMode="auto">
              <a:xfrm>
                <a:off x="913" y="2066"/>
                <a:ext cx="3786" cy="11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32" name="Rectangle 54"/>
              <p:cNvSpPr>
                <a:spLocks noChangeArrowheads="1"/>
              </p:cNvSpPr>
              <p:nvPr/>
            </p:nvSpPr>
            <p:spPr bwMode="auto">
              <a:xfrm>
                <a:off x="913" y="2077"/>
                <a:ext cx="3786" cy="10"/>
              </a:xfrm>
              <a:prstGeom prst="rect">
                <a:avLst/>
              </a:prstGeom>
              <a:solidFill>
                <a:srgbClr val="E6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33" name="Rectangle 55"/>
              <p:cNvSpPr>
                <a:spLocks noChangeArrowheads="1"/>
              </p:cNvSpPr>
              <p:nvPr/>
            </p:nvSpPr>
            <p:spPr bwMode="auto">
              <a:xfrm>
                <a:off x="913" y="2087"/>
                <a:ext cx="3786" cy="11"/>
              </a:xfrm>
              <a:prstGeom prst="rect">
                <a:avLst/>
              </a:prstGeom>
              <a:solidFill>
                <a:srgbClr val="E9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34" name="Rectangle 56"/>
              <p:cNvSpPr>
                <a:spLocks noChangeArrowheads="1"/>
              </p:cNvSpPr>
              <p:nvPr/>
            </p:nvSpPr>
            <p:spPr bwMode="auto">
              <a:xfrm>
                <a:off x="913" y="2098"/>
                <a:ext cx="3786" cy="10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35" name="Rectangle 57"/>
              <p:cNvSpPr>
                <a:spLocks noChangeArrowheads="1"/>
              </p:cNvSpPr>
              <p:nvPr/>
            </p:nvSpPr>
            <p:spPr bwMode="auto">
              <a:xfrm>
                <a:off x="913" y="2108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36" name="Rectangle 58"/>
              <p:cNvSpPr>
                <a:spLocks noChangeArrowheads="1"/>
              </p:cNvSpPr>
              <p:nvPr/>
            </p:nvSpPr>
            <p:spPr bwMode="auto">
              <a:xfrm>
                <a:off x="913" y="2119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37" name="Rectangle 59"/>
              <p:cNvSpPr>
                <a:spLocks noChangeArrowheads="1"/>
              </p:cNvSpPr>
              <p:nvPr/>
            </p:nvSpPr>
            <p:spPr bwMode="auto">
              <a:xfrm>
                <a:off x="913" y="2130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38" name="Rectangle 60"/>
              <p:cNvSpPr>
                <a:spLocks noChangeArrowheads="1"/>
              </p:cNvSpPr>
              <p:nvPr/>
            </p:nvSpPr>
            <p:spPr bwMode="auto">
              <a:xfrm>
                <a:off x="913" y="2140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39" name="Rectangle 61"/>
              <p:cNvSpPr>
                <a:spLocks noChangeArrowheads="1"/>
              </p:cNvSpPr>
              <p:nvPr/>
            </p:nvSpPr>
            <p:spPr bwMode="auto">
              <a:xfrm>
                <a:off x="913" y="2151"/>
                <a:ext cx="3786" cy="16"/>
              </a:xfrm>
              <a:prstGeom prst="rect">
                <a:avLst/>
              </a:prstGeom>
              <a:solidFill>
                <a:srgbClr val="F6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40" name="Rectangle 62"/>
              <p:cNvSpPr>
                <a:spLocks noChangeArrowheads="1"/>
              </p:cNvSpPr>
              <p:nvPr/>
            </p:nvSpPr>
            <p:spPr bwMode="auto">
              <a:xfrm>
                <a:off x="913" y="2167"/>
                <a:ext cx="3786" cy="15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41" name="Rectangle 63"/>
              <p:cNvSpPr>
                <a:spLocks noChangeArrowheads="1"/>
              </p:cNvSpPr>
              <p:nvPr/>
            </p:nvSpPr>
            <p:spPr bwMode="auto">
              <a:xfrm>
                <a:off x="913" y="2182"/>
                <a:ext cx="3786" cy="32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42" name="Rectangle 64"/>
              <p:cNvSpPr>
                <a:spLocks noChangeArrowheads="1"/>
              </p:cNvSpPr>
              <p:nvPr/>
            </p:nvSpPr>
            <p:spPr bwMode="auto">
              <a:xfrm>
                <a:off x="913" y="2214"/>
                <a:ext cx="3786" cy="58"/>
              </a:xfrm>
              <a:prstGeom prst="rect">
                <a:avLst/>
              </a:prstGeom>
              <a:solidFill>
                <a:srgbClr val="FC0B3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43" name="Rectangle 65"/>
              <p:cNvSpPr>
                <a:spLocks noChangeArrowheads="1"/>
              </p:cNvSpPr>
              <p:nvPr/>
            </p:nvSpPr>
            <p:spPr bwMode="auto">
              <a:xfrm>
                <a:off x="913" y="2272"/>
                <a:ext cx="3786" cy="27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44" name="Rectangle 66"/>
              <p:cNvSpPr>
                <a:spLocks noChangeArrowheads="1"/>
              </p:cNvSpPr>
              <p:nvPr/>
            </p:nvSpPr>
            <p:spPr bwMode="auto">
              <a:xfrm>
                <a:off x="913" y="2299"/>
                <a:ext cx="3786" cy="16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45" name="Rectangle 67"/>
              <p:cNvSpPr>
                <a:spLocks noChangeArrowheads="1"/>
              </p:cNvSpPr>
              <p:nvPr/>
            </p:nvSpPr>
            <p:spPr bwMode="auto">
              <a:xfrm>
                <a:off x="913" y="2315"/>
                <a:ext cx="3786" cy="10"/>
              </a:xfrm>
              <a:prstGeom prst="rect">
                <a:avLst/>
              </a:prstGeom>
              <a:solidFill>
                <a:srgbClr val="F6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46" name="Rectangle 68"/>
              <p:cNvSpPr>
                <a:spLocks noChangeArrowheads="1"/>
              </p:cNvSpPr>
              <p:nvPr/>
            </p:nvSpPr>
            <p:spPr bwMode="auto">
              <a:xfrm>
                <a:off x="913" y="2325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47" name="Rectangle 69"/>
              <p:cNvSpPr>
                <a:spLocks noChangeArrowheads="1"/>
              </p:cNvSpPr>
              <p:nvPr/>
            </p:nvSpPr>
            <p:spPr bwMode="auto">
              <a:xfrm>
                <a:off x="913" y="2336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48" name="Rectangle 70"/>
              <p:cNvSpPr>
                <a:spLocks noChangeArrowheads="1"/>
              </p:cNvSpPr>
              <p:nvPr/>
            </p:nvSpPr>
            <p:spPr bwMode="auto">
              <a:xfrm>
                <a:off x="913" y="2346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49" name="Rectangle 71"/>
              <p:cNvSpPr>
                <a:spLocks noChangeArrowheads="1"/>
              </p:cNvSpPr>
              <p:nvPr/>
            </p:nvSpPr>
            <p:spPr bwMode="auto">
              <a:xfrm>
                <a:off x="913" y="2357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50" name="Rectangle 72"/>
              <p:cNvSpPr>
                <a:spLocks noChangeArrowheads="1"/>
              </p:cNvSpPr>
              <p:nvPr/>
            </p:nvSpPr>
            <p:spPr bwMode="auto">
              <a:xfrm>
                <a:off x="913" y="2368"/>
                <a:ext cx="3786" cy="5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51" name="Rectangle 73"/>
              <p:cNvSpPr>
                <a:spLocks noChangeArrowheads="1"/>
              </p:cNvSpPr>
              <p:nvPr/>
            </p:nvSpPr>
            <p:spPr bwMode="auto">
              <a:xfrm>
                <a:off x="913" y="2373"/>
                <a:ext cx="3786" cy="10"/>
              </a:xfrm>
              <a:prstGeom prst="rect">
                <a:avLst/>
              </a:prstGeom>
              <a:solidFill>
                <a:srgbClr val="EA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52" name="Rectangle 74"/>
              <p:cNvSpPr>
                <a:spLocks noChangeArrowheads="1"/>
              </p:cNvSpPr>
              <p:nvPr/>
            </p:nvSpPr>
            <p:spPr bwMode="auto">
              <a:xfrm>
                <a:off x="913" y="2383"/>
                <a:ext cx="3786" cy="6"/>
              </a:xfrm>
              <a:prstGeom prst="rect">
                <a:avLst/>
              </a:prstGeom>
              <a:solidFill>
                <a:srgbClr val="E8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53" name="Rectangle 75"/>
              <p:cNvSpPr>
                <a:spLocks noChangeArrowheads="1"/>
              </p:cNvSpPr>
              <p:nvPr/>
            </p:nvSpPr>
            <p:spPr bwMode="auto">
              <a:xfrm>
                <a:off x="913" y="2389"/>
                <a:ext cx="3786" cy="10"/>
              </a:xfrm>
              <a:prstGeom prst="rect">
                <a:avLst/>
              </a:prstGeom>
              <a:solidFill>
                <a:srgbClr val="E6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54" name="Rectangle 76"/>
              <p:cNvSpPr>
                <a:spLocks noChangeArrowheads="1"/>
              </p:cNvSpPr>
              <p:nvPr/>
            </p:nvSpPr>
            <p:spPr bwMode="auto">
              <a:xfrm>
                <a:off x="913" y="2399"/>
                <a:ext cx="3786" cy="6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55" name="Rectangle 77"/>
              <p:cNvSpPr>
                <a:spLocks noChangeArrowheads="1"/>
              </p:cNvSpPr>
              <p:nvPr/>
            </p:nvSpPr>
            <p:spPr bwMode="auto">
              <a:xfrm>
                <a:off x="913" y="2405"/>
                <a:ext cx="3786" cy="10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56" name="Rectangle 78"/>
              <p:cNvSpPr>
                <a:spLocks noChangeArrowheads="1"/>
              </p:cNvSpPr>
              <p:nvPr/>
            </p:nvSpPr>
            <p:spPr bwMode="auto">
              <a:xfrm>
                <a:off x="913" y="2415"/>
                <a:ext cx="3786" cy="5"/>
              </a:xfrm>
              <a:prstGeom prst="rect">
                <a:avLst/>
              </a:prstGeom>
              <a:solidFill>
                <a:srgbClr val="DE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57" name="Rectangle 79"/>
              <p:cNvSpPr>
                <a:spLocks noChangeArrowheads="1"/>
              </p:cNvSpPr>
              <p:nvPr/>
            </p:nvSpPr>
            <p:spPr bwMode="auto">
              <a:xfrm>
                <a:off x="913" y="2420"/>
                <a:ext cx="3786" cy="6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58" name="Rectangle 80"/>
              <p:cNvSpPr>
                <a:spLocks noChangeArrowheads="1"/>
              </p:cNvSpPr>
              <p:nvPr/>
            </p:nvSpPr>
            <p:spPr bwMode="auto">
              <a:xfrm>
                <a:off x="913" y="2426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59" name="Rectangle 81"/>
              <p:cNvSpPr>
                <a:spLocks noChangeArrowheads="1"/>
              </p:cNvSpPr>
              <p:nvPr/>
            </p:nvSpPr>
            <p:spPr bwMode="auto">
              <a:xfrm>
                <a:off x="913" y="2431"/>
                <a:ext cx="3786" cy="5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60" name="Rectangle 82"/>
              <p:cNvSpPr>
                <a:spLocks noChangeArrowheads="1"/>
              </p:cNvSpPr>
              <p:nvPr/>
            </p:nvSpPr>
            <p:spPr bwMode="auto">
              <a:xfrm>
                <a:off x="913" y="2436"/>
                <a:ext cx="3786" cy="6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61" name="Rectangle 83"/>
              <p:cNvSpPr>
                <a:spLocks noChangeArrowheads="1"/>
              </p:cNvSpPr>
              <p:nvPr/>
            </p:nvSpPr>
            <p:spPr bwMode="auto">
              <a:xfrm>
                <a:off x="913" y="2442"/>
                <a:ext cx="3786" cy="5"/>
              </a:xfrm>
              <a:prstGeom prst="rect">
                <a:avLst/>
              </a:prstGeom>
              <a:solidFill>
                <a:srgbClr val="D4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62" name="Rectangle 84"/>
              <p:cNvSpPr>
                <a:spLocks noChangeArrowheads="1"/>
              </p:cNvSpPr>
              <p:nvPr/>
            </p:nvSpPr>
            <p:spPr bwMode="auto">
              <a:xfrm>
                <a:off x="913" y="2447"/>
                <a:ext cx="3786" cy="5"/>
              </a:xfrm>
              <a:prstGeom prst="rect">
                <a:avLst/>
              </a:prstGeom>
              <a:solidFill>
                <a:srgbClr val="D2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63" name="Rectangle 85"/>
              <p:cNvSpPr>
                <a:spLocks noChangeArrowheads="1"/>
              </p:cNvSpPr>
              <p:nvPr/>
            </p:nvSpPr>
            <p:spPr bwMode="auto">
              <a:xfrm>
                <a:off x="913" y="2452"/>
                <a:ext cx="3786" cy="5"/>
              </a:xfrm>
              <a:prstGeom prst="rect">
                <a:avLst/>
              </a:prstGeom>
              <a:solidFill>
                <a:srgbClr val="D0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64" name="Rectangle 86"/>
              <p:cNvSpPr>
                <a:spLocks noChangeArrowheads="1"/>
              </p:cNvSpPr>
              <p:nvPr/>
            </p:nvSpPr>
            <p:spPr bwMode="auto">
              <a:xfrm>
                <a:off x="913" y="2457"/>
                <a:ext cx="3786" cy="6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65" name="Rectangle 87"/>
              <p:cNvSpPr>
                <a:spLocks noChangeArrowheads="1"/>
              </p:cNvSpPr>
              <p:nvPr/>
            </p:nvSpPr>
            <p:spPr bwMode="auto">
              <a:xfrm>
                <a:off x="913" y="2463"/>
                <a:ext cx="3786" cy="5"/>
              </a:xfrm>
              <a:prstGeom prst="rect">
                <a:avLst/>
              </a:prstGeom>
              <a:solidFill>
                <a:srgbClr val="CB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66" name="Rectangle 88"/>
              <p:cNvSpPr>
                <a:spLocks noChangeArrowheads="1"/>
              </p:cNvSpPr>
              <p:nvPr/>
            </p:nvSpPr>
            <p:spPr bwMode="auto">
              <a:xfrm>
                <a:off x="913" y="2468"/>
                <a:ext cx="3786" cy="5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67" name="Rectangle 89"/>
              <p:cNvSpPr>
                <a:spLocks noChangeArrowheads="1"/>
              </p:cNvSpPr>
              <p:nvPr/>
            </p:nvSpPr>
            <p:spPr bwMode="auto">
              <a:xfrm>
                <a:off x="913" y="2473"/>
                <a:ext cx="3786" cy="6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68" name="Rectangle 90"/>
              <p:cNvSpPr>
                <a:spLocks noChangeArrowheads="1"/>
              </p:cNvSpPr>
              <p:nvPr/>
            </p:nvSpPr>
            <p:spPr bwMode="auto">
              <a:xfrm>
                <a:off x="913" y="2479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69" name="Rectangle 91"/>
              <p:cNvSpPr>
                <a:spLocks noChangeArrowheads="1"/>
              </p:cNvSpPr>
              <p:nvPr/>
            </p:nvSpPr>
            <p:spPr bwMode="auto">
              <a:xfrm>
                <a:off x="913" y="2484"/>
                <a:ext cx="3786" cy="5"/>
              </a:xfrm>
              <a:prstGeom prst="rect">
                <a:avLst/>
              </a:prstGeom>
              <a:solidFill>
                <a:srgbClr val="C2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70" name="Rectangle 92"/>
              <p:cNvSpPr>
                <a:spLocks noChangeArrowheads="1"/>
              </p:cNvSpPr>
              <p:nvPr/>
            </p:nvSpPr>
            <p:spPr bwMode="auto">
              <a:xfrm>
                <a:off x="913" y="2489"/>
                <a:ext cx="3786" cy="5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71" name="Rectangle 93"/>
              <p:cNvSpPr>
                <a:spLocks noChangeArrowheads="1"/>
              </p:cNvSpPr>
              <p:nvPr/>
            </p:nvSpPr>
            <p:spPr bwMode="auto">
              <a:xfrm>
                <a:off x="913" y="2494"/>
                <a:ext cx="3786" cy="6"/>
              </a:xfrm>
              <a:prstGeom prst="rect">
                <a:avLst/>
              </a:prstGeom>
              <a:solidFill>
                <a:srgbClr val="BD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72" name="Rectangle 94"/>
              <p:cNvSpPr>
                <a:spLocks noChangeArrowheads="1"/>
              </p:cNvSpPr>
              <p:nvPr/>
            </p:nvSpPr>
            <p:spPr bwMode="auto">
              <a:xfrm>
                <a:off x="913" y="2500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73" name="Rectangle 95"/>
              <p:cNvSpPr>
                <a:spLocks noChangeArrowheads="1"/>
              </p:cNvSpPr>
              <p:nvPr/>
            </p:nvSpPr>
            <p:spPr bwMode="auto">
              <a:xfrm>
                <a:off x="913" y="2505"/>
                <a:ext cx="3786" cy="5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74" name="Rectangle 96"/>
              <p:cNvSpPr>
                <a:spLocks noChangeArrowheads="1"/>
              </p:cNvSpPr>
              <p:nvPr/>
            </p:nvSpPr>
            <p:spPr bwMode="auto">
              <a:xfrm>
                <a:off x="913" y="2510"/>
                <a:ext cx="3786" cy="6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75" name="Rectangle 97"/>
              <p:cNvSpPr>
                <a:spLocks noChangeArrowheads="1"/>
              </p:cNvSpPr>
              <p:nvPr/>
            </p:nvSpPr>
            <p:spPr bwMode="auto">
              <a:xfrm>
                <a:off x="913" y="2516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76" name="Rectangle 98"/>
              <p:cNvSpPr>
                <a:spLocks noChangeArrowheads="1"/>
              </p:cNvSpPr>
              <p:nvPr/>
            </p:nvSpPr>
            <p:spPr bwMode="auto">
              <a:xfrm>
                <a:off x="913" y="2521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77" name="Rectangle 99"/>
              <p:cNvSpPr>
                <a:spLocks noChangeArrowheads="1"/>
              </p:cNvSpPr>
              <p:nvPr/>
            </p:nvSpPr>
            <p:spPr bwMode="auto">
              <a:xfrm>
                <a:off x="913" y="2526"/>
                <a:ext cx="3786" cy="5"/>
              </a:xfrm>
              <a:prstGeom prst="rect">
                <a:avLst/>
              </a:prstGeom>
              <a:solidFill>
                <a:srgbClr val="AE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78" name="Rectangle 100"/>
              <p:cNvSpPr>
                <a:spLocks noChangeArrowheads="1"/>
              </p:cNvSpPr>
              <p:nvPr/>
            </p:nvSpPr>
            <p:spPr bwMode="auto">
              <a:xfrm>
                <a:off x="913" y="2531"/>
                <a:ext cx="3786" cy="6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79" name="Rectangle 101"/>
              <p:cNvSpPr>
                <a:spLocks noChangeArrowheads="1"/>
              </p:cNvSpPr>
              <p:nvPr/>
            </p:nvSpPr>
            <p:spPr bwMode="auto">
              <a:xfrm>
                <a:off x="913" y="2537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80" name="Rectangle 102"/>
              <p:cNvSpPr>
                <a:spLocks noChangeArrowheads="1"/>
              </p:cNvSpPr>
              <p:nvPr/>
            </p:nvSpPr>
            <p:spPr bwMode="auto">
              <a:xfrm>
                <a:off x="913" y="2542"/>
                <a:ext cx="3786" cy="5"/>
              </a:xfrm>
              <a:prstGeom prst="rect">
                <a:avLst/>
              </a:prstGeom>
              <a:solidFill>
                <a:srgbClr val="A7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81" name="Rectangle 103"/>
              <p:cNvSpPr>
                <a:spLocks noChangeArrowheads="1"/>
              </p:cNvSpPr>
              <p:nvPr/>
            </p:nvSpPr>
            <p:spPr bwMode="auto">
              <a:xfrm>
                <a:off x="913" y="2547"/>
                <a:ext cx="3786" cy="6"/>
              </a:xfrm>
              <a:prstGeom prst="rect">
                <a:avLst/>
              </a:prstGeom>
              <a:solidFill>
                <a:srgbClr val="A4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82" name="Rectangle 104"/>
              <p:cNvSpPr>
                <a:spLocks noChangeArrowheads="1"/>
              </p:cNvSpPr>
              <p:nvPr/>
            </p:nvSpPr>
            <p:spPr bwMode="auto">
              <a:xfrm>
                <a:off x="913" y="2553"/>
                <a:ext cx="3786" cy="5"/>
              </a:xfrm>
              <a:prstGeom prst="rect">
                <a:avLst/>
              </a:prstGeom>
              <a:solidFill>
                <a:srgbClr val="A2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83" name="Rectangle 105"/>
              <p:cNvSpPr>
                <a:spLocks noChangeArrowheads="1"/>
              </p:cNvSpPr>
              <p:nvPr/>
            </p:nvSpPr>
            <p:spPr bwMode="auto">
              <a:xfrm>
                <a:off x="913" y="255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84" name="Rectangle 106"/>
              <p:cNvSpPr>
                <a:spLocks noChangeArrowheads="1"/>
              </p:cNvSpPr>
              <p:nvPr/>
            </p:nvSpPr>
            <p:spPr bwMode="auto">
              <a:xfrm>
                <a:off x="913" y="2563"/>
                <a:ext cx="3786" cy="5"/>
              </a:xfrm>
              <a:prstGeom prst="rect">
                <a:avLst/>
              </a:prstGeom>
              <a:solidFill>
                <a:srgbClr val="9E09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85" name="Rectangle 107"/>
              <p:cNvSpPr>
                <a:spLocks noChangeArrowheads="1"/>
              </p:cNvSpPr>
              <p:nvPr/>
            </p:nvSpPr>
            <p:spPr bwMode="auto">
              <a:xfrm>
                <a:off x="913" y="2568"/>
                <a:ext cx="3786" cy="6"/>
              </a:xfrm>
              <a:prstGeom prst="rect">
                <a:avLst/>
              </a:prstGeom>
              <a:solidFill>
                <a:srgbClr val="9B05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86" name="Rectangle 108"/>
              <p:cNvSpPr>
                <a:spLocks noChangeArrowheads="1"/>
              </p:cNvSpPr>
              <p:nvPr/>
            </p:nvSpPr>
            <p:spPr bwMode="auto">
              <a:xfrm>
                <a:off x="913" y="2574"/>
                <a:ext cx="3786" cy="5"/>
              </a:xfrm>
              <a:prstGeom prst="rect">
                <a:avLst/>
              </a:prstGeom>
              <a:solidFill>
                <a:srgbClr val="9901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87" name="Rectangle 109"/>
              <p:cNvSpPr>
                <a:spLocks noChangeArrowheads="1"/>
              </p:cNvSpPr>
              <p:nvPr/>
            </p:nvSpPr>
            <p:spPr bwMode="auto">
              <a:xfrm>
                <a:off x="913" y="2579"/>
                <a:ext cx="3786" cy="5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88" name="Rectangle 110"/>
              <p:cNvSpPr>
                <a:spLocks noChangeArrowheads="1"/>
              </p:cNvSpPr>
              <p:nvPr/>
            </p:nvSpPr>
            <p:spPr bwMode="auto">
              <a:xfrm>
                <a:off x="913" y="2584"/>
                <a:ext cx="3786" cy="6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89" name="Rectangle 111"/>
              <p:cNvSpPr>
                <a:spLocks noChangeArrowheads="1"/>
              </p:cNvSpPr>
              <p:nvPr/>
            </p:nvSpPr>
            <p:spPr bwMode="auto">
              <a:xfrm>
                <a:off x="913" y="2590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90" name="Rectangle 112"/>
              <p:cNvSpPr>
                <a:spLocks noChangeArrowheads="1"/>
              </p:cNvSpPr>
              <p:nvPr/>
            </p:nvSpPr>
            <p:spPr bwMode="auto">
              <a:xfrm>
                <a:off x="913" y="2595"/>
                <a:ext cx="3786" cy="10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91" name="Rectangle 113"/>
              <p:cNvSpPr>
                <a:spLocks noChangeArrowheads="1"/>
              </p:cNvSpPr>
              <p:nvPr/>
            </p:nvSpPr>
            <p:spPr bwMode="auto">
              <a:xfrm>
                <a:off x="913" y="2605"/>
                <a:ext cx="3786" cy="6"/>
              </a:xfrm>
              <a:prstGeom prst="rect">
                <a:avLst/>
              </a:prstGeom>
              <a:solidFill>
                <a:srgbClr val="8D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92" name="Rectangle 114"/>
              <p:cNvSpPr>
                <a:spLocks noChangeArrowheads="1"/>
              </p:cNvSpPr>
              <p:nvPr/>
            </p:nvSpPr>
            <p:spPr bwMode="auto">
              <a:xfrm>
                <a:off x="913" y="2611"/>
                <a:ext cx="3786" cy="5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93" name="Rectangle 115"/>
              <p:cNvSpPr>
                <a:spLocks noChangeArrowheads="1"/>
              </p:cNvSpPr>
              <p:nvPr/>
            </p:nvSpPr>
            <p:spPr bwMode="auto">
              <a:xfrm>
                <a:off x="913" y="2616"/>
                <a:ext cx="3786" cy="5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94" name="Rectangle 116"/>
              <p:cNvSpPr>
                <a:spLocks noChangeArrowheads="1"/>
              </p:cNvSpPr>
              <p:nvPr/>
            </p:nvSpPr>
            <p:spPr bwMode="auto">
              <a:xfrm>
                <a:off x="913" y="2621"/>
                <a:ext cx="3786" cy="11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95" name="Rectangle 117"/>
              <p:cNvSpPr>
                <a:spLocks noChangeArrowheads="1"/>
              </p:cNvSpPr>
              <p:nvPr/>
            </p:nvSpPr>
            <p:spPr bwMode="auto">
              <a:xfrm>
                <a:off x="913" y="2632"/>
                <a:ext cx="3786" cy="5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96" name="Rectangle 118"/>
              <p:cNvSpPr>
                <a:spLocks noChangeArrowheads="1"/>
              </p:cNvSpPr>
              <p:nvPr/>
            </p:nvSpPr>
            <p:spPr bwMode="auto">
              <a:xfrm>
                <a:off x="913" y="2637"/>
                <a:ext cx="3786" cy="11"/>
              </a:xfrm>
              <a:prstGeom prst="rect">
                <a:avLst/>
              </a:prstGeom>
              <a:solidFill>
                <a:srgbClr val="82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97" name="Rectangle 119"/>
              <p:cNvSpPr>
                <a:spLocks noChangeArrowheads="1"/>
              </p:cNvSpPr>
              <p:nvPr/>
            </p:nvSpPr>
            <p:spPr bwMode="auto">
              <a:xfrm>
                <a:off x="913" y="2648"/>
                <a:ext cx="3786" cy="10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98" name="Rectangle 120"/>
              <p:cNvSpPr>
                <a:spLocks noChangeArrowheads="1"/>
              </p:cNvSpPr>
              <p:nvPr/>
            </p:nvSpPr>
            <p:spPr bwMode="auto">
              <a:xfrm>
                <a:off x="913" y="2658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699" name="Rectangle 121"/>
              <p:cNvSpPr>
                <a:spLocks noChangeArrowheads="1"/>
              </p:cNvSpPr>
              <p:nvPr/>
            </p:nvSpPr>
            <p:spPr bwMode="auto">
              <a:xfrm>
                <a:off x="913" y="2669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700" name="Rectangle 122"/>
              <p:cNvSpPr>
                <a:spLocks noChangeArrowheads="1"/>
              </p:cNvSpPr>
              <p:nvPr/>
            </p:nvSpPr>
            <p:spPr bwMode="auto">
              <a:xfrm>
                <a:off x="913" y="2680"/>
                <a:ext cx="3786" cy="15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701" name="Rectangle 123"/>
              <p:cNvSpPr>
                <a:spLocks noChangeArrowheads="1"/>
              </p:cNvSpPr>
              <p:nvPr/>
            </p:nvSpPr>
            <p:spPr bwMode="auto">
              <a:xfrm>
                <a:off x="913" y="2695"/>
                <a:ext cx="3786" cy="11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702" name="Rectangle 124"/>
              <p:cNvSpPr>
                <a:spLocks noChangeArrowheads="1"/>
              </p:cNvSpPr>
              <p:nvPr/>
            </p:nvSpPr>
            <p:spPr bwMode="auto">
              <a:xfrm>
                <a:off x="913" y="2706"/>
                <a:ext cx="3786" cy="5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703" name="Rectangle 125"/>
              <p:cNvSpPr>
                <a:spLocks noChangeArrowheads="1"/>
              </p:cNvSpPr>
              <p:nvPr/>
            </p:nvSpPr>
            <p:spPr bwMode="auto">
              <a:xfrm>
                <a:off x="907" y="1767"/>
                <a:ext cx="3783" cy="952"/>
              </a:xfrm>
              <a:prstGeom prst="rect">
                <a:avLst/>
              </a:prstGeom>
              <a:noFill/>
              <a:ln w="31750" cap="rnd">
                <a:solidFill>
                  <a:srgbClr val="4847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24582" name="Rectangle 127"/>
            <p:cNvSpPr>
              <a:spLocks noChangeArrowheads="1"/>
            </p:cNvSpPr>
            <p:nvPr/>
          </p:nvSpPr>
          <p:spPr bwMode="auto">
            <a:xfrm>
              <a:off x="1338" y="1984"/>
              <a:ext cx="3671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zh-CN" altLang="en-US" sz="4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英法联军焚掠万园之园</a:t>
              </a:r>
              <a:endParaRPr lang="zh-CN" altLang="zh-CN" sz="44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63550" y="1900238"/>
            <a:ext cx="3635375" cy="663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1.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时间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69888" y="1322388"/>
            <a:ext cx="4946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二、英法联军焚掠圆明园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868488" y="2081213"/>
            <a:ext cx="2230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1860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574675" y="3532188"/>
            <a:ext cx="8080375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英法两国借口换约受阻，再次出兵。英法联军再度占领天津，进攻北京，火烧圆明园，签订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北京条约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8" name="矩形 27"/>
          <p:cNvSpPr/>
          <p:nvPr/>
        </p:nvSpPr>
        <p:spPr>
          <a:xfrm>
            <a:off x="485775" y="2711450"/>
            <a:ext cx="1585913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2.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经过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/>
      <p:bldP spid="1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4339" descr="114640277045294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3" y="1400175"/>
            <a:ext cx="2433637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022725" y="1531938"/>
            <a:ext cx="4821238" cy="4927600"/>
            <a:chOff x="4023360" y="1532010"/>
            <a:chExt cx="4820195" cy="4927988"/>
          </a:xfrm>
        </p:grpSpPr>
        <p:sp>
          <p:nvSpPr>
            <p:cNvPr id="26629" name="矩形 14338"/>
            <p:cNvSpPr>
              <a:spLocks noChangeArrowheads="1"/>
            </p:cNvSpPr>
            <p:nvPr/>
          </p:nvSpPr>
          <p:spPr bwMode="auto">
            <a:xfrm>
              <a:off x="4023360" y="4728755"/>
              <a:ext cx="4820195" cy="1731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lnSpc>
                  <a:spcPts val="2700"/>
                </a:lnSpc>
                <a:buFont typeface="Arial" charset="0"/>
                <a:buNone/>
              </a:pP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      河北承德避暑山庄：</a:t>
              </a:r>
              <a:r>
                <a:rPr lang="zh-CN" altLang="en-US" sz="2000" b="1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始建于</a:t>
              </a:r>
              <a:r>
                <a:rPr lang="en-US" altLang="zh-CN" sz="2000" b="1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1703</a:t>
              </a:r>
              <a:r>
                <a:rPr lang="zh-CN" altLang="en-US" sz="2000" b="1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年，历经清</a:t>
              </a:r>
              <a:r>
                <a:rPr lang="zh-CN" altLang="en-US" sz="2000" b="1">
                  <a:solidFill>
                    <a:srgbClr val="136EC2"/>
                  </a:solidFill>
                  <a:latin typeface="微软雅黑" pitchFamily="34" charset="-122"/>
                  <a:ea typeface="微软雅黑" pitchFamily="34" charset="-122"/>
                </a:rPr>
                <a:t>康熙</a:t>
              </a:r>
              <a:r>
                <a:rPr lang="zh-CN" altLang="en-US" sz="2000" b="1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2000" b="1">
                  <a:solidFill>
                    <a:srgbClr val="136EC2"/>
                  </a:solidFill>
                  <a:latin typeface="微软雅黑" pitchFamily="34" charset="-122"/>
                  <a:ea typeface="微软雅黑" pitchFamily="34" charset="-122"/>
                </a:rPr>
                <a:t>雍正</a:t>
              </a:r>
              <a:r>
                <a:rPr lang="zh-CN" altLang="en-US" sz="2000" b="1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2000" b="1">
                  <a:solidFill>
                    <a:srgbClr val="136EC2"/>
                  </a:solidFill>
                  <a:latin typeface="微软雅黑" pitchFamily="34" charset="-122"/>
                  <a:ea typeface="微软雅黑" pitchFamily="34" charset="-122"/>
                </a:rPr>
                <a:t>乾隆</a:t>
              </a:r>
              <a:r>
                <a:rPr lang="zh-CN" altLang="en-US" sz="2000" b="1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三朝，耗时</a:t>
              </a:r>
              <a:r>
                <a:rPr lang="en-US" altLang="zh-CN" sz="2000" b="1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89</a:t>
              </a:r>
              <a:r>
                <a:rPr lang="zh-CN" altLang="en-US" sz="2000" b="1">
                  <a:solidFill>
                    <a:srgbClr val="333333"/>
                  </a:solidFill>
                  <a:latin typeface="微软雅黑" pitchFamily="34" charset="-122"/>
                  <a:ea typeface="微软雅黑" pitchFamily="34" charset="-122"/>
                </a:rPr>
                <a:t>年建成。避暑山庄以朴素淡雅的山村野趣为格调，吸收江南塞北之风光，成为中国现存占地最大的古代帝王宫苑。</a:t>
              </a:r>
              <a:endParaRPr lang="zh-CN" altLang="en-US" sz="2000" b="1"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6630" name="图片 14341" descr="c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24882" y="1532010"/>
              <a:ext cx="4701106" cy="3008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" name="矩形 14343"/>
          <p:cNvSpPr>
            <a:spLocks noChangeArrowheads="1"/>
          </p:cNvSpPr>
          <p:nvPr/>
        </p:nvSpPr>
        <p:spPr bwMode="auto">
          <a:xfrm>
            <a:off x="204788" y="4883150"/>
            <a:ext cx="3719512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　　  咸丰帝：爱新觉罗</a:t>
            </a:r>
            <a:r>
              <a:rPr lang="en-US" altLang="zh-CN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奕詝 （</a:t>
            </a:r>
            <a:r>
              <a:rPr lang="en-US" altLang="zh-CN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zhǔ1831</a:t>
            </a: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～</a:t>
            </a:r>
            <a:r>
              <a:rPr lang="en-US" altLang="zh-CN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1861</a:t>
            </a: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）道光皇帝第四子。</a:t>
            </a:r>
            <a:r>
              <a:rPr lang="en-US" altLang="zh-CN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1860</a:t>
            </a: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月，英法联军进攻北京时，他逃往承德避暑山庄。在位</a:t>
            </a:r>
            <a:r>
              <a:rPr lang="en-US" altLang="zh-CN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0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年，病死。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723900" y="5003800"/>
            <a:ext cx="802957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00">
                <a:latin typeface="Calibri" pitchFamily="34" charset="0"/>
              </a:rPr>
              <a:t>         </a:t>
            </a:r>
            <a:r>
              <a:rPr kumimoji="1" lang="zh-CN" altLang="en-US" sz="2300" b="1">
                <a:latin typeface="微软雅黑" pitchFamily="34" charset="-122"/>
                <a:ea typeface="微软雅黑" pitchFamily="34" charset="-122"/>
              </a:rPr>
              <a:t>圆明园占地</a:t>
            </a:r>
            <a:r>
              <a:rPr kumimoji="1" lang="en-US" altLang="zh-CN" sz="2300" b="1">
                <a:latin typeface="微软雅黑" pitchFamily="34" charset="-122"/>
                <a:ea typeface="微软雅黑" pitchFamily="34" charset="-122"/>
              </a:rPr>
              <a:t>5200</a:t>
            </a:r>
            <a:r>
              <a:rPr kumimoji="1" lang="zh-CN" altLang="en-US" sz="2300" b="1">
                <a:latin typeface="微软雅黑" pitchFamily="34" charset="-122"/>
                <a:ea typeface="微软雅黑" pitchFamily="34" charset="-122"/>
              </a:rPr>
              <a:t>亩，周长近</a:t>
            </a:r>
            <a:r>
              <a:rPr kumimoji="1" lang="en-US" altLang="zh-CN" sz="2300" b="1"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2300" b="1">
                <a:latin typeface="微软雅黑" pitchFamily="34" charset="-122"/>
                <a:ea typeface="微软雅黑" pitchFamily="34" charset="-122"/>
              </a:rPr>
              <a:t>千米，有</a:t>
            </a:r>
            <a:r>
              <a:rPr kumimoji="1" lang="en-US" altLang="zh-CN" sz="2300" b="1">
                <a:latin typeface="微软雅黑" pitchFamily="34" charset="-122"/>
                <a:ea typeface="微软雅黑" pitchFamily="34" charset="-122"/>
              </a:rPr>
              <a:t>140</a:t>
            </a:r>
            <a:r>
              <a:rPr kumimoji="1" lang="zh-CN" altLang="en-US" sz="2300" b="1">
                <a:latin typeface="微软雅黑" pitchFamily="34" charset="-122"/>
                <a:ea typeface="微软雅黑" pitchFamily="34" charset="-122"/>
              </a:rPr>
              <a:t>多组宫殿楼阁，建筑面积达</a:t>
            </a:r>
            <a:r>
              <a:rPr kumimoji="1" lang="en-US" altLang="zh-CN" sz="2300" b="1">
                <a:latin typeface="微软雅黑" pitchFamily="34" charset="-122"/>
                <a:ea typeface="微软雅黑" pitchFamily="34" charset="-122"/>
              </a:rPr>
              <a:t>16</a:t>
            </a:r>
            <a:r>
              <a:rPr kumimoji="1" lang="zh-CN" altLang="en-US" sz="2300" b="1">
                <a:latin typeface="微软雅黑" pitchFamily="34" charset="-122"/>
                <a:ea typeface="微软雅黑" pitchFamily="34" charset="-122"/>
              </a:rPr>
              <a:t>万平方米。园林建筑中西合璧，堪称“万园之园”。园内珍藏着大量的古代书籍、文物、艺术珍宝，均为无价之宝。图为</a:t>
            </a:r>
            <a:r>
              <a:rPr kumimoji="1" lang="zh-CN" altLang="en-US" sz="23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圆明园全景</a:t>
            </a:r>
            <a:r>
              <a:rPr kumimoji="1" lang="zh-CN" altLang="en-US" sz="2300" b="1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27651" name="Picture 13" descr="fengguang"/>
          <p:cNvPicPr>
            <a:picLocks noChangeAspect="1" noChangeArrowheads="1"/>
          </p:cNvPicPr>
          <p:nvPr/>
        </p:nvPicPr>
        <p:blipFill>
          <a:blip r:embed="rId2"/>
          <a:srcRect l="2133" t="3748" r="1866" b="1874"/>
          <a:stretch>
            <a:fillRect/>
          </a:stretch>
        </p:blipFill>
        <p:spPr bwMode="auto">
          <a:xfrm>
            <a:off x="1549400" y="1246188"/>
            <a:ext cx="5975350" cy="3595687"/>
          </a:xfrm>
          <a:prstGeom prst="rect">
            <a:avLst/>
          </a:prstGeom>
          <a:noFill/>
          <a:ln w="76200">
            <a:pattFill prst="pct90">
              <a:fgClr>
                <a:srgbClr val="666633"/>
              </a:fgClr>
              <a:bgClr>
                <a:srgbClr val="FFFFFF"/>
              </a:bgClr>
            </a:patt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82588" y="5016500"/>
            <a:ext cx="85979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00">
                <a:latin typeface="Calibri" pitchFamily="34" charset="0"/>
              </a:rPr>
              <a:t>         </a:t>
            </a:r>
            <a:r>
              <a:rPr kumimoji="1" lang="zh-CN" altLang="en-US" sz="2300" b="1">
                <a:latin typeface="微软雅黑" pitchFamily="34" charset="-122"/>
                <a:ea typeface="微软雅黑" pitchFamily="34" charset="-122"/>
              </a:rPr>
              <a:t>西邻海晏堂，在长春园南北主轴线与西洋楼东西轴线交汇处，是最为壮观的欧式喷泉景观。</a:t>
            </a:r>
            <a:r>
              <a:rPr kumimoji="1" lang="en-US" altLang="zh-CN" sz="2300" b="1">
                <a:latin typeface="微软雅黑" pitchFamily="34" charset="-122"/>
                <a:ea typeface="微软雅黑" pitchFamily="34" charset="-122"/>
              </a:rPr>
              <a:t>1793</a:t>
            </a:r>
            <a:r>
              <a:rPr kumimoji="1" lang="zh-CN" altLang="en-US" sz="2300" b="1">
                <a:latin typeface="微软雅黑" pitchFamily="34" charset="-122"/>
                <a:ea typeface="微软雅黑" pitchFamily="34" charset="-122"/>
              </a:rPr>
              <a:t>年（乾隆五十八年）英使马戈尔尼，曾至此处游赏。远瀛观分为三部分：远瀛观主体楼、大水法、观水法。图为</a:t>
            </a:r>
            <a:r>
              <a:rPr kumimoji="1" lang="zh-CN" altLang="en-US" sz="23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远瀛观</a:t>
            </a:r>
            <a:r>
              <a:rPr kumimoji="1" lang="zh-CN" altLang="en-US" sz="2300" b="1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28675" name="图片 2" descr="图片包含 建筑物, 草, 树, 户外&#10;&#10;已生成极高可信度的说明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9863" y="1150938"/>
            <a:ext cx="6570662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5"/>
          <p:cNvSpPr>
            <a:spLocks noChangeArrowheads="1"/>
          </p:cNvSpPr>
          <p:nvPr/>
        </p:nvSpPr>
        <p:spPr bwMode="auto">
          <a:xfrm rot="10800000">
            <a:off x="6226175" y="1289050"/>
            <a:ext cx="2457450" cy="2195513"/>
          </a:xfrm>
          <a:prstGeom prst="cloudCallout">
            <a:avLst>
              <a:gd name="adj1" fmla="val -13245"/>
              <a:gd name="adj2" fmla="val -105606"/>
            </a:avLst>
          </a:prstGeom>
          <a:gradFill rotWithShape="1">
            <a:gsLst>
              <a:gs pos="0">
                <a:srgbClr val="CCFFFF"/>
              </a:gs>
              <a:gs pos="50000">
                <a:schemeClr val="bg1"/>
              </a:gs>
              <a:gs pos="100000">
                <a:srgbClr val="CCFFFF"/>
              </a:gs>
            </a:gsLst>
            <a:lin ang="18900000" scaled="1"/>
          </a:gradFill>
          <a:ln w="9525">
            <a:solidFill>
              <a:srgbClr val="FF3300"/>
            </a:solidFill>
            <a:rou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29699" name="Text Box 6"/>
          <p:cNvSpPr txBox="1">
            <a:spLocks noChangeArrowheads="1"/>
          </p:cNvSpPr>
          <p:nvPr/>
        </p:nvSpPr>
        <p:spPr bwMode="auto">
          <a:xfrm>
            <a:off x="6361113" y="1601788"/>
            <a:ext cx="22066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观看视频，说说英法强盗者的罪行。</a:t>
            </a: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95325" y="1978025"/>
            <a:ext cx="5227638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5"/>
          <p:cNvSpPr txBox="1">
            <a:spLocks noChangeArrowheads="1"/>
          </p:cNvSpPr>
          <p:nvPr/>
        </p:nvSpPr>
        <p:spPr bwMode="auto">
          <a:xfrm>
            <a:off x="1193800" y="1468438"/>
            <a:ext cx="42306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8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视频：火烧圆明园</a:t>
            </a:r>
          </a:p>
        </p:txBody>
      </p:sp>
      <p:sp>
        <p:nvSpPr>
          <p:cNvPr id="25" name="Rectangle 3"/>
          <p:cNvSpPr>
            <a:spLocks noGrp="1" noChangeAspect="1" noChangeArrowheads="1"/>
          </p:cNvSpPr>
          <p:nvPr/>
        </p:nvSpPr>
        <p:spPr bwMode="auto">
          <a:xfrm>
            <a:off x="7080069" y="4684634"/>
            <a:ext cx="1786850" cy="1786850"/>
          </a:xfrm>
          <a:prstGeom prst="rect">
            <a:avLst/>
          </a:prstGeom>
          <a:blipFill dpi="0" rotWithShape="1">
            <a:blip r:embed="rId4">
              <a:extLst>
                <a:ext uri="{BEBA8EAE-BF5A-486C-A8C5-ECC9F3942E4B}"/>
              </a:extLst>
            </a:blip>
            <a:srcRect/>
            <a:stretch>
              <a:fillRect t="5042" b="-3051"/>
            </a:stretch>
          </a:blipFill>
          <a:ln w="9525">
            <a:noFill/>
            <a:miter lim="800000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Calibri" panose="020F0502020204030204" charset="0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463550" y="2341563"/>
            <a:ext cx="8204200" cy="3624262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marL="342900" indent="-342900">
              <a:lnSpc>
                <a:spcPts val="4738"/>
              </a:lnSpc>
            </a:pPr>
            <a:endParaRPr lang="zh-CN" altLang="zh-CN" sz="2800" b="1" noProof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 marL="342900" indent="-342900">
              <a:lnSpc>
                <a:spcPts val="4738"/>
              </a:lnSpc>
            </a:pPr>
            <a:endParaRPr lang="zh-CN" altLang="zh-CN" sz="2800" b="1" noProof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 marL="342900" indent="-342900">
              <a:lnSpc>
                <a:spcPts val="4738"/>
              </a:lnSpc>
            </a:pPr>
            <a:endParaRPr lang="zh-CN" altLang="zh-CN" sz="2800" b="1" noProof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  <a:sym typeface="+mn-ea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zh-CN" sz="2800" b="1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      </a:t>
            </a:r>
            <a:r>
              <a:rPr lang="en-US" altLang="zh-CN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1860</a:t>
            </a:r>
            <a:r>
              <a:rPr lang="zh-CN" altLang="en-US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月，英法联军进攻北京，咸丰帝逃到避</a:t>
            </a:r>
            <a:endParaRPr lang="en-US" altLang="zh-CN" sz="26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暑山庄。侵略军一路烧杀抢掠，闯进北京的西北郊皇家</a:t>
            </a:r>
            <a:endParaRPr lang="en-US" altLang="zh-CN" sz="26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园林</a:t>
            </a:r>
            <a:r>
              <a:rPr lang="en-US" altLang="zh-CN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圆明园。</a:t>
            </a:r>
            <a:endParaRPr lang="en-US" altLang="zh-CN" sz="26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en-US" altLang="zh-CN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lang="zh-CN" altLang="en-US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闯入园内的侵略者争先恐后地抢劫和破坏。凡能搬</a:t>
            </a:r>
            <a:endParaRPr lang="en-US" altLang="zh-CN" sz="26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动的金银财宝、珍贵文物等都被洗劫一空。搬不动、抢</a:t>
            </a:r>
            <a:endParaRPr lang="en-US" altLang="zh-CN" sz="26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不走的东西，统统砸碎。为了掩盖其抢劫行为，放火烧</a:t>
            </a:r>
            <a:endParaRPr lang="en-US" altLang="zh-CN" sz="26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了圆明园。大火烧了三天三夜，圆明园成了一片废墟。</a:t>
            </a:r>
            <a:endParaRPr lang="en-US" altLang="zh-CN" sz="26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>
              <a:lnSpc>
                <a:spcPct val="120000"/>
              </a:lnSpc>
            </a:pPr>
            <a:r>
              <a:rPr lang="en-US" altLang="zh-CN" sz="26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</a:t>
            </a:r>
            <a:endParaRPr lang="zh-CN" altLang="en-US" sz="26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>
              <a:lnSpc>
                <a:spcPts val="4738"/>
              </a:lnSpc>
            </a:pPr>
            <a:endParaRPr lang="zh-CN" altLang="en-US" sz="2800" b="1" noProof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/>
            <a:endParaRPr lang="zh-CN" altLang="en-US" sz="2800" b="1" noProof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/>
            <a:endParaRPr lang="zh-CN" altLang="en-US" sz="2800" b="1" noProof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>
              <a:lnSpc>
                <a:spcPts val="4738"/>
              </a:lnSpc>
            </a:pPr>
            <a:r>
              <a:rPr lang="zh-CN" altLang="zh-CN" sz="2800" b="1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   </a:t>
            </a:r>
            <a:r>
              <a:rPr lang="zh-CN" altLang="en-US" sz="2800" b="1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 </a:t>
            </a:r>
            <a:endParaRPr lang="zh-CN" altLang="en-US" sz="2800" b="1" noProof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</a:pPr>
            <a:endParaRPr lang="zh-CN" altLang="zh-CN" sz="2800" b="1" noProof="1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723" name="文本框 78853"/>
          <p:cNvSpPr txBox="1">
            <a:spLocks noChangeArrowheads="1"/>
          </p:cNvSpPr>
          <p:nvPr/>
        </p:nvSpPr>
        <p:spPr bwMode="auto">
          <a:xfrm>
            <a:off x="1439863" y="1514475"/>
            <a:ext cx="5548312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学生活动：说说英法强盗们的罪行</a:t>
            </a:r>
            <a:endParaRPr lang="zh-CN" altLang="en-US" sz="28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2" descr="图片包含 树, 户外&#10;&#10;已生成高可信度的说明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9400" y="1292225"/>
            <a:ext cx="6218238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879475" y="5346700"/>
            <a:ext cx="7753350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600" b="1">
                <a:latin typeface="微软雅黑" pitchFamily="34" charset="-122"/>
                <a:ea typeface="微软雅黑" pitchFamily="34" charset="-122"/>
              </a:rPr>
              <a:t>      </a:t>
            </a:r>
            <a:r>
              <a:rPr kumimoji="1" lang="en-US" altLang="zh-CN" sz="2600" b="1">
                <a:latin typeface="微软雅黑" pitchFamily="34" charset="-122"/>
                <a:ea typeface="微软雅黑" pitchFamily="34" charset="-122"/>
              </a:rPr>
              <a:t>1860</a:t>
            </a:r>
            <a:r>
              <a:rPr kumimoji="1" lang="zh-CN" altLang="en-US" sz="2600" b="1">
                <a:latin typeface="微软雅黑" pitchFamily="34" charset="-122"/>
                <a:ea typeface="微软雅黑" pitchFamily="34" charset="-122"/>
              </a:rPr>
              <a:t>年</a:t>
            </a:r>
            <a:r>
              <a:rPr kumimoji="1" lang="en-US" altLang="zh-CN" sz="2600" b="1"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2600" b="1">
                <a:latin typeface="微软雅黑" pitchFamily="34" charset="-122"/>
                <a:ea typeface="微软雅黑" pitchFamily="34" charset="-122"/>
              </a:rPr>
              <a:t>月，英法联军在圆明园内四处纵火，大火烧了三天三夜。图为</a:t>
            </a:r>
            <a:r>
              <a:rPr kumimoji="1" lang="zh-CN" altLang="en-US" sz="2600" b="1">
                <a:solidFill>
                  <a:srgbClr val="0000CC"/>
                </a:solidFill>
                <a:latin typeface="微软雅黑" pitchFamily="34" charset="-122"/>
                <a:ea typeface="微软雅黑" pitchFamily="34" charset="-122"/>
              </a:rPr>
              <a:t>被毁后的圆明园废墟</a:t>
            </a:r>
            <a:r>
              <a:rPr kumimoji="1" lang="zh-CN" altLang="en-US" sz="2600" b="1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644525" y="2927350"/>
            <a:ext cx="7693025" cy="2833688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lnSpc>
                <a:spcPct val="150000"/>
              </a:lnSpc>
            </a:pP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年的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北京</a:t>
            </a: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条约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规定：清政府承认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天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津条约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继续有效；割九龙司地方一区给英国；增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开天津为商埠；赔偿英、法的白银各增至白银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800</a:t>
            </a:r>
          </a:p>
          <a:p>
            <a:pPr marL="342900" indent="-342900">
              <a:lnSpc>
                <a:spcPct val="15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万两等。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67"/>
          <p:cNvSpPr>
            <a:spLocks noChangeArrowheads="1"/>
          </p:cNvSpPr>
          <p:nvPr/>
        </p:nvSpPr>
        <p:spPr bwMode="auto">
          <a:xfrm>
            <a:off x="1584428" y="1754616"/>
            <a:ext cx="5812972" cy="858253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39700" prst="cross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资料：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北京条约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的内容</a:t>
            </a:r>
            <a:endParaRPr lang="nb-NO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5"/>
          <p:cNvSpPr txBox="1">
            <a:spLocks noChangeArrowheads="1"/>
          </p:cNvSpPr>
          <p:nvPr/>
        </p:nvSpPr>
        <p:spPr bwMode="auto">
          <a:xfrm>
            <a:off x="3557588" y="1658938"/>
            <a:ext cx="223202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第一篇章</a:t>
            </a:r>
          </a:p>
        </p:txBody>
      </p:sp>
      <p:grpSp>
        <p:nvGrpSpPr>
          <p:cNvPr id="15363" name="Group 4"/>
          <p:cNvGrpSpPr>
            <a:grpSpLocks noChangeAspect="1"/>
          </p:cNvGrpSpPr>
          <p:nvPr/>
        </p:nvGrpSpPr>
        <p:grpSpPr bwMode="auto">
          <a:xfrm>
            <a:off x="819150" y="2835275"/>
            <a:ext cx="8037513" cy="1663700"/>
            <a:chOff x="907" y="1749"/>
            <a:chExt cx="4102" cy="994"/>
          </a:xfrm>
        </p:grpSpPr>
        <p:sp>
          <p:nvSpPr>
            <p:cNvPr id="15364" name="AutoShape 3"/>
            <p:cNvSpPr>
              <a:spLocks noChangeAspect="1" noChangeArrowheads="1" noTextEdit="1"/>
            </p:cNvSpPr>
            <p:nvPr/>
          </p:nvSpPr>
          <p:spPr bwMode="auto">
            <a:xfrm>
              <a:off x="907" y="1749"/>
              <a:ext cx="3811" cy="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365" name="Group 126"/>
            <p:cNvGrpSpPr>
              <a:grpSpLocks/>
            </p:cNvGrpSpPr>
            <p:nvPr/>
          </p:nvGrpSpPr>
          <p:grpSpPr bwMode="auto">
            <a:xfrm>
              <a:off x="907" y="1759"/>
              <a:ext cx="3792" cy="960"/>
              <a:chOff x="907" y="1759"/>
              <a:chExt cx="3792" cy="960"/>
            </a:xfrm>
          </p:grpSpPr>
          <p:sp>
            <p:nvSpPr>
              <p:cNvPr id="15367" name="Rectangle 5"/>
              <p:cNvSpPr>
                <a:spLocks noChangeArrowheads="1"/>
              </p:cNvSpPr>
              <p:nvPr/>
            </p:nvSpPr>
            <p:spPr bwMode="auto">
              <a:xfrm>
                <a:off x="913" y="1759"/>
                <a:ext cx="3786" cy="11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68" name="Rectangle 6"/>
              <p:cNvSpPr>
                <a:spLocks noChangeArrowheads="1"/>
              </p:cNvSpPr>
              <p:nvPr/>
            </p:nvSpPr>
            <p:spPr bwMode="auto">
              <a:xfrm>
                <a:off x="913" y="1770"/>
                <a:ext cx="3786" cy="16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69" name="Rectangle 7"/>
              <p:cNvSpPr>
                <a:spLocks noChangeArrowheads="1"/>
              </p:cNvSpPr>
              <p:nvPr/>
            </p:nvSpPr>
            <p:spPr bwMode="auto">
              <a:xfrm>
                <a:off x="913" y="1786"/>
                <a:ext cx="3786" cy="10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0" name="Rectangle 8"/>
              <p:cNvSpPr>
                <a:spLocks noChangeArrowheads="1"/>
              </p:cNvSpPr>
              <p:nvPr/>
            </p:nvSpPr>
            <p:spPr bwMode="auto">
              <a:xfrm>
                <a:off x="913" y="1796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1" name="Rectangle 9"/>
              <p:cNvSpPr>
                <a:spLocks noChangeArrowheads="1"/>
              </p:cNvSpPr>
              <p:nvPr/>
            </p:nvSpPr>
            <p:spPr bwMode="auto">
              <a:xfrm>
                <a:off x="913" y="1807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2" name="Rectangle 10"/>
              <p:cNvSpPr>
                <a:spLocks noChangeArrowheads="1"/>
              </p:cNvSpPr>
              <p:nvPr/>
            </p:nvSpPr>
            <p:spPr bwMode="auto">
              <a:xfrm>
                <a:off x="913" y="1818"/>
                <a:ext cx="3786" cy="5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3" name="Rectangle 11"/>
              <p:cNvSpPr>
                <a:spLocks noChangeArrowheads="1"/>
              </p:cNvSpPr>
              <p:nvPr/>
            </p:nvSpPr>
            <p:spPr bwMode="auto">
              <a:xfrm>
                <a:off x="913" y="1823"/>
                <a:ext cx="3786" cy="10"/>
              </a:xfrm>
              <a:prstGeom prst="rect">
                <a:avLst/>
              </a:prstGeom>
              <a:solidFill>
                <a:srgbClr val="81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4" name="Rectangle 12"/>
              <p:cNvSpPr>
                <a:spLocks noChangeArrowheads="1"/>
              </p:cNvSpPr>
              <p:nvPr/>
            </p:nvSpPr>
            <p:spPr bwMode="auto">
              <a:xfrm>
                <a:off x="913" y="1833"/>
                <a:ext cx="3786" cy="11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5" name="Rectangle 13"/>
              <p:cNvSpPr>
                <a:spLocks noChangeArrowheads="1"/>
              </p:cNvSpPr>
              <p:nvPr/>
            </p:nvSpPr>
            <p:spPr bwMode="auto">
              <a:xfrm>
                <a:off x="913" y="1844"/>
                <a:ext cx="3786" cy="5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6" name="Rectangle 14"/>
              <p:cNvSpPr>
                <a:spLocks noChangeArrowheads="1"/>
              </p:cNvSpPr>
              <p:nvPr/>
            </p:nvSpPr>
            <p:spPr bwMode="auto">
              <a:xfrm>
                <a:off x="913" y="1849"/>
                <a:ext cx="3786" cy="6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7" name="Rectangle 15"/>
              <p:cNvSpPr>
                <a:spLocks noChangeArrowheads="1"/>
              </p:cNvSpPr>
              <p:nvPr/>
            </p:nvSpPr>
            <p:spPr bwMode="auto">
              <a:xfrm>
                <a:off x="913" y="1855"/>
                <a:ext cx="3786" cy="10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8" name="Rectangle 16"/>
              <p:cNvSpPr>
                <a:spLocks noChangeArrowheads="1"/>
              </p:cNvSpPr>
              <p:nvPr/>
            </p:nvSpPr>
            <p:spPr bwMode="auto">
              <a:xfrm>
                <a:off x="913" y="1865"/>
                <a:ext cx="3786" cy="6"/>
              </a:xfrm>
              <a:prstGeom prst="rect">
                <a:avLst/>
              </a:prstGeom>
              <a:solidFill>
                <a:srgbClr val="8E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79" name="Rectangle 17"/>
              <p:cNvSpPr>
                <a:spLocks noChangeArrowheads="1"/>
              </p:cNvSpPr>
              <p:nvPr/>
            </p:nvSpPr>
            <p:spPr bwMode="auto">
              <a:xfrm>
                <a:off x="913" y="1871"/>
                <a:ext cx="3786" cy="5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0" name="Rectangle 18"/>
              <p:cNvSpPr>
                <a:spLocks noChangeArrowheads="1"/>
              </p:cNvSpPr>
              <p:nvPr/>
            </p:nvSpPr>
            <p:spPr bwMode="auto">
              <a:xfrm>
                <a:off x="913" y="1876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1" name="Rectangle 19"/>
              <p:cNvSpPr>
                <a:spLocks noChangeArrowheads="1"/>
              </p:cNvSpPr>
              <p:nvPr/>
            </p:nvSpPr>
            <p:spPr bwMode="auto">
              <a:xfrm>
                <a:off x="913" y="1881"/>
                <a:ext cx="3786" cy="5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2" name="Rectangle 20"/>
              <p:cNvSpPr>
                <a:spLocks noChangeArrowheads="1"/>
              </p:cNvSpPr>
              <p:nvPr/>
            </p:nvSpPr>
            <p:spPr bwMode="auto">
              <a:xfrm>
                <a:off x="913" y="1886"/>
                <a:ext cx="3786" cy="6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3" name="Rectangle 21"/>
              <p:cNvSpPr>
                <a:spLocks noChangeArrowheads="1"/>
              </p:cNvSpPr>
              <p:nvPr/>
            </p:nvSpPr>
            <p:spPr bwMode="auto">
              <a:xfrm>
                <a:off x="913" y="1892"/>
                <a:ext cx="3786" cy="5"/>
              </a:xfrm>
              <a:prstGeom prst="rect">
                <a:avLst/>
              </a:prstGeom>
              <a:solidFill>
                <a:srgbClr val="98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4" name="Rectangle 22"/>
              <p:cNvSpPr>
                <a:spLocks noChangeArrowheads="1"/>
              </p:cNvSpPr>
              <p:nvPr/>
            </p:nvSpPr>
            <p:spPr bwMode="auto">
              <a:xfrm>
                <a:off x="913" y="1897"/>
                <a:ext cx="3786" cy="5"/>
              </a:xfrm>
              <a:prstGeom prst="rect">
                <a:avLst/>
              </a:prstGeom>
              <a:solidFill>
                <a:srgbClr val="9B04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5" name="Rectangle 23"/>
              <p:cNvSpPr>
                <a:spLocks noChangeArrowheads="1"/>
              </p:cNvSpPr>
              <p:nvPr/>
            </p:nvSpPr>
            <p:spPr bwMode="auto">
              <a:xfrm>
                <a:off x="913" y="1902"/>
                <a:ext cx="3786" cy="6"/>
              </a:xfrm>
              <a:prstGeom prst="rect">
                <a:avLst/>
              </a:prstGeom>
              <a:solidFill>
                <a:srgbClr val="9D08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6" name="Rectangle 24"/>
              <p:cNvSpPr>
                <a:spLocks noChangeArrowheads="1"/>
              </p:cNvSpPr>
              <p:nvPr/>
            </p:nvSpPr>
            <p:spPr bwMode="auto">
              <a:xfrm>
                <a:off x="913" y="190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7" name="Rectangle 25"/>
              <p:cNvSpPr>
                <a:spLocks noChangeArrowheads="1"/>
              </p:cNvSpPr>
              <p:nvPr/>
            </p:nvSpPr>
            <p:spPr bwMode="auto">
              <a:xfrm>
                <a:off x="913" y="1913"/>
                <a:ext cx="3786" cy="5"/>
              </a:xfrm>
              <a:prstGeom prst="rect">
                <a:avLst/>
              </a:prstGeom>
              <a:solidFill>
                <a:srgbClr val="A20B2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8" name="Rectangle 26"/>
              <p:cNvSpPr>
                <a:spLocks noChangeArrowheads="1"/>
              </p:cNvSpPr>
              <p:nvPr/>
            </p:nvSpPr>
            <p:spPr bwMode="auto">
              <a:xfrm>
                <a:off x="913" y="1918"/>
                <a:ext cx="3786" cy="5"/>
              </a:xfrm>
              <a:prstGeom prst="rect">
                <a:avLst/>
              </a:prstGeom>
              <a:solidFill>
                <a:srgbClr val="A4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89" name="Rectangle 27"/>
              <p:cNvSpPr>
                <a:spLocks noChangeArrowheads="1"/>
              </p:cNvSpPr>
              <p:nvPr/>
            </p:nvSpPr>
            <p:spPr bwMode="auto">
              <a:xfrm>
                <a:off x="913" y="1923"/>
                <a:ext cx="3786" cy="6"/>
              </a:xfrm>
              <a:prstGeom prst="rect">
                <a:avLst/>
              </a:prstGeom>
              <a:solidFill>
                <a:srgbClr val="A6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0" name="Rectangle 28"/>
              <p:cNvSpPr>
                <a:spLocks noChangeArrowheads="1"/>
              </p:cNvSpPr>
              <p:nvPr/>
            </p:nvSpPr>
            <p:spPr bwMode="auto">
              <a:xfrm>
                <a:off x="913" y="1929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1" name="Rectangle 29"/>
              <p:cNvSpPr>
                <a:spLocks noChangeArrowheads="1"/>
              </p:cNvSpPr>
              <p:nvPr/>
            </p:nvSpPr>
            <p:spPr bwMode="auto">
              <a:xfrm>
                <a:off x="913" y="1934"/>
                <a:ext cx="3786" cy="5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2" name="Rectangle 30"/>
              <p:cNvSpPr>
                <a:spLocks noChangeArrowheads="1"/>
              </p:cNvSpPr>
              <p:nvPr/>
            </p:nvSpPr>
            <p:spPr bwMode="auto">
              <a:xfrm>
                <a:off x="913" y="1939"/>
                <a:ext cx="3786" cy="6"/>
              </a:xfrm>
              <a:prstGeom prst="rect">
                <a:avLst/>
              </a:prstGeom>
              <a:solidFill>
                <a:srgbClr val="AE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3" name="Rectangle 31"/>
              <p:cNvSpPr>
                <a:spLocks noChangeArrowheads="1"/>
              </p:cNvSpPr>
              <p:nvPr/>
            </p:nvSpPr>
            <p:spPr bwMode="auto">
              <a:xfrm>
                <a:off x="913" y="1945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4" name="Rectangle 32"/>
              <p:cNvSpPr>
                <a:spLocks noChangeArrowheads="1"/>
              </p:cNvSpPr>
              <p:nvPr/>
            </p:nvSpPr>
            <p:spPr bwMode="auto">
              <a:xfrm>
                <a:off x="913" y="1950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5" name="Rectangle 33"/>
              <p:cNvSpPr>
                <a:spLocks noChangeArrowheads="1"/>
              </p:cNvSpPr>
              <p:nvPr/>
            </p:nvSpPr>
            <p:spPr bwMode="auto">
              <a:xfrm>
                <a:off x="913" y="1955"/>
                <a:ext cx="3786" cy="5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6" name="Rectangle 34"/>
              <p:cNvSpPr>
                <a:spLocks noChangeArrowheads="1"/>
              </p:cNvSpPr>
              <p:nvPr/>
            </p:nvSpPr>
            <p:spPr bwMode="auto">
              <a:xfrm>
                <a:off x="913" y="1960"/>
                <a:ext cx="3786" cy="6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7" name="Rectangle 35"/>
              <p:cNvSpPr>
                <a:spLocks noChangeArrowheads="1"/>
              </p:cNvSpPr>
              <p:nvPr/>
            </p:nvSpPr>
            <p:spPr bwMode="auto">
              <a:xfrm>
                <a:off x="913" y="1966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8" name="Rectangle 36"/>
              <p:cNvSpPr>
                <a:spLocks noChangeArrowheads="1"/>
              </p:cNvSpPr>
              <p:nvPr/>
            </p:nvSpPr>
            <p:spPr bwMode="auto">
              <a:xfrm>
                <a:off x="913" y="1971"/>
                <a:ext cx="3786" cy="5"/>
              </a:xfrm>
              <a:prstGeom prst="rect">
                <a:avLst/>
              </a:prstGeom>
              <a:solidFill>
                <a:srgbClr val="BC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399" name="Rectangle 37"/>
              <p:cNvSpPr>
                <a:spLocks noChangeArrowheads="1"/>
              </p:cNvSpPr>
              <p:nvPr/>
            </p:nvSpPr>
            <p:spPr bwMode="auto">
              <a:xfrm>
                <a:off x="913" y="1976"/>
                <a:ext cx="3786" cy="6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0" name="Rectangle 38"/>
              <p:cNvSpPr>
                <a:spLocks noChangeArrowheads="1"/>
              </p:cNvSpPr>
              <p:nvPr/>
            </p:nvSpPr>
            <p:spPr bwMode="auto">
              <a:xfrm>
                <a:off x="913" y="1982"/>
                <a:ext cx="3786" cy="5"/>
              </a:xfrm>
              <a:prstGeom prst="rect">
                <a:avLst/>
              </a:prstGeom>
              <a:solidFill>
                <a:srgbClr val="C1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1" name="Rectangle 39"/>
              <p:cNvSpPr>
                <a:spLocks noChangeArrowheads="1"/>
              </p:cNvSpPr>
              <p:nvPr/>
            </p:nvSpPr>
            <p:spPr bwMode="auto">
              <a:xfrm>
                <a:off x="913" y="1987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2" name="Rectangle 40"/>
              <p:cNvSpPr>
                <a:spLocks noChangeArrowheads="1"/>
              </p:cNvSpPr>
              <p:nvPr/>
            </p:nvSpPr>
            <p:spPr bwMode="auto">
              <a:xfrm>
                <a:off x="913" y="1992"/>
                <a:ext cx="3786" cy="5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3" name="Rectangle 41"/>
              <p:cNvSpPr>
                <a:spLocks noChangeArrowheads="1"/>
              </p:cNvSpPr>
              <p:nvPr/>
            </p:nvSpPr>
            <p:spPr bwMode="auto">
              <a:xfrm>
                <a:off x="913" y="1997"/>
                <a:ext cx="3786" cy="6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4" name="Rectangle 42"/>
              <p:cNvSpPr>
                <a:spLocks noChangeArrowheads="1"/>
              </p:cNvSpPr>
              <p:nvPr/>
            </p:nvSpPr>
            <p:spPr bwMode="auto">
              <a:xfrm>
                <a:off x="913" y="2003"/>
                <a:ext cx="3786" cy="5"/>
              </a:xfrm>
              <a:prstGeom prst="rect">
                <a:avLst/>
              </a:prstGeom>
              <a:solidFill>
                <a:srgbClr val="CA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5" name="Rectangle 43"/>
              <p:cNvSpPr>
                <a:spLocks noChangeArrowheads="1"/>
              </p:cNvSpPr>
              <p:nvPr/>
            </p:nvSpPr>
            <p:spPr bwMode="auto">
              <a:xfrm>
                <a:off x="913" y="2008"/>
                <a:ext cx="3786" cy="5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6" name="Rectangle 44"/>
              <p:cNvSpPr>
                <a:spLocks noChangeArrowheads="1"/>
              </p:cNvSpPr>
              <p:nvPr/>
            </p:nvSpPr>
            <p:spPr bwMode="auto">
              <a:xfrm>
                <a:off x="913" y="2013"/>
                <a:ext cx="3786" cy="6"/>
              </a:xfrm>
              <a:prstGeom prst="rect">
                <a:avLst/>
              </a:prstGeom>
              <a:solidFill>
                <a:srgbClr val="CF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7" name="Rectangle 45"/>
              <p:cNvSpPr>
                <a:spLocks noChangeArrowheads="1"/>
              </p:cNvSpPr>
              <p:nvPr/>
            </p:nvSpPr>
            <p:spPr bwMode="auto">
              <a:xfrm>
                <a:off x="913" y="2019"/>
                <a:ext cx="3786" cy="5"/>
              </a:xfrm>
              <a:prstGeom prst="rect">
                <a:avLst/>
              </a:prstGeom>
              <a:solidFill>
                <a:srgbClr val="D1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8" name="Rectangle 46"/>
              <p:cNvSpPr>
                <a:spLocks noChangeArrowheads="1"/>
              </p:cNvSpPr>
              <p:nvPr/>
            </p:nvSpPr>
            <p:spPr bwMode="auto">
              <a:xfrm>
                <a:off x="913" y="2024"/>
                <a:ext cx="3786" cy="5"/>
              </a:xfrm>
              <a:prstGeom prst="rect">
                <a:avLst/>
              </a:prstGeom>
              <a:solidFill>
                <a:srgbClr val="D3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09" name="Rectangle 47"/>
              <p:cNvSpPr>
                <a:spLocks noChangeArrowheads="1"/>
              </p:cNvSpPr>
              <p:nvPr/>
            </p:nvSpPr>
            <p:spPr bwMode="auto">
              <a:xfrm>
                <a:off x="913" y="2029"/>
                <a:ext cx="3786" cy="5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0" name="Rectangle 48"/>
              <p:cNvSpPr>
                <a:spLocks noChangeArrowheads="1"/>
              </p:cNvSpPr>
              <p:nvPr/>
            </p:nvSpPr>
            <p:spPr bwMode="auto">
              <a:xfrm>
                <a:off x="913" y="2034"/>
                <a:ext cx="3786" cy="6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1" name="Rectangle 49"/>
              <p:cNvSpPr>
                <a:spLocks noChangeArrowheads="1"/>
              </p:cNvSpPr>
              <p:nvPr/>
            </p:nvSpPr>
            <p:spPr bwMode="auto">
              <a:xfrm>
                <a:off x="913" y="2040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2" name="Rectangle 50"/>
              <p:cNvSpPr>
                <a:spLocks noChangeArrowheads="1"/>
              </p:cNvSpPr>
              <p:nvPr/>
            </p:nvSpPr>
            <p:spPr bwMode="auto">
              <a:xfrm>
                <a:off x="913" y="2045"/>
                <a:ext cx="3786" cy="11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3" name="Rectangle 51"/>
              <p:cNvSpPr>
                <a:spLocks noChangeArrowheads="1"/>
              </p:cNvSpPr>
              <p:nvPr/>
            </p:nvSpPr>
            <p:spPr bwMode="auto">
              <a:xfrm>
                <a:off x="913" y="2056"/>
                <a:ext cx="3786" cy="5"/>
              </a:xfrm>
              <a:prstGeom prst="rect">
                <a:avLst/>
              </a:prstGeom>
              <a:solidFill>
                <a:srgbClr val="DF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4" name="Rectangle 52"/>
              <p:cNvSpPr>
                <a:spLocks noChangeArrowheads="1"/>
              </p:cNvSpPr>
              <p:nvPr/>
            </p:nvSpPr>
            <p:spPr bwMode="auto">
              <a:xfrm>
                <a:off x="913" y="2061"/>
                <a:ext cx="3786" cy="5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5" name="Rectangle 53"/>
              <p:cNvSpPr>
                <a:spLocks noChangeArrowheads="1"/>
              </p:cNvSpPr>
              <p:nvPr/>
            </p:nvSpPr>
            <p:spPr bwMode="auto">
              <a:xfrm>
                <a:off x="913" y="2066"/>
                <a:ext cx="3786" cy="11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6" name="Rectangle 54"/>
              <p:cNvSpPr>
                <a:spLocks noChangeArrowheads="1"/>
              </p:cNvSpPr>
              <p:nvPr/>
            </p:nvSpPr>
            <p:spPr bwMode="auto">
              <a:xfrm>
                <a:off x="913" y="2077"/>
                <a:ext cx="3786" cy="10"/>
              </a:xfrm>
              <a:prstGeom prst="rect">
                <a:avLst/>
              </a:prstGeom>
              <a:solidFill>
                <a:srgbClr val="E6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7" name="Rectangle 55"/>
              <p:cNvSpPr>
                <a:spLocks noChangeArrowheads="1"/>
              </p:cNvSpPr>
              <p:nvPr/>
            </p:nvSpPr>
            <p:spPr bwMode="auto">
              <a:xfrm>
                <a:off x="913" y="2087"/>
                <a:ext cx="3786" cy="11"/>
              </a:xfrm>
              <a:prstGeom prst="rect">
                <a:avLst/>
              </a:prstGeom>
              <a:solidFill>
                <a:srgbClr val="E9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8" name="Rectangle 56"/>
              <p:cNvSpPr>
                <a:spLocks noChangeArrowheads="1"/>
              </p:cNvSpPr>
              <p:nvPr/>
            </p:nvSpPr>
            <p:spPr bwMode="auto">
              <a:xfrm>
                <a:off x="913" y="2098"/>
                <a:ext cx="3786" cy="10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19" name="Rectangle 57"/>
              <p:cNvSpPr>
                <a:spLocks noChangeArrowheads="1"/>
              </p:cNvSpPr>
              <p:nvPr/>
            </p:nvSpPr>
            <p:spPr bwMode="auto">
              <a:xfrm>
                <a:off x="913" y="2108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0" name="Rectangle 58"/>
              <p:cNvSpPr>
                <a:spLocks noChangeArrowheads="1"/>
              </p:cNvSpPr>
              <p:nvPr/>
            </p:nvSpPr>
            <p:spPr bwMode="auto">
              <a:xfrm>
                <a:off x="913" y="2119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1" name="Rectangle 59"/>
              <p:cNvSpPr>
                <a:spLocks noChangeArrowheads="1"/>
              </p:cNvSpPr>
              <p:nvPr/>
            </p:nvSpPr>
            <p:spPr bwMode="auto">
              <a:xfrm>
                <a:off x="913" y="2130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2" name="Rectangle 60"/>
              <p:cNvSpPr>
                <a:spLocks noChangeArrowheads="1"/>
              </p:cNvSpPr>
              <p:nvPr/>
            </p:nvSpPr>
            <p:spPr bwMode="auto">
              <a:xfrm>
                <a:off x="913" y="1875"/>
                <a:ext cx="3777" cy="322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3" name="Rectangle 61"/>
              <p:cNvSpPr>
                <a:spLocks noChangeArrowheads="1"/>
              </p:cNvSpPr>
              <p:nvPr/>
            </p:nvSpPr>
            <p:spPr bwMode="auto">
              <a:xfrm>
                <a:off x="913" y="2151"/>
                <a:ext cx="3786" cy="16"/>
              </a:xfrm>
              <a:prstGeom prst="rect">
                <a:avLst/>
              </a:prstGeom>
              <a:solidFill>
                <a:srgbClr val="F6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4" name="Rectangle 63"/>
              <p:cNvSpPr>
                <a:spLocks noChangeArrowheads="1"/>
              </p:cNvSpPr>
              <p:nvPr/>
            </p:nvSpPr>
            <p:spPr bwMode="auto">
              <a:xfrm>
                <a:off x="913" y="2182"/>
                <a:ext cx="3786" cy="32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5" name="Rectangle 64"/>
              <p:cNvSpPr>
                <a:spLocks noChangeArrowheads="1"/>
              </p:cNvSpPr>
              <p:nvPr/>
            </p:nvSpPr>
            <p:spPr bwMode="auto">
              <a:xfrm>
                <a:off x="913" y="2214"/>
                <a:ext cx="3786" cy="58"/>
              </a:xfrm>
              <a:prstGeom prst="rect">
                <a:avLst/>
              </a:prstGeom>
              <a:solidFill>
                <a:srgbClr val="FC0B3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6" name="Rectangle 65"/>
              <p:cNvSpPr>
                <a:spLocks noChangeArrowheads="1"/>
              </p:cNvSpPr>
              <p:nvPr/>
            </p:nvSpPr>
            <p:spPr bwMode="auto">
              <a:xfrm>
                <a:off x="913" y="2272"/>
                <a:ext cx="3786" cy="27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7" name="Rectangle 66"/>
              <p:cNvSpPr>
                <a:spLocks noChangeArrowheads="1"/>
              </p:cNvSpPr>
              <p:nvPr/>
            </p:nvSpPr>
            <p:spPr bwMode="auto">
              <a:xfrm>
                <a:off x="913" y="2299"/>
                <a:ext cx="3786" cy="16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8" name="Rectangle 67"/>
              <p:cNvSpPr>
                <a:spLocks noChangeArrowheads="1"/>
              </p:cNvSpPr>
              <p:nvPr/>
            </p:nvSpPr>
            <p:spPr bwMode="auto">
              <a:xfrm>
                <a:off x="913" y="2315"/>
                <a:ext cx="3786" cy="10"/>
              </a:xfrm>
              <a:prstGeom prst="rect">
                <a:avLst/>
              </a:prstGeom>
              <a:solidFill>
                <a:srgbClr val="F6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29" name="Rectangle 68"/>
              <p:cNvSpPr>
                <a:spLocks noChangeArrowheads="1"/>
              </p:cNvSpPr>
              <p:nvPr/>
            </p:nvSpPr>
            <p:spPr bwMode="auto">
              <a:xfrm>
                <a:off x="913" y="2325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0" name="Rectangle 69"/>
              <p:cNvSpPr>
                <a:spLocks noChangeArrowheads="1"/>
              </p:cNvSpPr>
              <p:nvPr/>
            </p:nvSpPr>
            <p:spPr bwMode="auto">
              <a:xfrm>
                <a:off x="913" y="2336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1" name="Rectangle 70"/>
              <p:cNvSpPr>
                <a:spLocks noChangeArrowheads="1"/>
              </p:cNvSpPr>
              <p:nvPr/>
            </p:nvSpPr>
            <p:spPr bwMode="auto">
              <a:xfrm>
                <a:off x="913" y="2346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2" name="Rectangle 71"/>
              <p:cNvSpPr>
                <a:spLocks noChangeArrowheads="1"/>
              </p:cNvSpPr>
              <p:nvPr/>
            </p:nvSpPr>
            <p:spPr bwMode="auto">
              <a:xfrm>
                <a:off x="913" y="2357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3" name="Rectangle 72"/>
              <p:cNvSpPr>
                <a:spLocks noChangeArrowheads="1"/>
              </p:cNvSpPr>
              <p:nvPr/>
            </p:nvSpPr>
            <p:spPr bwMode="auto">
              <a:xfrm>
                <a:off x="913" y="2368"/>
                <a:ext cx="3786" cy="5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4" name="Rectangle 73"/>
              <p:cNvSpPr>
                <a:spLocks noChangeArrowheads="1"/>
              </p:cNvSpPr>
              <p:nvPr/>
            </p:nvSpPr>
            <p:spPr bwMode="auto">
              <a:xfrm>
                <a:off x="913" y="2373"/>
                <a:ext cx="3786" cy="10"/>
              </a:xfrm>
              <a:prstGeom prst="rect">
                <a:avLst/>
              </a:prstGeom>
              <a:solidFill>
                <a:srgbClr val="EA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5" name="Rectangle 74"/>
              <p:cNvSpPr>
                <a:spLocks noChangeArrowheads="1"/>
              </p:cNvSpPr>
              <p:nvPr/>
            </p:nvSpPr>
            <p:spPr bwMode="auto">
              <a:xfrm>
                <a:off x="913" y="2383"/>
                <a:ext cx="3786" cy="6"/>
              </a:xfrm>
              <a:prstGeom prst="rect">
                <a:avLst/>
              </a:prstGeom>
              <a:solidFill>
                <a:srgbClr val="E8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6" name="Rectangle 75"/>
              <p:cNvSpPr>
                <a:spLocks noChangeArrowheads="1"/>
              </p:cNvSpPr>
              <p:nvPr/>
            </p:nvSpPr>
            <p:spPr bwMode="auto">
              <a:xfrm>
                <a:off x="913" y="2389"/>
                <a:ext cx="3786" cy="10"/>
              </a:xfrm>
              <a:prstGeom prst="rect">
                <a:avLst/>
              </a:prstGeom>
              <a:solidFill>
                <a:srgbClr val="E6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7" name="Rectangle 76"/>
              <p:cNvSpPr>
                <a:spLocks noChangeArrowheads="1"/>
              </p:cNvSpPr>
              <p:nvPr/>
            </p:nvSpPr>
            <p:spPr bwMode="auto">
              <a:xfrm>
                <a:off x="913" y="2399"/>
                <a:ext cx="3786" cy="6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8" name="Rectangle 77"/>
              <p:cNvSpPr>
                <a:spLocks noChangeArrowheads="1"/>
              </p:cNvSpPr>
              <p:nvPr/>
            </p:nvSpPr>
            <p:spPr bwMode="auto">
              <a:xfrm>
                <a:off x="913" y="2405"/>
                <a:ext cx="3786" cy="10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39" name="Rectangle 78"/>
              <p:cNvSpPr>
                <a:spLocks noChangeArrowheads="1"/>
              </p:cNvSpPr>
              <p:nvPr/>
            </p:nvSpPr>
            <p:spPr bwMode="auto">
              <a:xfrm>
                <a:off x="913" y="2415"/>
                <a:ext cx="3786" cy="5"/>
              </a:xfrm>
              <a:prstGeom prst="rect">
                <a:avLst/>
              </a:prstGeom>
              <a:solidFill>
                <a:srgbClr val="DE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0" name="Rectangle 79"/>
              <p:cNvSpPr>
                <a:spLocks noChangeArrowheads="1"/>
              </p:cNvSpPr>
              <p:nvPr/>
            </p:nvSpPr>
            <p:spPr bwMode="auto">
              <a:xfrm>
                <a:off x="913" y="2420"/>
                <a:ext cx="3786" cy="6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1" name="Rectangle 80"/>
              <p:cNvSpPr>
                <a:spLocks noChangeArrowheads="1"/>
              </p:cNvSpPr>
              <p:nvPr/>
            </p:nvSpPr>
            <p:spPr bwMode="auto">
              <a:xfrm>
                <a:off x="913" y="2426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2" name="Rectangle 81"/>
              <p:cNvSpPr>
                <a:spLocks noChangeArrowheads="1"/>
              </p:cNvSpPr>
              <p:nvPr/>
            </p:nvSpPr>
            <p:spPr bwMode="auto">
              <a:xfrm>
                <a:off x="913" y="2431"/>
                <a:ext cx="3786" cy="5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3" name="Rectangle 82"/>
              <p:cNvSpPr>
                <a:spLocks noChangeArrowheads="1"/>
              </p:cNvSpPr>
              <p:nvPr/>
            </p:nvSpPr>
            <p:spPr bwMode="auto">
              <a:xfrm>
                <a:off x="913" y="2436"/>
                <a:ext cx="3786" cy="6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4" name="Rectangle 83"/>
              <p:cNvSpPr>
                <a:spLocks noChangeArrowheads="1"/>
              </p:cNvSpPr>
              <p:nvPr/>
            </p:nvSpPr>
            <p:spPr bwMode="auto">
              <a:xfrm>
                <a:off x="913" y="2442"/>
                <a:ext cx="3786" cy="5"/>
              </a:xfrm>
              <a:prstGeom prst="rect">
                <a:avLst/>
              </a:prstGeom>
              <a:solidFill>
                <a:srgbClr val="D4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5" name="Rectangle 84"/>
              <p:cNvSpPr>
                <a:spLocks noChangeArrowheads="1"/>
              </p:cNvSpPr>
              <p:nvPr/>
            </p:nvSpPr>
            <p:spPr bwMode="auto">
              <a:xfrm>
                <a:off x="913" y="2447"/>
                <a:ext cx="3786" cy="5"/>
              </a:xfrm>
              <a:prstGeom prst="rect">
                <a:avLst/>
              </a:prstGeom>
              <a:solidFill>
                <a:srgbClr val="D2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6" name="Rectangle 85"/>
              <p:cNvSpPr>
                <a:spLocks noChangeArrowheads="1"/>
              </p:cNvSpPr>
              <p:nvPr/>
            </p:nvSpPr>
            <p:spPr bwMode="auto">
              <a:xfrm>
                <a:off x="913" y="2452"/>
                <a:ext cx="3786" cy="5"/>
              </a:xfrm>
              <a:prstGeom prst="rect">
                <a:avLst/>
              </a:prstGeom>
              <a:solidFill>
                <a:srgbClr val="D0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7" name="Rectangle 86"/>
              <p:cNvSpPr>
                <a:spLocks noChangeArrowheads="1"/>
              </p:cNvSpPr>
              <p:nvPr/>
            </p:nvSpPr>
            <p:spPr bwMode="auto">
              <a:xfrm>
                <a:off x="913" y="2457"/>
                <a:ext cx="3786" cy="6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8" name="Rectangle 87"/>
              <p:cNvSpPr>
                <a:spLocks noChangeArrowheads="1"/>
              </p:cNvSpPr>
              <p:nvPr/>
            </p:nvSpPr>
            <p:spPr bwMode="auto">
              <a:xfrm>
                <a:off x="913" y="2463"/>
                <a:ext cx="3786" cy="5"/>
              </a:xfrm>
              <a:prstGeom prst="rect">
                <a:avLst/>
              </a:prstGeom>
              <a:solidFill>
                <a:srgbClr val="CB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49" name="Rectangle 88"/>
              <p:cNvSpPr>
                <a:spLocks noChangeArrowheads="1"/>
              </p:cNvSpPr>
              <p:nvPr/>
            </p:nvSpPr>
            <p:spPr bwMode="auto">
              <a:xfrm>
                <a:off x="913" y="2468"/>
                <a:ext cx="3786" cy="5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0" name="Rectangle 89"/>
              <p:cNvSpPr>
                <a:spLocks noChangeArrowheads="1"/>
              </p:cNvSpPr>
              <p:nvPr/>
            </p:nvSpPr>
            <p:spPr bwMode="auto">
              <a:xfrm>
                <a:off x="913" y="2473"/>
                <a:ext cx="3786" cy="6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1" name="Rectangle 90"/>
              <p:cNvSpPr>
                <a:spLocks noChangeArrowheads="1"/>
              </p:cNvSpPr>
              <p:nvPr/>
            </p:nvSpPr>
            <p:spPr bwMode="auto">
              <a:xfrm>
                <a:off x="913" y="2479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2" name="Rectangle 91"/>
              <p:cNvSpPr>
                <a:spLocks noChangeArrowheads="1"/>
              </p:cNvSpPr>
              <p:nvPr/>
            </p:nvSpPr>
            <p:spPr bwMode="auto">
              <a:xfrm>
                <a:off x="913" y="2484"/>
                <a:ext cx="3786" cy="5"/>
              </a:xfrm>
              <a:prstGeom prst="rect">
                <a:avLst/>
              </a:prstGeom>
              <a:solidFill>
                <a:srgbClr val="C2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3" name="Rectangle 92"/>
              <p:cNvSpPr>
                <a:spLocks noChangeArrowheads="1"/>
              </p:cNvSpPr>
              <p:nvPr/>
            </p:nvSpPr>
            <p:spPr bwMode="auto">
              <a:xfrm>
                <a:off x="913" y="2489"/>
                <a:ext cx="3786" cy="5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4" name="Rectangle 93"/>
              <p:cNvSpPr>
                <a:spLocks noChangeArrowheads="1"/>
              </p:cNvSpPr>
              <p:nvPr/>
            </p:nvSpPr>
            <p:spPr bwMode="auto">
              <a:xfrm>
                <a:off x="913" y="2494"/>
                <a:ext cx="3786" cy="6"/>
              </a:xfrm>
              <a:prstGeom prst="rect">
                <a:avLst/>
              </a:prstGeom>
              <a:solidFill>
                <a:srgbClr val="BD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5" name="Rectangle 94"/>
              <p:cNvSpPr>
                <a:spLocks noChangeArrowheads="1"/>
              </p:cNvSpPr>
              <p:nvPr/>
            </p:nvSpPr>
            <p:spPr bwMode="auto">
              <a:xfrm>
                <a:off x="913" y="2500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6" name="Rectangle 95"/>
              <p:cNvSpPr>
                <a:spLocks noChangeArrowheads="1"/>
              </p:cNvSpPr>
              <p:nvPr/>
            </p:nvSpPr>
            <p:spPr bwMode="auto">
              <a:xfrm>
                <a:off x="913" y="2505"/>
                <a:ext cx="3786" cy="5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7" name="Rectangle 96"/>
              <p:cNvSpPr>
                <a:spLocks noChangeArrowheads="1"/>
              </p:cNvSpPr>
              <p:nvPr/>
            </p:nvSpPr>
            <p:spPr bwMode="auto">
              <a:xfrm>
                <a:off x="913" y="2510"/>
                <a:ext cx="3786" cy="6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8" name="Rectangle 97"/>
              <p:cNvSpPr>
                <a:spLocks noChangeArrowheads="1"/>
              </p:cNvSpPr>
              <p:nvPr/>
            </p:nvSpPr>
            <p:spPr bwMode="auto">
              <a:xfrm>
                <a:off x="913" y="2516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59" name="Rectangle 98"/>
              <p:cNvSpPr>
                <a:spLocks noChangeArrowheads="1"/>
              </p:cNvSpPr>
              <p:nvPr/>
            </p:nvSpPr>
            <p:spPr bwMode="auto">
              <a:xfrm>
                <a:off x="913" y="2521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0" name="Rectangle 99"/>
              <p:cNvSpPr>
                <a:spLocks noChangeArrowheads="1"/>
              </p:cNvSpPr>
              <p:nvPr/>
            </p:nvSpPr>
            <p:spPr bwMode="auto">
              <a:xfrm>
                <a:off x="913" y="2526"/>
                <a:ext cx="3786" cy="5"/>
              </a:xfrm>
              <a:prstGeom prst="rect">
                <a:avLst/>
              </a:prstGeom>
              <a:solidFill>
                <a:srgbClr val="AE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1" name="Rectangle 100"/>
              <p:cNvSpPr>
                <a:spLocks noChangeArrowheads="1"/>
              </p:cNvSpPr>
              <p:nvPr/>
            </p:nvSpPr>
            <p:spPr bwMode="auto">
              <a:xfrm>
                <a:off x="913" y="2531"/>
                <a:ext cx="3786" cy="6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2" name="Rectangle 101"/>
              <p:cNvSpPr>
                <a:spLocks noChangeArrowheads="1"/>
              </p:cNvSpPr>
              <p:nvPr/>
            </p:nvSpPr>
            <p:spPr bwMode="auto">
              <a:xfrm>
                <a:off x="913" y="2537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3" name="Rectangle 102"/>
              <p:cNvSpPr>
                <a:spLocks noChangeArrowheads="1"/>
              </p:cNvSpPr>
              <p:nvPr/>
            </p:nvSpPr>
            <p:spPr bwMode="auto">
              <a:xfrm>
                <a:off x="913" y="2542"/>
                <a:ext cx="3786" cy="5"/>
              </a:xfrm>
              <a:prstGeom prst="rect">
                <a:avLst/>
              </a:prstGeom>
              <a:solidFill>
                <a:srgbClr val="A7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4" name="Rectangle 103"/>
              <p:cNvSpPr>
                <a:spLocks noChangeArrowheads="1"/>
              </p:cNvSpPr>
              <p:nvPr/>
            </p:nvSpPr>
            <p:spPr bwMode="auto">
              <a:xfrm>
                <a:off x="913" y="2547"/>
                <a:ext cx="3786" cy="6"/>
              </a:xfrm>
              <a:prstGeom prst="rect">
                <a:avLst/>
              </a:prstGeom>
              <a:solidFill>
                <a:srgbClr val="A4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5" name="Rectangle 104"/>
              <p:cNvSpPr>
                <a:spLocks noChangeArrowheads="1"/>
              </p:cNvSpPr>
              <p:nvPr/>
            </p:nvSpPr>
            <p:spPr bwMode="auto">
              <a:xfrm>
                <a:off x="913" y="2553"/>
                <a:ext cx="3786" cy="5"/>
              </a:xfrm>
              <a:prstGeom prst="rect">
                <a:avLst/>
              </a:prstGeom>
              <a:solidFill>
                <a:srgbClr val="A2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6" name="Rectangle 105"/>
              <p:cNvSpPr>
                <a:spLocks noChangeArrowheads="1"/>
              </p:cNvSpPr>
              <p:nvPr/>
            </p:nvSpPr>
            <p:spPr bwMode="auto">
              <a:xfrm>
                <a:off x="913" y="255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7" name="Rectangle 106"/>
              <p:cNvSpPr>
                <a:spLocks noChangeArrowheads="1"/>
              </p:cNvSpPr>
              <p:nvPr/>
            </p:nvSpPr>
            <p:spPr bwMode="auto">
              <a:xfrm>
                <a:off x="913" y="2563"/>
                <a:ext cx="3786" cy="5"/>
              </a:xfrm>
              <a:prstGeom prst="rect">
                <a:avLst/>
              </a:prstGeom>
              <a:solidFill>
                <a:srgbClr val="9E09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8" name="Rectangle 107"/>
              <p:cNvSpPr>
                <a:spLocks noChangeArrowheads="1"/>
              </p:cNvSpPr>
              <p:nvPr/>
            </p:nvSpPr>
            <p:spPr bwMode="auto">
              <a:xfrm>
                <a:off x="913" y="2568"/>
                <a:ext cx="3786" cy="6"/>
              </a:xfrm>
              <a:prstGeom prst="rect">
                <a:avLst/>
              </a:prstGeom>
              <a:solidFill>
                <a:srgbClr val="9B05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69" name="Rectangle 108"/>
              <p:cNvSpPr>
                <a:spLocks noChangeArrowheads="1"/>
              </p:cNvSpPr>
              <p:nvPr/>
            </p:nvSpPr>
            <p:spPr bwMode="auto">
              <a:xfrm>
                <a:off x="913" y="2574"/>
                <a:ext cx="3786" cy="5"/>
              </a:xfrm>
              <a:prstGeom prst="rect">
                <a:avLst/>
              </a:prstGeom>
              <a:solidFill>
                <a:srgbClr val="9901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0" name="Rectangle 109"/>
              <p:cNvSpPr>
                <a:spLocks noChangeArrowheads="1"/>
              </p:cNvSpPr>
              <p:nvPr/>
            </p:nvSpPr>
            <p:spPr bwMode="auto">
              <a:xfrm>
                <a:off x="913" y="2579"/>
                <a:ext cx="3786" cy="5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1" name="Rectangle 110"/>
              <p:cNvSpPr>
                <a:spLocks noChangeArrowheads="1"/>
              </p:cNvSpPr>
              <p:nvPr/>
            </p:nvSpPr>
            <p:spPr bwMode="auto">
              <a:xfrm>
                <a:off x="913" y="2584"/>
                <a:ext cx="3786" cy="6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2" name="Rectangle 111"/>
              <p:cNvSpPr>
                <a:spLocks noChangeArrowheads="1"/>
              </p:cNvSpPr>
              <p:nvPr/>
            </p:nvSpPr>
            <p:spPr bwMode="auto">
              <a:xfrm>
                <a:off x="913" y="2590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3" name="Rectangle 112"/>
              <p:cNvSpPr>
                <a:spLocks noChangeArrowheads="1"/>
              </p:cNvSpPr>
              <p:nvPr/>
            </p:nvSpPr>
            <p:spPr bwMode="auto">
              <a:xfrm>
                <a:off x="913" y="2595"/>
                <a:ext cx="3786" cy="10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4" name="Rectangle 113"/>
              <p:cNvSpPr>
                <a:spLocks noChangeArrowheads="1"/>
              </p:cNvSpPr>
              <p:nvPr/>
            </p:nvSpPr>
            <p:spPr bwMode="auto">
              <a:xfrm>
                <a:off x="913" y="2605"/>
                <a:ext cx="3786" cy="6"/>
              </a:xfrm>
              <a:prstGeom prst="rect">
                <a:avLst/>
              </a:prstGeom>
              <a:solidFill>
                <a:srgbClr val="8D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5" name="Rectangle 114"/>
              <p:cNvSpPr>
                <a:spLocks noChangeArrowheads="1"/>
              </p:cNvSpPr>
              <p:nvPr/>
            </p:nvSpPr>
            <p:spPr bwMode="auto">
              <a:xfrm>
                <a:off x="913" y="2611"/>
                <a:ext cx="3786" cy="5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6" name="Rectangle 115"/>
              <p:cNvSpPr>
                <a:spLocks noChangeArrowheads="1"/>
              </p:cNvSpPr>
              <p:nvPr/>
            </p:nvSpPr>
            <p:spPr bwMode="auto">
              <a:xfrm>
                <a:off x="913" y="2616"/>
                <a:ext cx="3786" cy="5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7" name="Rectangle 116"/>
              <p:cNvSpPr>
                <a:spLocks noChangeArrowheads="1"/>
              </p:cNvSpPr>
              <p:nvPr/>
            </p:nvSpPr>
            <p:spPr bwMode="auto">
              <a:xfrm>
                <a:off x="913" y="2621"/>
                <a:ext cx="3786" cy="11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8" name="Rectangle 117"/>
              <p:cNvSpPr>
                <a:spLocks noChangeArrowheads="1"/>
              </p:cNvSpPr>
              <p:nvPr/>
            </p:nvSpPr>
            <p:spPr bwMode="auto">
              <a:xfrm>
                <a:off x="913" y="2632"/>
                <a:ext cx="3786" cy="5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79" name="Rectangle 118"/>
              <p:cNvSpPr>
                <a:spLocks noChangeArrowheads="1"/>
              </p:cNvSpPr>
              <p:nvPr/>
            </p:nvSpPr>
            <p:spPr bwMode="auto">
              <a:xfrm>
                <a:off x="913" y="2637"/>
                <a:ext cx="3786" cy="11"/>
              </a:xfrm>
              <a:prstGeom prst="rect">
                <a:avLst/>
              </a:prstGeom>
              <a:solidFill>
                <a:srgbClr val="82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0" name="Rectangle 119"/>
              <p:cNvSpPr>
                <a:spLocks noChangeArrowheads="1"/>
              </p:cNvSpPr>
              <p:nvPr/>
            </p:nvSpPr>
            <p:spPr bwMode="auto">
              <a:xfrm>
                <a:off x="913" y="2648"/>
                <a:ext cx="3786" cy="10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1" name="Rectangle 120"/>
              <p:cNvSpPr>
                <a:spLocks noChangeArrowheads="1"/>
              </p:cNvSpPr>
              <p:nvPr/>
            </p:nvSpPr>
            <p:spPr bwMode="auto">
              <a:xfrm>
                <a:off x="913" y="2658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2" name="Rectangle 121"/>
              <p:cNvSpPr>
                <a:spLocks noChangeArrowheads="1"/>
              </p:cNvSpPr>
              <p:nvPr/>
            </p:nvSpPr>
            <p:spPr bwMode="auto">
              <a:xfrm>
                <a:off x="913" y="2669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3" name="Rectangle 122"/>
              <p:cNvSpPr>
                <a:spLocks noChangeArrowheads="1"/>
              </p:cNvSpPr>
              <p:nvPr/>
            </p:nvSpPr>
            <p:spPr bwMode="auto">
              <a:xfrm>
                <a:off x="913" y="2680"/>
                <a:ext cx="3786" cy="15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4" name="Rectangle 123"/>
              <p:cNvSpPr>
                <a:spLocks noChangeArrowheads="1"/>
              </p:cNvSpPr>
              <p:nvPr/>
            </p:nvSpPr>
            <p:spPr bwMode="auto">
              <a:xfrm>
                <a:off x="913" y="2695"/>
                <a:ext cx="3786" cy="11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5" name="Rectangle 124"/>
              <p:cNvSpPr>
                <a:spLocks noChangeArrowheads="1"/>
              </p:cNvSpPr>
              <p:nvPr/>
            </p:nvSpPr>
            <p:spPr bwMode="auto">
              <a:xfrm>
                <a:off x="913" y="2706"/>
                <a:ext cx="3786" cy="5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486" name="Rectangle 125"/>
              <p:cNvSpPr>
                <a:spLocks noChangeArrowheads="1"/>
              </p:cNvSpPr>
              <p:nvPr/>
            </p:nvSpPr>
            <p:spPr bwMode="auto">
              <a:xfrm>
                <a:off x="907" y="1767"/>
                <a:ext cx="3783" cy="952"/>
              </a:xfrm>
              <a:prstGeom prst="rect">
                <a:avLst/>
              </a:prstGeom>
              <a:noFill/>
              <a:ln w="31750" cap="rnd">
                <a:solidFill>
                  <a:srgbClr val="4847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</p:grpSp>
        <p:sp>
          <p:nvSpPr>
            <p:cNvPr id="15366" name="Rectangle 127"/>
            <p:cNvSpPr>
              <a:spLocks noChangeArrowheads="1"/>
            </p:cNvSpPr>
            <p:nvPr/>
          </p:nvSpPr>
          <p:spPr bwMode="auto">
            <a:xfrm>
              <a:off x="1338" y="1984"/>
              <a:ext cx="3671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zh-CN" altLang="en-US" sz="4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战争硝烟弥漫国土遭殃</a:t>
              </a:r>
              <a:endParaRPr lang="zh-CN" altLang="zh-CN" sz="44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488950" y="2751138"/>
            <a:ext cx="8204200" cy="3624262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marL="342900" indent="-342900" fontAlgn="auto">
              <a:lnSpc>
                <a:spcPts val="474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6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①英法侵略者烧毁圆明园是野蛮的行为，是对全人类的一次犯罪。②它使清政府的软弱无能暴露无遗，侵略者的侵略气焰更加嚣张。③圆明园的烧毁使中国优秀文化遗产遭受严重损失，是中华民族的耻辱。④它永远警示着中国人民，落后就要挨打，从而激励我们勿忘国耻，努力学习，振兴中华。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795" name="矩形 71689"/>
          <p:cNvSpPr>
            <a:spLocks noChangeArrowheads="1"/>
          </p:cNvSpPr>
          <p:nvPr/>
        </p:nvSpPr>
        <p:spPr bwMode="auto">
          <a:xfrm>
            <a:off x="1009650" y="1992313"/>
            <a:ext cx="73898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学习英法联军火烧圆明园后，谈谈自己的感受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6" name="WordArt 3"/>
          <p:cNvSpPr>
            <a:spLocks noChangeArrowheads="1" noChangeShapeType="1" noTextEdit="1"/>
          </p:cNvSpPr>
          <p:nvPr/>
        </p:nvSpPr>
        <p:spPr bwMode="auto">
          <a:xfrm>
            <a:off x="485775" y="1447800"/>
            <a:ext cx="1439863" cy="493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69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议一议：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5"/>
          <p:cNvSpPr txBox="1">
            <a:spLocks noChangeArrowheads="1"/>
          </p:cNvSpPr>
          <p:nvPr/>
        </p:nvSpPr>
        <p:spPr bwMode="auto">
          <a:xfrm>
            <a:off x="2665413" y="1709738"/>
            <a:ext cx="5410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第三篇章</a:t>
            </a:r>
          </a:p>
        </p:txBody>
      </p:sp>
      <p:grpSp>
        <p:nvGrpSpPr>
          <p:cNvPr id="34819" name="Group 4"/>
          <p:cNvGrpSpPr>
            <a:grpSpLocks noChangeAspect="1"/>
          </p:cNvGrpSpPr>
          <p:nvPr/>
        </p:nvGrpSpPr>
        <p:grpSpPr bwMode="auto">
          <a:xfrm>
            <a:off x="819150" y="2835275"/>
            <a:ext cx="8037513" cy="1663700"/>
            <a:chOff x="907" y="1749"/>
            <a:chExt cx="4102" cy="994"/>
          </a:xfrm>
        </p:grpSpPr>
        <p:sp>
          <p:nvSpPr>
            <p:cNvPr id="348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907" y="1749"/>
              <a:ext cx="3811" cy="9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21" name="Group 126"/>
            <p:cNvGrpSpPr>
              <a:grpSpLocks/>
            </p:cNvGrpSpPr>
            <p:nvPr/>
          </p:nvGrpSpPr>
          <p:grpSpPr bwMode="auto">
            <a:xfrm>
              <a:off x="907" y="1759"/>
              <a:ext cx="3792" cy="960"/>
              <a:chOff x="907" y="1759"/>
              <a:chExt cx="3792" cy="960"/>
            </a:xfrm>
          </p:grpSpPr>
          <p:sp>
            <p:nvSpPr>
              <p:cNvPr id="34823" name="Rectangle 5"/>
              <p:cNvSpPr>
                <a:spLocks noChangeArrowheads="1"/>
              </p:cNvSpPr>
              <p:nvPr/>
            </p:nvSpPr>
            <p:spPr bwMode="auto">
              <a:xfrm>
                <a:off x="913" y="1759"/>
                <a:ext cx="3786" cy="11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24" name="Rectangle 6"/>
              <p:cNvSpPr>
                <a:spLocks noChangeArrowheads="1"/>
              </p:cNvSpPr>
              <p:nvPr/>
            </p:nvSpPr>
            <p:spPr bwMode="auto">
              <a:xfrm>
                <a:off x="913" y="1770"/>
                <a:ext cx="3786" cy="16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25" name="Rectangle 7"/>
              <p:cNvSpPr>
                <a:spLocks noChangeArrowheads="1"/>
              </p:cNvSpPr>
              <p:nvPr/>
            </p:nvSpPr>
            <p:spPr bwMode="auto">
              <a:xfrm>
                <a:off x="913" y="1786"/>
                <a:ext cx="3786" cy="10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26" name="Rectangle 8"/>
              <p:cNvSpPr>
                <a:spLocks noChangeArrowheads="1"/>
              </p:cNvSpPr>
              <p:nvPr/>
            </p:nvSpPr>
            <p:spPr bwMode="auto">
              <a:xfrm>
                <a:off x="913" y="1796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27" name="Rectangle 9"/>
              <p:cNvSpPr>
                <a:spLocks noChangeArrowheads="1"/>
              </p:cNvSpPr>
              <p:nvPr/>
            </p:nvSpPr>
            <p:spPr bwMode="auto">
              <a:xfrm>
                <a:off x="913" y="1807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28" name="Rectangle 10"/>
              <p:cNvSpPr>
                <a:spLocks noChangeArrowheads="1"/>
              </p:cNvSpPr>
              <p:nvPr/>
            </p:nvSpPr>
            <p:spPr bwMode="auto">
              <a:xfrm>
                <a:off x="913" y="1818"/>
                <a:ext cx="3786" cy="5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29" name="Rectangle 11"/>
              <p:cNvSpPr>
                <a:spLocks noChangeArrowheads="1"/>
              </p:cNvSpPr>
              <p:nvPr/>
            </p:nvSpPr>
            <p:spPr bwMode="auto">
              <a:xfrm>
                <a:off x="913" y="1823"/>
                <a:ext cx="3786" cy="10"/>
              </a:xfrm>
              <a:prstGeom prst="rect">
                <a:avLst/>
              </a:prstGeom>
              <a:solidFill>
                <a:srgbClr val="81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30" name="Rectangle 12"/>
              <p:cNvSpPr>
                <a:spLocks noChangeArrowheads="1"/>
              </p:cNvSpPr>
              <p:nvPr/>
            </p:nvSpPr>
            <p:spPr bwMode="auto">
              <a:xfrm>
                <a:off x="913" y="1833"/>
                <a:ext cx="3786" cy="11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31" name="Rectangle 13"/>
              <p:cNvSpPr>
                <a:spLocks noChangeArrowheads="1"/>
              </p:cNvSpPr>
              <p:nvPr/>
            </p:nvSpPr>
            <p:spPr bwMode="auto">
              <a:xfrm>
                <a:off x="913" y="1844"/>
                <a:ext cx="3786" cy="5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32" name="Rectangle 14"/>
              <p:cNvSpPr>
                <a:spLocks noChangeArrowheads="1"/>
              </p:cNvSpPr>
              <p:nvPr/>
            </p:nvSpPr>
            <p:spPr bwMode="auto">
              <a:xfrm>
                <a:off x="913" y="1849"/>
                <a:ext cx="3786" cy="6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33" name="Rectangle 15"/>
              <p:cNvSpPr>
                <a:spLocks noChangeArrowheads="1"/>
              </p:cNvSpPr>
              <p:nvPr/>
            </p:nvSpPr>
            <p:spPr bwMode="auto">
              <a:xfrm>
                <a:off x="913" y="1855"/>
                <a:ext cx="3786" cy="10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34" name="Rectangle 16"/>
              <p:cNvSpPr>
                <a:spLocks noChangeArrowheads="1"/>
              </p:cNvSpPr>
              <p:nvPr/>
            </p:nvSpPr>
            <p:spPr bwMode="auto">
              <a:xfrm>
                <a:off x="913" y="1865"/>
                <a:ext cx="3786" cy="6"/>
              </a:xfrm>
              <a:prstGeom prst="rect">
                <a:avLst/>
              </a:prstGeom>
              <a:solidFill>
                <a:srgbClr val="8E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35" name="Rectangle 17"/>
              <p:cNvSpPr>
                <a:spLocks noChangeArrowheads="1"/>
              </p:cNvSpPr>
              <p:nvPr/>
            </p:nvSpPr>
            <p:spPr bwMode="auto">
              <a:xfrm>
                <a:off x="913" y="1871"/>
                <a:ext cx="3786" cy="5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36" name="Rectangle 18"/>
              <p:cNvSpPr>
                <a:spLocks noChangeArrowheads="1"/>
              </p:cNvSpPr>
              <p:nvPr/>
            </p:nvSpPr>
            <p:spPr bwMode="auto">
              <a:xfrm>
                <a:off x="913" y="1876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37" name="Rectangle 19"/>
              <p:cNvSpPr>
                <a:spLocks noChangeArrowheads="1"/>
              </p:cNvSpPr>
              <p:nvPr/>
            </p:nvSpPr>
            <p:spPr bwMode="auto">
              <a:xfrm>
                <a:off x="913" y="1881"/>
                <a:ext cx="3786" cy="5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38" name="Rectangle 20"/>
              <p:cNvSpPr>
                <a:spLocks noChangeArrowheads="1"/>
              </p:cNvSpPr>
              <p:nvPr/>
            </p:nvSpPr>
            <p:spPr bwMode="auto">
              <a:xfrm>
                <a:off x="913" y="1886"/>
                <a:ext cx="3786" cy="6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39" name="Rectangle 21"/>
              <p:cNvSpPr>
                <a:spLocks noChangeArrowheads="1"/>
              </p:cNvSpPr>
              <p:nvPr/>
            </p:nvSpPr>
            <p:spPr bwMode="auto">
              <a:xfrm>
                <a:off x="913" y="1892"/>
                <a:ext cx="3786" cy="5"/>
              </a:xfrm>
              <a:prstGeom prst="rect">
                <a:avLst/>
              </a:prstGeom>
              <a:solidFill>
                <a:srgbClr val="98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40" name="Rectangle 22"/>
              <p:cNvSpPr>
                <a:spLocks noChangeArrowheads="1"/>
              </p:cNvSpPr>
              <p:nvPr/>
            </p:nvSpPr>
            <p:spPr bwMode="auto">
              <a:xfrm>
                <a:off x="913" y="1897"/>
                <a:ext cx="3786" cy="5"/>
              </a:xfrm>
              <a:prstGeom prst="rect">
                <a:avLst/>
              </a:prstGeom>
              <a:solidFill>
                <a:srgbClr val="9B04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41" name="Rectangle 23"/>
              <p:cNvSpPr>
                <a:spLocks noChangeArrowheads="1"/>
              </p:cNvSpPr>
              <p:nvPr/>
            </p:nvSpPr>
            <p:spPr bwMode="auto">
              <a:xfrm>
                <a:off x="913" y="1902"/>
                <a:ext cx="3786" cy="6"/>
              </a:xfrm>
              <a:prstGeom prst="rect">
                <a:avLst/>
              </a:prstGeom>
              <a:solidFill>
                <a:srgbClr val="9D08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42" name="Rectangle 24"/>
              <p:cNvSpPr>
                <a:spLocks noChangeArrowheads="1"/>
              </p:cNvSpPr>
              <p:nvPr/>
            </p:nvSpPr>
            <p:spPr bwMode="auto">
              <a:xfrm>
                <a:off x="913" y="190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43" name="Rectangle 25"/>
              <p:cNvSpPr>
                <a:spLocks noChangeArrowheads="1"/>
              </p:cNvSpPr>
              <p:nvPr/>
            </p:nvSpPr>
            <p:spPr bwMode="auto">
              <a:xfrm>
                <a:off x="913" y="1913"/>
                <a:ext cx="3786" cy="5"/>
              </a:xfrm>
              <a:prstGeom prst="rect">
                <a:avLst/>
              </a:prstGeom>
              <a:solidFill>
                <a:srgbClr val="A20B2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44" name="Rectangle 26"/>
              <p:cNvSpPr>
                <a:spLocks noChangeArrowheads="1"/>
              </p:cNvSpPr>
              <p:nvPr/>
            </p:nvSpPr>
            <p:spPr bwMode="auto">
              <a:xfrm>
                <a:off x="913" y="1918"/>
                <a:ext cx="3786" cy="5"/>
              </a:xfrm>
              <a:prstGeom prst="rect">
                <a:avLst/>
              </a:prstGeom>
              <a:solidFill>
                <a:srgbClr val="A4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45" name="Rectangle 27"/>
              <p:cNvSpPr>
                <a:spLocks noChangeArrowheads="1"/>
              </p:cNvSpPr>
              <p:nvPr/>
            </p:nvSpPr>
            <p:spPr bwMode="auto">
              <a:xfrm>
                <a:off x="913" y="1923"/>
                <a:ext cx="3786" cy="6"/>
              </a:xfrm>
              <a:prstGeom prst="rect">
                <a:avLst/>
              </a:prstGeom>
              <a:solidFill>
                <a:srgbClr val="A6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46" name="Rectangle 28"/>
              <p:cNvSpPr>
                <a:spLocks noChangeArrowheads="1"/>
              </p:cNvSpPr>
              <p:nvPr/>
            </p:nvSpPr>
            <p:spPr bwMode="auto">
              <a:xfrm>
                <a:off x="913" y="1929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47" name="Rectangle 29"/>
              <p:cNvSpPr>
                <a:spLocks noChangeArrowheads="1"/>
              </p:cNvSpPr>
              <p:nvPr/>
            </p:nvSpPr>
            <p:spPr bwMode="auto">
              <a:xfrm>
                <a:off x="913" y="1934"/>
                <a:ext cx="3786" cy="5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48" name="Rectangle 30"/>
              <p:cNvSpPr>
                <a:spLocks noChangeArrowheads="1"/>
              </p:cNvSpPr>
              <p:nvPr/>
            </p:nvSpPr>
            <p:spPr bwMode="auto">
              <a:xfrm>
                <a:off x="913" y="1939"/>
                <a:ext cx="3786" cy="6"/>
              </a:xfrm>
              <a:prstGeom prst="rect">
                <a:avLst/>
              </a:prstGeom>
              <a:solidFill>
                <a:srgbClr val="AE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49" name="Rectangle 31"/>
              <p:cNvSpPr>
                <a:spLocks noChangeArrowheads="1"/>
              </p:cNvSpPr>
              <p:nvPr/>
            </p:nvSpPr>
            <p:spPr bwMode="auto">
              <a:xfrm>
                <a:off x="913" y="1945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50" name="Rectangle 32"/>
              <p:cNvSpPr>
                <a:spLocks noChangeArrowheads="1"/>
              </p:cNvSpPr>
              <p:nvPr/>
            </p:nvSpPr>
            <p:spPr bwMode="auto">
              <a:xfrm>
                <a:off x="913" y="1950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51" name="Rectangle 33"/>
              <p:cNvSpPr>
                <a:spLocks noChangeArrowheads="1"/>
              </p:cNvSpPr>
              <p:nvPr/>
            </p:nvSpPr>
            <p:spPr bwMode="auto">
              <a:xfrm>
                <a:off x="913" y="1955"/>
                <a:ext cx="3786" cy="5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52" name="Rectangle 34"/>
              <p:cNvSpPr>
                <a:spLocks noChangeArrowheads="1"/>
              </p:cNvSpPr>
              <p:nvPr/>
            </p:nvSpPr>
            <p:spPr bwMode="auto">
              <a:xfrm>
                <a:off x="913" y="1960"/>
                <a:ext cx="3786" cy="6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53" name="Rectangle 35"/>
              <p:cNvSpPr>
                <a:spLocks noChangeArrowheads="1"/>
              </p:cNvSpPr>
              <p:nvPr/>
            </p:nvSpPr>
            <p:spPr bwMode="auto">
              <a:xfrm>
                <a:off x="913" y="1966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54" name="Rectangle 36"/>
              <p:cNvSpPr>
                <a:spLocks noChangeArrowheads="1"/>
              </p:cNvSpPr>
              <p:nvPr/>
            </p:nvSpPr>
            <p:spPr bwMode="auto">
              <a:xfrm>
                <a:off x="913" y="1971"/>
                <a:ext cx="3786" cy="5"/>
              </a:xfrm>
              <a:prstGeom prst="rect">
                <a:avLst/>
              </a:prstGeom>
              <a:solidFill>
                <a:srgbClr val="BC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55" name="Rectangle 37"/>
              <p:cNvSpPr>
                <a:spLocks noChangeArrowheads="1"/>
              </p:cNvSpPr>
              <p:nvPr/>
            </p:nvSpPr>
            <p:spPr bwMode="auto">
              <a:xfrm>
                <a:off x="913" y="1976"/>
                <a:ext cx="3786" cy="6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56" name="Rectangle 38"/>
              <p:cNvSpPr>
                <a:spLocks noChangeArrowheads="1"/>
              </p:cNvSpPr>
              <p:nvPr/>
            </p:nvSpPr>
            <p:spPr bwMode="auto">
              <a:xfrm>
                <a:off x="913" y="1982"/>
                <a:ext cx="3786" cy="5"/>
              </a:xfrm>
              <a:prstGeom prst="rect">
                <a:avLst/>
              </a:prstGeom>
              <a:solidFill>
                <a:srgbClr val="C1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57" name="Rectangle 39"/>
              <p:cNvSpPr>
                <a:spLocks noChangeArrowheads="1"/>
              </p:cNvSpPr>
              <p:nvPr/>
            </p:nvSpPr>
            <p:spPr bwMode="auto">
              <a:xfrm>
                <a:off x="913" y="1987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58" name="Rectangle 40"/>
              <p:cNvSpPr>
                <a:spLocks noChangeArrowheads="1"/>
              </p:cNvSpPr>
              <p:nvPr/>
            </p:nvSpPr>
            <p:spPr bwMode="auto">
              <a:xfrm>
                <a:off x="913" y="1992"/>
                <a:ext cx="3786" cy="5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59" name="Rectangle 41"/>
              <p:cNvSpPr>
                <a:spLocks noChangeArrowheads="1"/>
              </p:cNvSpPr>
              <p:nvPr/>
            </p:nvSpPr>
            <p:spPr bwMode="auto">
              <a:xfrm>
                <a:off x="913" y="1997"/>
                <a:ext cx="3786" cy="6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60" name="Rectangle 42"/>
              <p:cNvSpPr>
                <a:spLocks noChangeArrowheads="1"/>
              </p:cNvSpPr>
              <p:nvPr/>
            </p:nvSpPr>
            <p:spPr bwMode="auto">
              <a:xfrm>
                <a:off x="913" y="2003"/>
                <a:ext cx="3786" cy="5"/>
              </a:xfrm>
              <a:prstGeom prst="rect">
                <a:avLst/>
              </a:prstGeom>
              <a:solidFill>
                <a:srgbClr val="CA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61" name="Rectangle 43"/>
              <p:cNvSpPr>
                <a:spLocks noChangeArrowheads="1"/>
              </p:cNvSpPr>
              <p:nvPr/>
            </p:nvSpPr>
            <p:spPr bwMode="auto">
              <a:xfrm>
                <a:off x="913" y="2008"/>
                <a:ext cx="3786" cy="5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62" name="Rectangle 44"/>
              <p:cNvSpPr>
                <a:spLocks noChangeArrowheads="1"/>
              </p:cNvSpPr>
              <p:nvPr/>
            </p:nvSpPr>
            <p:spPr bwMode="auto">
              <a:xfrm>
                <a:off x="913" y="2013"/>
                <a:ext cx="3786" cy="6"/>
              </a:xfrm>
              <a:prstGeom prst="rect">
                <a:avLst/>
              </a:prstGeom>
              <a:solidFill>
                <a:srgbClr val="CF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63" name="Rectangle 45"/>
              <p:cNvSpPr>
                <a:spLocks noChangeArrowheads="1"/>
              </p:cNvSpPr>
              <p:nvPr/>
            </p:nvSpPr>
            <p:spPr bwMode="auto">
              <a:xfrm>
                <a:off x="913" y="2019"/>
                <a:ext cx="3786" cy="5"/>
              </a:xfrm>
              <a:prstGeom prst="rect">
                <a:avLst/>
              </a:prstGeom>
              <a:solidFill>
                <a:srgbClr val="D1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64" name="Rectangle 46"/>
              <p:cNvSpPr>
                <a:spLocks noChangeArrowheads="1"/>
              </p:cNvSpPr>
              <p:nvPr/>
            </p:nvSpPr>
            <p:spPr bwMode="auto">
              <a:xfrm>
                <a:off x="913" y="2024"/>
                <a:ext cx="3786" cy="5"/>
              </a:xfrm>
              <a:prstGeom prst="rect">
                <a:avLst/>
              </a:prstGeom>
              <a:solidFill>
                <a:srgbClr val="D3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65" name="Rectangle 47"/>
              <p:cNvSpPr>
                <a:spLocks noChangeArrowheads="1"/>
              </p:cNvSpPr>
              <p:nvPr/>
            </p:nvSpPr>
            <p:spPr bwMode="auto">
              <a:xfrm>
                <a:off x="913" y="2029"/>
                <a:ext cx="3786" cy="5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66" name="Rectangle 48"/>
              <p:cNvSpPr>
                <a:spLocks noChangeArrowheads="1"/>
              </p:cNvSpPr>
              <p:nvPr/>
            </p:nvSpPr>
            <p:spPr bwMode="auto">
              <a:xfrm>
                <a:off x="913" y="2034"/>
                <a:ext cx="3786" cy="6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67" name="Rectangle 49"/>
              <p:cNvSpPr>
                <a:spLocks noChangeArrowheads="1"/>
              </p:cNvSpPr>
              <p:nvPr/>
            </p:nvSpPr>
            <p:spPr bwMode="auto">
              <a:xfrm>
                <a:off x="913" y="2040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68" name="Rectangle 50"/>
              <p:cNvSpPr>
                <a:spLocks noChangeArrowheads="1"/>
              </p:cNvSpPr>
              <p:nvPr/>
            </p:nvSpPr>
            <p:spPr bwMode="auto">
              <a:xfrm>
                <a:off x="913" y="2045"/>
                <a:ext cx="3786" cy="11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69" name="Rectangle 51"/>
              <p:cNvSpPr>
                <a:spLocks noChangeArrowheads="1"/>
              </p:cNvSpPr>
              <p:nvPr/>
            </p:nvSpPr>
            <p:spPr bwMode="auto">
              <a:xfrm>
                <a:off x="913" y="2056"/>
                <a:ext cx="3786" cy="5"/>
              </a:xfrm>
              <a:prstGeom prst="rect">
                <a:avLst/>
              </a:prstGeom>
              <a:solidFill>
                <a:srgbClr val="DF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70" name="Rectangle 52"/>
              <p:cNvSpPr>
                <a:spLocks noChangeArrowheads="1"/>
              </p:cNvSpPr>
              <p:nvPr/>
            </p:nvSpPr>
            <p:spPr bwMode="auto">
              <a:xfrm>
                <a:off x="913" y="2061"/>
                <a:ext cx="3786" cy="5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71" name="Rectangle 53"/>
              <p:cNvSpPr>
                <a:spLocks noChangeArrowheads="1"/>
              </p:cNvSpPr>
              <p:nvPr/>
            </p:nvSpPr>
            <p:spPr bwMode="auto">
              <a:xfrm>
                <a:off x="913" y="2066"/>
                <a:ext cx="3786" cy="11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72" name="Rectangle 54"/>
              <p:cNvSpPr>
                <a:spLocks noChangeArrowheads="1"/>
              </p:cNvSpPr>
              <p:nvPr/>
            </p:nvSpPr>
            <p:spPr bwMode="auto">
              <a:xfrm>
                <a:off x="913" y="2077"/>
                <a:ext cx="3786" cy="10"/>
              </a:xfrm>
              <a:prstGeom prst="rect">
                <a:avLst/>
              </a:prstGeom>
              <a:solidFill>
                <a:srgbClr val="E6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73" name="Rectangle 55"/>
              <p:cNvSpPr>
                <a:spLocks noChangeArrowheads="1"/>
              </p:cNvSpPr>
              <p:nvPr/>
            </p:nvSpPr>
            <p:spPr bwMode="auto">
              <a:xfrm>
                <a:off x="913" y="2087"/>
                <a:ext cx="3786" cy="11"/>
              </a:xfrm>
              <a:prstGeom prst="rect">
                <a:avLst/>
              </a:prstGeom>
              <a:solidFill>
                <a:srgbClr val="E9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74" name="Rectangle 56"/>
              <p:cNvSpPr>
                <a:spLocks noChangeArrowheads="1"/>
              </p:cNvSpPr>
              <p:nvPr/>
            </p:nvSpPr>
            <p:spPr bwMode="auto">
              <a:xfrm>
                <a:off x="913" y="2098"/>
                <a:ext cx="3786" cy="10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75" name="Rectangle 57"/>
              <p:cNvSpPr>
                <a:spLocks noChangeArrowheads="1"/>
              </p:cNvSpPr>
              <p:nvPr/>
            </p:nvSpPr>
            <p:spPr bwMode="auto">
              <a:xfrm>
                <a:off x="913" y="2108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76" name="Rectangle 58"/>
              <p:cNvSpPr>
                <a:spLocks noChangeArrowheads="1"/>
              </p:cNvSpPr>
              <p:nvPr/>
            </p:nvSpPr>
            <p:spPr bwMode="auto">
              <a:xfrm>
                <a:off x="913" y="2119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77" name="Rectangle 59"/>
              <p:cNvSpPr>
                <a:spLocks noChangeArrowheads="1"/>
              </p:cNvSpPr>
              <p:nvPr/>
            </p:nvSpPr>
            <p:spPr bwMode="auto">
              <a:xfrm>
                <a:off x="913" y="2130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78" name="Rectangle 60"/>
              <p:cNvSpPr>
                <a:spLocks noChangeArrowheads="1"/>
              </p:cNvSpPr>
              <p:nvPr/>
            </p:nvSpPr>
            <p:spPr bwMode="auto">
              <a:xfrm>
                <a:off x="913" y="2140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79" name="Rectangle 61"/>
              <p:cNvSpPr>
                <a:spLocks noChangeArrowheads="1"/>
              </p:cNvSpPr>
              <p:nvPr/>
            </p:nvSpPr>
            <p:spPr bwMode="auto">
              <a:xfrm>
                <a:off x="913" y="2151"/>
                <a:ext cx="3786" cy="16"/>
              </a:xfrm>
              <a:prstGeom prst="rect">
                <a:avLst/>
              </a:prstGeom>
              <a:solidFill>
                <a:srgbClr val="F6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80" name="Rectangle 62"/>
              <p:cNvSpPr>
                <a:spLocks noChangeArrowheads="1"/>
              </p:cNvSpPr>
              <p:nvPr/>
            </p:nvSpPr>
            <p:spPr bwMode="auto">
              <a:xfrm>
                <a:off x="913" y="2167"/>
                <a:ext cx="3786" cy="15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81" name="Rectangle 63"/>
              <p:cNvSpPr>
                <a:spLocks noChangeArrowheads="1"/>
              </p:cNvSpPr>
              <p:nvPr/>
            </p:nvSpPr>
            <p:spPr bwMode="auto">
              <a:xfrm>
                <a:off x="913" y="2182"/>
                <a:ext cx="3786" cy="32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82" name="Rectangle 64"/>
              <p:cNvSpPr>
                <a:spLocks noChangeArrowheads="1"/>
              </p:cNvSpPr>
              <p:nvPr/>
            </p:nvSpPr>
            <p:spPr bwMode="auto">
              <a:xfrm>
                <a:off x="913" y="2214"/>
                <a:ext cx="3786" cy="58"/>
              </a:xfrm>
              <a:prstGeom prst="rect">
                <a:avLst/>
              </a:prstGeom>
              <a:solidFill>
                <a:srgbClr val="FC0B3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83" name="Rectangle 65"/>
              <p:cNvSpPr>
                <a:spLocks noChangeArrowheads="1"/>
              </p:cNvSpPr>
              <p:nvPr/>
            </p:nvSpPr>
            <p:spPr bwMode="auto">
              <a:xfrm>
                <a:off x="913" y="2272"/>
                <a:ext cx="3786" cy="27"/>
              </a:xfrm>
              <a:prstGeom prst="rect">
                <a:avLst/>
              </a:prstGeom>
              <a:solidFill>
                <a:srgbClr val="FA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84" name="Rectangle 66"/>
              <p:cNvSpPr>
                <a:spLocks noChangeArrowheads="1"/>
              </p:cNvSpPr>
              <p:nvPr/>
            </p:nvSpPr>
            <p:spPr bwMode="auto">
              <a:xfrm>
                <a:off x="913" y="2299"/>
                <a:ext cx="3786" cy="16"/>
              </a:xfrm>
              <a:prstGeom prst="rect">
                <a:avLst/>
              </a:prstGeom>
              <a:solidFill>
                <a:srgbClr val="F8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85" name="Rectangle 67"/>
              <p:cNvSpPr>
                <a:spLocks noChangeArrowheads="1"/>
              </p:cNvSpPr>
              <p:nvPr/>
            </p:nvSpPr>
            <p:spPr bwMode="auto">
              <a:xfrm>
                <a:off x="913" y="2315"/>
                <a:ext cx="3786" cy="10"/>
              </a:xfrm>
              <a:prstGeom prst="rect">
                <a:avLst/>
              </a:prstGeom>
              <a:solidFill>
                <a:srgbClr val="F60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86" name="Rectangle 68"/>
              <p:cNvSpPr>
                <a:spLocks noChangeArrowheads="1"/>
              </p:cNvSpPr>
              <p:nvPr/>
            </p:nvSpPr>
            <p:spPr bwMode="auto">
              <a:xfrm>
                <a:off x="913" y="2325"/>
                <a:ext cx="3786" cy="11"/>
              </a:xfrm>
              <a:prstGeom prst="rect">
                <a:avLst/>
              </a:prstGeom>
              <a:solidFill>
                <a:srgbClr val="F40B3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87" name="Rectangle 69"/>
              <p:cNvSpPr>
                <a:spLocks noChangeArrowheads="1"/>
              </p:cNvSpPr>
              <p:nvPr/>
            </p:nvSpPr>
            <p:spPr bwMode="auto">
              <a:xfrm>
                <a:off x="913" y="2336"/>
                <a:ext cx="3786" cy="10"/>
              </a:xfrm>
              <a:prstGeom prst="rect">
                <a:avLst/>
              </a:prstGeom>
              <a:solidFill>
                <a:srgbClr val="F2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88" name="Rectangle 70"/>
              <p:cNvSpPr>
                <a:spLocks noChangeArrowheads="1"/>
              </p:cNvSpPr>
              <p:nvPr/>
            </p:nvSpPr>
            <p:spPr bwMode="auto">
              <a:xfrm>
                <a:off x="913" y="2346"/>
                <a:ext cx="3786" cy="11"/>
              </a:xfrm>
              <a:prstGeom prst="rect">
                <a:avLst/>
              </a:prstGeom>
              <a:solidFill>
                <a:srgbClr val="F0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89" name="Rectangle 71"/>
              <p:cNvSpPr>
                <a:spLocks noChangeArrowheads="1"/>
              </p:cNvSpPr>
              <p:nvPr/>
            </p:nvSpPr>
            <p:spPr bwMode="auto">
              <a:xfrm>
                <a:off x="913" y="2357"/>
                <a:ext cx="3786" cy="11"/>
              </a:xfrm>
              <a:prstGeom prst="rect">
                <a:avLst/>
              </a:prstGeom>
              <a:solidFill>
                <a:srgbClr val="EE0B3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90" name="Rectangle 72"/>
              <p:cNvSpPr>
                <a:spLocks noChangeArrowheads="1"/>
              </p:cNvSpPr>
              <p:nvPr/>
            </p:nvSpPr>
            <p:spPr bwMode="auto">
              <a:xfrm>
                <a:off x="913" y="2368"/>
                <a:ext cx="3786" cy="5"/>
              </a:xfrm>
              <a:prstGeom prst="rect">
                <a:avLst/>
              </a:prstGeom>
              <a:solidFill>
                <a:srgbClr val="EC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91" name="Rectangle 73"/>
              <p:cNvSpPr>
                <a:spLocks noChangeArrowheads="1"/>
              </p:cNvSpPr>
              <p:nvPr/>
            </p:nvSpPr>
            <p:spPr bwMode="auto">
              <a:xfrm>
                <a:off x="913" y="2373"/>
                <a:ext cx="3786" cy="10"/>
              </a:xfrm>
              <a:prstGeom prst="rect">
                <a:avLst/>
              </a:prstGeom>
              <a:solidFill>
                <a:srgbClr val="EA0B3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92" name="Rectangle 74"/>
              <p:cNvSpPr>
                <a:spLocks noChangeArrowheads="1"/>
              </p:cNvSpPr>
              <p:nvPr/>
            </p:nvSpPr>
            <p:spPr bwMode="auto">
              <a:xfrm>
                <a:off x="913" y="2383"/>
                <a:ext cx="3786" cy="6"/>
              </a:xfrm>
              <a:prstGeom prst="rect">
                <a:avLst/>
              </a:prstGeom>
              <a:solidFill>
                <a:srgbClr val="E8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93" name="Rectangle 75"/>
              <p:cNvSpPr>
                <a:spLocks noChangeArrowheads="1"/>
              </p:cNvSpPr>
              <p:nvPr/>
            </p:nvSpPr>
            <p:spPr bwMode="auto">
              <a:xfrm>
                <a:off x="913" y="2389"/>
                <a:ext cx="3786" cy="10"/>
              </a:xfrm>
              <a:prstGeom prst="rect">
                <a:avLst/>
              </a:prstGeom>
              <a:solidFill>
                <a:srgbClr val="E60B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94" name="Rectangle 76"/>
              <p:cNvSpPr>
                <a:spLocks noChangeArrowheads="1"/>
              </p:cNvSpPr>
              <p:nvPr/>
            </p:nvSpPr>
            <p:spPr bwMode="auto">
              <a:xfrm>
                <a:off x="913" y="2399"/>
                <a:ext cx="3786" cy="6"/>
              </a:xfrm>
              <a:prstGeom prst="rect">
                <a:avLst/>
              </a:prstGeom>
              <a:solidFill>
                <a:srgbClr val="E30B3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95" name="Rectangle 77"/>
              <p:cNvSpPr>
                <a:spLocks noChangeArrowheads="1"/>
              </p:cNvSpPr>
              <p:nvPr/>
            </p:nvSpPr>
            <p:spPr bwMode="auto">
              <a:xfrm>
                <a:off x="913" y="2405"/>
                <a:ext cx="3786" cy="10"/>
              </a:xfrm>
              <a:prstGeom prst="rect">
                <a:avLst/>
              </a:prstGeom>
              <a:solidFill>
                <a:srgbClr val="E1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96" name="Rectangle 78"/>
              <p:cNvSpPr>
                <a:spLocks noChangeArrowheads="1"/>
              </p:cNvSpPr>
              <p:nvPr/>
            </p:nvSpPr>
            <p:spPr bwMode="auto">
              <a:xfrm>
                <a:off x="913" y="2415"/>
                <a:ext cx="3786" cy="5"/>
              </a:xfrm>
              <a:prstGeom prst="rect">
                <a:avLst/>
              </a:prstGeom>
              <a:solidFill>
                <a:srgbClr val="DE0B3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97" name="Rectangle 79"/>
              <p:cNvSpPr>
                <a:spLocks noChangeArrowheads="1"/>
              </p:cNvSpPr>
              <p:nvPr/>
            </p:nvSpPr>
            <p:spPr bwMode="auto">
              <a:xfrm>
                <a:off x="913" y="2420"/>
                <a:ext cx="3786" cy="6"/>
              </a:xfrm>
              <a:prstGeom prst="rect">
                <a:avLst/>
              </a:prstGeom>
              <a:solidFill>
                <a:srgbClr val="DC0B3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98" name="Rectangle 80"/>
              <p:cNvSpPr>
                <a:spLocks noChangeArrowheads="1"/>
              </p:cNvSpPr>
              <p:nvPr/>
            </p:nvSpPr>
            <p:spPr bwMode="auto">
              <a:xfrm>
                <a:off x="913" y="2426"/>
                <a:ext cx="3786" cy="5"/>
              </a:xfrm>
              <a:prstGeom prst="rect">
                <a:avLst/>
              </a:prstGeom>
              <a:solidFill>
                <a:srgbClr val="DA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899" name="Rectangle 81"/>
              <p:cNvSpPr>
                <a:spLocks noChangeArrowheads="1"/>
              </p:cNvSpPr>
              <p:nvPr/>
            </p:nvSpPr>
            <p:spPr bwMode="auto">
              <a:xfrm>
                <a:off x="913" y="2431"/>
                <a:ext cx="3786" cy="5"/>
              </a:xfrm>
              <a:prstGeom prst="rect">
                <a:avLst/>
              </a:prstGeom>
              <a:solidFill>
                <a:srgbClr val="D8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00" name="Rectangle 82"/>
              <p:cNvSpPr>
                <a:spLocks noChangeArrowheads="1"/>
              </p:cNvSpPr>
              <p:nvPr/>
            </p:nvSpPr>
            <p:spPr bwMode="auto">
              <a:xfrm>
                <a:off x="913" y="2436"/>
                <a:ext cx="3786" cy="6"/>
              </a:xfrm>
              <a:prstGeom prst="rect">
                <a:avLst/>
              </a:prstGeom>
              <a:solidFill>
                <a:srgbClr val="D6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01" name="Rectangle 83"/>
              <p:cNvSpPr>
                <a:spLocks noChangeArrowheads="1"/>
              </p:cNvSpPr>
              <p:nvPr/>
            </p:nvSpPr>
            <p:spPr bwMode="auto">
              <a:xfrm>
                <a:off x="913" y="2442"/>
                <a:ext cx="3786" cy="5"/>
              </a:xfrm>
              <a:prstGeom prst="rect">
                <a:avLst/>
              </a:prstGeom>
              <a:solidFill>
                <a:srgbClr val="D40B3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02" name="Rectangle 84"/>
              <p:cNvSpPr>
                <a:spLocks noChangeArrowheads="1"/>
              </p:cNvSpPr>
              <p:nvPr/>
            </p:nvSpPr>
            <p:spPr bwMode="auto">
              <a:xfrm>
                <a:off x="913" y="2447"/>
                <a:ext cx="3786" cy="5"/>
              </a:xfrm>
              <a:prstGeom prst="rect">
                <a:avLst/>
              </a:prstGeom>
              <a:solidFill>
                <a:srgbClr val="D2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03" name="Rectangle 85"/>
              <p:cNvSpPr>
                <a:spLocks noChangeArrowheads="1"/>
              </p:cNvSpPr>
              <p:nvPr/>
            </p:nvSpPr>
            <p:spPr bwMode="auto">
              <a:xfrm>
                <a:off x="913" y="2452"/>
                <a:ext cx="3786" cy="5"/>
              </a:xfrm>
              <a:prstGeom prst="rect">
                <a:avLst/>
              </a:prstGeom>
              <a:solidFill>
                <a:srgbClr val="D00B3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04" name="Rectangle 86"/>
              <p:cNvSpPr>
                <a:spLocks noChangeArrowheads="1"/>
              </p:cNvSpPr>
              <p:nvPr/>
            </p:nvSpPr>
            <p:spPr bwMode="auto">
              <a:xfrm>
                <a:off x="913" y="2457"/>
                <a:ext cx="3786" cy="6"/>
              </a:xfrm>
              <a:prstGeom prst="rect">
                <a:avLst/>
              </a:prstGeom>
              <a:solidFill>
                <a:srgbClr val="CD0B3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05" name="Rectangle 87"/>
              <p:cNvSpPr>
                <a:spLocks noChangeArrowheads="1"/>
              </p:cNvSpPr>
              <p:nvPr/>
            </p:nvSpPr>
            <p:spPr bwMode="auto">
              <a:xfrm>
                <a:off x="913" y="2463"/>
                <a:ext cx="3786" cy="5"/>
              </a:xfrm>
              <a:prstGeom prst="rect">
                <a:avLst/>
              </a:prstGeom>
              <a:solidFill>
                <a:srgbClr val="CB0B2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06" name="Rectangle 88"/>
              <p:cNvSpPr>
                <a:spLocks noChangeArrowheads="1"/>
              </p:cNvSpPr>
              <p:nvPr/>
            </p:nvSpPr>
            <p:spPr bwMode="auto">
              <a:xfrm>
                <a:off x="913" y="2468"/>
                <a:ext cx="3786" cy="5"/>
              </a:xfrm>
              <a:prstGeom prst="rect">
                <a:avLst/>
              </a:prstGeom>
              <a:solidFill>
                <a:srgbClr val="C8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07" name="Rectangle 89"/>
              <p:cNvSpPr>
                <a:spLocks noChangeArrowheads="1"/>
              </p:cNvSpPr>
              <p:nvPr/>
            </p:nvSpPr>
            <p:spPr bwMode="auto">
              <a:xfrm>
                <a:off x="913" y="2473"/>
                <a:ext cx="3786" cy="6"/>
              </a:xfrm>
              <a:prstGeom prst="rect">
                <a:avLst/>
              </a:prstGeom>
              <a:solidFill>
                <a:srgbClr val="C60B2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08" name="Rectangle 90"/>
              <p:cNvSpPr>
                <a:spLocks noChangeArrowheads="1"/>
              </p:cNvSpPr>
              <p:nvPr/>
            </p:nvSpPr>
            <p:spPr bwMode="auto">
              <a:xfrm>
                <a:off x="913" y="2479"/>
                <a:ext cx="3786" cy="5"/>
              </a:xfrm>
              <a:prstGeom prst="rect">
                <a:avLst/>
              </a:prstGeom>
              <a:solidFill>
                <a:srgbClr val="C4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09" name="Rectangle 91"/>
              <p:cNvSpPr>
                <a:spLocks noChangeArrowheads="1"/>
              </p:cNvSpPr>
              <p:nvPr/>
            </p:nvSpPr>
            <p:spPr bwMode="auto">
              <a:xfrm>
                <a:off x="913" y="2484"/>
                <a:ext cx="3786" cy="5"/>
              </a:xfrm>
              <a:prstGeom prst="rect">
                <a:avLst/>
              </a:prstGeom>
              <a:solidFill>
                <a:srgbClr val="C2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10" name="Rectangle 92"/>
              <p:cNvSpPr>
                <a:spLocks noChangeArrowheads="1"/>
              </p:cNvSpPr>
              <p:nvPr/>
            </p:nvSpPr>
            <p:spPr bwMode="auto">
              <a:xfrm>
                <a:off x="913" y="2489"/>
                <a:ext cx="3786" cy="5"/>
              </a:xfrm>
              <a:prstGeom prst="rect">
                <a:avLst/>
              </a:prstGeom>
              <a:solidFill>
                <a:srgbClr val="BF0B2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11" name="Rectangle 93"/>
              <p:cNvSpPr>
                <a:spLocks noChangeArrowheads="1"/>
              </p:cNvSpPr>
              <p:nvPr/>
            </p:nvSpPr>
            <p:spPr bwMode="auto">
              <a:xfrm>
                <a:off x="913" y="2494"/>
                <a:ext cx="3786" cy="6"/>
              </a:xfrm>
              <a:prstGeom prst="rect">
                <a:avLst/>
              </a:prstGeom>
              <a:solidFill>
                <a:srgbClr val="BD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12" name="Rectangle 94"/>
              <p:cNvSpPr>
                <a:spLocks noChangeArrowheads="1"/>
              </p:cNvSpPr>
              <p:nvPr/>
            </p:nvSpPr>
            <p:spPr bwMode="auto">
              <a:xfrm>
                <a:off x="913" y="2500"/>
                <a:ext cx="3786" cy="5"/>
              </a:xfrm>
              <a:prstGeom prst="rect">
                <a:avLst/>
              </a:prstGeom>
              <a:solidFill>
                <a:srgbClr val="BA0B2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13" name="Rectangle 95"/>
              <p:cNvSpPr>
                <a:spLocks noChangeArrowheads="1"/>
              </p:cNvSpPr>
              <p:nvPr/>
            </p:nvSpPr>
            <p:spPr bwMode="auto">
              <a:xfrm>
                <a:off x="913" y="2505"/>
                <a:ext cx="3786" cy="5"/>
              </a:xfrm>
              <a:prstGeom prst="rect">
                <a:avLst/>
              </a:prstGeom>
              <a:solidFill>
                <a:srgbClr val="B8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14" name="Rectangle 96"/>
              <p:cNvSpPr>
                <a:spLocks noChangeArrowheads="1"/>
              </p:cNvSpPr>
              <p:nvPr/>
            </p:nvSpPr>
            <p:spPr bwMode="auto">
              <a:xfrm>
                <a:off x="913" y="2510"/>
                <a:ext cx="3786" cy="6"/>
              </a:xfrm>
              <a:prstGeom prst="rect">
                <a:avLst/>
              </a:prstGeom>
              <a:solidFill>
                <a:srgbClr val="B50B2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15" name="Rectangle 97"/>
              <p:cNvSpPr>
                <a:spLocks noChangeArrowheads="1"/>
              </p:cNvSpPr>
              <p:nvPr/>
            </p:nvSpPr>
            <p:spPr bwMode="auto">
              <a:xfrm>
                <a:off x="913" y="2516"/>
                <a:ext cx="3786" cy="5"/>
              </a:xfrm>
              <a:prstGeom prst="rect">
                <a:avLst/>
              </a:prstGeom>
              <a:solidFill>
                <a:srgbClr val="B30B2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16" name="Rectangle 98"/>
              <p:cNvSpPr>
                <a:spLocks noChangeArrowheads="1"/>
              </p:cNvSpPr>
              <p:nvPr/>
            </p:nvSpPr>
            <p:spPr bwMode="auto">
              <a:xfrm>
                <a:off x="913" y="2521"/>
                <a:ext cx="3786" cy="5"/>
              </a:xfrm>
              <a:prstGeom prst="rect">
                <a:avLst/>
              </a:prstGeom>
              <a:solidFill>
                <a:srgbClr val="B0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17" name="Rectangle 99"/>
              <p:cNvSpPr>
                <a:spLocks noChangeArrowheads="1"/>
              </p:cNvSpPr>
              <p:nvPr/>
            </p:nvSpPr>
            <p:spPr bwMode="auto">
              <a:xfrm>
                <a:off x="913" y="2526"/>
                <a:ext cx="3786" cy="5"/>
              </a:xfrm>
              <a:prstGeom prst="rect">
                <a:avLst/>
              </a:prstGeom>
              <a:solidFill>
                <a:srgbClr val="AE0B2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18" name="Rectangle 100"/>
              <p:cNvSpPr>
                <a:spLocks noChangeArrowheads="1"/>
              </p:cNvSpPr>
              <p:nvPr/>
            </p:nvSpPr>
            <p:spPr bwMode="auto">
              <a:xfrm>
                <a:off x="913" y="2531"/>
                <a:ext cx="3786" cy="6"/>
              </a:xfrm>
              <a:prstGeom prst="rect">
                <a:avLst/>
              </a:prstGeom>
              <a:solidFill>
                <a:srgbClr val="AB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19" name="Rectangle 101"/>
              <p:cNvSpPr>
                <a:spLocks noChangeArrowheads="1"/>
              </p:cNvSpPr>
              <p:nvPr/>
            </p:nvSpPr>
            <p:spPr bwMode="auto">
              <a:xfrm>
                <a:off x="913" y="2537"/>
                <a:ext cx="3786" cy="5"/>
              </a:xfrm>
              <a:prstGeom prst="rect">
                <a:avLst/>
              </a:prstGeom>
              <a:solidFill>
                <a:srgbClr val="A90B2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20" name="Rectangle 102"/>
              <p:cNvSpPr>
                <a:spLocks noChangeArrowheads="1"/>
              </p:cNvSpPr>
              <p:nvPr/>
            </p:nvSpPr>
            <p:spPr bwMode="auto">
              <a:xfrm>
                <a:off x="913" y="2542"/>
                <a:ext cx="3786" cy="5"/>
              </a:xfrm>
              <a:prstGeom prst="rect">
                <a:avLst/>
              </a:prstGeom>
              <a:solidFill>
                <a:srgbClr val="A7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21" name="Rectangle 103"/>
              <p:cNvSpPr>
                <a:spLocks noChangeArrowheads="1"/>
              </p:cNvSpPr>
              <p:nvPr/>
            </p:nvSpPr>
            <p:spPr bwMode="auto">
              <a:xfrm>
                <a:off x="913" y="2547"/>
                <a:ext cx="3786" cy="6"/>
              </a:xfrm>
              <a:prstGeom prst="rect">
                <a:avLst/>
              </a:prstGeom>
              <a:solidFill>
                <a:srgbClr val="A40B2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22" name="Rectangle 104"/>
              <p:cNvSpPr>
                <a:spLocks noChangeArrowheads="1"/>
              </p:cNvSpPr>
              <p:nvPr/>
            </p:nvSpPr>
            <p:spPr bwMode="auto">
              <a:xfrm>
                <a:off x="913" y="2553"/>
                <a:ext cx="3786" cy="5"/>
              </a:xfrm>
              <a:prstGeom prst="rect">
                <a:avLst/>
              </a:prstGeom>
              <a:solidFill>
                <a:srgbClr val="A20B2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23" name="Rectangle 105"/>
              <p:cNvSpPr>
                <a:spLocks noChangeArrowheads="1"/>
              </p:cNvSpPr>
              <p:nvPr/>
            </p:nvSpPr>
            <p:spPr bwMode="auto">
              <a:xfrm>
                <a:off x="913" y="2558"/>
                <a:ext cx="3786" cy="5"/>
              </a:xfrm>
              <a:prstGeom prst="rect">
                <a:avLst/>
              </a:prstGeom>
              <a:solidFill>
                <a:srgbClr val="A00B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24" name="Rectangle 106"/>
              <p:cNvSpPr>
                <a:spLocks noChangeArrowheads="1"/>
              </p:cNvSpPr>
              <p:nvPr/>
            </p:nvSpPr>
            <p:spPr bwMode="auto">
              <a:xfrm>
                <a:off x="913" y="2563"/>
                <a:ext cx="3786" cy="5"/>
              </a:xfrm>
              <a:prstGeom prst="rect">
                <a:avLst/>
              </a:prstGeom>
              <a:solidFill>
                <a:srgbClr val="9E09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25" name="Rectangle 107"/>
              <p:cNvSpPr>
                <a:spLocks noChangeArrowheads="1"/>
              </p:cNvSpPr>
              <p:nvPr/>
            </p:nvSpPr>
            <p:spPr bwMode="auto">
              <a:xfrm>
                <a:off x="913" y="2568"/>
                <a:ext cx="3786" cy="6"/>
              </a:xfrm>
              <a:prstGeom prst="rect">
                <a:avLst/>
              </a:prstGeom>
              <a:solidFill>
                <a:srgbClr val="9B05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26" name="Rectangle 108"/>
              <p:cNvSpPr>
                <a:spLocks noChangeArrowheads="1"/>
              </p:cNvSpPr>
              <p:nvPr/>
            </p:nvSpPr>
            <p:spPr bwMode="auto">
              <a:xfrm>
                <a:off x="913" y="2574"/>
                <a:ext cx="3786" cy="5"/>
              </a:xfrm>
              <a:prstGeom prst="rect">
                <a:avLst/>
              </a:prstGeom>
              <a:solidFill>
                <a:srgbClr val="9901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27" name="Rectangle 109"/>
              <p:cNvSpPr>
                <a:spLocks noChangeArrowheads="1"/>
              </p:cNvSpPr>
              <p:nvPr/>
            </p:nvSpPr>
            <p:spPr bwMode="auto">
              <a:xfrm>
                <a:off x="913" y="2579"/>
                <a:ext cx="3786" cy="5"/>
              </a:xfrm>
              <a:prstGeom prst="rect">
                <a:avLst/>
              </a:prstGeom>
              <a:solidFill>
                <a:srgbClr val="96002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28" name="Rectangle 110"/>
              <p:cNvSpPr>
                <a:spLocks noChangeArrowheads="1"/>
              </p:cNvSpPr>
              <p:nvPr/>
            </p:nvSpPr>
            <p:spPr bwMode="auto">
              <a:xfrm>
                <a:off x="913" y="2584"/>
                <a:ext cx="3786" cy="6"/>
              </a:xfrm>
              <a:prstGeom prst="rect">
                <a:avLst/>
              </a:prstGeom>
              <a:solidFill>
                <a:srgbClr val="94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29" name="Rectangle 111"/>
              <p:cNvSpPr>
                <a:spLocks noChangeArrowheads="1"/>
              </p:cNvSpPr>
              <p:nvPr/>
            </p:nvSpPr>
            <p:spPr bwMode="auto">
              <a:xfrm>
                <a:off x="913" y="2590"/>
                <a:ext cx="3786" cy="5"/>
              </a:xfrm>
              <a:prstGeom prst="rect">
                <a:avLst/>
              </a:prstGeom>
              <a:solidFill>
                <a:srgbClr val="92002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30" name="Rectangle 112"/>
              <p:cNvSpPr>
                <a:spLocks noChangeArrowheads="1"/>
              </p:cNvSpPr>
              <p:nvPr/>
            </p:nvSpPr>
            <p:spPr bwMode="auto">
              <a:xfrm>
                <a:off x="913" y="2595"/>
                <a:ext cx="3786" cy="10"/>
              </a:xfrm>
              <a:prstGeom prst="rect">
                <a:avLst/>
              </a:prstGeom>
              <a:solidFill>
                <a:srgbClr val="90002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31" name="Rectangle 113"/>
              <p:cNvSpPr>
                <a:spLocks noChangeArrowheads="1"/>
              </p:cNvSpPr>
              <p:nvPr/>
            </p:nvSpPr>
            <p:spPr bwMode="auto">
              <a:xfrm>
                <a:off x="913" y="2605"/>
                <a:ext cx="3786" cy="6"/>
              </a:xfrm>
              <a:prstGeom prst="rect">
                <a:avLst/>
              </a:prstGeom>
              <a:solidFill>
                <a:srgbClr val="8D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32" name="Rectangle 114"/>
              <p:cNvSpPr>
                <a:spLocks noChangeArrowheads="1"/>
              </p:cNvSpPr>
              <p:nvPr/>
            </p:nvSpPr>
            <p:spPr bwMode="auto">
              <a:xfrm>
                <a:off x="913" y="2611"/>
                <a:ext cx="3786" cy="5"/>
              </a:xfrm>
              <a:prstGeom prst="rect">
                <a:avLst/>
              </a:prstGeom>
              <a:solidFill>
                <a:srgbClr val="8B0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33" name="Rectangle 115"/>
              <p:cNvSpPr>
                <a:spLocks noChangeArrowheads="1"/>
              </p:cNvSpPr>
              <p:nvPr/>
            </p:nvSpPr>
            <p:spPr bwMode="auto">
              <a:xfrm>
                <a:off x="913" y="2616"/>
                <a:ext cx="3786" cy="5"/>
              </a:xfrm>
              <a:prstGeom prst="rect">
                <a:avLst/>
              </a:prstGeom>
              <a:solidFill>
                <a:srgbClr val="89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34" name="Rectangle 116"/>
              <p:cNvSpPr>
                <a:spLocks noChangeArrowheads="1"/>
              </p:cNvSpPr>
              <p:nvPr/>
            </p:nvSpPr>
            <p:spPr bwMode="auto">
              <a:xfrm>
                <a:off x="913" y="2621"/>
                <a:ext cx="3786" cy="11"/>
              </a:xfrm>
              <a:prstGeom prst="rect">
                <a:avLst/>
              </a:prstGeom>
              <a:solidFill>
                <a:srgbClr val="87001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35" name="Rectangle 117"/>
              <p:cNvSpPr>
                <a:spLocks noChangeArrowheads="1"/>
              </p:cNvSpPr>
              <p:nvPr/>
            </p:nvSpPr>
            <p:spPr bwMode="auto">
              <a:xfrm>
                <a:off x="913" y="2632"/>
                <a:ext cx="3786" cy="5"/>
              </a:xfrm>
              <a:prstGeom prst="rect">
                <a:avLst/>
              </a:prstGeom>
              <a:solidFill>
                <a:srgbClr val="84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36" name="Rectangle 118"/>
              <p:cNvSpPr>
                <a:spLocks noChangeArrowheads="1"/>
              </p:cNvSpPr>
              <p:nvPr/>
            </p:nvSpPr>
            <p:spPr bwMode="auto">
              <a:xfrm>
                <a:off x="913" y="2637"/>
                <a:ext cx="3786" cy="11"/>
              </a:xfrm>
              <a:prstGeom prst="rect">
                <a:avLst/>
              </a:prstGeom>
              <a:solidFill>
                <a:srgbClr val="82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37" name="Rectangle 119"/>
              <p:cNvSpPr>
                <a:spLocks noChangeArrowheads="1"/>
              </p:cNvSpPr>
              <p:nvPr/>
            </p:nvSpPr>
            <p:spPr bwMode="auto">
              <a:xfrm>
                <a:off x="913" y="2648"/>
                <a:ext cx="3786" cy="10"/>
              </a:xfrm>
              <a:prstGeom prst="rect">
                <a:avLst/>
              </a:prstGeom>
              <a:solidFill>
                <a:srgbClr val="7F001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38" name="Rectangle 120"/>
              <p:cNvSpPr>
                <a:spLocks noChangeArrowheads="1"/>
              </p:cNvSpPr>
              <p:nvPr/>
            </p:nvSpPr>
            <p:spPr bwMode="auto">
              <a:xfrm>
                <a:off x="913" y="2658"/>
                <a:ext cx="3786" cy="11"/>
              </a:xfrm>
              <a:prstGeom prst="rect">
                <a:avLst/>
              </a:prstGeom>
              <a:solidFill>
                <a:srgbClr val="7D001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39" name="Rectangle 121"/>
              <p:cNvSpPr>
                <a:spLocks noChangeArrowheads="1"/>
              </p:cNvSpPr>
              <p:nvPr/>
            </p:nvSpPr>
            <p:spPr bwMode="auto">
              <a:xfrm>
                <a:off x="913" y="2669"/>
                <a:ext cx="3786" cy="11"/>
              </a:xfrm>
              <a:prstGeom prst="rect">
                <a:avLst/>
              </a:prstGeom>
              <a:solidFill>
                <a:srgbClr val="7B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40" name="Rectangle 122"/>
              <p:cNvSpPr>
                <a:spLocks noChangeArrowheads="1"/>
              </p:cNvSpPr>
              <p:nvPr/>
            </p:nvSpPr>
            <p:spPr bwMode="auto">
              <a:xfrm>
                <a:off x="913" y="2680"/>
                <a:ext cx="3786" cy="15"/>
              </a:xfrm>
              <a:prstGeom prst="rect">
                <a:avLst/>
              </a:prstGeom>
              <a:solidFill>
                <a:srgbClr val="79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41" name="Rectangle 123"/>
              <p:cNvSpPr>
                <a:spLocks noChangeArrowheads="1"/>
              </p:cNvSpPr>
              <p:nvPr/>
            </p:nvSpPr>
            <p:spPr bwMode="auto">
              <a:xfrm>
                <a:off x="913" y="2695"/>
                <a:ext cx="3786" cy="11"/>
              </a:xfrm>
              <a:prstGeom prst="rect">
                <a:avLst/>
              </a:prstGeom>
              <a:solidFill>
                <a:srgbClr val="77001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42" name="Rectangle 124"/>
              <p:cNvSpPr>
                <a:spLocks noChangeArrowheads="1"/>
              </p:cNvSpPr>
              <p:nvPr/>
            </p:nvSpPr>
            <p:spPr bwMode="auto">
              <a:xfrm>
                <a:off x="913" y="2706"/>
                <a:ext cx="3786" cy="5"/>
              </a:xfrm>
              <a:prstGeom prst="rect">
                <a:avLst/>
              </a:prstGeom>
              <a:solidFill>
                <a:srgbClr val="7500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4943" name="Rectangle 125"/>
              <p:cNvSpPr>
                <a:spLocks noChangeArrowheads="1"/>
              </p:cNvSpPr>
              <p:nvPr/>
            </p:nvSpPr>
            <p:spPr bwMode="auto">
              <a:xfrm>
                <a:off x="907" y="1767"/>
                <a:ext cx="3783" cy="952"/>
              </a:xfrm>
              <a:prstGeom prst="rect">
                <a:avLst/>
              </a:prstGeom>
              <a:noFill/>
              <a:ln w="31750" cap="rnd">
                <a:solidFill>
                  <a:srgbClr val="48473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34822" name="Rectangle 127"/>
            <p:cNvSpPr>
              <a:spLocks noChangeArrowheads="1"/>
            </p:cNvSpPr>
            <p:nvPr/>
          </p:nvSpPr>
          <p:spPr bwMode="auto">
            <a:xfrm>
              <a:off x="1338" y="1984"/>
              <a:ext cx="3671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zh-CN" altLang="en-US" sz="4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沙俄乘机强占中国领土</a:t>
              </a:r>
              <a:endParaRPr lang="zh-CN" altLang="zh-CN" sz="4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63550" y="2016125"/>
            <a:ext cx="3635375" cy="1385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1.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时间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2.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手段</a:t>
            </a:r>
            <a:r>
              <a:rPr lang="en-US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485775" y="1463675"/>
            <a:ext cx="55864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三、沙俄侵占中国大片领土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957388" y="2170113"/>
            <a:ext cx="47148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1858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年起至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19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年代。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982788" y="3459163"/>
            <a:ext cx="8081962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侵占中国领土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150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多万平方千米。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957388" y="2814638"/>
            <a:ext cx="55197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强迫清政府签订一系列不平等条约。</a:t>
            </a:r>
          </a:p>
        </p:txBody>
      </p:sp>
      <p:sp>
        <p:nvSpPr>
          <p:cNvPr id="28" name="矩形 27"/>
          <p:cNvSpPr/>
          <p:nvPr/>
        </p:nvSpPr>
        <p:spPr>
          <a:xfrm>
            <a:off x="490538" y="3370263"/>
            <a:ext cx="1585912" cy="738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3.</a:t>
            </a:r>
            <a:r>
              <a:rPr lang="zh-CN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结果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/>
      <p:bldP spid="17" grpId="0"/>
      <p:bldP spid="18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0721"/>
          <p:cNvSpPr txBox="1">
            <a:spLocks noChangeArrowheads="1"/>
          </p:cNvSpPr>
          <p:nvPr/>
        </p:nvSpPr>
        <p:spPr bwMode="auto">
          <a:xfrm>
            <a:off x="1411288" y="1195388"/>
            <a:ext cx="642778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沙俄通过不平等条约割占中国大片领土表</a:t>
            </a:r>
          </a:p>
        </p:txBody>
      </p:sp>
      <p:graphicFrame>
        <p:nvGraphicFramePr>
          <p:cNvPr id="26" name="表格 25"/>
          <p:cNvGraphicFramePr/>
          <p:nvPr/>
        </p:nvGraphicFramePr>
        <p:xfrm>
          <a:off x="328613" y="1698625"/>
          <a:ext cx="8556625" cy="4775200"/>
        </p:xfrm>
        <a:graphic>
          <a:graphicData uri="http://schemas.openxmlformats.org/drawingml/2006/table">
            <a:tbl>
              <a:tblPr/>
              <a:tblGrid>
                <a:gridCol w="1019175"/>
                <a:gridCol w="3101975"/>
                <a:gridCol w="2352675"/>
                <a:gridCol w="2082800"/>
              </a:tblGrid>
              <a:tr h="6715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时间</a:t>
                      </a:r>
                    </a:p>
                  </a:txBody>
                  <a:tcPr marL="36000" marR="36000" marT="36000" marB="360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2B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不平等条约名称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2B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割占领土范围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2B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割占领土面积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2B6">
                        <a:alpha val="100000"/>
                      </a:srgbClr>
                    </a:solidFill>
                  </a:tcPr>
                </a:tc>
              </a:tr>
              <a:tr h="98266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1858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</a:t>
                      </a:r>
                    </a:p>
                  </a:txBody>
                  <a:tcPr marL="36000" marR="36000" marT="36000" marB="360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2B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仿宋_GB2312" pitchFamily="1" charset="-122"/>
                          <a:ea typeface="仿宋_GB2312" pitchFamily="1" charset="-122"/>
                        </a:rPr>
                        <a:t>中俄</a:t>
                      </a:r>
                      <a:r>
                        <a:rPr lang="en-US" altLang="x-none" sz="2000" b="1" dirty="0">
                          <a:solidFill>
                            <a:srgbClr val="FF0000"/>
                          </a:solidFill>
                          <a:latin typeface="仿宋_GB2312" pitchFamily="1" charset="-122"/>
                          <a:ea typeface="仿宋_GB2312" pitchFamily="1" charset="-122"/>
                        </a:rPr>
                        <a:t>《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仿宋_GB2312" pitchFamily="1" charset="-122"/>
                          <a:ea typeface="仿宋_GB2312" pitchFamily="1" charset="-122"/>
                        </a:rPr>
                        <a:t>瑷珲条约</a:t>
                      </a:r>
                      <a:r>
                        <a:rPr lang="en-US" altLang="x-none" sz="2000" b="1" dirty="0">
                          <a:solidFill>
                            <a:srgbClr val="FF0000"/>
                          </a:solidFill>
                          <a:latin typeface="仿宋_GB2312" pitchFamily="1" charset="-122"/>
                          <a:ea typeface="仿宋_GB2312" pitchFamily="1" charset="-122"/>
                        </a:rPr>
                        <a:t>》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2D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仿宋_GB2312" pitchFamily="1" charset="-122"/>
                          <a:ea typeface="仿宋_GB2312" pitchFamily="1" charset="-122"/>
                        </a:rPr>
                        <a:t>中国东北外兴安岭以南、黑龙江以北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2D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000" b="1" dirty="0">
                          <a:solidFill>
                            <a:srgbClr val="FF0000"/>
                          </a:solidFill>
                          <a:latin typeface="仿宋_GB2312" pitchFamily="1" charset="-122"/>
                          <a:ea typeface="仿宋_GB2312" pitchFamily="1" charset="-122"/>
                        </a:rPr>
                        <a:t>60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仿宋_GB2312" pitchFamily="1" charset="-122"/>
                          <a:ea typeface="仿宋_GB2312" pitchFamily="1" charset="-122"/>
                        </a:rPr>
                        <a:t>多万平方千米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2D0">
                        <a:alpha val="100000"/>
                      </a:srgbClr>
                    </a:solidFill>
                  </a:tcPr>
                </a:tc>
              </a:tr>
              <a:tr h="10001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1860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年</a:t>
                      </a:r>
                    </a:p>
                  </a:txBody>
                  <a:tcPr marL="36000" marR="36000" marT="36000" marB="360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2B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中俄</a:t>
                      </a:r>
                      <a:r>
                        <a:rPr lang="en-US" altLang="x-none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《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北京条约</a:t>
                      </a:r>
                      <a:r>
                        <a:rPr lang="en-US" altLang="x-none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》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2D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中国乌苏里江以东、包括库页岛在内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2D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约</a:t>
                      </a:r>
                      <a:r>
                        <a:rPr lang="en-US" altLang="x-none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40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万平方千米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2D0">
                        <a:alpha val="100000"/>
                      </a:srgbClr>
                    </a:solidFill>
                  </a:tcPr>
                </a:tc>
              </a:tr>
              <a:tr h="9969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1860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年</a:t>
                      </a:r>
                      <a:r>
                        <a:rPr lang="en-US" altLang="x-none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1864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年</a:t>
                      </a:r>
                    </a:p>
                  </a:txBody>
                  <a:tcPr marL="36000" marR="36000" marT="36000" marB="360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2B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中俄</a:t>
                      </a:r>
                      <a:r>
                        <a:rPr lang="en-US" altLang="x-none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《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北京条约</a:t>
                      </a:r>
                      <a:r>
                        <a:rPr lang="en-US" altLang="x-none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》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中俄</a:t>
                      </a:r>
                      <a:r>
                        <a:rPr lang="en-US" altLang="x-none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《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勘分西北界约记</a:t>
                      </a:r>
                      <a:r>
                        <a:rPr lang="en-US" altLang="x-none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》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2D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中国巴尔喀什湖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以东、以南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2D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44</a:t>
                      </a: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万多平方千米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2D0">
                        <a:alpha val="100000"/>
                      </a:srgbClr>
                    </a:solidFill>
                  </a:tcPr>
                </a:tc>
              </a:tr>
              <a:tr h="11239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19</a:t>
                      </a:r>
                      <a:r>
                        <a:rPr lang="zh-CN" altLang="en-US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世纪</a:t>
                      </a:r>
                      <a:r>
                        <a:rPr lang="en-US" altLang="x-none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80</a:t>
                      </a:r>
                      <a:r>
                        <a:rPr lang="zh-CN" altLang="en-US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年代</a:t>
                      </a:r>
                    </a:p>
                  </a:txBody>
                  <a:tcPr marL="36000" marR="36000" marT="36000" marB="360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D2B6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仿宋_GB2312" pitchFamily="1" charset="-122"/>
                          <a:ea typeface="仿宋_GB2312" pitchFamily="1" charset="-122"/>
                        </a:rPr>
                        <a:t>中俄</a:t>
                      </a:r>
                      <a:r>
                        <a:rPr lang="en-US" altLang="x-none" sz="2000" b="1" dirty="0">
                          <a:latin typeface="仿宋_GB2312" pitchFamily="1" charset="-122"/>
                          <a:ea typeface="仿宋_GB2312" pitchFamily="1" charset="-122"/>
                        </a:rPr>
                        <a:t>《</a:t>
                      </a:r>
                      <a:r>
                        <a:rPr lang="zh-CN" altLang="en-US" sz="2000" b="1" dirty="0">
                          <a:latin typeface="仿宋_GB2312" pitchFamily="1" charset="-122"/>
                          <a:ea typeface="仿宋_GB2312" pitchFamily="1" charset="-122"/>
                        </a:rPr>
                        <a:t>改订条约</a:t>
                      </a:r>
                      <a:r>
                        <a:rPr lang="en-US" altLang="x-none" sz="2000" b="1" dirty="0">
                          <a:latin typeface="仿宋_GB2312" pitchFamily="1" charset="-122"/>
                          <a:ea typeface="仿宋_GB2312" pitchFamily="1" charset="-122"/>
                        </a:rPr>
                        <a:t>》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仿宋_GB2312" pitchFamily="1" charset="-122"/>
                          <a:ea typeface="仿宋_GB2312" pitchFamily="1" charset="-122"/>
                        </a:rPr>
                        <a:t>及以后五个勘界议定书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2D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仿宋_GB2312" pitchFamily="1" charset="-122"/>
                          <a:ea typeface="仿宋_GB2312" pitchFamily="1" charset="-122"/>
                        </a:rPr>
                        <a:t>中国西北部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2D0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x-none" sz="2000" b="1" dirty="0">
                          <a:latin typeface="仿宋_GB2312" pitchFamily="1" charset="-122"/>
                          <a:ea typeface="仿宋_GB2312" pitchFamily="1" charset="-122"/>
                        </a:rPr>
                        <a:t>7</a:t>
                      </a:r>
                      <a:r>
                        <a:rPr lang="zh-CN" altLang="en-US" sz="2000" b="1" dirty="0">
                          <a:latin typeface="仿宋_GB2312" pitchFamily="1" charset="-122"/>
                          <a:ea typeface="仿宋_GB2312" pitchFamily="1" charset="-122"/>
                        </a:rPr>
                        <a:t>万多平方千米</a:t>
                      </a:r>
                    </a:p>
                  </a:txBody>
                  <a:tcPr marL="36000" marR="36000" marT="36000" marB="3600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2D0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7" name="矩形 30755"/>
          <p:cNvSpPr>
            <a:spLocks noChangeArrowheads="1"/>
          </p:cNvSpPr>
          <p:nvPr/>
        </p:nvSpPr>
        <p:spPr bwMode="auto">
          <a:xfrm>
            <a:off x="336550" y="2497138"/>
            <a:ext cx="8548688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3" descr="import22070_1"/>
          <p:cNvPicPr preferRelativeResize="0">
            <a:picLocks noChangeAspect="1" noChangeArrowheads="1"/>
          </p:cNvPicPr>
          <p:nvPr/>
        </p:nvPicPr>
        <p:blipFill>
          <a:blip r:embed="rId2"/>
          <a:srcRect l="6458" t="32974" r="4056" b="43372"/>
          <a:stretch>
            <a:fillRect/>
          </a:stretch>
        </p:blipFill>
        <p:spPr bwMode="auto">
          <a:xfrm>
            <a:off x="204788" y="1166813"/>
            <a:ext cx="8763000" cy="3487737"/>
          </a:xfrm>
          <a:prstGeom prst="rect">
            <a:avLst/>
          </a:prstGeom>
          <a:solidFill>
            <a:srgbClr val="FF66FF">
              <a:alpha val="50000"/>
            </a:srgbClr>
          </a:soli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515151"/>
            </a:outerShdw>
          </a:effectLst>
        </p:spPr>
      </p:pic>
      <p:sp>
        <p:nvSpPr>
          <p:cNvPr id="50" name="Freeform 6" descr="小网格"/>
          <p:cNvSpPr>
            <a:spLocks noChangeArrowheads="1"/>
          </p:cNvSpPr>
          <p:nvPr/>
        </p:nvSpPr>
        <p:spPr bwMode="auto">
          <a:xfrm>
            <a:off x="7242175" y="1347788"/>
            <a:ext cx="500063" cy="312737"/>
          </a:xfrm>
          <a:custGeom>
            <a:avLst/>
            <a:gdLst>
              <a:gd name="T0" fmla="*/ 71438 w 315"/>
              <a:gd name="T1" fmla="*/ 169862 h 197"/>
              <a:gd name="T2" fmla="*/ 4763 w 315"/>
              <a:gd name="T3" fmla="*/ 227012 h 197"/>
              <a:gd name="T4" fmla="*/ 38100 w 315"/>
              <a:gd name="T5" fmla="*/ 260350 h 197"/>
              <a:gd name="T6" fmla="*/ 138113 w 315"/>
              <a:gd name="T7" fmla="*/ 265112 h 197"/>
              <a:gd name="T8" fmla="*/ 147638 w 315"/>
              <a:gd name="T9" fmla="*/ 307975 h 197"/>
              <a:gd name="T10" fmla="*/ 166688 w 315"/>
              <a:gd name="T11" fmla="*/ 303212 h 197"/>
              <a:gd name="T12" fmla="*/ 214313 w 315"/>
              <a:gd name="T13" fmla="*/ 303212 h 197"/>
              <a:gd name="T14" fmla="*/ 242888 w 315"/>
              <a:gd name="T15" fmla="*/ 298450 h 197"/>
              <a:gd name="T16" fmla="*/ 290513 w 315"/>
              <a:gd name="T17" fmla="*/ 265112 h 197"/>
              <a:gd name="T18" fmla="*/ 366713 w 315"/>
              <a:gd name="T19" fmla="*/ 236537 h 197"/>
              <a:gd name="T20" fmla="*/ 438150 w 315"/>
              <a:gd name="T21" fmla="*/ 188912 h 197"/>
              <a:gd name="T22" fmla="*/ 481013 w 315"/>
              <a:gd name="T23" fmla="*/ 69850 h 197"/>
              <a:gd name="T24" fmla="*/ 485775 w 315"/>
              <a:gd name="T25" fmla="*/ 17462 h 197"/>
              <a:gd name="T26" fmla="*/ 441325 w 315"/>
              <a:gd name="T27" fmla="*/ 1587 h 197"/>
              <a:gd name="T28" fmla="*/ 395288 w 315"/>
              <a:gd name="T29" fmla="*/ 7937 h 197"/>
              <a:gd name="T30" fmla="*/ 376238 w 315"/>
              <a:gd name="T31" fmla="*/ 31750 h 197"/>
              <a:gd name="T32" fmla="*/ 323850 w 315"/>
              <a:gd name="T33" fmla="*/ 55562 h 197"/>
              <a:gd name="T34" fmla="*/ 280988 w 315"/>
              <a:gd name="T35" fmla="*/ 112712 h 197"/>
              <a:gd name="T36" fmla="*/ 238125 w 315"/>
              <a:gd name="T37" fmla="*/ 136525 h 197"/>
              <a:gd name="T38" fmla="*/ 204788 w 315"/>
              <a:gd name="T39" fmla="*/ 146050 h 197"/>
              <a:gd name="T40" fmla="*/ 142875 w 315"/>
              <a:gd name="T41" fmla="*/ 131762 h 197"/>
              <a:gd name="T42" fmla="*/ 109538 w 315"/>
              <a:gd name="T43" fmla="*/ 165100 h 197"/>
              <a:gd name="T44" fmla="*/ 71438 w 315"/>
              <a:gd name="T45" fmla="*/ 169862 h 19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15"/>
              <a:gd name="T70" fmla="*/ 0 h 197"/>
              <a:gd name="T71" fmla="*/ 315 w 315"/>
              <a:gd name="T72" fmla="*/ 197 h 19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15" h="197">
                <a:moveTo>
                  <a:pt x="45" y="107"/>
                </a:moveTo>
                <a:cubicBezTo>
                  <a:pt x="17" y="117"/>
                  <a:pt x="6" y="133"/>
                  <a:pt x="3" y="143"/>
                </a:cubicBezTo>
                <a:cubicBezTo>
                  <a:pt x="0" y="153"/>
                  <a:pt x="10" y="160"/>
                  <a:pt x="24" y="164"/>
                </a:cubicBezTo>
                <a:cubicBezTo>
                  <a:pt x="45" y="165"/>
                  <a:pt x="68" y="159"/>
                  <a:pt x="87" y="167"/>
                </a:cubicBezTo>
                <a:cubicBezTo>
                  <a:pt x="95" y="171"/>
                  <a:pt x="87" y="187"/>
                  <a:pt x="93" y="194"/>
                </a:cubicBezTo>
                <a:cubicBezTo>
                  <a:pt x="95" y="197"/>
                  <a:pt x="101" y="191"/>
                  <a:pt x="105" y="191"/>
                </a:cubicBezTo>
                <a:cubicBezTo>
                  <a:pt x="111" y="190"/>
                  <a:pt x="127" y="191"/>
                  <a:pt x="135" y="191"/>
                </a:cubicBezTo>
                <a:cubicBezTo>
                  <a:pt x="143" y="191"/>
                  <a:pt x="145" y="192"/>
                  <a:pt x="153" y="188"/>
                </a:cubicBezTo>
                <a:cubicBezTo>
                  <a:pt x="173" y="183"/>
                  <a:pt x="162" y="188"/>
                  <a:pt x="183" y="167"/>
                </a:cubicBezTo>
                <a:cubicBezTo>
                  <a:pt x="197" y="153"/>
                  <a:pt x="214" y="155"/>
                  <a:pt x="231" y="149"/>
                </a:cubicBezTo>
                <a:cubicBezTo>
                  <a:pt x="249" y="131"/>
                  <a:pt x="252" y="143"/>
                  <a:pt x="276" y="119"/>
                </a:cubicBezTo>
                <a:cubicBezTo>
                  <a:pt x="283" y="93"/>
                  <a:pt x="294" y="70"/>
                  <a:pt x="303" y="44"/>
                </a:cubicBezTo>
                <a:cubicBezTo>
                  <a:pt x="307" y="26"/>
                  <a:pt x="315" y="17"/>
                  <a:pt x="306" y="11"/>
                </a:cubicBezTo>
                <a:cubicBezTo>
                  <a:pt x="302" y="4"/>
                  <a:pt x="287" y="2"/>
                  <a:pt x="278" y="1"/>
                </a:cubicBezTo>
                <a:cubicBezTo>
                  <a:pt x="269" y="0"/>
                  <a:pt x="256" y="2"/>
                  <a:pt x="249" y="5"/>
                </a:cubicBezTo>
                <a:cubicBezTo>
                  <a:pt x="242" y="8"/>
                  <a:pt x="244" y="15"/>
                  <a:pt x="237" y="20"/>
                </a:cubicBezTo>
                <a:cubicBezTo>
                  <a:pt x="230" y="25"/>
                  <a:pt x="214" y="27"/>
                  <a:pt x="204" y="35"/>
                </a:cubicBezTo>
                <a:cubicBezTo>
                  <a:pt x="191" y="51"/>
                  <a:pt x="186" y="63"/>
                  <a:pt x="177" y="71"/>
                </a:cubicBezTo>
                <a:cubicBezTo>
                  <a:pt x="168" y="79"/>
                  <a:pt x="158" y="83"/>
                  <a:pt x="150" y="86"/>
                </a:cubicBezTo>
                <a:cubicBezTo>
                  <a:pt x="142" y="89"/>
                  <a:pt x="139" y="93"/>
                  <a:pt x="129" y="92"/>
                </a:cubicBezTo>
                <a:cubicBezTo>
                  <a:pt x="119" y="91"/>
                  <a:pt x="100" y="81"/>
                  <a:pt x="90" y="83"/>
                </a:cubicBezTo>
                <a:cubicBezTo>
                  <a:pt x="80" y="85"/>
                  <a:pt x="76" y="100"/>
                  <a:pt x="69" y="104"/>
                </a:cubicBezTo>
                <a:cubicBezTo>
                  <a:pt x="62" y="108"/>
                  <a:pt x="50" y="107"/>
                  <a:pt x="45" y="107"/>
                </a:cubicBezTo>
                <a:close/>
              </a:path>
            </a:pathLst>
          </a:cu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995C00"/>
            </a:prstShdw>
          </a:effectLst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Freeform 7" descr="大纸屑"/>
          <p:cNvSpPr>
            <a:spLocks noChangeArrowheads="1"/>
          </p:cNvSpPr>
          <p:nvPr/>
        </p:nvSpPr>
        <p:spPr bwMode="auto">
          <a:xfrm>
            <a:off x="5981700" y="1222375"/>
            <a:ext cx="2239963" cy="1322388"/>
          </a:xfrm>
          <a:custGeom>
            <a:avLst/>
            <a:gdLst>
              <a:gd name="T0" fmla="*/ 84137 w 1411"/>
              <a:gd name="T1" fmla="*/ 649287 h 833"/>
              <a:gd name="T2" fmla="*/ 88900 w 1411"/>
              <a:gd name="T3" fmla="*/ 698500 h 833"/>
              <a:gd name="T4" fmla="*/ 217487 w 1411"/>
              <a:gd name="T5" fmla="*/ 649287 h 833"/>
              <a:gd name="T6" fmla="*/ 363537 w 1411"/>
              <a:gd name="T7" fmla="*/ 617537 h 833"/>
              <a:gd name="T8" fmla="*/ 617537 w 1411"/>
              <a:gd name="T9" fmla="*/ 584200 h 833"/>
              <a:gd name="T10" fmla="*/ 681037 w 1411"/>
              <a:gd name="T11" fmla="*/ 569912 h 833"/>
              <a:gd name="T12" fmla="*/ 741362 w 1411"/>
              <a:gd name="T13" fmla="*/ 592137 h 833"/>
              <a:gd name="T14" fmla="*/ 785812 w 1411"/>
              <a:gd name="T15" fmla="*/ 630237 h 833"/>
              <a:gd name="T16" fmla="*/ 881062 w 1411"/>
              <a:gd name="T17" fmla="*/ 754062 h 833"/>
              <a:gd name="T18" fmla="*/ 931862 w 1411"/>
              <a:gd name="T19" fmla="*/ 833437 h 833"/>
              <a:gd name="T20" fmla="*/ 989012 w 1411"/>
              <a:gd name="T21" fmla="*/ 935037 h 833"/>
              <a:gd name="T22" fmla="*/ 998537 w 1411"/>
              <a:gd name="T23" fmla="*/ 984250 h 833"/>
              <a:gd name="T24" fmla="*/ 1055687 w 1411"/>
              <a:gd name="T25" fmla="*/ 993775 h 833"/>
              <a:gd name="T26" fmla="*/ 1192212 w 1411"/>
              <a:gd name="T27" fmla="*/ 1071562 h 833"/>
              <a:gd name="T28" fmla="*/ 1370012 w 1411"/>
              <a:gd name="T29" fmla="*/ 1144587 h 833"/>
              <a:gd name="T30" fmla="*/ 1446212 w 1411"/>
              <a:gd name="T31" fmla="*/ 1184275 h 833"/>
              <a:gd name="T32" fmla="*/ 1446212 w 1411"/>
              <a:gd name="T33" fmla="*/ 1255712 h 833"/>
              <a:gd name="T34" fmla="*/ 1474787 w 1411"/>
              <a:gd name="T35" fmla="*/ 1289050 h 833"/>
              <a:gd name="T36" fmla="*/ 1603374 w 1411"/>
              <a:gd name="T37" fmla="*/ 1298575 h 833"/>
              <a:gd name="T38" fmla="*/ 1717675 w 1411"/>
              <a:gd name="T39" fmla="*/ 1227137 h 833"/>
              <a:gd name="T40" fmla="*/ 1784350 w 1411"/>
              <a:gd name="T41" fmla="*/ 1189037 h 833"/>
              <a:gd name="T42" fmla="*/ 1884362 w 1411"/>
              <a:gd name="T43" fmla="*/ 1090612 h 833"/>
              <a:gd name="T44" fmla="*/ 1974850 w 1411"/>
              <a:gd name="T45" fmla="*/ 841375 h 833"/>
              <a:gd name="T46" fmla="*/ 1976437 w 1411"/>
              <a:gd name="T47" fmla="*/ 712787 h 833"/>
              <a:gd name="T48" fmla="*/ 2030412 w 1411"/>
              <a:gd name="T49" fmla="*/ 677862 h 833"/>
              <a:gd name="T50" fmla="*/ 2108200 w 1411"/>
              <a:gd name="T51" fmla="*/ 527050 h 833"/>
              <a:gd name="T52" fmla="*/ 2232025 w 1411"/>
              <a:gd name="T53" fmla="*/ 412750 h 833"/>
              <a:gd name="T54" fmla="*/ 2132012 w 1411"/>
              <a:gd name="T55" fmla="*/ 284162 h 833"/>
              <a:gd name="T56" fmla="*/ 2176462 w 1411"/>
              <a:gd name="T57" fmla="*/ 204787 h 833"/>
              <a:gd name="T58" fmla="*/ 2227262 w 1411"/>
              <a:gd name="T59" fmla="*/ 131762 h 833"/>
              <a:gd name="T60" fmla="*/ 2182812 w 1411"/>
              <a:gd name="T61" fmla="*/ 134937 h 833"/>
              <a:gd name="T62" fmla="*/ 2122487 w 1411"/>
              <a:gd name="T63" fmla="*/ 117475 h 833"/>
              <a:gd name="T64" fmla="*/ 2041525 w 1411"/>
              <a:gd name="T65" fmla="*/ 103187 h 833"/>
              <a:gd name="T66" fmla="*/ 1984375 w 1411"/>
              <a:gd name="T67" fmla="*/ 127000 h 833"/>
              <a:gd name="T68" fmla="*/ 1946275 w 1411"/>
              <a:gd name="T69" fmla="*/ 188912 h 833"/>
              <a:gd name="T70" fmla="*/ 1784350 w 1411"/>
              <a:gd name="T71" fmla="*/ 236537 h 833"/>
              <a:gd name="T72" fmla="*/ 1655762 w 1411"/>
              <a:gd name="T73" fmla="*/ 153987 h 833"/>
              <a:gd name="T74" fmla="*/ 1622424 w 1411"/>
              <a:gd name="T75" fmla="*/ 293687 h 833"/>
              <a:gd name="T76" fmla="*/ 1541462 w 1411"/>
              <a:gd name="T77" fmla="*/ 388937 h 833"/>
              <a:gd name="T78" fmla="*/ 1465262 w 1411"/>
              <a:gd name="T79" fmla="*/ 427037 h 833"/>
              <a:gd name="T80" fmla="*/ 1374775 w 1411"/>
              <a:gd name="T81" fmla="*/ 460375 h 833"/>
              <a:gd name="T82" fmla="*/ 1308100 w 1411"/>
              <a:gd name="T83" fmla="*/ 465137 h 833"/>
              <a:gd name="T84" fmla="*/ 1289050 w 1411"/>
              <a:gd name="T85" fmla="*/ 412750 h 833"/>
              <a:gd name="T86" fmla="*/ 1169987 w 1411"/>
              <a:gd name="T87" fmla="*/ 403225 h 833"/>
              <a:gd name="T88" fmla="*/ 1195387 w 1411"/>
              <a:gd name="T89" fmla="*/ 334962 h 833"/>
              <a:gd name="T90" fmla="*/ 1193800 w 1411"/>
              <a:gd name="T91" fmla="*/ 269875 h 833"/>
              <a:gd name="T92" fmla="*/ 1217612 w 1411"/>
              <a:gd name="T93" fmla="*/ 165100 h 833"/>
              <a:gd name="T94" fmla="*/ 1222375 w 1411"/>
              <a:gd name="T95" fmla="*/ 65087 h 833"/>
              <a:gd name="T96" fmla="*/ 1169987 w 1411"/>
              <a:gd name="T97" fmla="*/ 26987 h 833"/>
              <a:gd name="T98" fmla="*/ 1069975 w 1411"/>
              <a:gd name="T99" fmla="*/ 122237 h 833"/>
              <a:gd name="T100" fmla="*/ 1012825 w 1411"/>
              <a:gd name="T101" fmla="*/ 146050 h 833"/>
              <a:gd name="T102" fmla="*/ 836612 w 1411"/>
              <a:gd name="T103" fmla="*/ 198437 h 833"/>
              <a:gd name="T104" fmla="*/ 598487 w 1411"/>
              <a:gd name="T105" fmla="*/ 227012 h 833"/>
              <a:gd name="T106" fmla="*/ 528637 w 1411"/>
              <a:gd name="T107" fmla="*/ 325437 h 833"/>
              <a:gd name="T108" fmla="*/ 388937 w 1411"/>
              <a:gd name="T109" fmla="*/ 455612 h 833"/>
              <a:gd name="T110" fmla="*/ 96837 w 1411"/>
              <a:gd name="T111" fmla="*/ 588962 h 83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11"/>
              <a:gd name="T169" fmla="*/ 0 h 833"/>
              <a:gd name="T170" fmla="*/ 1411 w 1411"/>
              <a:gd name="T171" fmla="*/ 833 h 83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11" h="833">
                <a:moveTo>
                  <a:pt x="61" y="371"/>
                </a:moveTo>
                <a:cubicBezTo>
                  <a:pt x="45" y="383"/>
                  <a:pt x="56" y="397"/>
                  <a:pt x="53" y="409"/>
                </a:cubicBezTo>
                <a:cubicBezTo>
                  <a:pt x="50" y="421"/>
                  <a:pt x="45" y="436"/>
                  <a:pt x="45" y="441"/>
                </a:cubicBezTo>
                <a:cubicBezTo>
                  <a:pt x="45" y="446"/>
                  <a:pt x="48" y="443"/>
                  <a:pt x="56" y="440"/>
                </a:cubicBezTo>
                <a:cubicBezTo>
                  <a:pt x="57" y="445"/>
                  <a:pt x="88" y="424"/>
                  <a:pt x="95" y="421"/>
                </a:cubicBezTo>
                <a:cubicBezTo>
                  <a:pt x="108" y="418"/>
                  <a:pt x="122" y="410"/>
                  <a:pt x="137" y="409"/>
                </a:cubicBezTo>
                <a:cubicBezTo>
                  <a:pt x="152" y="408"/>
                  <a:pt x="170" y="419"/>
                  <a:pt x="185" y="416"/>
                </a:cubicBezTo>
                <a:cubicBezTo>
                  <a:pt x="208" y="414"/>
                  <a:pt x="200" y="399"/>
                  <a:pt x="229" y="389"/>
                </a:cubicBezTo>
                <a:cubicBezTo>
                  <a:pt x="258" y="379"/>
                  <a:pt x="332" y="356"/>
                  <a:pt x="359" y="353"/>
                </a:cubicBezTo>
                <a:cubicBezTo>
                  <a:pt x="370" y="350"/>
                  <a:pt x="378" y="364"/>
                  <a:pt x="389" y="368"/>
                </a:cubicBezTo>
                <a:cubicBezTo>
                  <a:pt x="397" y="370"/>
                  <a:pt x="396" y="367"/>
                  <a:pt x="407" y="365"/>
                </a:cubicBezTo>
                <a:cubicBezTo>
                  <a:pt x="414" y="364"/>
                  <a:pt x="421" y="361"/>
                  <a:pt x="429" y="359"/>
                </a:cubicBezTo>
                <a:cubicBezTo>
                  <a:pt x="437" y="357"/>
                  <a:pt x="449" y="351"/>
                  <a:pt x="455" y="353"/>
                </a:cubicBezTo>
                <a:cubicBezTo>
                  <a:pt x="461" y="355"/>
                  <a:pt x="461" y="368"/>
                  <a:pt x="467" y="373"/>
                </a:cubicBezTo>
                <a:cubicBezTo>
                  <a:pt x="471" y="376"/>
                  <a:pt x="488" y="381"/>
                  <a:pt x="493" y="385"/>
                </a:cubicBezTo>
                <a:cubicBezTo>
                  <a:pt x="498" y="389"/>
                  <a:pt x="489" y="391"/>
                  <a:pt x="495" y="397"/>
                </a:cubicBezTo>
                <a:cubicBezTo>
                  <a:pt x="501" y="403"/>
                  <a:pt x="519" y="410"/>
                  <a:pt x="529" y="423"/>
                </a:cubicBezTo>
                <a:cubicBezTo>
                  <a:pt x="539" y="445"/>
                  <a:pt x="543" y="460"/>
                  <a:pt x="555" y="475"/>
                </a:cubicBezTo>
                <a:cubicBezTo>
                  <a:pt x="562" y="488"/>
                  <a:pt x="570" y="493"/>
                  <a:pt x="575" y="501"/>
                </a:cubicBezTo>
                <a:cubicBezTo>
                  <a:pt x="580" y="509"/>
                  <a:pt x="582" y="516"/>
                  <a:pt x="587" y="525"/>
                </a:cubicBezTo>
                <a:cubicBezTo>
                  <a:pt x="592" y="534"/>
                  <a:pt x="597" y="544"/>
                  <a:pt x="603" y="555"/>
                </a:cubicBezTo>
                <a:cubicBezTo>
                  <a:pt x="612" y="575"/>
                  <a:pt x="618" y="580"/>
                  <a:pt x="623" y="589"/>
                </a:cubicBezTo>
                <a:cubicBezTo>
                  <a:pt x="628" y="598"/>
                  <a:pt x="631" y="603"/>
                  <a:pt x="632" y="608"/>
                </a:cubicBezTo>
                <a:cubicBezTo>
                  <a:pt x="634" y="611"/>
                  <a:pt x="626" y="618"/>
                  <a:pt x="629" y="620"/>
                </a:cubicBezTo>
                <a:cubicBezTo>
                  <a:pt x="636" y="624"/>
                  <a:pt x="632" y="620"/>
                  <a:pt x="638" y="626"/>
                </a:cubicBezTo>
                <a:cubicBezTo>
                  <a:pt x="645" y="633"/>
                  <a:pt x="660" y="618"/>
                  <a:pt x="665" y="626"/>
                </a:cubicBezTo>
                <a:cubicBezTo>
                  <a:pt x="673" y="638"/>
                  <a:pt x="664" y="659"/>
                  <a:pt x="686" y="671"/>
                </a:cubicBezTo>
                <a:cubicBezTo>
                  <a:pt x="700" y="679"/>
                  <a:pt x="731" y="673"/>
                  <a:pt x="751" y="675"/>
                </a:cubicBezTo>
                <a:cubicBezTo>
                  <a:pt x="771" y="677"/>
                  <a:pt x="788" y="677"/>
                  <a:pt x="807" y="685"/>
                </a:cubicBezTo>
                <a:cubicBezTo>
                  <a:pt x="837" y="693"/>
                  <a:pt x="852" y="715"/>
                  <a:pt x="863" y="721"/>
                </a:cubicBezTo>
                <a:cubicBezTo>
                  <a:pt x="874" y="727"/>
                  <a:pt x="867" y="717"/>
                  <a:pt x="875" y="721"/>
                </a:cubicBezTo>
                <a:cubicBezTo>
                  <a:pt x="888" y="729"/>
                  <a:pt x="905" y="734"/>
                  <a:pt x="911" y="746"/>
                </a:cubicBezTo>
                <a:cubicBezTo>
                  <a:pt x="918" y="756"/>
                  <a:pt x="915" y="776"/>
                  <a:pt x="915" y="783"/>
                </a:cubicBezTo>
                <a:cubicBezTo>
                  <a:pt x="915" y="790"/>
                  <a:pt x="906" y="785"/>
                  <a:pt x="911" y="791"/>
                </a:cubicBezTo>
                <a:cubicBezTo>
                  <a:pt x="912" y="802"/>
                  <a:pt x="937" y="810"/>
                  <a:pt x="944" y="818"/>
                </a:cubicBezTo>
                <a:cubicBezTo>
                  <a:pt x="947" y="825"/>
                  <a:pt x="931" y="809"/>
                  <a:pt x="929" y="812"/>
                </a:cubicBezTo>
                <a:cubicBezTo>
                  <a:pt x="927" y="815"/>
                  <a:pt x="919" y="832"/>
                  <a:pt x="932" y="833"/>
                </a:cubicBezTo>
                <a:cubicBezTo>
                  <a:pt x="958" y="833"/>
                  <a:pt x="986" y="826"/>
                  <a:pt x="1010" y="818"/>
                </a:cubicBezTo>
                <a:cubicBezTo>
                  <a:pt x="1046" y="806"/>
                  <a:pt x="1033" y="822"/>
                  <a:pt x="1070" y="785"/>
                </a:cubicBezTo>
                <a:cubicBezTo>
                  <a:pt x="1073" y="782"/>
                  <a:pt x="1080" y="777"/>
                  <a:pt x="1082" y="773"/>
                </a:cubicBezTo>
                <a:cubicBezTo>
                  <a:pt x="1084" y="769"/>
                  <a:pt x="1087" y="764"/>
                  <a:pt x="1091" y="761"/>
                </a:cubicBezTo>
                <a:cubicBezTo>
                  <a:pt x="1100" y="754"/>
                  <a:pt x="1114" y="752"/>
                  <a:pt x="1124" y="749"/>
                </a:cubicBezTo>
                <a:cubicBezTo>
                  <a:pt x="1131" y="743"/>
                  <a:pt x="1137" y="736"/>
                  <a:pt x="1145" y="731"/>
                </a:cubicBezTo>
                <a:cubicBezTo>
                  <a:pt x="1155" y="721"/>
                  <a:pt x="1176" y="698"/>
                  <a:pt x="1187" y="687"/>
                </a:cubicBezTo>
                <a:cubicBezTo>
                  <a:pt x="1192" y="679"/>
                  <a:pt x="1200" y="693"/>
                  <a:pt x="1209" y="667"/>
                </a:cubicBezTo>
                <a:cubicBezTo>
                  <a:pt x="1220" y="622"/>
                  <a:pt x="1229" y="574"/>
                  <a:pt x="1244" y="530"/>
                </a:cubicBezTo>
                <a:cubicBezTo>
                  <a:pt x="1249" y="500"/>
                  <a:pt x="1243" y="496"/>
                  <a:pt x="1245" y="485"/>
                </a:cubicBezTo>
                <a:cubicBezTo>
                  <a:pt x="1245" y="472"/>
                  <a:pt x="1240" y="457"/>
                  <a:pt x="1245" y="449"/>
                </a:cubicBezTo>
                <a:cubicBezTo>
                  <a:pt x="1245" y="448"/>
                  <a:pt x="1270" y="439"/>
                  <a:pt x="1274" y="437"/>
                </a:cubicBezTo>
                <a:cubicBezTo>
                  <a:pt x="1279" y="434"/>
                  <a:pt x="1273" y="428"/>
                  <a:pt x="1279" y="427"/>
                </a:cubicBezTo>
                <a:cubicBezTo>
                  <a:pt x="1282" y="422"/>
                  <a:pt x="1271" y="415"/>
                  <a:pt x="1279" y="399"/>
                </a:cubicBezTo>
                <a:cubicBezTo>
                  <a:pt x="1287" y="383"/>
                  <a:pt x="1312" y="349"/>
                  <a:pt x="1328" y="332"/>
                </a:cubicBezTo>
                <a:cubicBezTo>
                  <a:pt x="1339" y="317"/>
                  <a:pt x="1364" y="304"/>
                  <a:pt x="1379" y="293"/>
                </a:cubicBezTo>
                <a:cubicBezTo>
                  <a:pt x="1392" y="283"/>
                  <a:pt x="1393" y="269"/>
                  <a:pt x="1406" y="260"/>
                </a:cubicBezTo>
                <a:cubicBezTo>
                  <a:pt x="1404" y="243"/>
                  <a:pt x="1405" y="225"/>
                  <a:pt x="1400" y="209"/>
                </a:cubicBezTo>
                <a:cubicBezTo>
                  <a:pt x="1399" y="206"/>
                  <a:pt x="1361" y="197"/>
                  <a:pt x="1343" y="179"/>
                </a:cubicBezTo>
                <a:cubicBezTo>
                  <a:pt x="1344" y="171"/>
                  <a:pt x="1325" y="156"/>
                  <a:pt x="1328" y="149"/>
                </a:cubicBezTo>
                <a:cubicBezTo>
                  <a:pt x="1336" y="142"/>
                  <a:pt x="1360" y="133"/>
                  <a:pt x="1371" y="129"/>
                </a:cubicBezTo>
                <a:cubicBezTo>
                  <a:pt x="1382" y="125"/>
                  <a:pt x="1392" y="133"/>
                  <a:pt x="1397" y="125"/>
                </a:cubicBezTo>
                <a:cubicBezTo>
                  <a:pt x="1407" y="110"/>
                  <a:pt x="1411" y="100"/>
                  <a:pt x="1403" y="83"/>
                </a:cubicBezTo>
                <a:cubicBezTo>
                  <a:pt x="1402" y="77"/>
                  <a:pt x="1405" y="68"/>
                  <a:pt x="1400" y="65"/>
                </a:cubicBezTo>
                <a:cubicBezTo>
                  <a:pt x="1395" y="63"/>
                  <a:pt x="1384" y="83"/>
                  <a:pt x="1375" y="85"/>
                </a:cubicBezTo>
                <a:cubicBezTo>
                  <a:pt x="1366" y="87"/>
                  <a:pt x="1352" y="79"/>
                  <a:pt x="1346" y="77"/>
                </a:cubicBezTo>
                <a:cubicBezTo>
                  <a:pt x="1343" y="76"/>
                  <a:pt x="1339" y="76"/>
                  <a:pt x="1337" y="74"/>
                </a:cubicBezTo>
                <a:cubicBezTo>
                  <a:pt x="1334" y="71"/>
                  <a:pt x="1335" y="63"/>
                  <a:pt x="1331" y="62"/>
                </a:cubicBezTo>
                <a:cubicBezTo>
                  <a:pt x="1316" y="59"/>
                  <a:pt x="1301" y="64"/>
                  <a:pt x="1286" y="65"/>
                </a:cubicBezTo>
                <a:cubicBezTo>
                  <a:pt x="1275" y="67"/>
                  <a:pt x="1273" y="61"/>
                  <a:pt x="1267" y="63"/>
                </a:cubicBezTo>
                <a:cubicBezTo>
                  <a:pt x="1261" y="65"/>
                  <a:pt x="1256" y="75"/>
                  <a:pt x="1250" y="80"/>
                </a:cubicBezTo>
                <a:cubicBezTo>
                  <a:pt x="1246" y="86"/>
                  <a:pt x="1236" y="88"/>
                  <a:pt x="1232" y="95"/>
                </a:cubicBezTo>
                <a:cubicBezTo>
                  <a:pt x="1228" y="102"/>
                  <a:pt x="1230" y="112"/>
                  <a:pt x="1226" y="119"/>
                </a:cubicBezTo>
                <a:cubicBezTo>
                  <a:pt x="1208" y="147"/>
                  <a:pt x="1203" y="145"/>
                  <a:pt x="1178" y="152"/>
                </a:cubicBezTo>
                <a:cubicBezTo>
                  <a:pt x="1159" y="119"/>
                  <a:pt x="1141" y="104"/>
                  <a:pt x="1124" y="149"/>
                </a:cubicBezTo>
                <a:cubicBezTo>
                  <a:pt x="1119" y="84"/>
                  <a:pt x="1141" y="81"/>
                  <a:pt x="1073" y="86"/>
                </a:cubicBezTo>
                <a:cubicBezTo>
                  <a:pt x="1065" y="90"/>
                  <a:pt x="1048" y="90"/>
                  <a:pt x="1043" y="97"/>
                </a:cubicBezTo>
                <a:cubicBezTo>
                  <a:pt x="1036" y="106"/>
                  <a:pt x="1042" y="118"/>
                  <a:pt x="1037" y="128"/>
                </a:cubicBezTo>
                <a:cubicBezTo>
                  <a:pt x="1034" y="149"/>
                  <a:pt x="1035" y="168"/>
                  <a:pt x="1022" y="185"/>
                </a:cubicBezTo>
                <a:cubicBezTo>
                  <a:pt x="1016" y="222"/>
                  <a:pt x="1036" y="185"/>
                  <a:pt x="992" y="209"/>
                </a:cubicBezTo>
                <a:cubicBezTo>
                  <a:pt x="982" y="215"/>
                  <a:pt x="979" y="236"/>
                  <a:pt x="971" y="245"/>
                </a:cubicBezTo>
                <a:cubicBezTo>
                  <a:pt x="964" y="254"/>
                  <a:pt x="934" y="252"/>
                  <a:pt x="929" y="255"/>
                </a:cubicBezTo>
                <a:cubicBezTo>
                  <a:pt x="921" y="259"/>
                  <a:pt x="926" y="267"/>
                  <a:pt x="923" y="269"/>
                </a:cubicBezTo>
                <a:cubicBezTo>
                  <a:pt x="920" y="271"/>
                  <a:pt x="921" y="265"/>
                  <a:pt x="911" y="269"/>
                </a:cubicBezTo>
                <a:cubicBezTo>
                  <a:pt x="893" y="277"/>
                  <a:pt x="880" y="286"/>
                  <a:pt x="866" y="290"/>
                </a:cubicBezTo>
                <a:cubicBezTo>
                  <a:pt x="855" y="293"/>
                  <a:pt x="852" y="287"/>
                  <a:pt x="845" y="287"/>
                </a:cubicBezTo>
                <a:cubicBezTo>
                  <a:pt x="838" y="287"/>
                  <a:pt x="827" y="296"/>
                  <a:pt x="824" y="293"/>
                </a:cubicBezTo>
                <a:cubicBezTo>
                  <a:pt x="817" y="289"/>
                  <a:pt x="826" y="274"/>
                  <a:pt x="824" y="269"/>
                </a:cubicBezTo>
                <a:cubicBezTo>
                  <a:pt x="822" y="264"/>
                  <a:pt x="821" y="261"/>
                  <a:pt x="812" y="260"/>
                </a:cubicBezTo>
                <a:cubicBezTo>
                  <a:pt x="799" y="251"/>
                  <a:pt x="789" y="261"/>
                  <a:pt x="773" y="260"/>
                </a:cubicBezTo>
                <a:cubicBezTo>
                  <a:pt x="761" y="260"/>
                  <a:pt x="749" y="256"/>
                  <a:pt x="737" y="254"/>
                </a:cubicBezTo>
                <a:cubicBezTo>
                  <a:pt x="731" y="249"/>
                  <a:pt x="745" y="240"/>
                  <a:pt x="746" y="233"/>
                </a:cubicBezTo>
                <a:cubicBezTo>
                  <a:pt x="749" y="226"/>
                  <a:pt x="747" y="217"/>
                  <a:pt x="753" y="211"/>
                </a:cubicBezTo>
                <a:cubicBezTo>
                  <a:pt x="763" y="203"/>
                  <a:pt x="770" y="208"/>
                  <a:pt x="783" y="199"/>
                </a:cubicBezTo>
                <a:cubicBezTo>
                  <a:pt x="747" y="198"/>
                  <a:pt x="728" y="185"/>
                  <a:pt x="752" y="170"/>
                </a:cubicBezTo>
                <a:cubicBezTo>
                  <a:pt x="762" y="160"/>
                  <a:pt x="760" y="159"/>
                  <a:pt x="770" y="149"/>
                </a:cubicBezTo>
                <a:cubicBezTo>
                  <a:pt x="769" y="134"/>
                  <a:pt x="770" y="119"/>
                  <a:pt x="767" y="104"/>
                </a:cubicBezTo>
                <a:cubicBezTo>
                  <a:pt x="766" y="96"/>
                  <a:pt x="759" y="88"/>
                  <a:pt x="758" y="80"/>
                </a:cubicBezTo>
                <a:cubicBezTo>
                  <a:pt x="756" y="67"/>
                  <a:pt x="770" y="41"/>
                  <a:pt x="770" y="41"/>
                </a:cubicBezTo>
                <a:cubicBezTo>
                  <a:pt x="769" y="29"/>
                  <a:pt x="779" y="9"/>
                  <a:pt x="767" y="5"/>
                </a:cubicBezTo>
                <a:cubicBezTo>
                  <a:pt x="759" y="0"/>
                  <a:pt x="748" y="15"/>
                  <a:pt x="737" y="17"/>
                </a:cubicBezTo>
                <a:cubicBezTo>
                  <a:pt x="727" y="21"/>
                  <a:pt x="715" y="19"/>
                  <a:pt x="704" y="29"/>
                </a:cubicBezTo>
                <a:cubicBezTo>
                  <a:pt x="708" y="56"/>
                  <a:pt x="707" y="66"/>
                  <a:pt x="674" y="77"/>
                </a:cubicBezTo>
                <a:cubicBezTo>
                  <a:pt x="666" y="87"/>
                  <a:pt x="661" y="73"/>
                  <a:pt x="655" y="75"/>
                </a:cubicBezTo>
                <a:cubicBezTo>
                  <a:pt x="649" y="77"/>
                  <a:pt x="645" y="86"/>
                  <a:pt x="638" y="92"/>
                </a:cubicBezTo>
                <a:cubicBezTo>
                  <a:pt x="626" y="97"/>
                  <a:pt x="629" y="108"/>
                  <a:pt x="611" y="113"/>
                </a:cubicBezTo>
                <a:cubicBezTo>
                  <a:pt x="593" y="118"/>
                  <a:pt x="550" y="122"/>
                  <a:pt x="527" y="125"/>
                </a:cubicBezTo>
                <a:cubicBezTo>
                  <a:pt x="495" y="133"/>
                  <a:pt x="498" y="131"/>
                  <a:pt x="473" y="134"/>
                </a:cubicBezTo>
                <a:cubicBezTo>
                  <a:pt x="448" y="137"/>
                  <a:pt x="394" y="137"/>
                  <a:pt x="377" y="143"/>
                </a:cubicBezTo>
                <a:cubicBezTo>
                  <a:pt x="357" y="148"/>
                  <a:pt x="377" y="160"/>
                  <a:pt x="369" y="169"/>
                </a:cubicBezTo>
                <a:cubicBezTo>
                  <a:pt x="362" y="179"/>
                  <a:pt x="348" y="188"/>
                  <a:pt x="333" y="205"/>
                </a:cubicBezTo>
                <a:cubicBezTo>
                  <a:pt x="314" y="221"/>
                  <a:pt x="294" y="256"/>
                  <a:pt x="278" y="275"/>
                </a:cubicBezTo>
                <a:cubicBezTo>
                  <a:pt x="266" y="288"/>
                  <a:pt x="262" y="280"/>
                  <a:pt x="245" y="287"/>
                </a:cubicBezTo>
                <a:cubicBezTo>
                  <a:pt x="215" y="299"/>
                  <a:pt x="171" y="330"/>
                  <a:pt x="140" y="335"/>
                </a:cubicBezTo>
                <a:cubicBezTo>
                  <a:pt x="128" y="346"/>
                  <a:pt x="0" y="395"/>
                  <a:pt x="61" y="371"/>
                </a:cubicBezTo>
                <a:close/>
              </a:path>
            </a:pathLst>
          </a:custGeom>
          <a:pattFill prst="lgConfetti">
            <a:fgClr>
              <a:srgbClr val="20E67E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38A4C"/>
            </a:prstShdw>
          </a:effectLst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Freeform 9" descr="小棋盘"/>
          <p:cNvSpPr>
            <a:spLocks noChangeArrowheads="1"/>
          </p:cNvSpPr>
          <p:nvPr/>
        </p:nvSpPr>
        <p:spPr bwMode="auto">
          <a:xfrm>
            <a:off x="7661275" y="1122363"/>
            <a:ext cx="1289050" cy="2246312"/>
          </a:xfrm>
          <a:custGeom>
            <a:avLst/>
            <a:gdLst>
              <a:gd name="T0" fmla="*/ 338137 w 812"/>
              <a:gd name="T1" fmla="*/ 1046163 h 1415"/>
              <a:gd name="T2" fmla="*/ 233363 w 812"/>
              <a:gd name="T3" fmla="*/ 1208088 h 1415"/>
              <a:gd name="T4" fmla="*/ 233363 w 812"/>
              <a:gd name="T5" fmla="*/ 1550988 h 1415"/>
              <a:gd name="T6" fmla="*/ 190500 w 812"/>
              <a:gd name="T7" fmla="*/ 1760538 h 1415"/>
              <a:gd name="T8" fmla="*/ 133350 w 812"/>
              <a:gd name="T9" fmla="*/ 1741488 h 1415"/>
              <a:gd name="T10" fmla="*/ 9525 w 812"/>
              <a:gd name="T11" fmla="*/ 1931988 h 1415"/>
              <a:gd name="T12" fmla="*/ 14288 w 812"/>
              <a:gd name="T13" fmla="*/ 2160588 h 1415"/>
              <a:gd name="T14" fmla="*/ 71438 w 812"/>
              <a:gd name="T15" fmla="*/ 2227263 h 1415"/>
              <a:gd name="T16" fmla="*/ 90487 w 812"/>
              <a:gd name="T17" fmla="*/ 2189163 h 1415"/>
              <a:gd name="T18" fmla="*/ 295275 w 812"/>
              <a:gd name="T19" fmla="*/ 2155826 h 1415"/>
              <a:gd name="T20" fmla="*/ 419100 w 812"/>
              <a:gd name="T21" fmla="*/ 2027238 h 1415"/>
              <a:gd name="T22" fmla="*/ 628650 w 812"/>
              <a:gd name="T23" fmla="*/ 1603375 h 1415"/>
              <a:gd name="T24" fmla="*/ 776287 w 812"/>
              <a:gd name="T25" fmla="*/ 1031875 h 1415"/>
              <a:gd name="T26" fmla="*/ 785812 w 812"/>
              <a:gd name="T27" fmla="*/ 908050 h 1415"/>
              <a:gd name="T28" fmla="*/ 766762 w 812"/>
              <a:gd name="T29" fmla="*/ 817563 h 1415"/>
              <a:gd name="T30" fmla="*/ 723900 w 812"/>
              <a:gd name="T31" fmla="*/ 407988 h 1415"/>
              <a:gd name="T32" fmla="*/ 842963 w 812"/>
              <a:gd name="T33" fmla="*/ 588963 h 1415"/>
              <a:gd name="T34" fmla="*/ 966788 w 812"/>
              <a:gd name="T35" fmla="*/ 869950 h 1415"/>
              <a:gd name="T36" fmla="*/ 1014413 w 812"/>
              <a:gd name="T37" fmla="*/ 1055688 h 1415"/>
              <a:gd name="T38" fmla="*/ 1014413 w 812"/>
              <a:gd name="T39" fmla="*/ 1136650 h 1415"/>
              <a:gd name="T40" fmla="*/ 1100138 w 812"/>
              <a:gd name="T41" fmla="*/ 1336675 h 1415"/>
              <a:gd name="T42" fmla="*/ 1133475 w 812"/>
              <a:gd name="T43" fmla="*/ 1312863 h 1415"/>
              <a:gd name="T44" fmla="*/ 1190625 w 812"/>
              <a:gd name="T45" fmla="*/ 1189038 h 1415"/>
              <a:gd name="T46" fmla="*/ 1271588 w 812"/>
              <a:gd name="T47" fmla="*/ 1236663 h 1415"/>
              <a:gd name="T48" fmla="*/ 1223963 w 812"/>
              <a:gd name="T49" fmla="*/ 1146175 h 1415"/>
              <a:gd name="T50" fmla="*/ 1133475 w 812"/>
              <a:gd name="T51" fmla="*/ 1079500 h 1415"/>
              <a:gd name="T52" fmla="*/ 1057275 w 812"/>
              <a:gd name="T53" fmla="*/ 836613 h 1415"/>
              <a:gd name="T54" fmla="*/ 1176338 w 812"/>
              <a:gd name="T55" fmla="*/ 841375 h 1415"/>
              <a:gd name="T56" fmla="*/ 1200150 w 812"/>
              <a:gd name="T57" fmla="*/ 784225 h 1415"/>
              <a:gd name="T58" fmla="*/ 1143000 w 812"/>
              <a:gd name="T59" fmla="*/ 698500 h 1415"/>
              <a:gd name="T60" fmla="*/ 1019175 w 812"/>
              <a:gd name="T61" fmla="*/ 517525 h 1415"/>
              <a:gd name="T62" fmla="*/ 900113 w 812"/>
              <a:gd name="T63" fmla="*/ 317500 h 1415"/>
              <a:gd name="T64" fmla="*/ 890588 w 812"/>
              <a:gd name="T65" fmla="*/ 222250 h 1415"/>
              <a:gd name="T66" fmla="*/ 776287 w 812"/>
              <a:gd name="T67" fmla="*/ 36513 h 1415"/>
              <a:gd name="T68" fmla="*/ 723900 w 812"/>
              <a:gd name="T69" fmla="*/ 22225 h 1415"/>
              <a:gd name="T70" fmla="*/ 733425 w 812"/>
              <a:gd name="T71" fmla="*/ 122238 h 1415"/>
              <a:gd name="T72" fmla="*/ 695325 w 812"/>
              <a:gd name="T73" fmla="*/ 355600 h 1415"/>
              <a:gd name="T74" fmla="*/ 628650 w 812"/>
              <a:gd name="T75" fmla="*/ 284163 h 1415"/>
              <a:gd name="T76" fmla="*/ 523875 w 812"/>
              <a:gd name="T77" fmla="*/ 317500 h 1415"/>
              <a:gd name="T78" fmla="*/ 619125 w 812"/>
              <a:gd name="T79" fmla="*/ 412750 h 1415"/>
              <a:gd name="T80" fmla="*/ 533400 w 812"/>
              <a:gd name="T81" fmla="*/ 565150 h 1415"/>
              <a:gd name="T82" fmla="*/ 433388 w 812"/>
              <a:gd name="T83" fmla="*/ 674688 h 1415"/>
              <a:gd name="T84" fmla="*/ 376237 w 812"/>
              <a:gd name="T85" fmla="*/ 798513 h 141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12"/>
              <a:gd name="T130" fmla="*/ 0 h 1415"/>
              <a:gd name="T131" fmla="*/ 812 w 812"/>
              <a:gd name="T132" fmla="*/ 1415 h 1415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12" h="1415">
                <a:moveTo>
                  <a:pt x="225" y="626"/>
                </a:moveTo>
                <a:cubicBezTo>
                  <a:pt x="223" y="631"/>
                  <a:pt x="217" y="648"/>
                  <a:pt x="213" y="659"/>
                </a:cubicBezTo>
                <a:cubicBezTo>
                  <a:pt x="207" y="670"/>
                  <a:pt x="206" y="683"/>
                  <a:pt x="201" y="695"/>
                </a:cubicBezTo>
                <a:cubicBezTo>
                  <a:pt x="192" y="718"/>
                  <a:pt x="175" y="752"/>
                  <a:pt x="147" y="761"/>
                </a:cubicBezTo>
                <a:cubicBezTo>
                  <a:pt x="136" y="794"/>
                  <a:pt x="143" y="847"/>
                  <a:pt x="132" y="881"/>
                </a:cubicBezTo>
                <a:cubicBezTo>
                  <a:pt x="134" y="917"/>
                  <a:pt x="141" y="942"/>
                  <a:pt x="147" y="977"/>
                </a:cubicBezTo>
                <a:cubicBezTo>
                  <a:pt x="147" y="1007"/>
                  <a:pt x="145" y="1036"/>
                  <a:pt x="141" y="1058"/>
                </a:cubicBezTo>
                <a:cubicBezTo>
                  <a:pt x="137" y="1080"/>
                  <a:pt x="126" y="1104"/>
                  <a:pt x="120" y="1109"/>
                </a:cubicBezTo>
                <a:cubicBezTo>
                  <a:pt x="114" y="1114"/>
                  <a:pt x="111" y="1093"/>
                  <a:pt x="105" y="1091"/>
                </a:cubicBezTo>
                <a:cubicBezTo>
                  <a:pt x="99" y="1089"/>
                  <a:pt x="101" y="1093"/>
                  <a:pt x="84" y="1097"/>
                </a:cubicBezTo>
                <a:cubicBezTo>
                  <a:pt x="67" y="1101"/>
                  <a:pt x="13" y="1098"/>
                  <a:pt x="0" y="1118"/>
                </a:cubicBezTo>
                <a:cubicBezTo>
                  <a:pt x="2" y="1151"/>
                  <a:pt x="5" y="1184"/>
                  <a:pt x="6" y="1217"/>
                </a:cubicBezTo>
                <a:cubicBezTo>
                  <a:pt x="7" y="1247"/>
                  <a:pt x="26" y="1283"/>
                  <a:pt x="27" y="1307"/>
                </a:cubicBezTo>
                <a:cubicBezTo>
                  <a:pt x="28" y="1331"/>
                  <a:pt x="9" y="1343"/>
                  <a:pt x="9" y="1361"/>
                </a:cubicBezTo>
                <a:cubicBezTo>
                  <a:pt x="10" y="1382"/>
                  <a:pt x="22" y="1395"/>
                  <a:pt x="27" y="1415"/>
                </a:cubicBezTo>
                <a:cubicBezTo>
                  <a:pt x="32" y="1407"/>
                  <a:pt x="41" y="1412"/>
                  <a:pt x="45" y="1403"/>
                </a:cubicBezTo>
                <a:cubicBezTo>
                  <a:pt x="47" y="1397"/>
                  <a:pt x="44" y="1390"/>
                  <a:pt x="48" y="1385"/>
                </a:cubicBezTo>
                <a:cubicBezTo>
                  <a:pt x="55" y="1376"/>
                  <a:pt x="47" y="1381"/>
                  <a:pt x="57" y="1379"/>
                </a:cubicBezTo>
                <a:cubicBezTo>
                  <a:pt x="67" y="1376"/>
                  <a:pt x="84" y="1334"/>
                  <a:pt x="105" y="1331"/>
                </a:cubicBezTo>
                <a:cubicBezTo>
                  <a:pt x="126" y="1328"/>
                  <a:pt x="167" y="1358"/>
                  <a:pt x="186" y="1358"/>
                </a:cubicBezTo>
                <a:cubicBezTo>
                  <a:pt x="205" y="1348"/>
                  <a:pt x="186" y="1355"/>
                  <a:pt x="219" y="1331"/>
                </a:cubicBezTo>
                <a:cubicBezTo>
                  <a:pt x="233" y="1317"/>
                  <a:pt x="245" y="1300"/>
                  <a:pt x="264" y="1277"/>
                </a:cubicBezTo>
                <a:cubicBezTo>
                  <a:pt x="283" y="1254"/>
                  <a:pt x="308" y="1237"/>
                  <a:pt x="330" y="1193"/>
                </a:cubicBezTo>
                <a:cubicBezTo>
                  <a:pt x="352" y="1149"/>
                  <a:pt x="377" y="1057"/>
                  <a:pt x="396" y="1010"/>
                </a:cubicBezTo>
                <a:cubicBezTo>
                  <a:pt x="415" y="963"/>
                  <a:pt x="429" y="971"/>
                  <a:pt x="444" y="911"/>
                </a:cubicBezTo>
                <a:cubicBezTo>
                  <a:pt x="459" y="851"/>
                  <a:pt x="482" y="699"/>
                  <a:pt x="489" y="650"/>
                </a:cubicBezTo>
                <a:cubicBezTo>
                  <a:pt x="491" y="644"/>
                  <a:pt x="490" y="620"/>
                  <a:pt x="489" y="614"/>
                </a:cubicBezTo>
                <a:cubicBezTo>
                  <a:pt x="489" y="602"/>
                  <a:pt x="497" y="581"/>
                  <a:pt x="495" y="572"/>
                </a:cubicBezTo>
                <a:cubicBezTo>
                  <a:pt x="493" y="563"/>
                  <a:pt x="479" y="566"/>
                  <a:pt x="477" y="557"/>
                </a:cubicBezTo>
                <a:cubicBezTo>
                  <a:pt x="475" y="548"/>
                  <a:pt x="488" y="545"/>
                  <a:pt x="483" y="515"/>
                </a:cubicBezTo>
                <a:cubicBezTo>
                  <a:pt x="481" y="485"/>
                  <a:pt x="451" y="420"/>
                  <a:pt x="447" y="377"/>
                </a:cubicBezTo>
                <a:cubicBezTo>
                  <a:pt x="443" y="334"/>
                  <a:pt x="447" y="268"/>
                  <a:pt x="456" y="257"/>
                </a:cubicBezTo>
                <a:cubicBezTo>
                  <a:pt x="473" y="283"/>
                  <a:pt x="473" y="306"/>
                  <a:pt x="501" y="311"/>
                </a:cubicBezTo>
                <a:cubicBezTo>
                  <a:pt x="510" y="341"/>
                  <a:pt x="511" y="342"/>
                  <a:pt x="531" y="371"/>
                </a:cubicBezTo>
                <a:cubicBezTo>
                  <a:pt x="542" y="416"/>
                  <a:pt x="534" y="428"/>
                  <a:pt x="570" y="464"/>
                </a:cubicBezTo>
                <a:cubicBezTo>
                  <a:pt x="582" y="493"/>
                  <a:pt x="601" y="526"/>
                  <a:pt x="609" y="548"/>
                </a:cubicBezTo>
                <a:cubicBezTo>
                  <a:pt x="617" y="570"/>
                  <a:pt x="613" y="580"/>
                  <a:pt x="618" y="599"/>
                </a:cubicBezTo>
                <a:cubicBezTo>
                  <a:pt x="626" y="624"/>
                  <a:pt x="623" y="643"/>
                  <a:pt x="639" y="665"/>
                </a:cubicBezTo>
                <a:cubicBezTo>
                  <a:pt x="651" y="713"/>
                  <a:pt x="608" y="666"/>
                  <a:pt x="636" y="698"/>
                </a:cubicBezTo>
                <a:cubicBezTo>
                  <a:pt x="640" y="703"/>
                  <a:pt x="638" y="710"/>
                  <a:pt x="639" y="716"/>
                </a:cubicBezTo>
                <a:cubicBezTo>
                  <a:pt x="644" y="737"/>
                  <a:pt x="653" y="769"/>
                  <a:pt x="672" y="782"/>
                </a:cubicBezTo>
                <a:cubicBezTo>
                  <a:pt x="675" y="799"/>
                  <a:pt x="673" y="850"/>
                  <a:pt x="693" y="842"/>
                </a:cubicBezTo>
                <a:cubicBezTo>
                  <a:pt x="699" y="816"/>
                  <a:pt x="689" y="840"/>
                  <a:pt x="711" y="836"/>
                </a:cubicBezTo>
                <a:cubicBezTo>
                  <a:pt x="714" y="835"/>
                  <a:pt x="700" y="836"/>
                  <a:pt x="714" y="827"/>
                </a:cubicBezTo>
                <a:cubicBezTo>
                  <a:pt x="708" y="796"/>
                  <a:pt x="702" y="770"/>
                  <a:pt x="711" y="740"/>
                </a:cubicBezTo>
                <a:cubicBezTo>
                  <a:pt x="725" y="695"/>
                  <a:pt x="744" y="741"/>
                  <a:pt x="750" y="749"/>
                </a:cubicBezTo>
                <a:cubicBezTo>
                  <a:pt x="753" y="770"/>
                  <a:pt x="765" y="790"/>
                  <a:pt x="786" y="797"/>
                </a:cubicBezTo>
                <a:cubicBezTo>
                  <a:pt x="791" y="791"/>
                  <a:pt x="808" y="789"/>
                  <a:pt x="801" y="779"/>
                </a:cubicBezTo>
                <a:cubicBezTo>
                  <a:pt x="803" y="772"/>
                  <a:pt x="812" y="764"/>
                  <a:pt x="807" y="755"/>
                </a:cubicBezTo>
                <a:cubicBezTo>
                  <a:pt x="802" y="746"/>
                  <a:pt x="781" y="732"/>
                  <a:pt x="771" y="722"/>
                </a:cubicBezTo>
                <a:cubicBezTo>
                  <a:pt x="759" y="708"/>
                  <a:pt x="753" y="699"/>
                  <a:pt x="744" y="692"/>
                </a:cubicBezTo>
                <a:cubicBezTo>
                  <a:pt x="735" y="685"/>
                  <a:pt x="724" y="687"/>
                  <a:pt x="714" y="680"/>
                </a:cubicBezTo>
                <a:cubicBezTo>
                  <a:pt x="710" y="641"/>
                  <a:pt x="721" y="646"/>
                  <a:pt x="681" y="650"/>
                </a:cubicBezTo>
                <a:cubicBezTo>
                  <a:pt x="682" y="607"/>
                  <a:pt x="664" y="570"/>
                  <a:pt x="666" y="527"/>
                </a:cubicBezTo>
                <a:cubicBezTo>
                  <a:pt x="667" y="512"/>
                  <a:pt x="658" y="472"/>
                  <a:pt x="672" y="467"/>
                </a:cubicBezTo>
                <a:cubicBezTo>
                  <a:pt x="740" y="478"/>
                  <a:pt x="697" y="486"/>
                  <a:pt x="741" y="530"/>
                </a:cubicBezTo>
                <a:cubicBezTo>
                  <a:pt x="743" y="532"/>
                  <a:pt x="752" y="535"/>
                  <a:pt x="744" y="521"/>
                </a:cubicBezTo>
                <a:cubicBezTo>
                  <a:pt x="745" y="515"/>
                  <a:pt x="759" y="505"/>
                  <a:pt x="756" y="494"/>
                </a:cubicBezTo>
                <a:cubicBezTo>
                  <a:pt x="753" y="483"/>
                  <a:pt x="729" y="461"/>
                  <a:pt x="723" y="452"/>
                </a:cubicBezTo>
                <a:cubicBezTo>
                  <a:pt x="722" y="448"/>
                  <a:pt x="732" y="457"/>
                  <a:pt x="720" y="440"/>
                </a:cubicBezTo>
                <a:cubicBezTo>
                  <a:pt x="698" y="409"/>
                  <a:pt x="670" y="382"/>
                  <a:pt x="648" y="350"/>
                </a:cubicBezTo>
                <a:cubicBezTo>
                  <a:pt x="610" y="294"/>
                  <a:pt x="671" y="350"/>
                  <a:pt x="642" y="326"/>
                </a:cubicBezTo>
                <a:cubicBezTo>
                  <a:pt x="639" y="323"/>
                  <a:pt x="661" y="372"/>
                  <a:pt x="630" y="320"/>
                </a:cubicBezTo>
                <a:cubicBezTo>
                  <a:pt x="620" y="300"/>
                  <a:pt x="578" y="230"/>
                  <a:pt x="567" y="200"/>
                </a:cubicBezTo>
                <a:cubicBezTo>
                  <a:pt x="558" y="176"/>
                  <a:pt x="574" y="183"/>
                  <a:pt x="573" y="173"/>
                </a:cubicBezTo>
                <a:cubicBezTo>
                  <a:pt x="572" y="163"/>
                  <a:pt x="568" y="156"/>
                  <a:pt x="561" y="140"/>
                </a:cubicBezTo>
                <a:cubicBezTo>
                  <a:pt x="554" y="124"/>
                  <a:pt x="543" y="96"/>
                  <a:pt x="531" y="77"/>
                </a:cubicBezTo>
                <a:cubicBezTo>
                  <a:pt x="519" y="58"/>
                  <a:pt x="498" y="34"/>
                  <a:pt x="489" y="23"/>
                </a:cubicBezTo>
                <a:cubicBezTo>
                  <a:pt x="480" y="12"/>
                  <a:pt x="482" y="9"/>
                  <a:pt x="477" y="8"/>
                </a:cubicBezTo>
                <a:cubicBezTo>
                  <a:pt x="472" y="7"/>
                  <a:pt x="460" y="14"/>
                  <a:pt x="456" y="14"/>
                </a:cubicBezTo>
                <a:cubicBezTo>
                  <a:pt x="452" y="6"/>
                  <a:pt x="485" y="0"/>
                  <a:pt x="453" y="8"/>
                </a:cubicBezTo>
                <a:cubicBezTo>
                  <a:pt x="455" y="43"/>
                  <a:pt x="455" y="50"/>
                  <a:pt x="462" y="77"/>
                </a:cubicBezTo>
                <a:cubicBezTo>
                  <a:pt x="456" y="95"/>
                  <a:pt x="449" y="115"/>
                  <a:pt x="444" y="134"/>
                </a:cubicBezTo>
                <a:cubicBezTo>
                  <a:pt x="445" y="164"/>
                  <a:pt x="457" y="247"/>
                  <a:pt x="438" y="224"/>
                </a:cubicBezTo>
                <a:cubicBezTo>
                  <a:pt x="427" y="211"/>
                  <a:pt x="449" y="205"/>
                  <a:pt x="429" y="200"/>
                </a:cubicBezTo>
                <a:cubicBezTo>
                  <a:pt x="421" y="184"/>
                  <a:pt x="412" y="191"/>
                  <a:pt x="396" y="179"/>
                </a:cubicBezTo>
                <a:cubicBezTo>
                  <a:pt x="384" y="177"/>
                  <a:pt x="365" y="167"/>
                  <a:pt x="354" y="170"/>
                </a:cubicBezTo>
                <a:cubicBezTo>
                  <a:pt x="343" y="173"/>
                  <a:pt x="328" y="190"/>
                  <a:pt x="330" y="200"/>
                </a:cubicBezTo>
                <a:cubicBezTo>
                  <a:pt x="325" y="232"/>
                  <a:pt x="340" y="228"/>
                  <a:pt x="366" y="233"/>
                </a:cubicBezTo>
                <a:cubicBezTo>
                  <a:pt x="378" y="241"/>
                  <a:pt x="384" y="247"/>
                  <a:pt x="390" y="260"/>
                </a:cubicBezTo>
                <a:cubicBezTo>
                  <a:pt x="391" y="273"/>
                  <a:pt x="400" y="290"/>
                  <a:pt x="387" y="311"/>
                </a:cubicBezTo>
                <a:cubicBezTo>
                  <a:pt x="378" y="327"/>
                  <a:pt x="349" y="344"/>
                  <a:pt x="336" y="356"/>
                </a:cubicBezTo>
                <a:cubicBezTo>
                  <a:pt x="323" y="368"/>
                  <a:pt x="322" y="372"/>
                  <a:pt x="312" y="383"/>
                </a:cubicBezTo>
                <a:cubicBezTo>
                  <a:pt x="291" y="404"/>
                  <a:pt x="295" y="405"/>
                  <a:pt x="273" y="425"/>
                </a:cubicBezTo>
                <a:cubicBezTo>
                  <a:pt x="265" y="438"/>
                  <a:pt x="273" y="454"/>
                  <a:pt x="267" y="467"/>
                </a:cubicBezTo>
                <a:cubicBezTo>
                  <a:pt x="261" y="480"/>
                  <a:pt x="243" y="495"/>
                  <a:pt x="237" y="503"/>
                </a:cubicBezTo>
              </a:path>
            </a:pathLst>
          </a:custGeom>
          <a:pattFill prst="smCheck">
            <a:fgClr>
              <a:srgbClr val="7941E9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49278C"/>
            </a:prstShdw>
          </a:effectLst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Freeform 10" descr="苏格兰方格呢"/>
          <p:cNvSpPr/>
          <p:nvPr/>
        </p:nvSpPr>
        <p:spPr bwMode="auto">
          <a:xfrm>
            <a:off x="657225" y="1930400"/>
            <a:ext cx="2546350" cy="1706563"/>
          </a:xfrm>
          <a:custGeom>
            <a:avLst/>
            <a:gdLst>
              <a:gd name="T0" fmla="*/ 1552 w 1604"/>
              <a:gd name="T1" fmla="*/ 43 h 1075"/>
              <a:gd name="T2" fmla="*/ 1438 w 1604"/>
              <a:gd name="T3" fmla="*/ 13 h 1075"/>
              <a:gd name="T4" fmla="*/ 1255 w 1604"/>
              <a:gd name="T5" fmla="*/ 49 h 1075"/>
              <a:gd name="T6" fmla="*/ 1105 w 1604"/>
              <a:gd name="T7" fmla="*/ 118 h 1075"/>
              <a:gd name="T8" fmla="*/ 1054 w 1604"/>
              <a:gd name="T9" fmla="*/ 274 h 1075"/>
              <a:gd name="T10" fmla="*/ 913 w 1604"/>
              <a:gd name="T11" fmla="*/ 367 h 1075"/>
              <a:gd name="T12" fmla="*/ 817 w 1604"/>
              <a:gd name="T13" fmla="*/ 414 h 1075"/>
              <a:gd name="T14" fmla="*/ 733 w 1604"/>
              <a:gd name="T15" fmla="*/ 508 h 1075"/>
              <a:gd name="T16" fmla="*/ 595 w 1604"/>
              <a:gd name="T17" fmla="*/ 475 h 1075"/>
              <a:gd name="T18" fmla="*/ 522 w 1604"/>
              <a:gd name="T19" fmla="*/ 417 h 1075"/>
              <a:gd name="T20" fmla="*/ 436 w 1604"/>
              <a:gd name="T21" fmla="*/ 424 h 1075"/>
              <a:gd name="T22" fmla="*/ 345 w 1604"/>
              <a:gd name="T23" fmla="*/ 472 h 1075"/>
              <a:gd name="T24" fmla="*/ 94 w 1604"/>
              <a:gd name="T25" fmla="*/ 529 h 1075"/>
              <a:gd name="T26" fmla="*/ 7 w 1604"/>
              <a:gd name="T27" fmla="*/ 562 h 1075"/>
              <a:gd name="T28" fmla="*/ 28 w 1604"/>
              <a:gd name="T29" fmla="*/ 643 h 1075"/>
              <a:gd name="T30" fmla="*/ 39 w 1604"/>
              <a:gd name="T31" fmla="*/ 730 h 1075"/>
              <a:gd name="T32" fmla="*/ 46 w 1604"/>
              <a:gd name="T33" fmla="*/ 775 h 1075"/>
              <a:gd name="T34" fmla="*/ 148 w 1604"/>
              <a:gd name="T35" fmla="*/ 817 h 1075"/>
              <a:gd name="T36" fmla="*/ 223 w 1604"/>
              <a:gd name="T37" fmla="*/ 871 h 1075"/>
              <a:gd name="T38" fmla="*/ 169 w 1604"/>
              <a:gd name="T39" fmla="*/ 916 h 1075"/>
              <a:gd name="T40" fmla="*/ 100 w 1604"/>
              <a:gd name="T41" fmla="*/ 982 h 1075"/>
              <a:gd name="T42" fmla="*/ 106 w 1604"/>
              <a:gd name="T43" fmla="*/ 1066 h 1075"/>
              <a:gd name="T44" fmla="*/ 174 w 1604"/>
              <a:gd name="T45" fmla="*/ 1044 h 1075"/>
              <a:gd name="T46" fmla="*/ 225 w 1604"/>
              <a:gd name="T47" fmla="*/ 1035 h 1075"/>
              <a:gd name="T48" fmla="*/ 334 w 1604"/>
              <a:gd name="T49" fmla="*/ 1000 h 1075"/>
              <a:gd name="T50" fmla="*/ 445 w 1604"/>
              <a:gd name="T51" fmla="*/ 1015 h 1075"/>
              <a:gd name="T52" fmla="*/ 571 w 1604"/>
              <a:gd name="T53" fmla="*/ 937 h 1075"/>
              <a:gd name="T54" fmla="*/ 649 w 1604"/>
              <a:gd name="T55" fmla="*/ 880 h 1075"/>
              <a:gd name="T56" fmla="*/ 682 w 1604"/>
              <a:gd name="T57" fmla="*/ 820 h 1075"/>
              <a:gd name="T58" fmla="*/ 736 w 1604"/>
              <a:gd name="T59" fmla="*/ 688 h 1075"/>
              <a:gd name="T60" fmla="*/ 919 w 1604"/>
              <a:gd name="T61" fmla="*/ 676 h 1075"/>
              <a:gd name="T62" fmla="*/ 985 w 1604"/>
              <a:gd name="T63" fmla="*/ 571 h 1075"/>
              <a:gd name="T64" fmla="*/ 1057 w 1604"/>
              <a:gd name="T65" fmla="*/ 556 h 1075"/>
              <a:gd name="T66" fmla="*/ 1156 w 1604"/>
              <a:gd name="T67" fmla="*/ 556 h 1075"/>
              <a:gd name="T68" fmla="*/ 1096 w 1604"/>
              <a:gd name="T69" fmla="*/ 460 h 1075"/>
              <a:gd name="T70" fmla="*/ 1153 w 1604"/>
              <a:gd name="T71" fmla="*/ 412 h 1075"/>
              <a:gd name="T72" fmla="*/ 1302 w 1604"/>
              <a:gd name="T73" fmla="*/ 364 h 1075"/>
              <a:gd name="T74" fmla="*/ 1365 w 1604"/>
              <a:gd name="T75" fmla="*/ 382 h 1075"/>
              <a:gd name="T76" fmla="*/ 1495 w 1604"/>
              <a:gd name="T77" fmla="*/ 349 h 1075"/>
              <a:gd name="T78" fmla="*/ 1531 w 1604"/>
              <a:gd name="T79" fmla="*/ 313 h 1075"/>
              <a:gd name="T80" fmla="*/ 1495 w 1604"/>
              <a:gd name="T81" fmla="*/ 231 h 1075"/>
              <a:gd name="T82" fmla="*/ 1546 w 1604"/>
              <a:gd name="T83" fmla="*/ 178 h 1075"/>
              <a:gd name="T84" fmla="*/ 1591 w 1604"/>
              <a:gd name="T85" fmla="*/ 115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4" h="1075">
                <a:moveTo>
                  <a:pt x="1591" y="115"/>
                </a:moveTo>
                <a:cubicBezTo>
                  <a:pt x="1577" y="66"/>
                  <a:pt x="1597" y="123"/>
                  <a:pt x="1564" y="76"/>
                </a:cubicBezTo>
                <a:cubicBezTo>
                  <a:pt x="1557" y="66"/>
                  <a:pt x="1563" y="46"/>
                  <a:pt x="1552" y="43"/>
                </a:cubicBezTo>
                <a:cubicBezTo>
                  <a:pt x="1550" y="37"/>
                  <a:pt x="1556" y="52"/>
                  <a:pt x="1549" y="52"/>
                </a:cubicBezTo>
                <a:cubicBezTo>
                  <a:pt x="1541" y="53"/>
                  <a:pt x="1519" y="54"/>
                  <a:pt x="1501" y="48"/>
                </a:cubicBezTo>
                <a:cubicBezTo>
                  <a:pt x="1475" y="43"/>
                  <a:pt x="1465" y="21"/>
                  <a:pt x="1438" y="13"/>
                </a:cubicBezTo>
                <a:cubicBezTo>
                  <a:pt x="1416" y="8"/>
                  <a:pt x="1403" y="0"/>
                  <a:pt x="1378" y="1"/>
                </a:cubicBezTo>
                <a:cubicBezTo>
                  <a:pt x="1353" y="2"/>
                  <a:pt x="1305" y="14"/>
                  <a:pt x="1285" y="22"/>
                </a:cubicBezTo>
                <a:cubicBezTo>
                  <a:pt x="1273" y="24"/>
                  <a:pt x="1255" y="49"/>
                  <a:pt x="1255" y="49"/>
                </a:cubicBezTo>
                <a:cubicBezTo>
                  <a:pt x="1230" y="71"/>
                  <a:pt x="1210" y="83"/>
                  <a:pt x="1177" y="88"/>
                </a:cubicBezTo>
                <a:cubicBezTo>
                  <a:pt x="1162" y="90"/>
                  <a:pt x="1123" y="109"/>
                  <a:pt x="1123" y="109"/>
                </a:cubicBezTo>
                <a:cubicBezTo>
                  <a:pt x="1106" y="126"/>
                  <a:pt x="1111" y="101"/>
                  <a:pt x="1105" y="118"/>
                </a:cubicBezTo>
                <a:cubicBezTo>
                  <a:pt x="1101" y="129"/>
                  <a:pt x="1106" y="161"/>
                  <a:pt x="1102" y="181"/>
                </a:cubicBezTo>
                <a:cubicBezTo>
                  <a:pt x="1098" y="201"/>
                  <a:pt x="1086" y="226"/>
                  <a:pt x="1078" y="241"/>
                </a:cubicBezTo>
                <a:cubicBezTo>
                  <a:pt x="1071" y="256"/>
                  <a:pt x="1065" y="266"/>
                  <a:pt x="1054" y="274"/>
                </a:cubicBezTo>
                <a:cubicBezTo>
                  <a:pt x="1044" y="285"/>
                  <a:pt x="1038" y="293"/>
                  <a:pt x="1018" y="304"/>
                </a:cubicBezTo>
                <a:cubicBezTo>
                  <a:pt x="999" y="317"/>
                  <a:pt x="948" y="332"/>
                  <a:pt x="931" y="343"/>
                </a:cubicBezTo>
                <a:cubicBezTo>
                  <a:pt x="914" y="353"/>
                  <a:pt x="921" y="355"/>
                  <a:pt x="913" y="367"/>
                </a:cubicBezTo>
                <a:cubicBezTo>
                  <a:pt x="902" y="375"/>
                  <a:pt x="892" y="406"/>
                  <a:pt x="882" y="415"/>
                </a:cubicBezTo>
                <a:cubicBezTo>
                  <a:pt x="872" y="424"/>
                  <a:pt x="861" y="420"/>
                  <a:pt x="850" y="420"/>
                </a:cubicBezTo>
                <a:cubicBezTo>
                  <a:pt x="839" y="420"/>
                  <a:pt x="827" y="415"/>
                  <a:pt x="817" y="414"/>
                </a:cubicBezTo>
                <a:cubicBezTo>
                  <a:pt x="807" y="413"/>
                  <a:pt x="797" y="407"/>
                  <a:pt x="790" y="412"/>
                </a:cubicBezTo>
                <a:cubicBezTo>
                  <a:pt x="784" y="414"/>
                  <a:pt x="772" y="442"/>
                  <a:pt x="772" y="442"/>
                </a:cubicBezTo>
                <a:cubicBezTo>
                  <a:pt x="767" y="469"/>
                  <a:pt x="762" y="498"/>
                  <a:pt x="733" y="508"/>
                </a:cubicBezTo>
                <a:cubicBezTo>
                  <a:pt x="711" y="517"/>
                  <a:pt x="659" y="489"/>
                  <a:pt x="643" y="487"/>
                </a:cubicBezTo>
                <a:cubicBezTo>
                  <a:pt x="626" y="484"/>
                  <a:pt x="641" y="492"/>
                  <a:pt x="633" y="490"/>
                </a:cubicBezTo>
                <a:cubicBezTo>
                  <a:pt x="615" y="488"/>
                  <a:pt x="615" y="478"/>
                  <a:pt x="595" y="475"/>
                </a:cubicBezTo>
                <a:cubicBezTo>
                  <a:pt x="583" y="468"/>
                  <a:pt x="570" y="473"/>
                  <a:pt x="562" y="466"/>
                </a:cubicBezTo>
                <a:cubicBezTo>
                  <a:pt x="554" y="459"/>
                  <a:pt x="553" y="443"/>
                  <a:pt x="546" y="435"/>
                </a:cubicBezTo>
                <a:cubicBezTo>
                  <a:pt x="538" y="419"/>
                  <a:pt x="531" y="420"/>
                  <a:pt x="522" y="417"/>
                </a:cubicBezTo>
                <a:cubicBezTo>
                  <a:pt x="513" y="414"/>
                  <a:pt x="502" y="416"/>
                  <a:pt x="493" y="414"/>
                </a:cubicBezTo>
                <a:cubicBezTo>
                  <a:pt x="484" y="414"/>
                  <a:pt x="477" y="404"/>
                  <a:pt x="468" y="406"/>
                </a:cubicBezTo>
                <a:cubicBezTo>
                  <a:pt x="459" y="408"/>
                  <a:pt x="446" y="421"/>
                  <a:pt x="436" y="424"/>
                </a:cubicBezTo>
                <a:cubicBezTo>
                  <a:pt x="426" y="427"/>
                  <a:pt x="418" y="422"/>
                  <a:pt x="406" y="427"/>
                </a:cubicBezTo>
                <a:cubicBezTo>
                  <a:pt x="381" y="437"/>
                  <a:pt x="371" y="446"/>
                  <a:pt x="361" y="453"/>
                </a:cubicBezTo>
                <a:cubicBezTo>
                  <a:pt x="351" y="460"/>
                  <a:pt x="352" y="465"/>
                  <a:pt x="345" y="472"/>
                </a:cubicBezTo>
                <a:cubicBezTo>
                  <a:pt x="338" y="478"/>
                  <a:pt x="342" y="495"/>
                  <a:pt x="318" y="493"/>
                </a:cubicBezTo>
                <a:cubicBezTo>
                  <a:pt x="282" y="535"/>
                  <a:pt x="221" y="526"/>
                  <a:pt x="169" y="532"/>
                </a:cubicBezTo>
                <a:cubicBezTo>
                  <a:pt x="134" y="543"/>
                  <a:pt x="120" y="527"/>
                  <a:pt x="94" y="529"/>
                </a:cubicBezTo>
                <a:cubicBezTo>
                  <a:pt x="73" y="529"/>
                  <a:pt x="56" y="530"/>
                  <a:pt x="43" y="532"/>
                </a:cubicBezTo>
                <a:cubicBezTo>
                  <a:pt x="30" y="534"/>
                  <a:pt x="21" y="539"/>
                  <a:pt x="15" y="544"/>
                </a:cubicBezTo>
                <a:cubicBezTo>
                  <a:pt x="0" y="551"/>
                  <a:pt x="9" y="555"/>
                  <a:pt x="7" y="562"/>
                </a:cubicBezTo>
                <a:cubicBezTo>
                  <a:pt x="5" y="569"/>
                  <a:pt x="1" y="574"/>
                  <a:pt x="3" y="585"/>
                </a:cubicBezTo>
                <a:cubicBezTo>
                  <a:pt x="5" y="596"/>
                  <a:pt x="15" y="618"/>
                  <a:pt x="19" y="628"/>
                </a:cubicBezTo>
                <a:cubicBezTo>
                  <a:pt x="23" y="638"/>
                  <a:pt x="26" y="639"/>
                  <a:pt x="28" y="643"/>
                </a:cubicBezTo>
                <a:cubicBezTo>
                  <a:pt x="27" y="659"/>
                  <a:pt x="29" y="647"/>
                  <a:pt x="31" y="655"/>
                </a:cubicBezTo>
                <a:cubicBezTo>
                  <a:pt x="33" y="663"/>
                  <a:pt x="36" y="679"/>
                  <a:pt x="37" y="691"/>
                </a:cubicBezTo>
                <a:cubicBezTo>
                  <a:pt x="38" y="703"/>
                  <a:pt x="39" y="721"/>
                  <a:pt x="39" y="730"/>
                </a:cubicBezTo>
                <a:cubicBezTo>
                  <a:pt x="39" y="739"/>
                  <a:pt x="38" y="740"/>
                  <a:pt x="37" y="744"/>
                </a:cubicBezTo>
                <a:cubicBezTo>
                  <a:pt x="42" y="750"/>
                  <a:pt x="27" y="749"/>
                  <a:pt x="34" y="754"/>
                </a:cubicBezTo>
                <a:cubicBezTo>
                  <a:pt x="40" y="758"/>
                  <a:pt x="37" y="769"/>
                  <a:pt x="46" y="775"/>
                </a:cubicBezTo>
                <a:cubicBezTo>
                  <a:pt x="55" y="781"/>
                  <a:pt x="73" y="788"/>
                  <a:pt x="88" y="793"/>
                </a:cubicBezTo>
                <a:cubicBezTo>
                  <a:pt x="103" y="799"/>
                  <a:pt x="128" y="804"/>
                  <a:pt x="138" y="808"/>
                </a:cubicBezTo>
                <a:cubicBezTo>
                  <a:pt x="148" y="812"/>
                  <a:pt x="139" y="811"/>
                  <a:pt x="148" y="817"/>
                </a:cubicBezTo>
                <a:cubicBezTo>
                  <a:pt x="154" y="835"/>
                  <a:pt x="174" y="836"/>
                  <a:pt x="190" y="841"/>
                </a:cubicBezTo>
                <a:cubicBezTo>
                  <a:pt x="201" y="848"/>
                  <a:pt x="205" y="863"/>
                  <a:pt x="211" y="868"/>
                </a:cubicBezTo>
                <a:cubicBezTo>
                  <a:pt x="217" y="873"/>
                  <a:pt x="229" y="868"/>
                  <a:pt x="223" y="871"/>
                </a:cubicBezTo>
                <a:cubicBezTo>
                  <a:pt x="220" y="880"/>
                  <a:pt x="186" y="883"/>
                  <a:pt x="174" y="886"/>
                </a:cubicBezTo>
                <a:cubicBezTo>
                  <a:pt x="162" y="889"/>
                  <a:pt x="152" y="887"/>
                  <a:pt x="151" y="892"/>
                </a:cubicBezTo>
                <a:cubicBezTo>
                  <a:pt x="142" y="901"/>
                  <a:pt x="164" y="904"/>
                  <a:pt x="169" y="916"/>
                </a:cubicBezTo>
                <a:cubicBezTo>
                  <a:pt x="174" y="928"/>
                  <a:pt x="184" y="954"/>
                  <a:pt x="181" y="964"/>
                </a:cubicBezTo>
                <a:cubicBezTo>
                  <a:pt x="176" y="978"/>
                  <a:pt x="159" y="965"/>
                  <a:pt x="148" y="979"/>
                </a:cubicBezTo>
                <a:cubicBezTo>
                  <a:pt x="135" y="982"/>
                  <a:pt x="109" y="974"/>
                  <a:pt x="100" y="982"/>
                </a:cubicBezTo>
                <a:cubicBezTo>
                  <a:pt x="91" y="990"/>
                  <a:pt x="92" y="1016"/>
                  <a:pt x="94" y="1027"/>
                </a:cubicBezTo>
                <a:cubicBezTo>
                  <a:pt x="96" y="1038"/>
                  <a:pt x="110" y="1044"/>
                  <a:pt x="112" y="1051"/>
                </a:cubicBezTo>
                <a:cubicBezTo>
                  <a:pt x="114" y="1058"/>
                  <a:pt x="104" y="1062"/>
                  <a:pt x="106" y="1066"/>
                </a:cubicBezTo>
                <a:cubicBezTo>
                  <a:pt x="108" y="1070"/>
                  <a:pt x="116" y="1075"/>
                  <a:pt x="124" y="1075"/>
                </a:cubicBezTo>
                <a:cubicBezTo>
                  <a:pt x="132" y="1075"/>
                  <a:pt x="148" y="1070"/>
                  <a:pt x="156" y="1065"/>
                </a:cubicBezTo>
                <a:cubicBezTo>
                  <a:pt x="164" y="1060"/>
                  <a:pt x="167" y="1047"/>
                  <a:pt x="174" y="1044"/>
                </a:cubicBezTo>
                <a:cubicBezTo>
                  <a:pt x="181" y="1041"/>
                  <a:pt x="190" y="1046"/>
                  <a:pt x="196" y="1045"/>
                </a:cubicBezTo>
                <a:cubicBezTo>
                  <a:pt x="202" y="1044"/>
                  <a:pt x="203" y="1037"/>
                  <a:pt x="208" y="1035"/>
                </a:cubicBezTo>
                <a:cubicBezTo>
                  <a:pt x="213" y="1033"/>
                  <a:pt x="219" y="1037"/>
                  <a:pt x="225" y="1035"/>
                </a:cubicBezTo>
                <a:cubicBezTo>
                  <a:pt x="231" y="1033"/>
                  <a:pt x="237" y="1025"/>
                  <a:pt x="247" y="1023"/>
                </a:cubicBezTo>
                <a:cubicBezTo>
                  <a:pt x="257" y="1021"/>
                  <a:pt x="272" y="1025"/>
                  <a:pt x="286" y="1021"/>
                </a:cubicBezTo>
                <a:cubicBezTo>
                  <a:pt x="300" y="1017"/>
                  <a:pt x="321" y="1004"/>
                  <a:pt x="334" y="1000"/>
                </a:cubicBezTo>
                <a:cubicBezTo>
                  <a:pt x="347" y="996"/>
                  <a:pt x="350" y="998"/>
                  <a:pt x="364" y="997"/>
                </a:cubicBezTo>
                <a:cubicBezTo>
                  <a:pt x="378" y="996"/>
                  <a:pt x="408" y="988"/>
                  <a:pt x="421" y="991"/>
                </a:cubicBezTo>
                <a:cubicBezTo>
                  <a:pt x="434" y="990"/>
                  <a:pt x="420" y="1024"/>
                  <a:pt x="445" y="1015"/>
                </a:cubicBezTo>
                <a:cubicBezTo>
                  <a:pt x="455" y="1019"/>
                  <a:pt x="470" y="1024"/>
                  <a:pt x="484" y="1015"/>
                </a:cubicBezTo>
                <a:cubicBezTo>
                  <a:pt x="498" y="1006"/>
                  <a:pt x="515" y="971"/>
                  <a:pt x="529" y="958"/>
                </a:cubicBezTo>
                <a:cubicBezTo>
                  <a:pt x="543" y="945"/>
                  <a:pt x="557" y="944"/>
                  <a:pt x="571" y="937"/>
                </a:cubicBezTo>
                <a:cubicBezTo>
                  <a:pt x="606" y="927"/>
                  <a:pt x="594" y="928"/>
                  <a:pt x="616" y="913"/>
                </a:cubicBezTo>
                <a:cubicBezTo>
                  <a:pt x="633" y="887"/>
                  <a:pt x="610" y="918"/>
                  <a:pt x="631" y="901"/>
                </a:cubicBezTo>
                <a:cubicBezTo>
                  <a:pt x="642" y="892"/>
                  <a:pt x="634" y="885"/>
                  <a:pt x="649" y="880"/>
                </a:cubicBezTo>
                <a:cubicBezTo>
                  <a:pt x="638" y="876"/>
                  <a:pt x="626" y="861"/>
                  <a:pt x="637" y="850"/>
                </a:cubicBezTo>
                <a:cubicBezTo>
                  <a:pt x="643" y="844"/>
                  <a:pt x="659" y="838"/>
                  <a:pt x="667" y="835"/>
                </a:cubicBezTo>
                <a:cubicBezTo>
                  <a:pt x="671" y="829"/>
                  <a:pt x="678" y="826"/>
                  <a:pt x="682" y="820"/>
                </a:cubicBezTo>
                <a:cubicBezTo>
                  <a:pt x="685" y="815"/>
                  <a:pt x="679" y="802"/>
                  <a:pt x="679" y="802"/>
                </a:cubicBezTo>
                <a:cubicBezTo>
                  <a:pt x="683" y="696"/>
                  <a:pt x="668" y="727"/>
                  <a:pt x="727" y="712"/>
                </a:cubicBezTo>
                <a:cubicBezTo>
                  <a:pt x="730" y="704"/>
                  <a:pt x="729" y="693"/>
                  <a:pt x="736" y="688"/>
                </a:cubicBezTo>
                <a:cubicBezTo>
                  <a:pt x="765" y="669"/>
                  <a:pt x="879" y="706"/>
                  <a:pt x="910" y="706"/>
                </a:cubicBezTo>
                <a:cubicBezTo>
                  <a:pt x="921" y="704"/>
                  <a:pt x="916" y="694"/>
                  <a:pt x="925" y="688"/>
                </a:cubicBezTo>
                <a:cubicBezTo>
                  <a:pt x="929" y="686"/>
                  <a:pt x="919" y="680"/>
                  <a:pt x="919" y="676"/>
                </a:cubicBezTo>
                <a:cubicBezTo>
                  <a:pt x="918" y="666"/>
                  <a:pt x="920" y="656"/>
                  <a:pt x="922" y="646"/>
                </a:cubicBezTo>
                <a:cubicBezTo>
                  <a:pt x="927" y="625"/>
                  <a:pt x="944" y="601"/>
                  <a:pt x="961" y="589"/>
                </a:cubicBezTo>
                <a:cubicBezTo>
                  <a:pt x="967" y="571"/>
                  <a:pt x="959" y="586"/>
                  <a:pt x="985" y="571"/>
                </a:cubicBezTo>
                <a:cubicBezTo>
                  <a:pt x="999" y="562"/>
                  <a:pt x="991" y="558"/>
                  <a:pt x="1003" y="544"/>
                </a:cubicBezTo>
                <a:cubicBezTo>
                  <a:pt x="1010" y="536"/>
                  <a:pt x="1023" y="539"/>
                  <a:pt x="1033" y="538"/>
                </a:cubicBezTo>
                <a:cubicBezTo>
                  <a:pt x="1054" y="545"/>
                  <a:pt x="1046" y="540"/>
                  <a:pt x="1057" y="556"/>
                </a:cubicBezTo>
                <a:cubicBezTo>
                  <a:pt x="1076" y="583"/>
                  <a:pt x="1072" y="567"/>
                  <a:pt x="1096" y="571"/>
                </a:cubicBezTo>
                <a:cubicBezTo>
                  <a:pt x="1110" y="570"/>
                  <a:pt x="1125" y="580"/>
                  <a:pt x="1138" y="574"/>
                </a:cubicBezTo>
                <a:cubicBezTo>
                  <a:pt x="1167" y="561"/>
                  <a:pt x="1149" y="582"/>
                  <a:pt x="1156" y="556"/>
                </a:cubicBezTo>
                <a:cubicBezTo>
                  <a:pt x="1153" y="539"/>
                  <a:pt x="1155" y="529"/>
                  <a:pt x="1138" y="523"/>
                </a:cubicBezTo>
                <a:cubicBezTo>
                  <a:pt x="1116" y="507"/>
                  <a:pt x="1129" y="516"/>
                  <a:pt x="1114" y="493"/>
                </a:cubicBezTo>
                <a:cubicBezTo>
                  <a:pt x="1115" y="484"/>
                  <a:pt x="1094" y="469"/>
                  <a:pt x="1096" y="460"/>
                </a:cubicBezTo>
                <a:cubicBezTo>
                  <a:pt x="1099" y="449"/>
                  <a:pt x="1106" y="450"/>
                  <a:pt x="1114" y="445"/>
                </a:cubicBezTo>
                <a:cubicBezTo>
                  <a:pt x="1119" y="441"/>
                  <a:pt x="1101" y="447"/>
                  <a:pt x="1117" y="439"/>
                </a:cubicBezTo>
                <a:cubicBezTo>
                  <a:pt x="1123" y="434"/>
                  <a:pt x="1137" y="419"/>
                  <a:pt x="1153" y="412"/>
                </a:cubicBezTo>
                <a:cubicBezTo>
                  <a:pt x="1169" y="405"/>
                  <a:pt x="1194" y="396"/>
                  <a:pt x="1213" y="394"/>
                </a:cubicBezTo>
                <a:cubicBezTo>
                  <a:pt x="1257" y="383"/>
                  <a:pt x="1231" y="405"/>
                  <a:pt x="1267" y="400"/>
                </a:cubicBezTo>
                <a:cubicBezTo>
                  <a:pt x="1282" y="399"/>
                  <a:pt x="1267" y="367"/>
                  <a:pt x="1302" y="364"/>
                </a:cubicBezTo>
                <a:cubicBezTo>
                  <a:pt x="1311" y="358"/>
                  <a:pt x="1313" y="359"/>
                  <a:pt x="1321" y="361"/>
                </a:cubicBezTo>
                <a:cubicBezTo>
                  <a:pt x="1329" y="363"/>
                  <a:pt x="1341" y="373"/>
                  <a:pt x="1348" y="376"/>
                </a:cubicBezTo>
                <a:cubicBezTo>
                  <a:pt x="1355" y="379"/>
                  <a:pt x="1346" y="381"/>
                  <a:pt x="1365" y="382"/>
                </a:cubicBezTo>
                <a:cubicBezTo>
                  <a:pt x="1384" y="383"/>
                  <a:pt x="1441" y="385"/>
                  <a:pt x="1462" y="382"/>
                </a:cubicBezTo>
                <a:cubicBezTo>
                  <a:pt x="1481" y="378"/>
                  <a:pt x="1489" y="368"/>
                  <a:pt x="1494" y="363"/>
                </a:cubicBezTo>
                <a:cubicBezTo>
                  <a:pt x="1499" y="358"/>
                  <a:pt x="1493" y="352"/>
                  <a:pt x="1495" y="349"/>
                </a:cubicBezTo>
                <a:cubicBezTo>
                  <a:pt x="1496" y="346"/>
                  <a:pt x="1504" y="350"/>
                  <a:pt x="1507" y="346"/>
                </a:cubicBezTo>
                <a:cubicBezTo>
                  <a:pt x="1512" y="343"/>
                  <a:pt x="1521" y="335"/>
                  <a:pt x="1525" y="330"/>
                </a:cubicBezTo>
                <a:cubicBezTo>
                  <a:pt x="1529" y="323"/>
                  <a:pt x="1533" y="320"/>
                  <a:pt x="1531" y="313"/>
                </a:cubicBezTo>
                <a:cubicBezTo>
                  <a:pt x="1530" y="306"/>
                  <a:pt x="1521" y="295"/>
                  <a:pt x="1518" y="288"/>
                </a:cubicBezTo>
                <a:cubicBezTo>
                  <a:pt x="1513" y="277"/>
                  <a:pt x="1518" y="281"/>
                  <a:pt x="1513" y="271"/>
                </a:cubicBezTo>
                <a:cubicBezTo>
                  <a:pt x="1509" y="262"/>
                  <a:pt x="1500" y="243"/>
                  <a:pt x="1495" y="231"/>
                </a:cubicBezTo>
                <a:cubicBezTo>
                  <a:pt x="1490" y="219"/>
                  <a:pt x="1481" y="206"/>
                  <a:pt x="1480" y="196"/>
                </a:cubicBezTo>
                <a:cubicBezTo>
                  <a:pt x="1479" y="186"/>
                  <a:pt x="1478" y="175"/>
                  <a:pt x="1489" y="172"/>
                </a:cubicBezTo>
                <a:cubicBezTo>
                  <a:pt x="1495" y="158"/>
                  <a:pt x="1531" y="177"/>
                  <a:pt x="1546" y="178"/>
                </a:cubicBezTo>
                <a:cubicBezTo>
                  <a:pt x="1566" y="176"/>
                  <a:pt x="1556" y="144"/>
                  <a:pt x="1576" y="139"/>
                </a:cubicBezTo>
                <a:cubicBezTo>
                  <a:pt x="1585" y="137"/>
                  <a:pt x="1604" y="128"/>
                  <a:pt x="1596" y="123"/>
                </a:cubicBezTo>
                <a:cubicBezTo>
                  <a:pt x="1583" y="116"/>
                  <a:pt x="1577" y="122"/>
                  <a:pt x="1591" y="115"/>
                </a:cubicBezTo>
                <a:close/>
              </a:path>
            </a:pathLst>
          </a:custGeom>
          <a:pattFill prst="plaid">
            <a:fgClr>
              <a:schemeClr val="hlink"/>
            </a:fgClr>
            <a:bgClr>
              <a:srgbClr val="FFFFFF"/>
            </a:bgClr>
          </a:pattFill>
          <a:ln>
            <a:noFill/>
          </a:ln>
          <a:effectLst>
            <a:prstShdw prst="shdw18" dist="17961" dir="13500000">
              <a:schemeClr val="hlink">
                <a:gamma/>
                <a:shade val="60000"/>
                <a:invGamma/>
              </a:scheme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Freeform 11" descr="窄竖线"/>
          <p:cNvSpPr>
            <a:spLocks noChangeArrowheads="1"/>
          </p:cNvSpPr>
          <p:nvPr/>
        </p:nvSpPr>
        <p:spPr bwMode="auto">
          <a:xfrm>
            <a:off x="1671638" y="2879725"/>
            <a:ext cx="177800" cy="403225"/>
          </a:xfrm>
          <a:custGeom>
            <a:avLst/>
            <a:gdLst>
              <a:gd name="T0" fmla="*/ 150813 w 112"/>
              <a:gd name="T1" fmla="*/ 23813 h 254"/>
              <a:gd name="T2" fmla="*/ 149225 w 112"/>
              <a:gd name="T3" fmla="*/ 22225 h 254"/>
              <a:gd name="T4" fmla="*/ 107950 w 112"/>
              <a:gd name="T5" fmla="*/ 28575 h 254"/>
              <a:gd name="T6" fmla="*/ 84138 w 112"/>
              <a:gd name="T7" fmla="*/ 36513 h 254"/>
              <a:gd name="T8" fmla="*/ 74613 w 112"/>
              <a:gd name="T9" fmla="*/ 61913 h 254"/>
              <a:gd name="T10" fmla="*/ 73025 w 112"/>
              <a:gd name="T11" fmla="*/ 117475 h 254"/>
              <a:gd name="T12" fmla="*/ 84138 w 112"/>
              <a:gd name="T13" fmla="*/ 142875 h 254"/>
              <a:gd name="T14" fmla="*/ 77788 w 112"/>
              <a:gd name="T15" fmla="*/ 150813 h 254"/>
              <a:gd name="T16" fmla="*/ 79375 w 112"/>
              <a:gd name="T17" fmla="*/ 185738 h 254"/>
              <a:gd name="T18" fmla="*/ 46037 w 112"/>
              <a:gd name="T19" fmla="*/ 214313 h 254"/>
              <a:gd name="T20" fmla="*/ 3175 w 112"/>
              <a:gd name="T21" fmla="*/ 236538 h 254"/>
              <a:gd name="T22" fmla="*/ 3175 w 112"/>
              <a:gd name="T23" fmla="*/ 252413 h 254"/>
              <a:gd name="T24" fmla="*/ 22225 w 112"/>
              <a:gd name="T25" fmla="*/ 290513 h 254"/>
              <a:gd name="T26" fmla="*/ 68263 w 112"/>
              <a:gd name="T27" fmla="*/ 327025 h 254"/>
              <a:gd name="T28" fmla="*/ 50800 w 112"/>
              <a:gd name="T29" fmla="*/ 361950 h 254"/>
              <a:gd name="T30" fmla="*/ 79375 w 112"/>
              <a:gd name="T31" fmla="*/ 400050 h 254"/>
              <a:gd name="T32" fmla="*/ 122238 w 112"/>
              <a:gd name="T33" fmla="*/ 381000 h 254"/>
              <a:gd name="T34" fmla="*/ 146050 w 112"/>
              <a:gd name="T35" fmla="*/ 319088 h 254"/>
              <a:gd name="T36" fmla="*/ 174625 w 112"/>
              <a:gd name="T37" fmla="*/ 252413 h 254"/>
              <a:gd name="T38" fmla="*/ 169863 w 112"/>
              <a:gd name="T39" fmla="*/ 171450 h 254"/>
              <a:gd name="T40" fmla="*/ 153988 w 112"/>
              <a:gd name="T41" fmla="*/ 93663 h 254"/>
              <a:gd name="T42" fmla="*/ 165100 w 112"/>
              <a:gd name="T43" fmla="*/ 65088 h 254"/>
              <a:gd name="T44" fmla="*/ 150813 w 112"/>
              <a:gd name="T45" fmla="*/ 23813 h 25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12"/>
              <a:gd name="T70" fmla="*/ 0 h 254"/>
              <a:gd name="T71" fmla="*/ 112 w 112"/>
              <a:gd name="T72" fmla="*/ 254 h 25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12" h="254">
                <a:moveTo>
                  <a:pt x="95" y="15"/>
                </a:moveTo>
                <a:cubicBezTo>
                  <a:pt x="92" y="0"/>
                  <a:pt x="98" y="14"/>
                  <a:pt x="94" y="14"/>
                </a:cubicBezTo>
                <a:cubicBezTo>
                  <a:pt x="90" y="14"/>
                  <a:pt x="75" y="17"/>
                  <a:pt x="68" y="18"/>
                </a:cubicBezTo>
                <a:cubicBezTo>
                  <a:pt x="62" y="20"/>
                  <a:pt x="56" y="20"/>
                  <a:pt x="53" y="23"/>
                </a:cubicBezTo>
                <a:cubicBezTo>
                  <a:pt x="50" y="26"/>
                  <a:pt x="48" y="31"/>
                  <a:pt x="47" y="39"/>
                </a:cubicBezTo>
                <a:cubicBezTo>
                  <a:pt x="44" y="48"/>
                  <a:pt x="45" y="66"/>
                  <a:pt x="46" y="74"/>
                </a:cubicBezTo>
                <a:cubicBezTo>
                  <a:pt x="47" y="82"/>
                  <a:pt x="53" y="87"/>
                  <a:pt x="53" y="90"/>
                </a:cubicBezTo>
                <a:cubicBezTo>
                  <a:pt x="53" y="93"/>
                  <a:pt x="49" y="91"/>
                  <a:pt x="49" y="95"/>
                </a:cubicBezTo>
                <a:cubicBezTo>
                  <a:pt x="49" y="99"/>
                  <a:pt x="53" y="110"/>
                  <a:pt x="50" y="117"/>
                </a:cubicBezTo>
                <a:cubicBezTo>
                  <a:pt x="47" y="124"/>
                  <a:pt x="37" y="130"/>
                  <a:pt x="29" y="135"/>
                </a:cubicBezTo>
                <a:cubicBezTo>
                  <a:pt x="27" y="142"/>
                  <a:pt x="6" y="143"/>
                  <a:pt x="2" y="149"/>
                </a:cubicBezTo>
                <a:cubicBezTo>
                  <a:pt x="0" y="152"/>
                  <a:pt x="2" y="156"/>
                  <a:pt x="2" y="159"/>
                </a:cubicBezTo>
                <a:cubicBezTo>
                  <a:pt x="2" y="162"/>
                  <a:pt x="7" y="176"/>
                  <a:pt x="14" y="183"/>
                </a:cubicBezTo>
                <a:cubicBezTo>
                  <a:pt x="21" y="191"/>
                  <a:pt x="40" y="199"/>
                  <a:pt x="43" y="206"/>
                </a:cubicBezTo>
                <a:cubicBezTo>
                  <a:pt x="46" y="213"/>
                  <a:pt x="31" y="220"/>
                  <a:pt x="32" y="228"/>
                </a:cubicBezTo>
                <a:cubicBezTo>
                  <a:pt x="30" y="235"/>
                  <a:pt x="43" y="250"/>
                  <a:pt x="50" y="252"/>
                </a:cubicBezTo>
                <a:cubicBezTo>
                  <a:pt x="57" y="254"/>
                  <a:pt x="70" y="248"/>
                  <a:pt x="77" y="240"/>
                </a:cubicBezTo>
                <a:cubicBezTo>
                  <a:pt x="80" y="220"/>
                  <a:pt x="79" y="214"/>
                  <a:pt x="92" y="201"/>
                </a:cubicBezTo>
                <a:cubicBezTo>
                  <a:pt x="96" y="187"/>
                  <a:pt x="108" y="174"/>
                  <a:pt x="110" y="159"/>
                </a:cubicBezTo>
                <a:cubicBezTo>
                  <a:pt x="112" y="144"/>
                  <a:pt x="109" y="125"/>
                  <a:pt x="107" y="108"/>
                </a:cubicBezTo>
                <a:cubicBezTo>
                  <a:pt x="105" y="91"/>
                  <a:pt x="97" y="70"/>
                  <a:pt x="97" y="59"/>
                </a:cubicBezTo>
                <a:cubicBezTo>
                  <a:pt x="97" y="48"/>
                  <a:pt x="104" y="48"/>
                  <a:pt x="104" y="41"/>
                </a:cubicBezTo>
                <a:cubicBezTo>
                  <a:pt x="104" y="34"/>
                  <a:pt x="97" y="20"/>
                  <a:pt x="95" y="15"/>
                </a:cubicBezTo>
                <a:close/>
              </a:path>
            </a:pathLst>
          </a:custGeom>
          <a:pattFill prst="narVert">
            <a:fgClr>
              <a:srgbClr val="FF66FF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993D99"/>
            </a:prstShdw>
          </a:effectLst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Freeform 12" descr="窄竖线"/>
          <p:cNvSpPr>
            <a:spLocks noChangeArrowheads="1"/>
          </p:cNvSpPr>
          <p:nvPr/>
        </p:nvSpPr>
        <p:spPr bwMode="auto">
          <a:xfrm>
            <a:off x="2393950" y="2449513"/>
            <a:ext cx="312738" cy="209550"/>
          </a:xfrm>
          <a:custGeom>
            <a:avLst/>
            <a:gdLst>
              <a:gd name="T0" fmla="*/ 298450 w 197"/>
              <a:gd name="T1" fmla="*/ 25400 h 132"/>
              <a:gd name="T2" fmla="*/ 276225 w 197"/>
              <a:gd name="T3" fmla="*/ 31750 h 132"/>
              <a:gd name="T4" fmla="*/ 223837 w 197"/>
              <a:gd name="T5" fmla="*/ 3175 h 132"/>
              <a:gd name="T6" fmla="*/ 152400 w 197"/>
              <a:gd name="T7" fmla="*/ 20637 h 132"/>
              <a:gd name="T8" fmla="*/ 117475 w 197"/>
              <a:gd name="T9" fmla="*/ 44450 h 132"/>
              <a:gd name="T10" fmla="*/ 95250 w 197"/>
              <a:gd name="T11" fmla="*/ 46037 h 132"/>
              <a:gd name="T12" fmla="*/ 50800 w 197"/>
              <a:gd name="T13" fmla="*/ 84137 h 132"/>
              <a:gd name="T14" fmla="*/ 47625 w 197"/>
              <a:gd name="T15" fmla="*/ 88900 h 132"/>
              <a:gd name="T16" fmla="*/ 26987 w 197"/>
              <a:gd name="T17" fmla="*/ 107950 h 132"/>
              <a:gd name="T18" fmla="*/ 14287 w 197"/>
              <a:gd name="T19" fmla="*/ 117475 h 132"/>
              <a:gd name="T20" fmla="*/ 9525 w 197"/>
              <a:gd name="T21" fmla="*/ 141287 h 132"/>
              <a:gd name="T22" fmla="*/ 76200 w 197"/>
              <a:gd name="T23" fmla="*/ 198437 h 132"/>
              <a:gd name="T24" fmla="*/ 85725 w 197"/>
              <a:gd name="T25" fmla="*/ 169862 h 132"/>
              <a:gd name="T26" fmla="*/ 157162 w 197"/>
              <a:gd name="T27" fmla="*/ 146050 h 132"/>
              <a:gd name="T28" fmla="*/ 204787 w 197"/>
              <a:gd name="T29" fmla="*/ 150812 h 132"/>
              <a:gd name="T30" fmla="*/ 238125 w 197"/>
              <a:gd name="T31" fmla="*/ 127000 h 132"/>
              <a:gd name="T32" fmla="*/ 276225 w 197"/>
              <a:gd name="T33" fmla="*/ 98425 h 132"/>
              <a:gd name="T34" fmla="*/ 309562 w 197"/>
              <a:gd name="T35" fmla="*/ 50800 h 132"/>
              <a:gd name="T36" fmla="*/ 298450 w 197"/>
              <a:gd name="T37" fmla="*/ 25400 h 13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97"/>
              <a:gd name="T58" fmla="*/ 0 h 132"/>
              <a:gd name="T59" fmla="*/ 197 w 197"/>
              <a:gd name="T60" fmla="*/ 132 h 13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97" h="132">
                <a:moveTo>
                  <a:pt x="188" y="16"/>
                </a:moveTo>
                <a:cubicBezTo>
                  <a:pt x="183" y="20"/>
                  <a:pt x="174" y="20"/>
                  <a:pt x="174" y="20"/>
                </a:cubicBezTo>
                <a:cubicBezTo>
                  <a:pt x="166" y="20"/>
                  <a:pt x="160" y="0"/>
                  <a:pt x="141" y="2"/>
                </a:cubicBezTo>
                <a:cubicBezTo>
                  <a:pt x="128" y="1"/>
                  <a:pt x="107" y="9"/>
                  <a:pt x="96" y="13"/>
                </a:cubicBezTo>
                <a:cubicBezTo>
                  <a:pt x="85" y="17"/>
                  <a:pt x="80" y="25"/>
                  <a:pt x="74" y="28"/>
                </a:cubicBezTo>
                <a:cubicBezTo>
                  <a:pt x="68" y="31"/>
                  <a:pt x="67" y="25"/>
                  <a:pt x="60" y="29"/>
                </a:cubicBezTo>
                <a:cubicBezTo>
                  <a:pt x="52" y="36"/>
                  <a:pt x="37" y="34"/>
                  <a:pt x="32" y="53"/>
                </a:cubicBezTo>
                <a:cubicBezTo>
                  <a:pt x="27" y="57"/>
                  <a:pt x="34" y="53"/>
                  <a:pt x="30" y="56"/>
                </a:cubicBezTo>
                <a:cubicBezTo>
                  <a:pt x="28" y="58"/>
                  <a:pt x="21" y="65"/>
                  <a:pt x="17" y="68"/>
                </a:cubicBezTo>
                <a:cubicBezTo>
                  <a:pt x="13" y="71"/>
                  <a:pt x="11" y="71"/>
                  <a:pt x="9" y="74"/>
                </a:cubicBezTo>
                <a:cubicBezTo>
                  <a:pt x="7" y="77"/>
                  <a:pt x="0" y="81"/>
                  <a:pt x="6" y="89"/>
                </a:cubicBezTo>
                <a:cubicBezTo>
                  <a:pt x="16" y="113"/>
                  <a:pt x="26" y="130"/>
                  <a:pt x="48" y="125"/>
                </a:cubicBezTo>
                <a:cubicBezTo>
                  <a:pt x="55" y="132"/>
                  <a:pt x="45" y="113"/>
                  <a:pt x="54" y="107"/>
                </a:cubicBezTo>
                <a:cubicBezTo>
                  <a:pt x="63" y="101"/>
                  <a:pt x="87" y="94"/>
                  <a:pt x="99" y="92"/>
                </a:cubicBezTo>
                <a:cubicBezTo>
                  <a:pt x="111" y="90"/>
                  <a:pt x="121" y="97"/>
                  <a:pt x="129" y="95"/>
                </a:cubicBezTo>
                <a:cubicBezTo>
                  <a:pt x="148" y="87"/>
                  <a:pt x="135" y="92"/>
                  <a:pt x="150" y="80"/>
                </a:cubicBezTo>
                <a:cubicBezTo>
                  <a:pt x="158" y="74"/>
                  <a:pt x="174" y="62"/>
                  <a:pt x="174" y="62"/>
                </a:cubicBezTo>
                <a:cubicBezTo>
                  <a:pt x="180" y="54"/>
                  <a:pt x="192" y="40"/>
                  <a:pt x="195" y="32"/>
                </a:cubicBezTo>
                <a:cubicBezTo>
                  <a:pt x="197" y="24"/>
                  <a:pt x="191" y="18"/>
                  <a:pt x="188" y="16"/>
                </a:cubicBezTo>
                <a:close/>
              </a:path>
            </a:pathLst>
          </a:custGeom>
          <a:pattFill prst="narVert">
            <a:fgClr>
              <a:srgbClr val="FF66FF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993D99"/>
            </a:prstShdw>
          </a:effectLst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Freeform 13" descr="窄竖线"/>
          <p:cNvSpPr>
            <a:spLocks noChangeArrowheads="1"/>
          </p:cNvSpPr>
          <p:nvPr/>
        </p:nvSpPr>
        <p:spPr bwMode="auto">
          <a:xfrm>
            <a:off x="596900" y="3459163"/>
            <a:ext cx="317500" cy="304800"/>
          </a:xfrm>
          <a:custGeom>
            <a:avLst/>
            <a:gdLst>
              <a:gd name="T0" fmla="*/ 69850 w 200"/>
              <a:gd name="T1" fmla="*/ 52388 h 192"/>
              <a:gd name="T2" fmla="*/ 74613 w 200"/>
              <a:gd name="T3" fmla="*/ 123825 h 192"/>
              <a:gd name="T4" fmla="*/ 7938 w 200"/>
              <a:gd name="T5" fmla="*/ 204788 h 192"/>
              <a:gd name="T6" fmla="*/ 122238 w 200"/>
              <a:gd name="T7" fmla="*/ 300038 h 192"/>
              <a:gd name="T8" fmla="*/ 163512 w 200"/>
              <a:gd name="T9" fmla="*/ 217488 h 192"/>
              <a:gd name="T10" fmla="*/ 160337 w 200"/>
              <a:gd name="T11" fmla="*/ 161925 h 192"/>
              <a:gd name="T12" fmla="*/ 160337 w 200"/>
              <a:gd name="T13" fmla="*/ 171450 h 192"/>
              <a:gd name="T14" fmla="*/ 193675 w 200"/>
              <a:gd name="T15" fmla="*/ 161925 h 192"/>
              <a:gd name="T16" fmla="*/ 215900 w 200"/>
              <a:gd name="T17" fmla="*/ 136525 h 192"/>
              <a:gd name="T18" fmla="*/ 225425 w 200"/>
              <a:gd name="T19" fmla="*/ 128588 h 192"/>
              <a:gd name="T20" fmla="*/ 269875 w 200"/>
              <a:gd name="T21" fmla="*/ 103188 h 192"/>
              <a:gd name="T22" fmla="*/ 317500 w 200"/>
              <a:gd name="T23" fmla="*/ 36513 h 192"/>
              <a:gd name="T24" fmla="*/ 287338 w 200"/>
              <a:gd name="T25" fmla="*/ 31750 h 192"/>
              <a:gd name="T26" fmla="*/ 250825 w 200"/>
              <a:gd name="T27" fmla="*/ 9525 h 192"/>
              <a:gd name="T28" fmla="*/ 217488 w 200"/>
              <a:gd name="T29" fmla="*/ 4763 h 192"/>
              <a:gd name="T30" fmla="*/ 184150 w 200"/>
              <a:gd name="T31" fmla="*/ 28575 h 192"/>
              <a:gd name="T32" fmla="*/ 127000 w 200"/>
              <a:gd name="T33" fmla="*/ 38100 h 192"/>
              <a:gd name="T34" fmla="*/ 69850 w 200"/>
              <a:gd name="T35" fmla="*/ 52388 h 19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0"/>
              <a:gd name="T55" fmla="*/ 0 h 192"/>
              <a:gd name="T56" fmla="*/ 200 w 200"/>
              <a:gd name="T57" fmla="*/ 192 h 19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0" h="192">
                <a:moveTo>
                  <a:pt x="44" y="33"/>
                </a:moveTo>
                <a:cubicBezTo>
                  <a:pt x="37" y="42"/>
                  <a:pt x="53" y="62"/>
                  <a:pt x="47" y="78"/>
                </a:cubicBezTo>
                <a:cubicBezTo>
                  <a:pt x="41" y="94"/>
                  <a:pt x="0" y="111"/>
                  <a:pt x="5" y="129"/>
                </a:cubicBezTo>
                <a:cubicBezTo>
                  <a:pt x="2" y="171"/>
                  <a:pt x="4" y="192"/>
                  <a:pt x="77" y="189"/>
                </a:cubicBezTo>
                <a:cubicBezTo>
                  <a:pt x="91" y="190"/>
                  <a:pt x="99" y="151"/>
                  <a:pt x="103" y="137"/>
                </a:cubicBezTo>
                <a:cubicBezTo>
                  <a:pt x="107" y="123"/>
                  <a:pt x="101" y="107"/>
                  <a:pt x="101" y="102"/>
                </a:cubicBezTo>
                <a:cubicBezTo>
                  <a:pt x="110" y="108"/>
                  <a:pt x="73" y="111"/>
                  <a:pt x="101" y="108"/>
                </a:cubicBezTo>
                <a:cubicBezTo>
                  <a:pt x="103" y="107"/>
                  <a:pt x="118" y="106"/>
                  <a:pt x="122" y="102"/>
                </a:cubicBezTo>
                <a:cubicBezTo>
                  <a:pt x="128" y="98"/>
                  <a:pt x="133" y="89"/>
                  <a:pt x="136" y="86"/>
                </a:cubicBezTo>
                <a:cubicBezTo>
                  <a:pt x="139" y="83"/>
                  <a:pt x="136" y="84"/>
                  <a:pt x="142" y="81"/>
                </a:cubicBezTo>
                <a:cubicBezTo>
                  <a:pt x="148" y="78"/>
                  <a:pt x="160" y="75"/>
                  <a:pt x="170" y="65"/>
                </a:cubicBezTo>
                <a:cubicBezTo>
                  <a:pt x="180" y="55"/>
                  <a:pt x="198" y="30"/>
                  <a:pt x="200" y="23"/>
                </a:cubicBezTo>
                <a:cubicBezTo>
                  <a:pt x="198" y="20"/>
                  <a:pt x="184" y="22"/>
                  <a:pt x="181" y="20"/>
                </a:cubicBezTo>
                <a:cubicBezTo>
                  <a:pt x="174" y="15"/>
                  <a:pt x="164" y="12"/>
                  <a:pt x="158" y="6"/>
                </a:cubicBezTo>
                <a:cubicBezTo>
                  <a:pt x="150" y="5"/>
                  <a:pt x="150" y="0"/>
                  <a:pt x="137" y="3"/>
                </a:cubicBezTo>
                <a:cubicBezTo>
                  <a:pt x="130" y="5"/>
                  <a:pt x="125" y="15"/>
                  <a:pt x="116" y="18"/>
                </a:cubicBezTo>
                <a:cubicBezTo>
                  <a:pt x="107" y="21"/>
                  <a:pt x="92" y="22"/>
                  <a:pt x="80" y="24"/>
                </a:cubicBezTo>
                <a:cubicBezTo>
                  <a:pt x="44" y="28"/>
                  <a:pt x="52" y="17"/>
                  <a:pt x="44" y="33"/>
                </a:cubicBezTo>
                <a:close/>
              </a:path>
            </a:pathLst>
          </a:custGeom>
          <a:pattFill prst="narVert">
            <a:fgClr>
              <a:srgbClr val="FF66FF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993D99"/>
            </a:prstShdw>
          </a:effectLst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Freeform 14" descr="窄竖线"/>
          <p:cNvSpPr>
            <a:spLocks noChangeArrowheads="1"/>
          </p:cNvSpPr>
          <p:nvPr/>
        </p:nvSpPr>
        <p:spPr bwMode="auto">
          <a:xfrm>
            <a:off x="1139825" y="3338513"/>
            <a:ext cx="260350" cy="117475"/>
          </a:xfrm>
          <a:custGeom>
            <a:avLst/>
            <a:gdLst>
              <a:gd name="T0" fmla="*/ 11112 w 164"/>
              <a:gd name="T1" fmla="*/ 79375 h 74"/>
              <a:gd name="T2" fmla="*/ 34925 w 164"/>
              <a:gd name="T3" fmla="*/ 103188 h 74"/>
              <a:gd name="T4" fmla="*/ 196850 w 164"/>
              <a:gd name="T5" fmla="*/ 117475 h 74"/>
              <a:gd name="T6" fmla="*/ 254000 w 164"/>
              <a:gd name="T7" fmla="*/ 69850 h 74"/>
              <a:gd name="T8" fmla="*/ 238125 w 164"/>
              <a:gd name="T9" fmla="*/ 50800 h 74"/>
              <a:gd name="T10" fmla="*/ 211138 w 164"/>
              <a:gd name="T11" fmla="*/ 44450 h 74"/>
              <a:gd name="T12" fmla="*/ 201612 w 164"/>
              <a:gd name="T13" fmla="*/ 11112 h 74"/>
              <a:gd name="T14" fmla="*/ 157162 w 164"/>
              <a:gd name="T15" fmla="*/ 11112 h 74"/>
              <a:gd name="T16" fmla="*/ 111125 w 164"/>
              <a:gd name="T17" fmla="*/ 3175 h 74"/>
              <a:gd name="T18" fmla="*/ 25400 w 164"/>
              <a:gd name="T19" fmla="*/ 26988 h 74"/>
              <a:gd name="T20" fmla="*/ 1588 w 164"/>
              <a:gd name="T21" fmla="*/ 55563 h 74"/>
              <a:gd name="T22" fmla="*/ 11112 w 164"/>
              <a:gd name="T23" fmla="*/ 79375 h 7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4"/>
              <a:gd name="T37" fmla="*/ 0 h 74"/>
              <a:gd name="T38" fmla="*/ 164 w 164"/>
              <a:gd name="T39" fmla="*/ 74 h 7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4" h="74">
                <a:moveTo>
                  <a:pt x="7" y="50"/>
                </a:moveTo>
                <a:cubicBezTo>
                  <a:pt x="13" y="54"/>
                  <a:pt x="15" y="63"/>
                  <a:pt x="22" y="65"/>
                </a:cubicBezTo>
                <a:cubicBezTo>
                  <a:pt x="55" y="74"/>
                  <a:pt x="90" y="71"/>
                  <a:pt x="124" y="74"/>
                </a:cubicBezTo>
                <a:cubicBezTo>
                  <a:pt x="146" y="72"/>
                  <a:pt x="157" y="50"/>
                  <a:pt x="160" y="44"/>
                </a:cubicBezTo>
                <a:cubicBezTo>
                  <a:pt x="164" y="37"/>
                  <a:pt x="154" y="35"/>
                  <a:pt x="150" y="32"/>
                </a:cubicBezTo>
                <a:cubicBezTo>
                  <a:pt x="147" y="28"/>
                  <a:pt x="137" y="32"/>
                  <a:pt x="133" y="28"/>
                </a:cubicBezTo>
                <a:cubicBezTo>
                  <a:pt x="129" y="24"/>
                  <a:pt x="133" y="10"/>
                  <a:pt x="127" y="7"/>
                </a:cubicBezTo>
                <a:cubicBezTo>
                  <a:pt x="121" y="4"/>
                  <a:pt x="108" y="8"/>
                  <a:pt x="99" y="7"/>
                </a:cubicBezTo>
                <a:cubicBezTo>
                  <a:pt x="90" y="6"/>
                  <a:pt x="84" y="0"/>
                  <a:pt x="70" y="2"/>
                </a:cubicBezTo>
                <a:cubicBezTo>
                  <a:pt x="56" y="5"/>
                  <a:pt x="27" y="12"/>
                  <a:pt x="16" y="17"/>
                </a:cubicBezTo>
                <a:cubicBezTo>
                  <a:pt x="5" y="22"/>
                  <a:pt x="2" y="30"/>
                  <a:pt x="1" y="35"/>
                </a:cubicBezTo>
                <a:cubicBezTo>
                  <a:pt x="0" y="40"/>
                  <a:pt x="6" y="47"/>
                  <a:pt x="7" y="50"/>
                </a:cubicBezTo>
                <a:close/>
              </a:path>
            </a:pathLst>
          </a:custGeom>
          <a:pattFill prst="narVert">
            <a:fgClr>
              <a:srgbClr val="FF66FF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993D99"/>
            </a:prstShdw>
          </a:effectLst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Freeform 15" descr="窄竖线"/>
          <p:cNvSpPr>
            <a:spLocks noChangeArrowheads="1"/>
          </p:cNvSpPr>
          <p:nvPr/>
        </p:nvSpPr>
        <p:spPr bwMode="auto">
          <a:xfrm>
            <a:off x="1482725" y="3305175"/>
            <a:ext cx="271463" cy="114300"/>
          </a:xfrm>
          <a:custGeom>
            <a:avLst/>
            <a:gdLst>
              <a:gd name="T0" fmla="*/ 79375 w 171"/>
              <a:gd name="T1" fmla="*/ 7937 h 72"/>
              <a:gd name="T2" fmla="*/ 41275 w 171"/>
              <a:gd name="T3" fmla="*/ 36512 h 72"/>
              <a:gd name="T4" fmla="*/ 3175 w 171"/>
              <a:gd name="T5" fmla="*/ 98425 h 72"/>
              <a:gd name="T6" fmla="*/ 17462 w 171"/>
              <a:gd name="T7" fmla="*/ 98425 h 72"/>
              <a:gd name="T8" fmla="*/ 88900 w 171"/>
              <a:gd name="T9" fmla="*/ 112713 h 72"/>
              <a:gd name="T10" fmla="*/ 203200 w 171"/>
              <a:gd name="T11" fmla="*/ 88900 h 72"/>
              <a:gd name="T12" fmla="*/ 260350 w 171"/>
              <a:gd name="T13" fmla="*/ 41275 h 72"/>
              <a:gd name="T14" fmla="*/ 136525 w 171"/>
              <a:gd name="T15" fmla="*/ 7937 h 72"/>
              <a:gd name="T16" fmla="*/ 79375 w 171"/>
              <a:gd name="T17" fmla="*/ 7937 h 7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"/>
              <a:gd name="T28" fmla="*/ 0 h 72"/>
              <a:gd name="T29" fmla="*/ 171 w 171"/>
              <a:gd name="T30" fmla="*/ 72 h 7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" h="72">
                <a:moveTo>
                  <a:pt x="50" y="5"/>
                </a:moveTo>
                <a:cubicBezTo>
                  <a:pt x="42" y="10"/>
                  <a:pt x="34" y="14"/>
                  <a:pt x="26" y="23"/>
                </a:cubicBezTo>
                <a:cubicBezTo>
                  <a:pt x="18" y="32"/>
                  <a:pt x="4" y="56"/>
                  <a:pt x="2" y="62"/>
                </a:cubicBezTo>
                <a:cubicBezTo>
                  <a:pt x="0" y="68"/>
                  <a:pt x="2" y="61"/>
                  <a:pt x="11" y="62"/>
                </a:cubicBezTo>
                <a:cubicBezTo>
                  <a:pt x="20" y="63"/>
                  <a:pt x="37" y="72"/>
                  <a:pt x="56" y="71"/>
                </a:cubicBezTo>
                <a:cubicBezTo>
                  <a:pt x="75" y="70"/>
                  <a:pt x="110" y="63"/>
                  <a:pt x="128" y="56"/>
                </a:cubicBezTo>
                <a:cubicBezTo>
                  <a:pt x="142" y="52"/>
                  <a:pt x="171" y="34"/>
                  <a:pt x="164" y="26"/>
                </a:cubicBezTo>
                <a:cubicBezTo>
                  <a:pt x="157" y="18"/>
                  <a:pt x="105" y="9"/>
                  <a:pt x="86" y="5"/>
                </a:cubicBezTo>
                <a:cubicBezTo>
                  <a:pt x="67" y="1"/>
                  <a:pt x="58" y="0"/>
                  <a:pt x="50" y="5"/>
                </a:cubicBezTo>
                <a:close/>
              </a:path>
            </a:pathLst>
          </a:custGeom>
          <a:pattFill prst="narVert">
            <a:fgClr>
              <a:srgbClr val="FF66FF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993D99"/>
            </a:prstShdw>
          </a:effectLst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900" name="Text Box 17"/>
          <p:cNvSpPr txBox="1">
            <a:spLocks noChangeArrowheads="1"/>
          </p:cNvSpPr>
          <p:nvPr/>
        </p:nvSpPr>
        <p:spPr bwMode="auto">
          <a:xfrm>
            <a:off x="2528888" y="646113"/>
            <a:ext cx="4895850" cy="52228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>
            <a:prstShdw prst="shdw17" dist="17961" dir="2700000">
              <a:srgbClr val="3D3D1F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微软雅黑" pitchFamily="34" charset="-122"/>
                <a:ea typeface="微软雅黑" pitchFamily="34" charset="-122"/>
              </a:rPr>
              <a:t>俄国割占中国北方大片领土</a:t>
            </a:r>
          </a:p>
        </p:txBody>
      </p:sp>
      <p:sp>
        <p:nvSpPr>
          <p:cNvPr id="60" name="Rectangle 18" descr="大纸屑"/>
          <p:cNvSpPr>
            <a:spLocks noChangeArrowheads="1"/>
          </p:cNvSpPr>
          <p:nvPr/>
        </p:nvSpPr>
        <p:spPr bwMode="auto">
          <a:xfrm>
            <a:off x="339725" y="5172075"/>
            <a:ext cx="484188" cy="193675"/>
          </a:xfrm>
          <a:prstGeom prst="rect">
            <a:avLst/>
          </a:prstGeom>
          <a:pattFill prst="lgConfetti">
            <a:fgClr>
              <a:srgbClr val="20E67E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138A4C"/>
            </a:prstShdw>
          </a:effectLst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Rectangle 19" descr="苏格兰方格呢"/>
          <p:cNvSpPr>
            <a:spLocks noChangeArrowheads="1"/>
          </p:cNvSpPr>
          <p:nvPr/>
        </p:nvSpPr>
        <p:spPr bwMode="auto">
          <a:xfrm>
            <a:off x="339725" y="5865813"/>
            <a:ext cx="484188" cy="212725"/>
          </a:xfrm>
          <a:prstGeom prst="rect">
            <a:avLst/>
          </a:prstGeom>
          <a:pattFill prst="plaid">
            <a:fgClr>
              <a:schemeClr val="hlink"/>
            </a:fgClr>
            <a:bgClr>
              <a:srgbClr val="FFFFFF"/>
            </a:bgClr>
          </a:pattFill>
          <a:ln>
            <a:noFill/>
          </a:ln>
          <a:effectLst>
            <a:prstShdw prst="shdw18" dist="17961" dir="13500000">
              <a:schemeClr val="hlink">
                <a:gamma/>
                <a:shade val="60000"/>
                <a:invGamma/>
              </a:schemeClr>
            </a:prstShdw>
          </a:effectLst>
          <a:extLst>
            <a:ext uri="{91240B29-F687-4F45-9708-019B960494DF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Rectangle 20" descr="小棋盘"/>
          <p:cNvSpPr>
            <a:spLocks noChangeArrowheads="1"/>
          </p:cNvSpPr>
          <p:nvPr/>
        </p:nvSpPr>
        <p:spPr bwMode="auto">
          <a:xfrm>
            <a:off x="339725" y="5499100"/>
            <a:ext cx="477838" cy="211138"/>
          </a:xfrm>
          <a:prstGeom prst="rect">
            <a:avLst/>
          </a:prstGeom>
          <a:pattFill prst="smCheck">
            <a:fgClr>
              <a:srgbClr val="9C90F2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5E5691"/>
            </a:prstShdw>
          </a:effectLst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Rectangle 21" descr="窄竖线"/>
          <p:cNvSpPr>
            <a:spLocks noChangeArrowheads="1"/>
          </p:cNvSpPr>
          <p:nvPr/>
        </p:nvSpPr>
        <p:spPr bwMode="auto">
          <a:xfrm>
            <a:off x="349250" y="6164263"/>
            <a:ext cx="457200" cy="228600"/>
          </a:xfrm>
          <a:prstGeom prst="rect">
            <a:avLst/>
          </a:prstGeom>
          <a:pattFill prst="narVert">
            <a:fgClr>
              <a:srgbClr val="FF66FF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993D99"/>
            </a:prstShdw>
          </a:effectLst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 Box 22"/>
          <p:cNvSpPr txBox="1">
            <a:spLocks noChangeArrowheads="1"/>
          </p:cNvSpPr>
          <p:nvPr/>
        </p:nvSpPr>
        <p:spPr bwMode="auto">
          <a:xfrm>
            <a:off x="817563" y="5070475"/>
            <a:ext cx="7315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1858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年中俄</a:t>
            </a:r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瑷珲条约</a:t>
            </a:r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割占</a:t>
            </a:r>
            <a:r>
              <a:rPr kumimoji="1" lang="en-US" altLang="zh-CN" sz="20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kumimoji="1" lang="zh-CN" altLang="en-US" sz="20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多万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平方千米。</a:t>
            </a:r>
          </a:p>
        </p:txBody>
      </p:sp>
      <p:sp>
        <p:nvSpPr>
          <p:cNvPr id="65" name="Rectangle 23"/>
          <p:cNvSpPr>
            <a:spLocks noChangeArrowheads="1"/>
          </p:cNvSpPr>
          <p:nvPr/>
        </p:nvSpPr>
        <p:spPr bwMode="auto">
          <a:xfrm>
            <a:off x="823913" y="5435600"/>
            <a:ext cx="800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1860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年中俄</a:t>
            </a:r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北京条约</a:t>
            </a:r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割占</a:t>
            </a:r>
            <a:r>
              <a:rPr kumimoji="1" lang="en-US" altLang="zh-CN" sz="20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kumimoji="1" lang="zh-CN" altLang="en-US" sz="20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多万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平方千米。</a:t>
            </a:r>
          </a:p>
        </p:txBody>
      </p:sp>
      <p:sp>
        <p:nvSpPr>
          <p:cNvPr id="66" name="Rectangle 24"/>
          <p:cNvSpPr>
            <a:spLocks noChangeArrowheads="1"/>
          </p:cNvSpPr>
          <p:nvPr/>
        </p:nvSpPr>
        <p:spPr bwMode="auto">
          <a:xfrm>
            <a:off x="814388" y="5795963"/>
            <a:ext cx="9696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1864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年中俄</a:t>
            </a:r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中俄勘分西北界约记</a:t>
            </a:r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割占</a:t>
            </a:r>
            <a:r>
              <a:rPr kumimoji="1" lang="en-US" altLang="zh-CN" sz="20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44</a:t>
            </a:r>
            <a:r>
              <a:rPr kumimoji="1" lang="zh-CN" altLang="en-US" sz="20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平方千米。</a:t>
            </a:r>
          </a:p>
        </p:txBody>
      </p:sp>
      <p:sp>
        <p:nvSpPr>
          <p:cNvPr id="67" name="Rectangle 25"/>
          <p:cNvSpPr>
            <a:spLocks noChangeArrowheads="1"/>
          </p:cNvSpPr>
          <p:nvPr/>
        </p:nvSpPr>
        <p:spPr bwMode="auto">
          <a:xfrm>
            <a:off x="747713" y="6108700"/>
            <a:ext cx="9829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19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世纪</a:t>
            </a:r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80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年代中俄</a:t>
            </a:r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改订条约</a:t>
            </a:r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以及几个勘界议定书割占</a:t>
            </a:r>
            <a:r>
              <a:rPr kumimoji="1" lang="en-US" altLang="zh-CN" sz="20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kumimoji="1" lang="zh-CN" altLang="en-US" sz="2000" b="1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平方千米。</a:t>
            </a:r>
          </a:p>
        </p:txBody>
      </p:sp>
      <p:sp>
        <p:nvSpPr>
          <p:cNvPr id="68" name="Rectangle 28" descr="小网格"/>
          <p:cNvSpPr>
            <a:spLocks noChangeArrowheads="1"/>
          </p:cNvSpPr>
          <p:nvPr/>
        </p:nvSpPr>
        <p:spPr bwMode="auto">
          <a:xfrm>
            <a:off x="327025" y="4800600"/>
            <a:ext cx="511175" cy="225425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>
            <a:prstShdw prst="shdw17" dist="17961" dir="13500000">
              <a:srgbClr val="995C00"/>
            </a:prstShdw>
          </a:effectLst>
        </p:spPr>
        <p:txBody>
          <a:bodyPr wrap="none" anchor="ctr"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 Box 29"/>
          <p:cNvSpPr txBox="1">
            <a:spLocks noChangeArrowheads="1"/>
          </p:cNvSpPr>
          <p:nvPr/>
        </p:nvSpPr>
        <p:spPr bwMode="auto">
          <a:xfrm>
            <a:off x="817563" y="4732338"/>
            <a:ext cx="7315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latin typeface="微软雅黑" pitchFamily="34" charset="-122"/>
                <a:ea typeface="微软雅黑" pitchFamily="34" charset="-122"/>
              </a:rPr>
              <a:t>1689</a:t>
            </a:r>
            <a:r>
              <a:rPr kumimoji="1" lang="zh-CN" altLang="en-US" sz="2000" b="1">
                <a:latin typeface="微软雅黑" pitchFamily="34" charset="-122"/>
                <a:ea typeface="微软雅黑" pitchFamily="34" charset="-122"/>
              </a:rPr>
              <a:t>年中俄规定的待议地区</a:t>
            </a:r>
          </a:p>
        </p:txBody>
      </p:sp>
      <p:sp>
        <p:nvSpPr>
          <p:cNvPr id="70" name="Text Box 27"/>
          <p:cNvSpPr txBox="1">
            <a:spLocks noChangeArrowheads="1"/>
          </p:cNvSpPr>
          <p:nvPr/>
        </p:nvSpPr>
        <p:spPr bwMode="auto">
          <a:xfrm>
            <a:off x="69850" y="4325938"/>
            <a:ext cx="8964613" cy="2124075"/>
          </a:xfrm>
          <a:prstGeom prst="rect">
            <a:avLst/>
          </a:prstGeom>
          <a:solidFill>
            <a:srgbClr val="F9F099"/>
          </a:solidFill>
          <a:ln>
            <a:noFill/>
          </a:ln>
          <a:effectLst>
            <a:prstShdw prst="shdw17" dist="17961" dir="2700000">
              <a:srgbClr val="F9F099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zh-CN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从第二次鸦片战争到</a:t>
            </a: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世纪</a:t>
            </a:r>
            <a:r>
              <a:rPr kumimoji="1"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80</a:t>
            </a: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年代为止，俄国共割占中国北方领土</a:t>
            </a:r>
            <a:r>
              <a:rPr kumimoji="1" lang="en-US" altLang="zh-CN" sz="44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150</a:t>
            </a:r>
            <a:r>
              <a:rPr kumimoji="1" lang="zh-CN" altLang="en-US" sz="44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多万平方千米</a:t>
            </a:r>
            <a:r>
              <a:rPr kumimoji="1"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是近代侵占中国领土</a:t>
            </a:r>
            <a:r>
              <a:rPr kumimoji="1" lang="zh-CN" altLang="en-US" sz="44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最多</a:t>
            </a:r>
            <a:r>
              <a:rPr kumimoji="1"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的国家。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utoUpdateAnimBg="0"/>
      <p:bldP spid="65" grpId="0" autoUpdateAnimBg="0"/>
      <p:bldP spid="66" grpId="0" autoUpdateAnimBg="0"/>
      <p:bldP spid="67" grpId="0" autoUpdateAnimBg="0"/>
      <p:bldP spid="69" grpId="0" autoUpdateAnimBg="0"/>
      <p:bldP spid="70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Group 73"/>
          <p:cNvGraphicFramePr/>
          <p:nvPr/>
        </p:nvGraphicFramePr>
        <p:xfrm>
          <a:off x="292100" y="1409700"/>
          <a:ext cx="8615363" cy="5038725"/>
        </p:xfrm>
        <a:graphic>
          <a:graphicData uri="http://schemas.openxmlformats.org/drawingml/2006/table">
            <a:tbl>
              <a:tblPr/>
              <a:tblGrid>
                <a:gridCol w="1167063"/>
                <a:gridCol w="2169393"/>
                <a:gridCol w="5277636"/>
              </a:tblGrid>
              <a:tr h="61494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鸦片战争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第二次鸦片战争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942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主权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841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领土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634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外国侵略势力到达的地区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" name="Text Box 50"/>
          <p:cNvSpPr txBox="1">
            <a:spLocks noChangeArrowheads="1"/>
          </p:cNvSpPr>
          <p:nvPr/>
        </p:nvSpPr>
        <p:spPr bwMode="auto">
          <a:xfrm>
            <a:off x="1439863" y="2070100"/>
            <a:ext cx="22796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割香港岛；②赔款；③</a:t>
            </a:r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处通商口岸；④英商进出口特权。</a:t>
            </a:r>
          </a:p>
        </p:txBody>
      </p:sp>
      <p:sp>
        <p:nvSpPr>
          <p:cNvPr id="29" name="Text Box 51"/>
          <p:cNvSpPr txBox="1">
            <a:spLocks noChangeArrowheads="1"/>
          </p:cNvSpPr>
          <p:nvPr/>
        </p:nvSpPr>
        <p:spPr bwMode="auto">
          <a:xfrm>
            <a:off x="3719513" y="2008188"/>
            <a:ext cx="53562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外国公使进驻北京；②增开</a:t>
            </a:r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处通商口岸；③外国商船和军舰可以在长江各口岸自由航行，可入内地经商等；</a:t>
            </a:r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 ④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割九龙司地方一区；⑤给英法巨额赔款。</a:t>
            </a:r>
          </a:p>
        </p:txBody>
      </p:sp>
      <p:sp>
        <p:nvSpPr>
          <p:cNvPr id="30" name="Text Box 60"/>
          <p:cNvSpPr txBox="1">
            <a:spLocks noChangeArrowheads="1"/>
          </p:cNvSpPr>
          <p:nvPr/>
        </p:nvSpPr>
        <p:spPr bwMode="auto">
          <a:xfrm>
            <a:off x="3276600" y="6719888"/>
            <a:ext cx="1841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Rectangle 62"/>
          <p:cNvSpPr>
            <a:spLocks noChangeArrowheads="1"/>
          </p:cNvSpPr>
          <p:nvPr/>
        </p:nvSpPr>
        <p:spPr bwMode="auto">
          <a:xfrm>
            <a:off x="1643063" y="4148138"/>
            <a:ext cx="1874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香港岛</a:t>
            </a:r>
          </a:p>
        </p:txBody>
      </p:sp>
      <p:sp>
        <p:nvSpPr>
          <p:cNvPr id="32" name="Text Box 63"/>
          <p:cNvSpPr txBox="1">
            <a:spLocks noChangeArrowheads="1"/>
          </p:cNvSpPr>
          <p:nvPr/>
        </p:nvSpPr>
        <p:spPr bwMode="auto">
          <a:xfrm>
            <a:off x="3594100" y="4003675"/>
            <a:ext cx="28035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4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24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九龙司地方一区</a:t>
            </a:r>
            <a:endParaRPr lang="zh-CN" altLang="en-US" sz="24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 Box 64"/>
          <p:cNvSpPr txBox="1">
            <a:spLocks noChangeArrowheads="1"/>
          </p:cNvSpPr>
          <p:nvPr/>
        </p:nvSpPr>
        <p:spPr bwMode="auto">
          <a:xfrm>
            <a:off x="1406525" y="5087938"/>
            <a:ext cx="23796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处通商口岸</a:t>
            </a:r>
          </a:p>
          <a:p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都在沿海。</a:t>
            </a:r>
          </a:p>
        </p:txBody>
      </p:sp>
      <p:sp>
        <p:nvSpPr>
          <p:cNvPr id="34" name="Text Box 65"/>
          <p:cNvSpPr txBox="1">
            <a:spLocks noChangeArrowheads="1"/>
          </p:cNvSpPr>
          <p:nvPr/>
        </p:nvSpPr>
        <p:spPr bwMode="auto">
          <a:xfrm>
            <a:off x="3852863" y="5567363"/>
            <a:ext cx="2954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外国公使常驻北京。</a:t>
            </a:r>
          </a:p>
        </p:txBody>
      </p:sp>
      <p:sp>
        <p:nvSpPr>
          <p:cNvPr id="35" name="Text Box 66"/>
          <p:cNvSpPr txBox="1">
            <a:spLocks noChangeArrowheads="1"/>
          </p:cNvSpPr>
          <p:nvPr/>
        </p:nvSpPr>
        <p:spPr bwMode="auto">
          <a:xfrm>
            <a:off x="3786188" y="5135563"/>
            <a:ext cx="3640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处通商口岸进入内地；</a:t>
            </a:r>
          </a:p>
        </p:txBody>
      </p:sp>
      <p:sp>
        <p:nvSpPr>
          <p:cNvPr id="36" name="Rectangle 70"/>
          <p:cNvSpPr>
            <a:spLocks noChangeArrowheads="1"/>
          </p:cNvSpPr>
          <p:nvPr/>
        </p:nvSpPr>
        <p:spPr bwMode="auto">
          <a:xfrm>
            <a:off x="3786188" y="4379913"/>
            <a:ext cx="4137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俄国割去</a:t>
            </a:r>
            <a:r>
              <a:rPr lang="en-US" altLang="zh-CN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150</a:t>
            </a:r>
            <a:r>
              <a:rPr lang="zh-CN" altLang="en-US" sz="24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多万平方千米</a:t>
            </a:r>
          </a:p>
        </p:txBody>
      </p:sp>
      <p:sp>
        <p:nvSpPr>
          <p:cNvPr id="37" name="Rectangle 68"/>
          <p:cNvSpPr>
            <a:spLocks noChangeArrowheads="1"/>
          </p:cNvSpPr>
          <p:nvPr/>
        </p:nvSpPr>
        <p:spPr bwMode="auto">
          <a:xfrm>
            <a:off x="396875" y="5008563"/>
            <a:ext cx="8472488" cy="1385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第二次鸦片战争，中国丧失了更多的主权和领土，外国侵略势力进入内地，中国的半殖民地化程度进一步加深了。</a:t>
            </a:r>
          </a:p>
        </p:txBody>
      </p:sp>
      <p:sp>
        <p:nvSpPr>
          <p:cNvPr id="38946" name="文本框 30721"/>
          <p:cNvSpPr txBox="1">
            <a:spLocks noChangeArrowheads="1"/>
          </p:cNvSpPr>
          <p:nvPr/>
        </p:nvSpPr>
        <p:spPr bwMode="auto">
          <a:xfrm>
            <a:off x="2982913" y="893763"/>
            <a:ext cx="28733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Ctr="1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比较两次鸦片战争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39750" y="1412875"/>
            <a:ext cx="8208963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ts val="506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1.1856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年，英法发动第二次鸦片战争的根本原因是（     ）</a:t>
            </a:r>
          </a:p>
          <a:p>
            <a:pPr marL="514350" indent="-514350" fontAlgn="auto">
              <a:lnSpc>
                <a:spcPts val="5065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lphaUcPeriod"/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中国拒绝“修约”               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fontAlgn="auto">
              <a:lnSpc>
                <a:spcPts val="506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B. 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“亚罗号事件”和“马神甫事件”</a:t>
            </a:r>
          </a:p>
          <a:p>
            <a:pPr fontAlgn="auto">
              <a:lnSpc>
                <a:spcPts val="506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进一步打开中国市场       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fontAlgn="auto">
              <a:lnSpc>
                <a:spcPts val="5065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D.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割占中国的领土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09600" y="2154238"/>
            <a:ext cx="9350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6"/>
          <p:cNvSpPr txBox="1">
            <a:spLocks noChangeArrowheads="1"/>
          </p:cNvSpPr>
          <p:nvPr/>
        </p:nvSpPr>
        <p:spPr bwMode="auto">
          <a:xfrm>
            <a:off x="498475" y="1441450"/>
            <a:ext cx="7929563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有一天，两个强盗闯入了夏宫，一个动手抢劫，一个把它付之一炬。两个强盗是（     ）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英、俄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    B.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俄、美   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英、美     </a:t>
            </a: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D.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英、法</a:t>
            </a:r>
            <a:endParaRPr lang="en-US" altLang="zh-CN" sz="28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林则徐曾说过：“终为中国患者，俄罗斯也。”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在近代，沙皇俄国 （     ）                                               </a:t>
            </a: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第一个打开中国的大门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B.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侵占中国领土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40000"/>
              </a:lnSpc>
              <a:buFont typeface="Arial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发动第二次鸦片战争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  D.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焚毁了圆明园</a:t>
            </a:r>
            <a:endParaRPr lang="en-US" altLang="zh-CN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657850" y="2176463"/>
            <a:ext cx="9350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641725" y="3911600"/>
            <a:ext cx="9350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1"/>
          <p:cNvSpPr>
            <a:spLocks noChangeArrowheads="1"/>
          </p:cNvSpPr>
          <p:nvPr/>
        </p:nvSpPr>
        <p:spPr bwMode="auto">
          <a:xfrm>
            <a:off x="520700" y="1355725"/>
            <a:ext cx="79883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材料：有一天，两个强盗闯入了夏宫，一个动手抢劫，一个把它付之一炬。原来胜利就是进行一场掠夺。胜利者窃走了夏宫的全部财富。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然后，他们双双拉着手荣归欧洲。                               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雨果</a:t>
            </a:r>
          </a:p>
          <a:p>
            <a:pPr>
              <a:lnSpc>
                <a:spcPct val="13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请回答：</a:t>
            </a:r>
          </a:p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3333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600" b="1">
                <a:solidFill>
                  <a:srgbClr val="3333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两个强盗犯的罪行是什么？</a:t>
            </a:r>
          </a:p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3333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6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上述材料暴露了强盗的什么本性</a:t>
            </a:r>
            <a:r>
              <a:rPr lang="zh-CN" altLang="en-US" sz="2600" b="1">
                <a:solidFill>
                  <a:srgbClr val="3333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20700" y="5113338"/>
            <a:ext cx="8020050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火烧圆明园。</a:t>
            </a:r>
            <a:endParaRPr lang="en-US" altLang="zh-CN" sz="2600" b="1">
              <a:solidFill>
                <a:srgbClr val="3333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600" b="1">
                <a:solidFill>
                  <a:srgbClr val="3333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充分暴露了侵略者野蛮、凶残的本质。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对角圆角矩形 28"/>
          <p:cNvSpPr/>
          <p:nvPr/>
        </p:nvSpPr>
        <p:spPr>
          <a:xfrm rot="21346829">
            <a:off x="1628775" y="1433513"/>
            <a:ext cx="6954838" cy="4505325"/>
          </a:xfrm>
          <a:prstGeom prst="round2DiagRect">
            <a:avLst>
              <a:gd name="adj1" fmla="val 12682"/>
              <a:gd name="adj2" fmla="val 0"/>
            </a:avLst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  <a:tileRect/>
          </a:gradFill>
          <a:ln w="1905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endParaRPr lang="zh-CN" altLang="en-US" dirty="0">
              <a:solidFill>
                <a:srgbClr val="FFFFFF"/>
              </a:solidFill>
              <a:latin typeface="汉仪大宋简"/>
              <a:ea typeface="汉仪大宋简"/>
              <a:cs typeface="汉仪大宋简"/>
            </a:endParaRPr>
          </a:p>
        </p:txBody>
      </p:sp>
      <p:pic>
        <p:nvPicPr>
          <p:cNvPr id="43010" name="Picture 3" descr="C:\TDDOWNLOAD\pencil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41287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文本框 1"/>
          <p:cNvSpPr txBox="1">
            <a:spLocks noChangeArrowheads="1"/>
          </p:cNvSpPr>
          <p:nvPr/>
        </p:nvSpPr>
        <p:spPr bwMode="auto">
          <a:xfrm rot="-180000">
            <a:off x="1862138" y="1782763"/>
            <a:ext cx="648811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     第二鸦片战争中，由于清政府的制度落后，腐败无能，中国又一次战败了，中国丧失了更多的主权和领土完整，</a:t>
            </a:r>
            <a:r>
              <a:rPr lang="zh-CN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加深了中国</a:t>
            </a: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半殖民化程度</a:t>
            </a: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zh-CN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而清政府</a:t>
            </a: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并</a:t>
            </a:r>
            <a:r>
              <a:rPr lang="zh-CN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没有汲取战争失败的教训，</a:t>
            </a: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仍</a:t>
            </a:r>
            <a:r>
              <a:rPr lang="zh-CN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继续“沉沦”下去，以致遭受到更为严重的侵略。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63550" y="1900238"/>
            <a:ext cx="3635375" cy="3894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1.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起止时间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2.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原因</a:t>
            </a:r>
            <a:r>
              <a:rPr lang="en-US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根本原因：</a:t>
            </a:r>
            <a:endParaRPr lang="en-US" altLang="zh-CN" sz="2800" b="1" noProof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prstClr val="black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直接原因：</a:t>
            </a:r>
            <a:endParaRPr lang="en-US" altLang="zh-CN" sz="2800" b="1" noProof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借口：</a:t>
            </a:r>
            <a:endParaRPr lang="en-US" altLang="zh-CN" sz="2800" b="1" noProof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69888" y="1322388"/>
            <a:ext cx="38941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一、第二次鸦片战争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557463" y="2043113"/>
            <a:ext cx="4664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1856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—1860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2792413" y="4610100"/>
            <a:ext cx="39592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中国拒绝“修约”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590550" y="3949700"/>
            <a:ext cx="7519988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为了从中国夺取更多的权益，进一步打开中国市场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1982788" y="5245100"/>
            <a:ext cx="557688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“亚罗号事件”“马神甫事件”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/>
      <p:bldP spid="17" grpId="0"/>
      <p:bldP spid="18" grpId="0"/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左大括号 12"/>
          <p:cNvSpPr>
            <a:spLocks/>
          </p:cNvSpPr>
          <p:nvPr/>
        </p:nvSpPr>
        <p:spPr bwMode="auto">
          <a:xfrm>
            <a:off x="2486025" y="1495425"/>
            <a:ext cx="220663" cy="1779588"/>
          </a:xfrm>
          <a:prstGeom prst="leftBrace">
            <a:avLst>
              <a:gd name="adj1" fmla="val 443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左大括号 13"/>
          <p:cNvSpPr>
            <a:spLocks/>
          </p:cNvSpPr>
          <p:nvPr/>
        </p:nvSpPr>
        <p:spPr bwMode="auto">
          <a:xfrm>
            <a:off x="2519363" y="3862388"/>
            <a:ext cx="187325" cy="2124075"/>
          </a:xfrm>
          <a:prstGeom prst="leftBrace">
            <a:avLst>
              <a:gd name="adj1" fmla="val 5254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09574"/>
          <p:cNvSpPr txBox="1"/>
          <p:nvPr/>
        </p:nvSpPr>
        <p:spPr>
          <a:xfrm>
            <a:off x="685800" y="1704975"/>
            <a:ext cx="1914525" cy="954088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第二次鸦片战争</a:t>
            </a:r>
          </a:p>
        </p:txBody>
      </p:sp>
      <p:sp>
        <p:nvSpPr>
          <p:cNvPr id="35" name="文本框 109586"/>
          <p:cNvSpPr txBox="1"/>
          <p:nvPr/>
        </p:nvSpPr>
        <p:spPr>
          <a:xfrm>
            <a:off x="606425" y="3903663"/>
            <a:ext cx="2286000" cy="95408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9pPr>
          </a:lstStyle>
          <a:p>
            <a:pPr eaLnBrk="0" hangingPunct="0"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俄国侵占中国大片领土</a:t>
            </a:r>
          </a:p>
        </p:txBody>
      </p:sp>
      <p:sp>
        <p:nvSpPr>
          <p:cNvPr id="39" name="文本框 40961"/>
          <p:cNvSpPr txBox="1">
            <a:spLocks noChangeArrowheads="1"/>
          </p:cNvSpPr>
          <p:nvPr/>
        </p:nvSpPr>
        <p:spPr bwMode="auto">
          <a:xfrm>
            <a:off x="2841625" y="1428750"/>
            <a:ext cx="5816600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1.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英、法发动第二次鸦片战争的起止时间、</a:t>
            </a:r>
            <a:endParaRPr lang="en-US" altLang="zh-CN" sz="2400" b="1">
              <a:solidFill>
                <a:srgbClr val="3333FF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原因</a:t>
            </a: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2.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经过：爆发标志；</a:t>
            </a: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天津条约</a:t>
            </a: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的签订</a:t>
            </a: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3.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英法联军对圆明园的掠夺和焚毁：时间、</a:t>
            </a: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原因、经过</a:t>
            </a:r>
          </a:p>
        </p:txBody>
      </p:sp>
      <p:sp>
        <p:nvSpPr>
          <p:cNvPr id="40" name="文本框 40964"/>
          <p:cNvSpPr txBox="1">
            <a:spLocks noChangeArrowheads="1"/>
          </p:cNvSpPr>
          <p:nvPr/>
        </p:nvSpPr>
        <p:spPr bwMode="auto">
          <a:xfrm>
            <a:off x="2841625" y="3678238"/>
            <a:ext cx="5816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1.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中俄</a:t>
            </a: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瑷珲条约</a:t>
            </a: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及其割占的中国领土</a:t>
            </a: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2.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中俄</a:t>
            </a: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北京条约</a:t>
            </a: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及其割占的中国领土</a:t>
            </a: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3.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中俄</a:t>
            </a: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勘分西北界约记</a:t>
            </a: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及其割占的中国</a:t>
            </a:r>
            <a:endParaRPr lang="en-US" altLang="zh-CN" sz="2400" b="1">
              <a:solidFill>
                <a:srgbClr val="3333FF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领土</a:t>
            </a: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4.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中俄</a:t>
            </a: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改订条约</a:t>
            </a: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等割占的中国领土</a:t>
            </a: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en-US" altLang="zh-CN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5.</a:t>
            </a:r>
            <a:r>
              <a:rPr lang="zh-CN" altLang="en-US" sz="24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沙俄侵占中国领土的总面积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498475" y="2308225"/>
            <a:ext cx="8228013" cy="4000500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lnSpc>
                <a:spcPct val="12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1856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年，广东水师搜查“亚罗号”走私船，逮捕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了船上的中国水手。英国驻广州领事巴夏礼硬说“亚罗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号”是英国船，要求中方送回被拒捕的人，并向英国公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开道歉。两广总督叶名琛释放了被捕人员，但拒绝道歉。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       1853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年，法籍天主教神甫马赖潜入广西西林县，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勾结官吏进行非法活动，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1856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年，被西林新任知县依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法处死。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67"/>
          <p:cNvSpPr>
            <a:spLocks noChangeArrowheads="1"/>
          </p:cNvSpPr>
          <p:nvPr/>
        </p:nvSpPr>
        <p:spPr bwMode="auto">
          <a:xfrm>
            <a:off x="1150088" y="1422189"/>
            <a:ext cx="7093131" cy="858253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39700" prst="cross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小知识：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“亚罗号事件”和“马神甫事件”</a:t>
            </a:r>
            <a:endParaRPr lang="nb-NO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218113" y="1735138"/>
            <a:ext cx="3243262" cy="4664075"/>
            <a:chOff x="613550" y="1858206"/>
            <a:chExt cx="3265053" cy="4503529"/>
          </a:xfrm>
        </p:grpSpPr>
        <p:pic>
          <p:nvPicPr>
            <p:cNvPr id="18467" name="Picture 3" descr="二鸦形势图"/>
            <p:cNvPicPr>
              <a:picLocks noChangeAspect="1" noChangeArrowheads="1"/>
            </p:cNvPicPr>
            <p:nvPr/>
          </p:nvPicPr>
          <p:blipFill>
            <a:blip r:embed="rId2">
              <a:lum bright="-18000" contrast="30000"/>
            </a:blip>
            <a:srcRect/>
            <a:stretch>
              <a:fillRect/>
            </a:stretch>
          </p:blipFill>
          <p:spPr bwMode="auto">
            <a:xfrm>
              <a:off x="613550" y="1858206"/>
              <a:ext cx="3259137" cy="4485631"/>
            </a:xfrm>
            <a:prstGeom prst="rect">
              <a:avLst/>
            </a:prstGeom>
            <a:noFill/>
            <a:ln w="603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8468" name="Rectangle 13"/>
            <p:cNvSpPr>
              <a:spLocks noChangeArrowheads="1"/>
            </p:cNvSpPr>
            <p:nvPr/>
          </p:nvSpPr>
          <p:spPr bwMode="auto">
            <a:xfrm>
              <a:off x="1608168" y="5871857"/>
              <a:ext cx="2270435" cy="48987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ts val="3100"/>
                </a:lnSpc>
                <a:spcBef>
                  <a:spcPct val="20000"/>
                </a:spcBef>
                <a:buClr>
                  <a:srgbClr val="996633"/>
                </a:buClr>
                <a:buSzPct val="70000"/>
                <a:buFont typeface="Wingdings" pitchFamily="2" charset="2"/>
                <a:buNone/>
              </a:pPr>
              <a:r>
                <a:rPr kumimoji="1" lang="zh-CN" altLang="en-US" sz="1600" b="1">
                  <a:latin typeface="微软雅黑" pitchFamily="34" charset="-122"/>
                  <a:ea typeface="微软雅黑" pitchFamily="34" charset="-122"/>
                </a:rPr>
                <a:t>第二次鸦片战争形势图</a:t>
              </a:r>
              <a:endParaRPr lang="zh-CN" altLang="en-US" sz="16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49263" y="1638300"/>
            <a:ext cx="2317750" cy="738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4.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经过</a:t>
            </a:r>
            <a:r>
              <a:rPr lang="en-US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527050" y="4687888"/>
            <a:ext cx="4479925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b.1858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月，英法联军直逼天津，威胁北京。清政府被迫与俄、美、英、法签订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天津条约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8313" y="3257550"/>
            <a:ext cx="17891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 noProof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(2)</a:t>
            </a:r>
            <a:r>
              <a:rPr lang="zh-CN" altLang="en-US" sz="2800" b="1" noProof="1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经过：</a:t>
            </a:r>
            <a:r>
              <a:rPr lang="zh-CN" altLang="en-US" sz="2800" b="1" noProof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lang="zh-CN" altLang="en-US" sz="2800">
              <a:solidFill>
                <a:srgbClr val="000000"/>
              </a:solidFill>
              <a:latin typeface="Calibri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Freeform 4"/>
          <p:cNvSpPr>
            <a:spLocks noChangeArrowheads="1"/>
          </p:cNvSpPr>
          <p:nvPr/>
        </p:nvSpPr>
        <p:spPr bwMode="auto">
          <a:xfrm>
            <a:off x="5700713" y="5713413"/>
            <a:ext cx="623887" cy="654050"/>
          </a:xfrm>
          <a:custGeom>
            <a:avLst/>
            <a:gdLst>
              <a:gd name="T0" fmla="*/ 0 w 454"/>
              <a:gd name="T1" fmla="*/ 654050 h 493"/>
              <a:gd name="T2" fmla="*/ 306447 w 454"/>
              <a:gd name="T3" fmla="*/ 409942 h 493"/>
              <a:gd name="T4" fmla="*/ 623887 w 454"/>
              <a:gd name="T5" fmla="*/ 0 h 493"/>
              <a:gd name="T6" fmla="*/ 0 60000 65536"/>
              <a:gd name="T7" fmla="*/ 0 60000 65536"/>
              <a:gd name="T8" fmla="*/ 0 60000 65536"/>
              <a:gd name="T9" fmla="*/ 0 w 454"/>
              <a:gd name="T10" fmla="*/ 0 h 493"/>
              <a:gd name="T11" fmla="*/ 454 w 454"/>
              <a:gd name="T12" fmla="*/ 493 h 49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54" h="493">
                <a:moveTo>
                  <a:pt x="0" y="493"/>
                </a:moveTo>
                <a:cubicBezTo>
                  <a:pt x="37" y="462"/>
                  <a:pt x="147" y="391"/>
                  <a:pt x="223" y="309"/>
                </a:cubicBezTo>
                <a:cubicBezTo>
                  <a:pt x="299" y="227"/>
                  <a:pt x="406" y="64"/>
                  <a:pt x="454" y="0"/>
                </a:cubicBezTo>
              </a:path>
            </a:pathLst>
          </a:custGeom>
          <a:noFill/>
          <a:ln w="60325">
            <a:solidFill>
              <a:srgbClr val="FF9933"/>
            </a:solidFill>
            <a:round/>
            <a:headEnd/>
            <a:tailEnd type="triangle" w="sm" len="sm"/>
          </a:ln>
          <a:effectLst>
            <a:prstShdw prst="shdw17" dist="17961" dir="13500000">
              <a:srgbClr val="995C1F"/>
            </a:prstShdw>
          </a:effectLst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9" name="Freeform 5"/>
          <p:cNvSpPr>
            <a:spLocks noChangeArrowheads="1"/>
          </p:cNvSpPr>
          <p:nvPr/>
        </p:nvSpPr>
        <p:spPr bwMode="auto">
          <a:xfrm>
            <a:off x="6397625" y="4129088"/>
            <a:ext cx="1512888" cy="1616075"/>
          </a:xfrm>
          <a:custGeom>
            <a:avLst/>
            <a:gdLst>
              <a:gd name="T0" fmla="*/ 0 w 1227"/>
              <a:gd name="T1" fmla="*/ 1576659 h 1380"/>
              <a:gd name="T2" fmla="*/ 269953 w 1227"/>
              <a:gd name="T3" fmla="*/ 1611774 h 1380"/>
              <a:gd name="T4" fmla="*/ 610167 w 1227"/>
              <a:gd name="T5" fmla="*/ 1555590 h 1380"/>
              <a:gd name="T6" fmla="*/ 1018179 w 1227"/>
              <a:gd name="T7" fmla="*/ 1254772 h 1380"/>
              <a:gd name="T8" fmla="*/ 1219102 w 1227"/>
              <a:gd name="T9" fmla="*/ 976194 h 1380"/>
              <a:gd name="T10" fmla="*/ 1357161 w 1227"/>
              <a:gd name="T11" fmla="*/ 688252 h 1380"/>
              <a:gd name="T12" fmla="*/ 1471798 w 1227"/>
              <a:gd name="T13" fmla="*/ 301988 h 1380"/>
              <a:gd name="T14" fmla="*/ 1512476 w 1227"/>
              <a:gd name="T15" fmla="*/ 0 h 13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27"/>
              <a:gd name="T25" fmla="*/ 0 h 1380"/>
              <a:gd name="T26" fmla="*/ 1227 w 1227"/>
              <a:gd name="T27" fmla="*/ 1380 h 13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27" h="1380">
                <a:moveTo>
                  <a:pt x="0" y="1347"/>
                </a:moveTo>
                <a:cubicBezTo>
                  <a:pt x="36" y="1352"/>
                  <a:pt x="137" y="1380"/>
                  <a:pt x="219" y="1377"/>
                </a:cubicBezTo>
                <a:cubicBezTo>
                  <a:pt x="301" y="1374"/>
                  <a:pt x="394" y="1380"/>
                  <a:pt x="495" y="1329"/>
                </a:cubicBezTo>
                <a:cubicBezTo>
                  <a:pt x="596" y="1278"/>
                  <a:pt x="744" y="1155"/>
                  <a:pt x="826" y="1072"/>
                </a:cubicBezTo>
                <a:cubicBezTo>
                  <a:pt x="908" y="989"/>
                  <a:pt x="943" y="915"/>
                  <a:pt x="989" y="834"/>
                </a:cubicBezTo>
                <a:cubicBezTo>
                  <a:pt x="1035" y="753"/>
                  <a:pt x="1067" y="684"/>
                  <a:pt x="1101" y="588"/>
                </a:cubicBezTo>
                <a:cubicBezTo>
                  <a:pt x="1135" y="492"/>
                  <a:pt x="1173" y="356"/>
                  <a:pt x="1194" y="258"/>
                </a:cubicBezTo>
                <a:cubicBezTo>
                  <a:pt x="1215" y="160"/>
                  <a:pt x="1220" y="54"/>
                  <a:pt x="1227" y="0"/>
                </a:cubicBezTo>
              </a:path>
            </a:pathLst>
          </a:custGeom>
          <a:noFill/>
          <a:ln w="60325">
            <a:solidFill>
              <a:srgbClr val="FF9933"/>
            </a:solidFill>
            <a:round/>
            <a:headEnd/>
            <a:tailEnd type="triangle" w="sm" len="sm"/>
          </a:ln>
          <a:effectLst>
            <a:prstShdw prst="shdw17" dist="17961" dir="13500000">
              <a:srgbClr val="995C1F"/>
            </a:prstShdw>
          </a:effectLst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0" name="Freeform 6"/>
          <p:cNvSpPr>
            <a:spLocks noChangeArrowheads="1"/>
          </p:cNvSpPr>
          <p:nvPr/>
        </p:nvSpPr>
        <p:spPr bwMode="auto">
          <a:xfrm>
            <a:off x="7742238" y="3973513"/>
            <a:ext cx="82550" cy="222250"/>
          </a:xfrm>
          <a:custGeom>
            <a:avLst/>
            <a:gdLst>
              <a:gd name="T0" fmla="*/ 82550 w 60"/>
              <a:gd name="T1" fmla="*/ 222250 h 168"/>
              <a:gd name="T2" fmla="*/ 16510 w 60"/>
              <a:gd name="T3" fmla="*/ 119062 h 168"/>
              <a:gd name="T4" fmla="*/ 0 w 60"/>
              <a:gd name="T5" fmla="*/ 0 h 168"/>
              <a:gd name="T6" fmla="*/ 0 60000 65536"/>
              <a:gd name="T7" fmla="*/ 0 60000 65536"/>
              <a:gd name="T8" fmla="*/ 0 60000 65536"/>
              <a:gd name="T9" fmla="*/ 0 w 60"/>
              <a:gd name="T10" fmla="*/ 0 h 168"/>
              <a:gd name="T11" fmla="*/ 60 w 60"/>
              <a:gd name="T12" fmla="*/ 168 h 16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" h="168">
                <a:moveTo>
                  <a:pt x="60" y="168"/>
                </a:moveTo>
                <a:cubicBezTo>
                  <a:pt x="52" y="155"/>
                  <a:pt x="22" y="118"/>
                  <a:pt x="12" y="90"/>
                </a:cubicBezTo>
                <a:cubicBezTo>
                  <a:pt x="2" y="62"/>
                  <a:pt x="2" y="19"/>
                  <a:pt x="0" y="0"/>
                </a:cubicBezTo>
              </a:path>
            </a:pathLst>
          </a:custGeom>
          <a:noFill/>
          <a:ln w="57150">
            <a:solidFill>
              <a:srgbClr val="FF9933"/>
            </a:solidFill>
            <a:round/>
            <a:headEnd/>
            <a:tailEnd type="triangle" w="sm" len="sm"/>
          </a:ln>
          <a:effectLst>
            <a:prstShdw prst="shdw17" dist="17961" dir="13500000">
              <a:srgbClr val="995C1F"/>
            </a:prstShdw>
          </a:effectLst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" name="Freeform 7"/>
          <p:cNvSpPr>
            <a:spLocks noChangeArrowheads="1"/>
          </p:cNvSpPr>
          <p:nvPr/>
        </p:nvSpPr>
        <p:spPr bwMode="auto">
          <a:xfrm>
            <a:off x="6173788" y="5599113"/>
            <a:ext cx="125412" cy="192087"/>
          </a:xfrm>
          <a:custGeom>
            <a:avLst/>
            <a:gdLst>
              <a:gd name="T0" fmla="*/ 125412 w 91"/>
              <a:gd name="T1" fmla="*/ 192087 h 145"/>
              <a:gd name="T2" fmla="*/ 17916 w 91"/>
              <a:gd name="T3" fmla="*/ 29144 h 145"/>
              <a:gd name="T4" fmla="*/ 17916 w 91"/>
              <a:gd name="T5" fmla="*/ 13247 h 145"/>
              <a:gd name="T6" fmla="*/ 0 60000 65536"/>
              <a:gd name="T7" fmla="*/ 0 60000 65536"/>
              <a:gd name="T8" fmla="*/ 0 60000 65536"/>
              <a:gd name="T9" fmla="*/ 0 w 91"/>
              <a:gd name="T10" fmla="*/ 0 h 145"/>
              <a:gd name="T11" fmla="*/ 91 w 91"/>
              <a:gd name="T12" fmla="*/ 145 h 14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" h="145">
                <a:moveTo>
                  <a:pt x="91" y="145"/>
                </a:moveTo>
                <a:cubicBezTo>
                  <a:pt x="78" y="124"/>
                  <a:pt x="26" y="44"/>
                  <a:pt x="13" y="22"/>
                </a:cubicBezTo>
                <a:cubicBezTo>
                  <a:pt x="0" y="0"/>
                  <a:pt x="13" y="12"/>
                  <a:pt x="13" y="10"/>
                </a:cubicBezTo>
              </a:path>
            </a:pathLst>
          </a:custGeom>
          <a:noFill/>
          <a:ln w="57150">
            <a:solidFill>
              <a:srgbClr val="FF9933"/>
            </a:solidFill>
            <a:round/>
            <a:headEnd/>
            <a:tailEnd type="triangle" w="sm" len="sm"/>
          </a:ln>
          <a:effectLst>
            <a:prstShdw prst="shdw17" dist="17961" dir="13500000">
              <a:srgbClr val="995C1F"/>
            </a:prstShdw>
          </a:effectLst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2" name="Freeform 8"/>
          <p:cNvSpPr>
            <a:spLocks noChangeArrowheads="1"/>
          </p:cNvSpPr>
          <p:nvPr/>
        </p:nvSpPr>
        <p:spPr bwMode="auto">
          <a:xfrm flipH="1">
            <a:off x="7731125" y="2320925"/>
            <a:ext cx="52388" cy="182563"/>
          </a:xfrm>
          <a:custGeom>
            <a:avLst/>
            <a:gdLst>
              <a:gd name="T0" fmla="*/ 51227 w 57"/>
              <a:gd name="T1" fmla="*/ 182681 h 138"/>
              <a:gd name="T2" fmla="*/ 29658 w 57"/>
              <a:gd name="T3" fmla="*/ 119140 h 138"/>
              <a:gd name="T4" fmla="*/ 0 w 57"/>
              <a:gd name="T5" fmla="*/ 0 h 138"/>
              <a:gd name="T6" fmla="*/ 0 60000 65536"/>
              <a:gd name="T7" fmla="*/ 0 60000 65536"/>
              <a:gd name="T8" fmla="*/ 0 60000 65536"/>
              <a:gd name="T9" fmla="*/ 0 w 57"/>
              <a:gd name="T10" fmla="*/ 0 h 138"/>
              <a:gd name="T11" fmla="*/ 57 w 57"/>
              <a:gd name="T12" fmla="*/ 138 h 13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" h="138">
                <a:moveTo>
                  <a:pt x="57" y="138"/>
                </a:moveTo>
                <a:cubicBezTo>
                  <a:pt x="53" y="129"/>
                  <a:pt x="43" y="113"/>
                  <a:pt x="33" y="90"/>
                </a:cubicBezTo>
                <a:cubicBezTo>
                  <a:pt x="23" y="67"/>
                  <a:pt x="7" y="19"/>
                  <a:pt x="0" y="0"/>
                </a:cubicBezTo>
              </a:path>
            </a:pathLst>
          </a:custGeom>
          <a:noFill/>
          <a:ln w="57150">
            <a:solidFill>
              <a:srgbClr val="FF9933"/>
            </a:solidFill>
            <a:round/>
            <a:headEnd/>
            <a:tailEnd type="triangle" w="sm" len="sm"/>
          </a:ln>
          <a:effectLst>
            <a:prstShdw prst="shdw17" dist="17961" dir="13500000">
              <a:srgbClr val="995C1F"/>
            </a:prstShdw>
          </a:effectLst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3" name="Freeform 9"/>
          <p:cNvSpPr>
            <a:spLocks noChangeArrowheads="1"/>
          </p:cNvSpPr>
          <p:nvPr/>
        </p:nvSpPr>
        <p:spPr bwMode="auto">
          <a:xfrm>
            <a:off x="7600950" y="2349500"/>
            <a:ext cx="182563" cy="265113"/>
          </a:xfrm>
          <a:custGeom>
            <a:avLst/>
            <a:gdLst>
              <a:gd name="T0" fmla="*/ 182088 w 108"/>
              <a:gd name="T1" fmla="*/ 265874 h 120"/>
              <a:gd name="T2" fmla="*/ 116334 w 108"/>
              <a:gd name="T3" fmla="*/ 132937 h 120"/>
              <a:gd name="T4" fmla="*/ 0 w 108"/>
              <a:gd name="T5" fmla="*/ 0 h 120"/>
              <a:gd name="T6" fmla="*/ 0 60000 65536"/>
              <a:gd name="T7" fmla="*/ 0 60000 65536"/>
              <a:gd name="T8" fmla="*/ 0 60000 65536"/>
              <a:gd name="T9" fmla="*/ 0 w 108"/>
              <a:gd name="T10" fmla="*/ 0 h 120"/>
              <a:gd name="T11" fmla="*/ 108 w 108"/>
              <a:gd name="T12" fmla="*/ 120 h 1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8" h="120">
                <a:moveTo>
                  <a:pt x="108" y="120"/>
                </a:moveTo>
                <a:cubicBezTo>
                  <a:pt x="101" y="110"/>
                  <a:pt x="87" y="80"/>
                  <a:pt x="69" y="60"/>
                </a:cubicBezTo>
                <a:cubicBezTo>
                  <a:pt x="51" y="40"/>
                  <a:pt x="15" y="13"/>
                  <a:pt x="0" y="0"/>
                </a:cubicBezTo>
              </a:path>
            </a:pathLst>
          </a:custGeom>
          <a:noFill/>
          <a:ln w="57150">
            <a:solidFill>
              <a:srgbClr val="FF9933"/>
            </a:solidFill>
            <a:round/>
            <a:headEnd/>
            <a:tailEnd type="triangle" w="sm" len="sm"/>
          </a:ln>
          <a:effectLst>
            <a:prstShdw prst="shdw17" dist="17961" dir="13500000">
              <a:srgbClr val="995C1F"/>
            </a:prstShdw>
          </a:effectLst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4" name="Freeform 10"/>
          <p:cNvSpPr>
            <a:spLocks noChangeArrowheads="1"/>
          </p:cNvSpPr>
          <p:nvPr/>
        </p:nvSpPr>
        <p:spPr bwMode="auto">
          <a:xfrm>
            <a:off x="7607300" y="2482850"/>
            <a:ext cx="134938" cy="131763"/>
          </a:xfrm>
          <a:custGeom>
            <a:avLst/>
            <a:gdLst>
              <a:gd name="T0" fmla="*/ 134938 w 99"/>
              <a:gd name="T1" fmla="*/ 0 h 99"/>
              <a:gd name="T2" fmla="*/ 36801 w 99"/>
              <a:gd name="T3" fmla="*/ 67878 h 99"/>
              <a:gd name="T4" fmla="*/ 0 w 99"/>
              <a:gd name="T5" fmla="*/ 131763 h 99"/>
              <a:gd name="T6" fmla="*/ 0 60000 65536"/>
              <a:gd name="T7" fmla="*/ 0 60000 65536"/>
              <a:gd name="T8" fmla="*/ 0 60000 65536"/>
              <a:gd name="T9" fmla="*/ 0 w 99"/>
              <a:gd name="T10" fmla="*/ 0 h 99"/>
              <a:gd name="T11" fmla="*/ 99 w 99"/>
              <a:gd name="T12" fmla="*/ 99 h 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9" h="99">
                <a:moveTo>
                  <a:pt x="99" y="0"/>
                </a:moveTo>
                <a:cubicBezTo>
                  <a:pt x="87" y="8"/>
                  <a:pt x="43" y="35"/>
                  <a:pt x="27" y="51"/>
                </a:cubicBezTo>
                <a:cubicBezTo>
                  <a:pt x="11" y="67"/>
                  <a:pt x="6" y="89"/>
                  <a:pt x="0" y="99"/>
                </a:cubicBezTo>
              </a:path>
            </a:pathLst>
          </a:custGeom>
          <a:noFill/>
          <a:ln w="57150">
            <a:solidFill>
              <a:srgbClr val="FF9933"/>
            </a:solidFill>
            <a:round/>
            <a:headEnd/>
            <a:tailEnd type="triangle" w="sm" len="sm"/>
          </a:ln>
          <a:effectLst>
            <a:prstShdw prst="shdw17" dist="17961" dir="13500000">
              <a:srgbClr val="995C1F"/>
            </a:prstShdw>
          </a:effectLst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6" name="Freeform 12"/>
          <p:cNvSpPr>
            <a:spLocks noChangeArrowheads="1"/>
          </p:cNvSpPr>
          <p:nvPr/>
        </p:nvSpPr>
        <p:spPr bwMode="auto">
          <a:xfrm>
            <a:off x="6891338" y="2376488"/>
            <a:ext cx="1147762" cy="1577975"/>
          </a:xfrm>
          <a:custGeom>
            <a:avLst/>
            <a:gdLst>
              <a:gd name="T0" fmla="*/ 870101 w 835"/>
              <a:gd name="T1" fmla="*/ 1577632 h 1275"/>
              <a:gd name="T2" fmla="*/ 948451 w 835"/>
              <a:gd name="T3" fmla="*/ 1388316 h 1275"/>
              <a:gd name="T4" fmla="*/ 907214 w 835"/>
              <a:gd name="T5" fmla="*/ 1076502 h 1275"/>
              <a:gd name="T6" fmla="*/ 919585 w 835"/>
              <a:gd name="T7" fmla="*/ 894610 h 1275"/>
              <a:gd name="T8" fmla="*/ 1092780 w 835"/>
              <a:gd name="T9" fmla="*/ 274694 h 1275"/>
              <a:gd name="T10" fmla="*/ 589689 w 835"/>
              <a:gd name="T11" fmla="*/ 107650 h 1275"/>
              <a:gd name="T12" fmla="*/ 0 w 835"/>
              <a:gd name="T13" fmla="*/ 0 h 12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35"/>
              <a:gd name="T22" fmla="*/ 0 h 1275"/>
              <a:gd name="T23" fmla="*/ 835 w 835"/>
              <a:gd name="T24" fmla="*/ 1275 h 127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35" h="1275">
                <a:moveTo>
                  <a:pt x="633" y="1275"/>
                </a:moveTo>
                <a:cubicBezTo>
                  <a:pt x="642" y="1249"/>
                  <a:pt x="686" y="1189"/>
                  <a:pt x="690" y="1122"/>
                </a:cubicBezTo>
                <a:cubicBezTo>
                  <a:pt x="694" y="1055"/>
                  <a:pt x="663" y="936"/>
                  <a:pt x="660" y="870"/>
                </a:cubicBezTo>
                <a:cubicBezTo>
                  <a:pt x="657" y="804"/>
                  <a:pt x="646" y="831"/>
                  <a:pt x="669" y="723"/>
                </a:cubicBezTo>
                <a:cubicBezTo>
                  <a:pt x="692" y="615"/>
                  <a:pt x="835" y="328"/>
                  <a:pt x="795" y="222"/>
                </a:cubicBezTo>
                <a:cubicBezTo>
                  <a:pt x="755" y="116"/>
                  <a:pt x="562" y="124"/>
                  <a:pt x="429" y="87"/>
                </a:cubicBezTo>
                <a:cubicBezTo>
                  <a:pt x="296" y="50"/>
                  <a:pt x="89" y="18"/>
                  <a:pt x="0" y="0"/>
                </a:cubicBezTo>
              </a:path>
            </a:pathLst>
          </a:custGeom>
          <a:noFill/>
          <a:ln w="60325">
            <a:solidFill>
              <a:srgbClr val="FF9933"/>
            </a:solidFill>
            <a:round/>
            <a:headEnd/>
            <a:tailEnd type="triangle" w="sm" len="sm"/>
          </a:ln>
          <a:effectLst>
            <a:prstShdw prst="shdw17" dist="17961" dir="13500000">
              <a:srgbClr val="995C1F"/>
            </a:prstShdw>
          </a:effectLst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463550" y="2159000"/>
            <a:ext cx="3849688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(1)</a:t>
            </a:r>
            <a:r>
              <a:rPr lang="zh-CN" altLang="en-US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爆发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标志：</a:t>
            </a:r>
          </a:p>
        </p:txBody>
      </p: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522288" y="3743325"/>
            <a:ext cx="4606925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a.1856.10—1857.12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，英法联军攻陷广州。</a:t>
            </a:r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463550" y="2757488"/>
            <a:ext cx="4903788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1856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月，英军炮轰广州</a:t>
            </a:r>
          </a:p>
        </p:txBody>
      </p:sp>
      <p:sp>
        <p:nvSpPr>
          <p:cNvPr id="35" name="矩形 34"/>
          <p:cNvSpPr/>
          <p:nvPr/>
        </p:nvSpPr>
        <p:spPr>
          <a:xfrm>
            <a:off x="441325" y="1090613"/>
            <a:ext cx="2303463" cy="738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3.</a:t>
            </a:r>
            <a:r>
              <a:rPr lang="zh-CN" altLang="en-US" sz="2800" b="1" noProof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发动国家</a:t>
            </a:r>
            <a:r>
              <a:rPr lang="en-US" altLang="en-US" sz="2800" b="1" noProof="1">
                <a:solidFill>
                  <a:prstClr val="black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554288" y="1241425"/>
            <a:ext cx="35179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英、法（俄、美支持）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2" grpId="0"/>
      <p:bldP spid="38" grpId="0"/>
      <p:bldP spid="45" grpId="0"/>
      <p:bldP spid="46" grpId="0"/>
      <p:bldP spid="35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2289"/>
          <p:cNvSpPr>
            <a:spLocks noChangeArrowheads="1"/>
          </p:cNvSpPr>
          <p:nvPr/>
        </p:nvSpPr>
        <p:spPr bwMode="auto">
          <a:xfrm>
            <a:off x="819150" y="5505450"/>
            <a:ext cx="7580313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      1858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年，清政府被迫与英、法、俄、美签订了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天津条约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。图为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天津条约</a:t>
            </a:r>
            <a:r>
              <a:rPr lang="en-US" altLang="zh-CN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6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签订时的情形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19459" name="图片 12290" descr="tem1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3300" y="1293813"/>
            <a:ext cx="7108825" cy="410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520700" y="2384425"/>
            <a:ext cx="8096250" cy="3827463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  <a:headEnd/>
            <a:tailEnd/>
          </a:ln>
        </p:spPr>
        <p:txBody>
          <a:bodyPr anchor="ctr"/>
          <a:lstStyle/>
          <a:p>
            <a:pPr marL="342900" indent="-342900">
              <a:lnSpc>
                <a:spcPct val="15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      </a:t>
            </a:r>
          </a:p>
          <a:p>
            <a:pPr marL="342900" indent="-342900">
              <a:lnSpc>
                <a:spcPct val="15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1858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年的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天津条约</a:t>
            </a:r>
            <a:r>
              <a:rPr lang="en-US" altLang="zh-CN" sz="2600" b="1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规定：</a:t>
            </a: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外国公使可以进驻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北京； 增开汉口、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九江、</a:t>
            </a: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南京等10处为通商口岸； 外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国军舰和商船可以在长江各口岸自由航行； 外国人可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以到内地游历、经商、传教； 清政府赔偿英法两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国</a:t>
            </a: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军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费各200万两白银，赔偿英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商</a:t>
            </a: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损失200万两白银</a:t>
            </a: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。英法</a:t>
            </a: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2600" b="1">
                <a:latin typeface="微软雅黑" pitchFamily="34" charset="-122"/>
                <a:ea typeface="微软雅黑" pitchFamily="34" charset="-122"/>
              </a:rPr>
              <a:t>联军退出天津。</a:t>
            </a:r>
            <a:r>
              <a:rPr lang="zh-CN" altLang="zh-CN" sz="2600" b="1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342900" indent="-342900">
              <a:lnSpc>
                <a:spcPct val="150000"/>
              </a:lnSpc>
            </a:pPr>
            <a:endParaRPr lang="en-US" altLang="zh-CN" sz="2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67"/>
          <p:cNvSpPr>
            <a:spLocks noChangeArrowheads="1"/>
          </p:cNvSpPr>
          <p:nvPr/>
        </p:nvSpPr>
        <p:spPr bwMode="auto">
          <a:xfrm>
            <a:off x="1640642" y="1359255"/>
            <a:ext cx="5812972" cy="858253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39700" prst="cross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资料：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天津条约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的内容</a:t>
            </a:r>
            <a:endParaRPr lang="nb-NO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625" y="1349375"/>
            <a:ext cx="3571875" cy="513715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/>
          </a:extLst>
        </p:spPr>
      </p:pic>
      <p:sp>
        <p:nvSpPr>
          <p:cNvPr id="75" name="AutoShape 3"/>
          <p:cNvSpPr>
            <a:spLocks noChangeArrowheads="1"/>
          </p:cNvSpPr>
          <p:nvPr/>
        </p:nvSpPr>
        <p:spPr bwMode="auto">
          <a:xfrm>
            <a:off x="1593850" y="5664200"/>
            <a:ext cx="866775" cy="336550"/>
          </a:xfrm>
          <a:prstGeom prst="wedgeRectCallout">
            <a:avLst>
              <a:gd name="adj1" fmla="val -63292"/>
              <a:gd name="adj2" fmla="val 35713"/>
            </a:avLst>
          </a:prstGeom>
          <a:gradFill rotWithShape="0">
            <a:gsLst>
              <a:gs pos="0">
                <a:srgbClr val="FFFF99">
                  <a:gamma/>
                  <a:tint val="48627"/>
                  <a:invGamma/>
                </a:srgbClr>
              </a:gs>
              <a:gs pos="100000">
                <a:srgbClr val="FFFF99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FF99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广州</a:t>
            </a:r>
          </a:p>
        </p:txBody>
      </p:sp>
      <p:sp>
        <p:nvSpPr>
          <p:cNvPr id="76" name="AutoShape 4"/>
          <p:cNvSpPr>
            <a:spLocks noChangeArrowheads="1"/>
          </p:cNvSpPr>
          <p:nvPr/>
        </p:nvSpPr>
        <p:spPr bwMode="auto">
          <a:xfrm flipH="1">
            <a:off x="2019300" y="4772025"/>
            <a:ext cx="727075" cy="336550"/>
          </a:xfrm>
          <a:prstGeom prst="wedgeRectCallout">
            <a:avLst>
              <a:gd name="adj1" fmla="val -25282"/>
              <a:gd name="adj2" fmla="val 62653"/>
            </a:avLst>
          </a:prstGeom>
          <a:gradFill rotWithShape="0">
            <a:gsLst>
              <a:gs pos="0">
                <a:srgbClr val="FFFF99">
                  <a:gamma/>
                  <a:tint val="48627"/>
                  <a:invGamma/>
                </a:srgbClr>
              </a:gs>
              <a:gs pos="100000">
                <a:srgbClr val="FFFF99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FF99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福州</a:t>
            </a:r>
          </a:p>
        </p:txBody>
      </p:sp>
      <p:sp>
        <p:nvSpPr>
          <p:cNvPr id="77" name="AutoShape 5"/>
          <p:cNvSpPr>
            <a:spLocks noChangeArrowheads="1"/>
          </p:cNvSpPr>
          <p:nvPr/>
        </p:nvSpPr>
        <p:spPr bwMode="auto">
          <a:xfrm flipH="1">
            <a:off x="1341438" y="5249863"/>
            <a:ext cx="790575" cy="336550"/>
          </a:xfrm>
          <a:prstGeom prst="wedgeRectCallout">
            <a:avLst>
              <a:gd name="adj1" fmla="val -26730"/>
              <a:gd name="adj2" fmla="val 12848"/>
            </a:avLst>
          </a:prstGeom>
          <a:gradFill rotWithShape="0">
            <a:gsLst>
              <a:gs pos="0">
                <a:srgbClr val="FFFF99">
                  <a:gamma/>
                  <a:tint val="48627"/>
                  <a:invGamma/>
                </a:srgbClr>
              </a:gs>
              <a:gs pos="100000">
                <a:srgbClr val="FFFF99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FF99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厦门</a:t>
            </a:r>
          </a:p>
        </p:txBody>
      </p:sp>
      <p:sp>
        <p:nvSpPr>
          <p:cNvPr id="78" name="AutoShape 6"/>
          <p:cNvSpPr>
            <a:spLocks noChangeArrowheads="1"/>
          </p:cNvSpPr>
          <p:nvPr/>
        </p:nvSpPr>
        <p:spPr bwMode="auto">
          <a:xfrm>
            <a:off x="2190750" y="4111625"/>
            <a:ext cx="758825" cy="336550"/>
          </a:xfrm>
          <a:prstGeom prst="wedgeRectCallout">
            <a:avLst>
              <a:gd name="adj1" fmla="val 59407"/>
              <a:gd name="adj2" fmla="val -21431"/>
            </a:avLst>
          </a:prstGeom>
          <a:gradFill rotWithShape="0">
            <a:gsLst>
              <a:gs pos="0">
                <a:srgbClr val="FFFF99">
                  <a:gamma/>
                  <a:tint val="48627"/>
                  <a:invGamma/>
                </a:srgbClr>
              </a:gs>
              <a:gs pos="100000">
                <a:srgbClr val="FFFF99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FF99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宁波</a:t>
            </a:r>
          </a:p>
        </p:txBody>
      </p:sp>
      <p:sp>
        <p:nvSpPr>
          <p:cNvPr id="79" name="Text Box 8"/>
          <p:cNvSpPr txBox="1">
            <a:spLocks noChangeArrowheads="1"/>
          </p:cNvSpPr>
          <p:nvPr/>
        </p:nvSpPr>
        <p:spPr bwMode="auto">
          <a:xfrm>
            <a:off x="803275" y="1409700"/>
            <a:ext cx="493713" cy="19859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/>
          </a:extLst>
        </p:spPr>
        <p:txBody>
          <a:bodyPr vert="eaVert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鸦片战争形势图</a:t>
            </a:r>
          </a:p>
        </p:txBody>
      </p:sp>
      <p:sp>
        <p:nvSpPr>
          <p:cNvPr id="21512" name="Freeform 10"/>
          <p:cNvSpPr>
            <a:spLocks noChangeArrowheads="1"/>
          </p:cNvSpPr>
          <p:nvPr/>
        </p:nvSpPr>
        <p:spPr bwMode="auto">
          <a:xfrm>
            <a:off x="2327275" y="1658938"/>
            <a:ext cx="1425575" cy="2373312"/>
          </a:xfrm>
          <a:custGeom>
            <a:avLst/>
            <a:gdLst>
              <a:gd name="T0" fmla="*/ 1160738 w 1120"/>
              <a:gd name="T1" fmla="*/ 2373634 h 1728"/>
              <a:gd name="T2" fmla="*/ 1282921 w 1120"/>
              <a:gd name="T3" fmla="*/ 2175831 h 1728"/>
              <a:gd name="T4" fmla="*/ 1221829 w 1120"/>
              <a:gd name="T5" fmla="*/ 1846160 h 1728"/>
              <a:gd name="T6" fmla="*/ 916372 w 1120"/>
              <a:gd name="T7" fmla="*/ 1450554 h 1728"/>
              <a:gd name="T8" fmla="*/ 794189 w 1120"/>
              <a:gd name="T9" fmla="*/ 923080 h 1728"/>
              <a:gd name="T10" fmla="*/ 1221829 w 1120"/>
              <a:gd name="T11" fmla="*/ 593409 h 1728"/>
              <a:gd name="T12" fmla="*/ 1405104 w 1120"/>
              <a:gd name="T13" fmla="*/ 329671 h 1728"/>
              <a:gd name="T14" fmla="*/ 1099647 w 1120"/>
              <a:gd name="T15" fmla="*/ 197803 h 1728"/>
              <a:gd name="T16" fmla="*/ 549823 w 1120"/>
              <a:gd name="T17" fmla="*/ 65934 h 1728"/>
              <a:gd name="T18" fmla="*/ 0 w 1120"/>
              <a:gd name="T19" fmla="*/ 0 h 17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20"/>
              <a:gd name="T31" fmla="*/ 0 h 1728"/>
              <a:gd name="T32" fmla="*/ 1120 w 1120"/>
              <a:gd name="T33" fmla="*/ 1728 h 172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20" h="1728">
                <a:moveTo>
                  <a:pt x="912" y="1728"/>
                </a:moveTo>
                <a:cubicBezTo>
                  <a:pt x="956" y="1688"/>
                  <a:pt x="1000" y="1648"/>
                  <a:pt x="1008" y="1584"/>
                </a:cubicBezTo>
                <a:cubicBezTo>
                  <a:pt x="1016" y="1520"/>
                  <a:pt x="1008" y="1432"/>
                  <a:pt x="960" y="1344"/>
                </a:cubicBezTo>
                <a:cubicBezTo>
                  <a:pt x="912" y="1256"/>
                  <a:pt x="776" y="1168"/>
                  <a:pt x="720" y="1056"/>
                </a:cubicBezTo>
                <a:cubicBezTo>
                  <a:pt x="664" y="944"/>
                  <a:pt x="584" y="776"/>
                  <a:pt x="624" y="672"/>
                </a:cubicBezTo>
                <a:cubicBezTo>
                  <a:pt x="664" y="568"/>
                  <a:pt x="880" y="504"/>
                  <a:pt x="960" y="432"/>
                </a:cubicBezTo>
                <a:cubicBezTo>
                  <a:pt x="1040" y="360"/>
                  <a:pt x="1120" y="288"/>
                  <a:pt x="1104" y="240"/>
                </a:cubicBezTo>
                <a:cubicBezTo>
                  <a:pt x="1088" y="192"/>
                  <a:pt x="976" y="176"/>
                  <a:pt x="864" y="144"/>
                </a:cubicBezTo>
                <a:cubicBezTo>
                  <a:pt x="752" y="112"/>
                  <a:pt x="576" y="72"/>
                  <a:pt x="432" y="48"/>
                </a:cubicBezTo>
                <a:cubicBezTo>
                  <a:pt x="288" y="24"/>
                  <a:pt x="72" y="8"/>
                  <a:pt x="0" y="0"/>
                </a:cubicBezTo>
              </a:path>
            </a:pathLst>
          </a:custGeom>
          <a:noFill/>
          <a:ln w="28575">
            <a:solidFill>
              <a:srgbClr val="5F5F5F"/>
            </a:solidFill>
            <a:round/>
            <a:headEnd/>
            <a:tailEnd type="triangle" w="sm" len="med"/>
          </a:ln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3" name="Freeform 11"/>
          <p:cNvSpPr>
            <a:spLocks noChangeArrowheads="1"/>
          </p:cNvSpPr>
          <p:nvPr/>
        </p:nvSpPr>
        <p:spPr bwMode="auto">
          <a:xfrm>
            <a:off x="2257425" y="5640388"/>
            <a:ext cx="963613" cy="314325"/>
          </a:xfrm>
          <a:custGeom>
            <a:avLst/>
            <a:gdLst>
              <a:gd name="T0" fmla="*/ 0 w 740"/>
              <a:gd name="T1" fmla="*/ 314562 h 224"/>
              <a:gd name="T2" fmla="*/ 495398 w 740"/>
              <a:gd name="T3" fmla="*/ 50555 h 224"/>
              <a:gd name="T4" fmla="*/ 885476 w 740"/>
              <a:gd name="T5" fmla="*/ 9830 h 224"/>
              <a:gd name="T6" fmla="*/ 954389 w 740"/>
              <a:gd name="T7" fmla="*/ 33703 h 224"/>
              <a:gd name="T8" fmla="*/ 0 60000 65536"/>
              <a:gd name="T9" fmla="*/ 0 60000 65536"/>
              <a:gd name="T10" fmla="*/ 0 60000 65536"/>
              <a:gd name="T11" fmla="*/ 0 60000 65536"/>
              <a:gd name="T12" fmla="*/ 0 w 740"/>
              <a:gd name="T13" fmla="*/ 0 h 224"/>
              <a:gd name="T14" fmla="*/ 740 w 740"/>
              <a:gd name="T15" fmla="*/ 224 h 2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0" h="224">
                <a:moveTo>
                  <a:pt x="0" y="224"/>
                </a:moveTo>
                <a:cubicBezTo>
                  <a:pt x="64" y="193"/>
                  <a:pt x="268" y="72"/>
                  <a:pt x="381" y="36"/>
                </a:cubicBezTo>
                <a:cubicBezTo>
                  <a:pt x="494" y="0"/>
                  <a:pt x="622" y="9"/>
                  <a:pt x="681" y="7"/>
                </a:cubicBezTo>
                <a:cubicBezTo>
                  <a:pt x="740" y="5"/>
                  <a:pt x="723" y="21"/>
                  <a:pt x="734" y="24"/>
                </a:cubicBezTo>
              </a:path>
            </a:pathLst>
          </a:custGeom>
          <a:noFill/>
          <a:ln w="28575">
            <a:solidFill>
              <a:srgbClr val="5F5F5F"/>
            </a:solidFill>
            <a:prstDash val="dash"/>
            <a:round/>
            <a:headEnd/>
            <a:tailEnd type="triangle" w="sm" len="med"/>
          </a:ln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4" name="Freeform 12"/>
          <p:cNvSpPr>
            <a:spLocks noChangeArrowheads="1"/>
          </p:cNvSpPr>
          <p:nvPr/>
        </p:nvSpPr>
        <p:spPr bwMode="auto">
          <a:xfrm>
            <a:off x="866775" y="5776913"/>
            <a:ext cx="1054100" cy="550862"/>
          </a:xfrm>
          <a:custGeom>
            <a:avLst/>
            <a:gdLst>
              <a:gd name="T0" fmla="*/ 0 w 828"/>
              <a:gd name="T1" fmla="*/ 550826 h 401"/>
              <a:gd name="T2" fmla="*/ 622369 w 828"/>
              <a:gd name="T3" fmla="*/ 385990 h 401"/>
              <a:gd name="T4" fmla="*/ 904918 w 828"/>
              <a:gd name="T5" fmla="*/ 179946 h 401"/>
              <a:gd name="T6" fmla="*/ 1038555 w 828"/>
              <a:gd name="T7" fmla="*/ 23352 h 401"/>
              <a:gd name="T8" fmla="*/ 996555 w 828"/>
              <a:gd name="T9" fmla="*/ 39835 h 4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8"/>
              <a:gd name="T16" fmla="*/ 0 h 401"/>
              <a:gd name="T17" fmla="*/ 828 w 828"/>
              <a:gd name="T18" fmla="*/ 401 h 40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8" h="401">
                <a:moveTo>
                  <a:pt x="0" y="401"/>
                </a:moveTo>
                <a:cubicBezTo>
                  <a:pt x="81" y="381"/>
                  <a:pt x="370" y="326"/>
                  <a:pt x="489" y="281"/>
                </a:cubicBezTo>
                <a:cubicBezTo>
                  <a:pt x="608" y="236"/>
                  <a:pt x="656" y="175"/>
                  <a:pt x="711" y="131"/>
                </a:cubicBezTo>
                <a:cubicBezTo>
                  <a:pt x="766" y="87"/>
                  <a:pt x="804" y="34"/>
                  <a:pt x="816" y="17"/>
                </a:cubicBezTo>
                <a:cubicBezTo>
                  <a:pt x="828" y="0"/>
                  <a:pt x="790" y="27"/>
                  <a:pt x="783" y="29"/>
                </a:cubicBezTo>
              </a:path>
            </a:pathLst>
          </a:custGeom>
          <a:noFill/>
          <a:ln w="28575">
            <a:solidFill>
              <a:srgbClr val="5F5F5F"/>
            </a:solidFill>
            <a:prstDash val="dash"/>
            <a:round/>
            <a:headEnd/>
            <a:tailEnd type="triangle" w="sm" len="med"/>
          </a:ln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5" name="Freeform 13"/>
          <p:cNvSpPr>
            <a:spLocks noChangeArrowheads="1"/>
          </p:cNvSpPr>
          <p:nvPr/>
        </p:nvSpPr>
        <p:spPr bwMode="auto">
          <a:xfrm>
            <a:off x="2673350" y="4330700"/>
            <a:ext cx="627063" cy="1397000"/>
          </a:xfrm>
          <a:custGeom>
            <a:avLst/>
            <a:gdLst>
              <a:gd name="T0" fmla="*/ 1299 w 482"/>
              <a:gd name="T1" fmla="*/ 1385761 h 996"/>
              <a:gd name="T2" fmla="*/ 24684 w 482"/>
              <a:gd name="T3" fmla="*/ 1371735 h 996"/>
              <a:gd name="T4" fmla="*/ 149402 w 482"/>
              <a:gd name="T5" fmla="*/ 1237087 h 996"/>
              <a:gd name="T6" fmla="*/ 355966 w 482"/>
              <a:gd name="T7" fmla="*/ 988828 h 996"/>
              <a:gd name="T8" fmla="*/ 453402 w 482"/>
              <a:gd name="T9" fmla="*/ 807893 h 996"/>
              <a:gd name="T10" fmla="*/ 591111 w 482"/>
              <a:gd name="T11" fmla="*/ 373090 h 996"/>
              <a:gd name="T12" fmla="*/ 626188 w 482"/>
              <a:gd name="T13" fmla="*/ 0 h 9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2"/>
              <a:gd name="T22" fmla="*/ 0 h 996"/>
              <a:gd name="T23" fmla="*/ 482 w 482"/>
              <a:gd name="T24" fmla="*/ 996 h 99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2" h="996">
                <a:moveTo>
                  <a:pt x="1" y="988"/>
                </a:moveTo>
                <a:cubicBezTo>
                  <a:pt x="4" y="986"/>
                  <a:pt x="0" y="996"/>
                  <a:pt x="19" y="978"/>
                </a:cubicBezTo>
                <a:cubicBezTo>
                  <a:pt x="38" y="960"/>
                  <a:pt x="73" y="927"/>
                  <a:pt x="115" y="882"/>
                </a:cubicBezTo>
                <a:cubicBezTo>
                  <a:pt x="157" y="837"/>
                  <a:pt x="235" y="756"/>
                  <a:pt x="274" y="705"/>
                </a:cubicBezTo>
                <a:cubicBezTo>
                  <a:pt x="313" y="654"/>
                  <a:pt x="319" y="649"/>
                  <a:pt x="349" y="576"/>
                </a:cubicBezTo>
                <a:cubicBezTo>
                  <a:pt x="379" y="503"/>
                  <a:pt x="433" y="362"/>
                  <a:pt x="455" y="266"/>
                </a:cubicBezTo>
                <a:cubicBezTo>
                  <a:pt x="477" y="170"/>
                  <a:pt x="477" y="55"/>
                  <a:pt x="482" y="0"/>
                </a:cubicBezTo>
              </a:path>
            </a:pathLst>
          </a:custGeom>
          <a:noFill/>
          <a:ln w="28575">
            <a:solidFill>
              <a:srgbClr val="5F5F5F"/>
            </a:solidFill>
            <a:prstDash val="dash"/>
            <a:round/>
            <a:headEnd/>
            <a:tailEnd type="triangle" w="sm" len="med"/>
          </a:ln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6" name="Freeform 14"/>
          <p:cNvSpPr>
            <a:spLocks noChangeArrowheads="1"/>
          </p:cNvSpPr>
          <p:nvPr/>
        </p:nvSpPr>
        <p:spPr bwMode="auto">
          <a:xfrm>
            <a:off x="2514600" y="3538538"/>
            <a:ext cx="919163" cy="503237"/>
          </a:xfrm>
          <a:custGeom>
            <a:avLst/>
            <a:gdLst>
              <a:gd name="T0" fmla="*/ 862917 w 722"/>
              <a:gd name="T1" fmla="*/ 502749 h 366"/>
              <a:gd name="T2" fmla="*/ 775098 w 722"/>
              <a:gd name="T3" fmla="*/ 115385 h 366"/>
              <a:gd name="T4" fmla="*/ 0 w 722"/>
              <a:gd name="T5" fmla="*/ 0 h 366"/>
              <a:gd name="T6" fmla="*/ 0 60000 65536"/>
              <a:gd name="T7" fmla="*/ 0 60000 65536"/>
              <a:gd name="T8" fmla="*/ 0 60000 65536"/>
              <a:gd name="T9" fmla="*/ 0 w 722"/>
              <a:gd name="T10" fmla="*/ 0 h 366"/>
              <a:gd name="T11" fmla="*/ 722 w 722"/>
              <a:gd name="T12" fmla="*/ 366 h 36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2" h="366">
                <a:moveTo>
                  <a:pt x="678" y="366"/>
                </a:moveTo>
                <a:cubicBezTo>
                  <a:pt x="667" y="319"/>
                  <a:pt x="722" y="145"/>
                  <a:pt x="609" y="84"/>
                </a:cubicBezTo>
                <a:cubicBezTo>
                  <a:pt x="496" y="23"/>
                  <a:pt x="127" y="17"/>
                  <a:pt x="0" y="0"/>
                </a:cubicBezTo>
              </a:path>
            </a:pathLst>
          </a:custGeom>
          <a:noFill/>
          <a:ln w="28575">
            <a:solidFill>
              <a:srgbClr val="5F5F5F"/>
            </a:solidFill>
            <a:prstDash val="dash"/>
            <a:round/>
            <a:headEnd/>
            <a:tailEnd type="triangle" w="sm" len="med"/>
          </a:ln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7" name="Freeform 17"/>
          <p:cNvSpPr>
            <a:spLocks noChangeArrowheads="1"/>
          </p:cNvSpPr>
          <p:nvPr/>
        </p:nvSpPr>
        <p:spPr bwMode="auto">
          <a:xfrm>
            <a:off x="874713" y="5756275"/>
            <a:ext cx="1039812" cy="642938"/>
          </a:xfrm>
          <a:custGeom>
            <a:avLst/>
            <a:gdLst>
              <a:gd name="T0" fmla="*/ 0 w 817"/>
              <a:gd name="T1" fmla="*/ 642859 h 468"/>
              <a:gd name="T2" fmla="*/ 294003 w 817"/>
              <a:gd name="T3" fmla="*/ 576925 h 468"/>
              <a:gd name="T4" fmla="*/ 674552 w 817"/>
              <a:gd name="T5" fmla="*/ 412089 h 468"/>
              <a:gd name="T6" fmla="*/ 980009 w 817"/>
              <a:gd name="T7" fmla="*/ 168957 h 468"/>
              <a:gd name="T8" fmla="*/ 1030919 w 817"/>
              <a:gd name="T9" fmla="*/ 0 h 4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17"/>
              <a:gd name="T16" fmla="*/ 0 h 468"/>
              <a:gd name="T17" fmla="*/ 817 w 817"/>
              <a:gd name="T18" fmla="*/ 468 h 4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17" h="468">
                <a:moveTo>
                  <a:pt x="0" y="468"/>
                </a:moveTo>
                <a:cubicBezTo>
                  <a:pt x="38" y="460"/>
                  <a:pt x="143" y="448"/>
                  <a:pt x="231" y="420"/>
                </a:cubicBezTo>
                <a:cubicBezTo>
                  <a:pt x="319" y="392"/>
                  <a:pt x="440" y="350"/>
                  <a:pt x="530" y="300"/>
                </a:cubicBezTo>
                <a:cubicBezTo>
                  <a:pt x="620" y="250"/>
                  <a:pt x="723" y="173"/>
                  <a:pt x="770" y="123"/>
                </a:cubicBezTo>
                <a:cubicBezTo>
                  <a:pt x="817" y="73"/>
                  <a:pt x="802" y="26"/>
                  <a:pt x="810" y="0"/>
                </a:cubicBezTo>
              </a:path>
            </a:pathLst>
          </a:custGeom>
          <a:noFill/>
          <a:ln w="28575">
            <a:solidFill>
              <a:srgbClr val="5F5F5F"/>
            </a:solidFill>
            <a:round/>
            <a:headEnd/>
            <a:tailEnd type="triangle" w="sm" len="med"/>
          </a:ln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8" name="Freeform 18"/>
          <p:cNvSpPr>
            <a:spLocks noChangeArrowheads="1"/>
          </p:cNvSpPr>
          <p:nvPr/>
        </p:nvSpPr>
        <p:spPr bwMode="auto">
          <a:xfrm>
            <a:off x="2378075" y="4408488"/>
            <a:ext cx="1022350" cy="1633537"/>
          </a:xfrm>
          <a:custGeom>
            <a:avLst/>
            <a:gdLst>
              <a:gd name="T0" fmla="*/ 0 w 803"/>
              <a:gd name="T1" fmla="*/ 1633247 h 1189"/>
              <a:gd name="T2" fmla="*/ 481096 w 803"/>
              <a:gd name="T3" fmla="*/ 1357147 h 1189"/>
              <a:gd name="T4" fmla="*/ 801826 w 803"/>
              <a:gd name="T5" fmla="*/ 994509 h 1189"/>
              <a:gd name="T6" fmla="*/ 954555 w 803"/>
              <a:gd name="T7" fmla="*/ 541210 h 1189"/>
              <a:gd name="T8" fmla="*/ 1015646 w 803"/>
              <a:gd name="T9" fmla="*/ 87912 h 1189"/>
              <a:gd name="T10" fmla="*/ 996555 w 803"/>
              <a:gd name="T11" fmla="*/ 9615 h 11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03"/>
              <a:gd name="T19" fmla="*/ 0 h 1189"/>
              <a:gd name="T20" fmla="*/ 803 w 803"/>
              <a:gd name="T21" fmla="*/ 1189 h 11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03" h="1189">
                <a:moveTo>
                  <a:pt x="0" y="1189"/>
                </a:moveTo>
                <a:cubicBezTo>
                  <a:pt x="62" y="1156"/>
                  <a:pt x="273" y="1065"/>
                  <a:pt x="378" y="988"/>
                </a:cubicBezTo>
                <a:cubicBezTo>
                  <a:pt x="483" y="911"/>
                  <a:pt x="568" y="823"/>
                  <a:pt x="630" y="724"/>
                </a:cubicBezTo>
                <a:cubicBezTo>
                  <a:pt x="692" y="625"/>
                  <a:pt x="722" y="504"/>
                  <a:pt x="750" y="394"/>
                </a:cubicBezTo>
                <a:cubicBezTo>
                  <a:pt x="778" y="284"/>
                  <a:pt x="793" y="128"/>
                  <a:pt x="798" y="64"/>
                </a:cubicBezTo>
                <a:cubicBezTo>
                  <a:pt x="803" y="0"/>
                  <a:pt x="786" y="19"/>
                  <a:pt x="783" y="7"/>
                </a:cubicBezTo>
              </a:path>
            </a:pathLst>
          </a:custGeom>
          <a:noFill/>
          <a:ln w="28575">
            <a:solidFill>
              <a:srgbClr val="5F5F5F"/>
            </a:solidFill>
            <a:round/>
            <a:headEnd/>
            <a:tailEnd type="triangle" w="sm" len="med"/>
          </a:ln>
        </p:spPr>
        <p:txBody>
          <a:bodyPr/>
          <a:lstStyle/>
          <a:p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AutoShape 19"/>
          <p:cNvSpPr>
            <a:spLocks noChangeArrowheads="1"/>
          </p:cNvSpPr>
          <p:nvPr/>
        </p:nvSpPr>
        <p:spPr bwMode="auto">
          <a:xfrm>
            <a:off x="2130425" y="3630613"/>
            <a:ext cx="768350" cy="341312"/>
          </a:xfrm>
          <a:prstGeom prst="wedgeRectCallout">
            <a:avLst>
              <a:gd name="adj1" fmla="val 59000"/>
              <a:gd name="adj2" fmla="val -6736"/>
            </a:avLst>
          </a:prstGeom>
          <a:gradFill rotWithShape="0">
            <a:gsLst>
              <a:gs pos="0">
                <a:srgbClr val="FFFF99">
                  <a:gamma/>
                  <a:tint val="48627"/>
                  <a:invGamma/>
                </a:srgbClr>
              </a:gs>
              <a:gs pos="100000">
                <a:srgbClr val="FFFF99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FF99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上海</a:t>
            </a:r>
          </a:p>
        </p:txBody>
      </p:sp>
      <p:pic>
        <p:nvPicPr>
          <p:cNvPr id="21520" name="Picture 21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11400" y="5407025"/>
            <a:ext cx="342900" cy="19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1" name="Picture 22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4889500"/>
            <a:ext cx="273050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2" name="Picture 23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5138" y="4130675"/>
            <a:ext cx="215900" cy="12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3" name="Picture 24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3388" y="3778250"/>
            <a:ext cx="220662" cy="12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4" name="Picture 25" descr="二鸦形势图"/>
          <p:cNvPicPr>
            <a:picLocks noChangeAspect="1" noChangeArrowheads="1"/>
          </p:cNvPicPr>
          <p:nvPr/>
        </p:nvPicPr>
        <p:blipFill>
          <a:blip r:embed="rId4">
            <a:lum bright="-18000" contrast="30000"/>
          </a:blip>
          <a:srcRect/>
          <a:stretch>
            <a:fillRect/>
          </a:stretch>
        </p:blipFill>
        <p:spPr bwMode="auto">
          <a:xfrm>
            <a:off x="5165725" y="1325563"/>
            <a:ext cx="3462338" cy="5137150"/>
          </a:xfrm>
          <a:prstGeom prst="rect">
            <a:avLst/>
          </a:prstGeom>
          <a:noFill/>
          <a:ln w="603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6" name="Text Box 27"/>
          <p:cNvSpPr txBox="1">
            <a:spLocks noChangeArrowheads="1"/>
          </p:cNvSpPr>
          <p:nvPr/>
        </p:nvSpPr>
        <p:spPr bwMode="auto">
          <a:xfrm>
            <a:off x="8162925" y="1441450"/>
            <a:ext cx="492125" cy="330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  <a:extLst>
            <a:ext uri="{91240B29-F687-4F45-9708-019B960494DF}"/>
          </a:extLst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第二次鸦片战争形势示意图 </a:t>
            </a:r>
          </a:p>
        </p:txBody>
      </p:sp>
      <p:sp>
        <p:nvSpPr>
          <p:cNvPr id="97" name="AutoShape 28"/>
          <p:cNvSpPr>
            <a:spLocks noChangeArrowheads="1"/>
          </p:cNvSpPr>
          <p:nvPr/>
        </p:nvSpPr>
        <p:spPr bwMode="auto">
          <a:xfrm>
            <a:off x="5621338" y="6110288"/>
            <a:ext cx="784225" cy="334962"/>
          </a:xfrm>
          <a:prstGeom prst="wedgeRectCallout">
            <a:avLst>
              <a:gd name="adj1" fmla="val -63292"/>
              <a:gd name="adj2" fmla="val 35713"/>
            </a:avLst>
          </a:prstGeom>
          <a:gradFill rotWithShape="0">
            <a:gsLst>
              <a:gs pos="0">
                <a:srgbClr val="FFCCFF">
                  <a:gamma/>
                  <a:tint val="39216"/>
                  <a:invGamma/>
                </a:srgbClr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CCFF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琼州</a:t>
            </a:r>
          </a:p>
        </p:txBody>
      </p:sp>
      <p:pic>
        <p:nvPicPr>
          <p:cNvPr id="21527" name="Picture 29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9363" y="5768975"/>
            <a:ext cx="32861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8" name="Picture 30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6850" y="6291263"/>
            <a:ext cx="30162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9" name="Picture 31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7488" y="5264150"/>
            <a:ext cx="263525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" name="AutoShape 32"/>
          <p:cNvSpPr>
            <a:spLocks noChangeArrowheads="1"/>
          </p:cNvSpPr>
          <p:nvPr/>
        </p:nvSpPr>
        <p:spPr bwMode="auto">
          <a:xfrm flipH="1">
            <a:off x="6280150" y="4965700"/>
            <a:ext cx="820738" cy="336550"/>
          </a:xfrm>
          <a:prstGeom prst="wedgeRectCallout">
            <a:avLst>
              <a:gd name="adj1" fmla="val -54296"/>
              <a:gd name="adj2" fmla="val 20611"/>
            </a:avLst>
          </a:prstGeom>
          <a:gradFill rotWithShape="0">
            <a:gsLst>
              <a:gs pos="0">
                <a:srgbClr val="FFCCFF">
                  <a:gamma/>
                  <a:tint val="39216"/>
                  <a:invGamma/>
                </a:srgbClr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CCFF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汕头</a:t>
            </a:r>
          </a:p>
        </p:txBody>
      </p:sp>
      <p:pic>
        <p:nvPicPr>
          <p:cNvPr id="21531" name="Picture 33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08888" y="5397500"/>
            <a:ext cx="258762" cy="14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2" name="Picture 34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5100" y="4960938"/>
            <a:ext cx="371475" cy="20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3" name="Picture 35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5563" y="3986213"/>
            <a:ext cx="303212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4" name="Picture 36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38863" y="3813175"/>
            <a:ext cx="32385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5" name="Picture 37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7538" y="3548063"/>
            <a:ext cx="276225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6" name="Picture 38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0100" y="3314700"/>
            <a:ext cx="30003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7" name="Picture 39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650" y="1670050"/>
            <a:ext cx="23495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8" name="Picture 40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2438" y="1963738"/>
            <a:ext cx="265112" cy="15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39" name="Picture 41" descr="QT_09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5050" y="2416175"/>
            <a:ext cx="277813" cy="15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" name="AutoShape 42"/>
          <p:cNvSpPr>
            <a:spLocks noChangeArrowheads="1"/>
          </p:cNvSpPr>
          <p:nvPr/>
        </p:nvSpPr>
        <p:spPr bwMode="auto">
          <a:xfrm flipH="1">
            <a:off x="6996113" y="5588000"/>
            <a:ext cx="812800" cy="336550"/>
          </a:xfrm>
          <a:prstGeom prst="wedgeRectCallout">
            <a:avLst>
              <a:gd name="adj1" fmla="val -73186"/>
              <a:gd name="adj2" fmla="val 20611"/>
            </a:avLst>
          </a:prstGeom>
          <a:gradFill rotWithShape="0">
            <a:gsLst>
              <a:gs pos="0">
                <a:srgbClr val="FFCCFF">
                  <a:gamma/>
                  <a:tint val="39216"/>
                  <a:invGamma/>
                </a:srgbClr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CCFF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台南</a:t>
            </a:r>
          </a:p>
        </p:txBody>
      </p:sp>
      <p:sp>
        <p:nvSpPr>
          <p:cNvPr id="112" name="AutoShape 43"/>
          <p:cNvSpPr>
            <a:spLocks noChangeArrowheads="1"/>
          </p:cNvSpPr>
          <p:nvPr/>
        </p:nvSpPr>
        <p:spPr bwMode="auto">
          <a:xfrm flipH="1">
            <a:off x="7562850" y="4552950"/>
            <a:ext cx="825500" cy="336550"/>
          </a:xfrm>
          <a:prstGeom prst="wedgeRectCallout">
            <a:avLst>
              <a:gd name="adj1" fmla="val 5417"/>
              <a:gd name="adj2" fmla="val 68773"/>
            </a:avLst>
          </a:prstGeom>
          <a:gradFill rotWithShape="0">
            <a:gsLst>
              <a:gs pos="0">
                <a:srgbClr val="FFCCFF">
                  <a:gamma/>
                  <a:tint val="39216"/>
                  <a:invGamma/>
                </a:srgbClr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CCFF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淡水</a:t>
            </a:r>
          </a:p>
        </p:txBody>
      </p:sp>
      <p:sp>
        <p:nvSpPr>
          <p:cNvPr id="113" name="AutoShape 44"/>
          <p:cNvSpPr>
            <a:spLocks noChangeArrowheads="1"/>
          </p:cNvSpPr>
          <p:nvPr/>
        </p:nvSpPr>
        <p:spPr bwMode="auto">
          <a:xfrm flipH="1">
            <a:off x="5710238" y="4130675"/>
            <a:ext cx="857250" cy="336550"/>
          </a:xfrm>
          <a:prstGeom prst="wedgeRectCallout">
            <a:avLst>
              <a:gd name="adj1" fmla="val -62587"/>
              <a:gd name="adj2" fmla="val -21229"/>
            </a:avLst>
          </a:prstGeom>
          <a:gradFill rotWithShape="0">
            <a:gsLst>
              <a:gs pos="0">
                <a:srgbClr val="FFCCFF">
                  <a:gamma/>
                  <a:tint val="39216"/>
                  <a:invGamma/>
                </a:srgbClr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CCFF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九江</a:t>
            </a:r>
          </a:p>
        </p:txBody>
      </p:sp>
      <p:sp>
        <p:nvSpPr>
          <p:cNvPr id="114" name="AutoShape 45"/>
          <p:cNvSpPr>
            <a:spLocks noChangeArrowheads="1"/>
          </p:cNvSpPr>
          <p:nvPr/>
        </p:nvSpPr>
        <p:spPr bwMode="auto">
          <a:xfrm flipH="1">
            <a:off x="5434013" y="3651250"/>
            <a:ext cx="739775" cy="336550"/>
          </a:xfrm>
          <a:prstGeom prst="wedgeRectCallout">
            <a:avLst>
              <a:gd name="adj1" fmla="val -30778"/>
              <a:gd name="adj2" fmla="val 67551"/>
            </a:avLst>
          </a:prstGeom>
          <a:gradFill rotWithShape="0">
            <a:gsLst>
              <a:gs pos="0">
                <a:srgbClr val="FFCCFF">
                  <a:gamma/>
                  <a:tint val="39216"/>
                  <a:invGamma/>
                </a:srgbClr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CCFF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汉口</a:t>
            </a:r>
          </a:p>
        </p:txBody>
      </p:sp>
      <p:sp>
        <p:nvSpPr>
          <p:cNvPr id="115" name="AutoShape 46"/>
          <p:cNvSpPr>
            <a:spLocks noChangeArrowheads="1"/>
          </p:cNvSpPr>
          <p:nvPr/>
        </p:nvSpPr>
        <p:spPr bwMode="auto">
          <a:xfrm flipH="1">
            <a:off x="6369050" y="3430588"/>
            <a:ext cx="735013" cy="336550"/>
          </a:xfrm>
          <a:prstGeom prst="wedgeRectCallout">
            <a:avLst>
              <a:gd name="adj1" fmla="val -61657"/>
              <a:gd name="adj2" fmla="val -34491"/>
            </a:avLst>
          </a:prstGeom>
          <a:gradFill rotWithShape="0">
            <a:gsLst>
              <a:gs pos="0">
                <a:srgbClr val="FFCCFF">
                  <a:gamma/>
                  <a:tint val="39216"/>
                  <a:invGamma/>
                </a:srgbClr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CCFF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南京</a:t>
            </a:r>
          </a:p>
        </p:txBody>
      </p:sp>
      <p:sp>
        <p:nvSpPr>
          <p:cNvPr id="116" name="AutoShape 47"/>
          <p:cNvSpPr>
            <a:spLocks noChangeArrowheads="1"/>
          </p:cNvSpPr>
          <p:nvPr/>
        </p:nvSpPr>
        <p:spPr bwMode="auto">
          <a:xfrm flipH="1">
            <a:off x="6364288" y="3095625"/>
            <a:ext cx="785812" cy="336550"/>
          </a:xfrm>
          <a:prstGeom prst="wedgeRectCallout">
            <a:avLst>
              <a:gd name="adj1" fmla="val -51435"/>
              <a:gd name="adj2" fmla="val 18977"/>
            </a:avLst>
          </a:prstGeom>
          <a:gradFill rotWithShape="0">
            <a:gsLst>
              <a:gs pos="0">
                <a:srgbClr val="FFCCFF">
                  <a:gamma/>
                  <a:tint val="39216"/>
                  <a:invGamma/>
                </a:srgbClr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CCFF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镇江</a:t>
            </a:r>
          </a:p>
        </p:txBody>
      </p:sp>
      <p:sp>
        <p:nvSpPr>
          <p:cNvPr id="117" name="AutoShape 48"/>
          <p:cNvSpPr>
            <a:spLocks noChangeArrowheads="1"/>
          </p:cNvSpPr>
          <p:nvPr/>
        </p:nvSpPr>
        <p:spPr bwMode="auto">
          <a:xfrm flipH="1">
            <a:off x="6510338" y="2338388"/>
            <a:ext cx="804862" cy="336550"/>
          </a:xfrm>
          <a:prstGeom prst="wedgeRectCallout">
            <a:avLst>
              <a:gd name="adj1" fmla="val -30986"/>
              <a:gd name="adj2" fmla="val -63472"/>
            </a:avLst>
          </a:prstGeom>
          <a:gradFill rotWithShape="0">
            <a:gsLst>
              <a:gs pos="0">
                <a:srgbClr val="FFCCFF">
                  <a:gamma/>
                  <a:tint val="39216"/>
                  <a:invGamma/>
                </a:srgbClr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CCFF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烟台</a:t>
            </a:r>
          </a:p>
        </p:txBody>
      </p:sp>
      <p:sp>
        <p:nvSpPr>
          <p:cNvPr id="118" name="AutoShape 49"/>
          <p:cNvSpPr>
            <a:spLocks noChangeArrowheads="1"/>
          </p:cNvSpPr>
          <p:nvPr/>
        </p:nvSpPr>
        <p:spPr bwMode="auto">
          <a:xfrm flipH="1">
            <a:off x="6784975" y="1439863"/>
            <a:ext cx="836613" cy="336550"/>
          </a:xfrm>
          <a:prstGeom prst="wedgeRectCallout">
            <a:avLst>
              <a:gd name="adj1" fmla="val 60426"/>
              <a:gd name="adj2" fmla="val -10005"/>
            </a:avLst>
          </a:prstGeom>
          <a:gradFill rotWithShape="0">
            <a:gsLst>
              <a:gs pos="0">
                <a:srgbClr val="FFCCFF">
                  <a:gamma/>
                  <a:tint val="39216"/>
                  <a:invGamma/>
                </a:srgbClr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CCFF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天津</a:t>
            </a:r>
          </a:p>
        </p:txBody>
      </p:sp>
      <p:sp>
        <p:nvSpPr>
          <p:cNvPr id="119" name="AutoShape 50"/>
          <p:cNvSpPr>
            <a:spLocks noChangeArrowheads="1"/>
          </p:cNvSpPr>
          <p:nvPr/>
        </p:nvSpPr>
        <p:spPr bwMode="auto">
          <a:xfrm flipH="1">
            <a:off x="7716838" y="1352550"/>
            <a:ext cx="879475" cy="336550"/>
          </a:xfrm>
          <a:prstGeom prst="wedgeRectCallout">
            <a:avLst>
              <a:gd name="adj1" fmla="val 62472"/>
              <a:gd name="adj2" fmla="val 14894"/>
            </a:avLst>
          </a:prstGeom>
          <a:gradFill rotWithShape="0">
            <a:gsLst>
              <a:gs pos="0">
                <a:srgbClr val="FFCCFF">
                  <a:gamma/>
                  <a:tint val="39216"/>
                  <a:invGamma/>
                </a:srgbClr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prstShdw prst="shdw17" dist="17961" dir="2700000">
              <a:srgbClr val="FFCCFF">
                <a:gamma/>
                <a:shade val="60000"/>
                <a:invGamma/>
              </a:srgbClr>
            </a:prstShdw>
          </a:effectLst>
          <a:extLst>
            <a:ext uri="{91240B29-F687-4F45-9708-019B960494DF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营口</a:t>
            </a:r>
          </a:p>
        </p:txBody>
      </p:sp>
      <p:sp>
        <p:nvSpPr>
          <p:cNvPr id="122" name="Text Box 61"/>
          <p:cNvSpPr txBox="1">
            <a:spLocks noChangeArrowheads="1"/>
          </p:cNvSpPr>
          <p:nvPr/>
        </p:nvSpPr>
        <p:spPr bwMode="auto">
          <a:xfrm>
            <a:off x="2473325" y="668338"/>
            <a:ext cx="6369050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对比：两次战争开放的通商口岸有特点？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Text Box 61"/>
          <p:cNvSpPr txBox="1">
            <a:spLocks noChangeArrowheads="1"/>
          </p:cNvSpPr>
          <p:nvPr/>
        </p:nvSpPr>
        <p:spPr bwMode="auto">
          <a:xfrm>
            <a:off x="1604963" y="5903913"/>
            <a:ext cx="6784975" cy="52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微软雅黑" pitchFamily="34" charset="-122"/>
                <a:ea typeface="微软雅黑" pitchFamily="34" charset="-122"/>
              </a:rPr>
              <a:t>特点：开放的通商口岸由沿海深入到内地。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​​ 14"/>
          <p:cNvSpPr>
            <a:spLocks noChangeArrowheads="1"/>
          </p:cNvSpPr>
          <p:nvPr/>
        </p:nvSpPr>
        <p:spPr bwMode="auto">
          <a:xfrm>
            <a:off x="485775" y="2603500"/>
            <a:ext cx="8204200" cy="3822700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89000">
                <a:srgbClr val="F2F2F2"/>
              </a:gs>
              <a:gs pos="100000">
                <a:srgbClr val="A6A6A6"/>
              </a:gs>
            </a:gsLst>
            <a:lin ang="5400000"/>
          </a:gradFill>
          <a:ln w="3175" algn="ctr">
            <a:solidFill>
              <a:srgbClr val="BFBFBF"/>
            </a:solidFill>
            <a:miter lim="800000"/>
          </a:ln>
        </p:spPr>
        <p:txBody>
          <a:bodyPr anchor="ctr"/>
          <a:lstStyle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6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继续：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战争目的都是为了打开中国市场；战争性质都是侵略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性的、非正义的殖民掠夺战争；战争影响：鸦片战争使中国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开始沦为半殖民地，第二次鸦片战争使中国半殖民地化程度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进一步加深。</a:t>
            </a:r>
            <a:endParaRPr lang="en-US" altLang="zh-CN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扩大：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侵略国增多（英→英、法、俄、美）；侵略区域扩大（深入内地和统治中心）；不平等条约增多；开放口岸和割地增多；主权遭破坏更多（鸦片贸易、传教等）；半殖民地化程度加深。</a:t>
            </a: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fontAlgn="auto">
              <a:lnSpc>
                <a:spcPct val="120000"/>
              </a:lnSpc>
              <a:defRPr/>
            </a:pP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noProof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  </a:t>
            </a:r>
            <a:r>
              <a:rPr lang="zh-CN" altLang="en-US" sz="2800" b="1" noProof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 </a:t>
            </a:r>
            <a:endParaRPr lang="zh-CN" altLang="en-US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noProof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1" name="矩形 71689"/>
          <p:cNvSpPr>
            <a:spLocks noChangeArrowheads="1"/>
          </p:cNvSpPr>
          <p:nvPr/>
        </p:nvSpPr>
        <p:spPr bwMode="auto">
          <a:xfrm>
            <a:off x="723900" y="1903413"/>
            <a:ext cx="7869238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Ctr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为什么说第二次鸦片战争是鸦片战争的继续和扩大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22532" name="WordArt 3"/>
          <p:cNvSpPr>
            <a:spLocks noChangeArrowheads="1" noChangeShapeType="1" noTextEdit="1"/>
          </p:cNvSpPr>
          <p:nvPr/>
        </p:nvSpPr>
        <p:spPr bwMode="auto">
          <a:xfrm>
            <a:off x="485775" y="1447800"/>
            <a:ext cx="1439863" cy="493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069"/>
              </a:avLst>
            </a:prstTxWarp>
          </a:bodyPr>
          <a:lstStyle/>
          <a:p>
            <a:pPr algn="ctr"/>
            <a:r>
              <a:rPr lang="zh-CN" altLang="en-US" sz="2800" b="1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n-ea"/>
                <a:ea typeface="+mn-ea"/>
                <a:cs typeface="+mn-ea"/>
              </a:rPr>
              <a:t>分组讨论：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2647</Words>
  <Application>WPS 演示</Application>
  <PresentationFormat>全屏显示(4:3)</PresentationFormat>
  <Paragraphs>213</Paragraphs>
  <Slides>30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Calibri</vt:lpstr>
      <vt:lpstr>宋体</vt:lpstr>
      <vt:lpstr>Arial</vt:lpstr>
      <vt:lpstr>Calibri Light</vt:lpstr>
      <vt:lpstr>等线</vt:lpstr>
      <vt:lpstr>微软雅黑</vt:lpstr>
      <vt:lpstr>Times New Roman</vt:lpstr>
      <vt:lpstr>Wingdings</vt:lpstr>
      <vt:lpstr>+mn-ea</vt:lpstr>
      <vt:lpstr>黑体</vt:lpstr>
      <vt:lpstr>仿宋_GB2312</vt:lpstr>
      <vt:lpstr>汉仪大宋简</vt:lpstr>
      <vt:lpstr>楷体_GB2312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User</cp:lastModifiedBy>
  <cp:revision>历史备课大师【全免费】</cp:revision>
  <dcterms:created xsi:type="dcterms:W3CDTF">2017-03-01T06:40:00Z</dcterms:created>
  <dcterms:modified xsi:type="dcterms:W3CDTF">2017-09-04T14:06:31Z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