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7" r:id="rId3"/>
    <p:sldId id="258" r:id="rId4"/>
    <p:sldId id="259" r:id="rId5"/>
    <p:sldId id="260" r:id="rId6"/>
    <p:sldId id="261" r:id="rId7"/>
    <p:sldId id="269" r:id="rId8"/>
    <p:sldId id="270" r:id="rId9"/>
    <p:sldId id="278" r:id="rId10"/>
    <p:sldId id="271" r:id="rId11"/>
    <p:sldId id="287" r:id="rId12"/>
    <p:sldId id="262" r:id="rId13"/>
    <p:sldId id="293" r:id="rId14"/>
    <p:sldId id="295" r:id="rId15"/>
    <p:sldId id="294" r:id="rId16"/>
    <p:sldId id="296" r:id="rId17"/>
    <p:sldId id="298" r:id="rId18"/>
    <p:sldId id="299" r:id="rId19"/>
    <p:sldId id="265" r:id="rId20"/>
    <p:sldId id="272" r:id="rId22"/>
    <p:sldId id="263" r:id="rId23"/>
    <p:sldId id="264"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spTree>
      <p:nvGrpSpPr>
        <p:cNvPr id="1" name=""/>
        <p:cNvGrpSpPr/>
        <p:nvPr/>
      </p:nvGrpSpPr>
      <p:grpSpPr/>
      <p:sp>
        <p:nvSpPr>
          <p:cNvPr id="2050" name="标题 2049"/>
          <p:cNvSpPr>
            <a:spLocks noGrp="1"/>
          </p:cNvSpPr>
          <p:nvPr>
            <p:ph type="ctrTitle"/>
          </p:nvPr>
        </p:nvSpPr>
        <p:spPr>
          <a:xfrm>
            <a:off x="962025" y="1628775"/>
            <a:ext cx="7772400" cy="1439863"/>
          </a:xfrm>
          <a:prstGeom prst="rect">
            <a:avLst/>
          </a:prstGeom>
          <a:noFill/>
          <a:ln w="9525">
            <a:noFill/>
            <a:miter/>
          </a:ln>
        </p:spPr>
        <p:txBody>
          <a:bodyPr anchor="ctr"/>
          <a:lstStyle>
            <a:lvl1pPr lvl="0">
              <a:defRPr sz="4800" kern="1200">
                <a:effectLst>
                  <a:outerShdw blurRad="38100" dist="38100" dir="2700000">
                    <a:srgbClr val="000000"/>
                  </a:outerShdw>
                </a:effectLst>
                <a:ea typeface="宋体" panose="02010600030101010101" pitchFamily="2" charset="-122"/>
              </a:defRPr>
            </a:lvl1pPr>
          </a:lstStyle>
          <a:p>
            <a:pPr lvl="0"/>
            <a:r>
              <a:rPr lang="zh-CN" altLang="en-US"/>
              <a:t>单击此处编辑母版标题样式</a:t>
            </a:r>
            <a:endParaRPr lang="zh-CN" altLang="en-US"/>
          </a:p>
        </p:txBody>
      </p:sp>
      <p:sp>
        <p:nvSpPr>
          <p:cNvPr id="2051" name="副标题 2050"/>
          <p:cNvSpPr>
            <a:spLocks noGrp="1"/>
          </p:cNvSpPr>
          <p:nvPr>
            <p:ph type="subTitle" idx="1"/>
          </p:nvPr>
        </p:nvSpPr>
        <p:spPr>
          <a:xfrm>
            <a:off x="1647825" y="3738563"/>
            <a:ext cx="6400800" cy="1130300"/>
          </a:xfrm>
          <a:prstGeom prst="rect">
            <a:avLst/>
          </a:prstGeom>
          <a:noFill/>
          <a:ln w="9525">
            <a:noFill/>
            <a:miter/>
          </a:ln>
        </p:spPr>
        <p:txBody>
          <a:bodyPr anchor="ctr"/>
          <a:lstStyle>
            <a:lvl1pPr marL="0" lvl="0" indent="0" algn="ctr">
              <a:buNone/>
              <a:defRPr b="1" kern="1200">
                <a:solidFill>
                  <a:schemeClr val="bg2"/>
                </a:solidFill>
                <a:ea typeface="宋体" panose="02010600030101010101" pitchFamily="2" charset="-122"/>
              </a:defRPr>
            </a:lvl1pPr>
            <a:lvl2pPr marL="457200" lvl="1" indent="-457200" algn="ctr">
              <a:buNone/>
              <a:defRPr b="1" kern="1200">
                <a:solidFill>
                  <a:schemeClr val="bg2"/>
                </a:solidFill>
                <a:ea typeface="隶书" panose="02010509060101010101" pitchFamily="1" charset="-122"/>
              </a:defRPr>
            </a:lvl2pPr>
            <a:lvl3pPr marL="914400" lvl="2" indent="-914400" algn="ctr">
              <a:buNone/>
              <a:defRPr b="1" kern="1200">
                <a:solidFill>
                  <a:schemeClr val="bg2"/>
                </a:solidFill>
                <a:ea typeface="隶书" panose="02010509060101010101" pitchFamily="1" charset="-122"/>
              </a:defRPr>
            </a:lvl3pPr>
            <a:lvl4pPr marL="1371600" lvl="3" indent="-1371600" algn="ctr">
              <a:buNone/>
              <a:defRPr b="1" kern="1200">
                <a:solidFill>
                  <a:schemeClr val="bg2"/>
                </a:solidFill>
                <a:ea typeface="隶书" panose="02010509060101010101" pitchFamily="1" charset="-122"/>
              </a:defRPr>
            </a:lvl4pPr>
            <a:lvl5pPr marL="1828800" lvl="4" indent="-1828800" algn="ctr">
              <a:buNone/>
              <a:defRPr b="1" kern="1200">
                <a:solidFill>
                  <a:schemeClr val="bg2"/>
                </a:solidFill>
                <a:ea typeface="隶书" panose="02010509060101010101" pitchFamily="1" charset="-122"/>
              </a:defRPr>
            </a:lvl5pPr>
          </a:lstStyle>
          <a:p>
            <a:pPr lvl="0"/>
            <a:r>
              <a:rPr lang="zh-CN" altLang="en-US"/>
              <a:t>单击此处编辑母版副标题样式</a:t>
            </a:r>
            <a:endParaRPr lang="zh-CN" altLang="en-US"/>
          </a:p>
        </p:txBody>
      </p:sp>
      <p:sp>
        <p:nvSpPr>
          <p:cNvPr id="2052" name="日期占位符 2051"/>
          <p:cNvSpPr>
            <a:spLocks noGrp="1"/>
          </p:cNvSpPr>
          <p:nvPr>
            <p:ph type="dt" sz="half" idx="2"/>
          </p:nvPr>
        </p:nvSpPr>
        <p:spPr>
          <a:xfrm>
            <a:off x="962025" y="6100763"/>
            <a:ext cx="1905000" cy="457200"/>
          </a:xfrm>
          <a:prstGeom prst="rect">
            <a:avLst/>
          </a:prstGeom>
          <a:noFill/>
          <a:ln w="9525">
            <a:noFill/>
            <a:miter/>
          </a:ln>
        </p:spPr>
        <p:txBody>
          <a:bodyPr anchor="t"/>
          <a:p>
            <a:pPr>
              <a:spcBef>
                <a:spcPct val="50000"/>
              </a:spcBef>
            </a:pPr>
            <a:endParaRPr lang="zh-CN" altLang="en-US">
              <a:solidFill>
                <a:srgbClr val="A08366"/>
              </a:solidFill>
            </a:endParaRPr>
          </a:p>
        </p:txBody>
      </p:sp>
      <p:sp>
        <p:nvSpPr>
          <p:cNvPr id="2053" name="页脚占位符 2052"/>
          <p:cNvSpPr>
            <a:spLocks noGrp="1"/>
          </p:cNvSpPr>
          <p:nvPr>
            <p:ph type="ftr" sz="quarter" idx="3"/>
          </p:nvPr>
        </p:nvSpPr>
        <p:spPr>
          <a:xfrm>
            <a:off x="3400425" y="6100763"/>
            <a:ext cx="2895600" cy="457200"/>
          </a:xfrm>
          <a:prstGeom prst="rect">
            <a:avLst/>
          </a:prstGeom>
          <a:noFill/>
          <a:ln w="9525">
            <a:noFill/>
            <a:miter/>
          </a:ln>
        </p:spPr>
        <p:txBody>
          <a:bodyPr anchor="t"/>
          <a:p>
            <a:pPr>
              <a:spcBef>
                <a:spcPct val="50000"/>
              </a:spcBef>
            </a:pPr>
            <a:endParaRPr lang="zh-CN">
              <a:solidFill>
                <a:srgbClr val="A08366"/>
              </a:solidFill>
            </a:endParaRPr>
          </a:p>
        </p:txBody>
      </p:sp>
      <p:sp>
        <p:nvSpPr>
          <p:cNvPr id="2054" name="灯片编号占位符 2053"/>
          <p:cNvSpPr>
            <a:spLocks noGrp="1"/>
          </p:cNvSpPr>
          <p:nvPr>
            <p:ph type="sldNum" sz="quarter" idx="4"/>
          </p:nvPr>
        </p:nvSpPr>
        <p:spPr>
          <a:xfrm>
            <a:off x="6829425" y="6100763"/>
            <a:ext cx="1905000" cy="457200"/>
          </a:xfrm>
          <a:prstGeom prst="rect">
            <a:avLst/>
          </a:prstGeom>
          <a:noFill/>
          <a:ln w="9525">
            <a:noFill/>
            <a:miter/>
          </a:ln>
        </p:spPr>
        <p:txBody>
          <a:bodyPr anchor="t"/>
          <a:p>
            <a:pPr>
              <a:spcBef>
                <a:spcPct val="50000"/>
              </a:spcBef>
            </a:pPr>
            <a:fld id="{9A0DB2DC-4C9A-4742-B13C-FB6460FD3503}" type="slidenum">
              <a:rPr lang="zh-CN">
                <a:solidFill>
                  <a:srgbClr val="A08366"/>
                </a:solidFill>
              </a:rPr>
            </a:fld>
            <a:endParaRPr lang="zh-CN">
              <a:solidFill>
                <a:srgbClr val="A08366"/>
              </a:solidFill>
            </a:endParaRPr>
          </a:p>
        </p:txBody>
      </p:sp>
      <p:sp>
        <p:nvSpPr>
          <p:cNvPr id="2055" name="直接连接符 2054"/>
          <p:cNvSpPr/>
          <p:nvPr/>
        </p:nvSpPr>
        <p:spPr>
          <a:xfrm>
            <a:off x="973138" y="3141663"/>
            <a:ext cx="7775575" cy="0"/>
          </a:xfrm>
          <a:prstGeom prst="line">
            <a:avLst/>
          </a:prstGeom>
          <a:ln w="50800" cap="flat" cmpd="sng">
            <a:solidFill>
              <a:schemeClr val="tx2"/>
            </a:solidFill>
            <a:prstDash val="solid"/>
            <a:headEnd type="none" w="med" len="med"/>
            <a:tailEnd type="none" w="med" len="med"/>
          </a:ln>
        </p:spPr>
        <p:txBody>
          <a:bodyPr/>
          <a:p>
            <a:endParaRPr lang="zh-CN" altLang="en-US" sz="135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spcBef>
                <a:spcPct val="50000"/>
              </a:spcBef>
            </a:pPr>
            <a:endParaRPr lang="zh-CN" altLang="en-US"/>
          </a:p>
        </p:txBody>
      </p:sp>
      <p:sp>
        <p:nvSpPr>
          <p:cNvPr id="5" name="页脚占位符 4"/>
          <p:cNvSpPr>
            <a:spLocks noGrp="1"/>
          </p:cNvSpPr>
          <p:nvPr>
            <p:ph type="ftr" sz="quarter" idx="11"/>
          </p:nvPr>
        </p:nvSpPr>
        <p:spPr/>
        <p:txBody>
          <a:bodyPr/>
          <a:lstStyle/>
          <a:p>
            <a:pPr lvl="0">
              <a:spcBef>
                <a:spcPct val="50000"/>
              </a:spcBef>
            </a:pPr>
            <a:endParaRPr lang="zh-CN"/>
          </a:p>
        </p:txBody>
      </p:sp>
      <p:sp>
        <p:nvSpPr>
          <p:cNvPr id="6" name="灯片编号占位符 5"/>
          <p:cNvSpPr>
            <a:spLocks noGrp="1"/>
          </p:cNvSpPr>
          <p:nvPr>
            <p:ph type="sldNum" sz="quarter" idx="12"/>
          </p:nvPr>
        </p:nvSpPr>
        <p:spPr/>
        <p:txBody>
          <a:bodyPr/>
          <a:lstStyle/>
          <a:p>
            <a:pPr lvl="0">
              <a:spcBef>
                <a:spcPct val="50000"/>
              </a:spcBef>
            </a:pPr>
            <a:fld id="{9A0DB2DC-4C9A-4742-B13C-FB6460FD3503}" type="slidenum">
              <a:rPr lang="zh-CN"/>
            </a:fld>
            <a:endParaRPr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40128" y="406400"/>
            <a:ext cx="1946672" cy="55435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00113" y="406400"/>
            <a:ext cx="5727165" cy="55435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spcBef>
                <a:spcPct val="50000"/>
              </a:spcBef>
            </a:pPr>
            <a:endParaRPr lang="zh-CN" altLang="en-US"/>
          </a:p>
        </p:txBody>
      </p:sp>
      <p:sp>
        <p:nvSpPr>
          <p:cNvPr id="5" name="页脚占位符 4"/>
          <p:cNvSpPr>
            <a:spLocks noGrp="1"/>
          </p:cNvSpPr>
          <p:nvPr>
            <p:ph type="ftr" sz="quarter" idx="11"/>
          </p:nvPr>
        </p:nvSpPr>
        <p:spPr/>
        <p:txBody>
          <a:bodyPr/>
          <a:lstStyle/>
          <a:p>
            <a:pPr lvl="0">
              <a:spcBef>
                <a:spcPct val="50000"/>
              </a:spcBef>
            </a:pPr>
            <a:endParaRPr lang="zh-CN"/>
          </a:p>
        </p:txBody>
      </p:sp>
      <p:sp>
        <p:nvSpPr>
          <p:cNvPr id="6" name="灯片编号占位符 5"/>
          <p:cNvSpPr>
            <a:spLocks noGrp="1"/>
          </p:cNvSpPr>
          <p:nvPr>
            <p:ph type="sldNum" sz="quarter" idx="12"/>
          </p:nvPr>
        </p:nvSpPr>
        <p:spPr/>
        <p:txBody>
          <a:bodyPr/>
          <a:lstStyle/>
          <a:p>
            <a:pPr lvl="0">
              <a:spcBef>
                <a:spcPct val="50000"/>
              </a:spcBef>
            </a:pPr>
            <a:fld id="{9A0DB2DC-4C9A-4742-B13C-FB6460FD3503}" type="slidenum">
              <a:rPr lang="zh-CN"/>
            </a:fld>
            <a:endParaRPr 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spcBef>
                <a:spcPct val="50000"/>
              </a:spcBef>
            </a:pPr>
            <a:endParaRPr lang="zh-CN" altLang="en-US"/>
          </a:p>
        </p:txBody>
      </p:sp>
      <p:sp>
        <p:nvSpPr>
          <p:cNvPr id="5" name="页脚占位符 4"/>
          <p:cNvSpPr>
            <a:spLocks noGrp="1"/>
          </p:cNvSpPr>
          <p:nvPr>
            <p:ph type="ftr" sz="quarter" idx="11"/>
          </p:nvPr>
        </p:nvSpPr>
        <p:spPr/>
        <p:txBody>
          <a:bodyPr/>
          <a:lstStyle/>
          <a:p>
            <a:pPr lvl="0">
              <a:spcBef>
                <a:spcPct val="50000"/>
              </a:spcBef>
            </a:pPr>
            <a:endParaRPr lang="zh-CN"/>
          </a:p>
        </p:txBody>
      </p:sp>
      <p:sp>
        <p:nvSpPr>
          <p:cNvPr id="6" name="灯片编号占位符 5"/>
          <p:cNvSpPr>
            <a:spLocks noGrp="1"/>
          </p:cNvSpPr>
          <p:nvPr>
            <p:ph type="sldNum" sz="quarter" idx="12"/>
          </p:nvPr>
        </p:nvSpPr>
        <p:spPr/>
        <p:txBody>
          <a:bodyPr/>
          <a:lstStyle/>
          <a:p>
            <a:pPr lvl="0">
              <a:spcBef>
                <a:spcPct val="50000"/>
              </a:spcBef>
            </a:pPr>
            <a:fld id="{9A0DB2DC-4C9A-4742-B13C-FB6460FD3503}" type="slidenum">
              <a:rPr lang="zh-CN"/>
            </a:fld>
            <a:endParaRPr 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spcBef>
                <a:spcPct val="50000"/>
              </a:spcBef>
            </a:pPr>
            <a:endParaRPr lang="zh-CN" altLang="en-US"/>
          </a:p>
        </p:txBody>
      </p:sp>
      <p:sp>
        <p:nvSpPr>
          <p:cNvPr id="5" name="页脚占位符 4"/>
          <p:cNvSpPr>
            <a:spLocks noGrp="1"/>
          </p:cNvSpPr>
          <p:nvPr>
            <p:ph type="ftr" sz="quarter" idx="11"/>
          </p:nvPr>
        </p:nvSpPr>
        <p:spPr/>
        <p:txBody>
          <a:bodyPr/>
          <a:lstStyle/>
          <a:p>
            <a:pPr lvl="0">
              <a:spcBef>
                <a:spcPct val="50000"/>
              </a:spcBef>
            </a:pPr>
            <a:endParaRPr lang="zh-CN"/>
          </a:p>
        </p:txBody>
      </p:sp>
      <p:sp>
        <p:nvSpPr>
          <p:cNvPr id="6" name="灯片编号占位符 5"/>
          <p:cNvSpPr>
            <a:spLocks noGrp="1"/>
          </p:cNvSpPr>
          <p:nvPr>
            <p:ph type="sldNum" sz="quarter" idx="12"/>
          </p:nvPr>
        </p:nvSpPr>
        <p:spPr/>
        <p:txBody>
          <a:bodyPr/>
          <a:lstStyle/>
          <a:p>
            <a:pPr lvl="0">
              <a:spcBef>
                <a:spcPct val="50000"/>
              </a:spcBef>
            </a:pPr>
            <a:fld id="{9A0DB2DC-4C9A-4742-B13C-FB6460FD3503}" type="slidenum">
              <a:rPr lang="zh-CN"/>
            </a:fld>
            <a:endParaRPr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00113" y="1600200"/>
            <a:ext cx="3815477" cy="43497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871323" y="1600200"/>
            <a:ext cx="3815477" cy="43497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spcBef>
                <a:spcPct val="50000"/>
              </a:spcBef>
            </a:pPr>
            <a:endParaRPr lang="zh-CN" altLang="en-US"/>
          </a:p>
        </p:txBody>
      </p:sp>
      <p:sp>
        <p:nvSpPr>
          <p:cNvPr id="6" name="页脚占位符 5"/>
          <p:cNvSpPr>
            <a:spLocks noGrp="1"/>
          </p:cNvSpPr>
          <p:nvPr>
            <p:ph type="ftr" sz="quarter" idx="11"/>
          </p:nvPr>
        </p:nvSpPr>
        <p:spPr/>
        <p:txBody>
          <a:bodyPr/>
          <a:lstStyle/>
          <a:p>
            <a:pPr lvl="0">
              <a:spcBef>
                <a:spcPct val="50000"/>
              </a:spcBef>
            </a:pPr>
            <a:endParaRPr lang="zh-CN"/>
          </a:p>
        </p:txBody>
      </p:sp>
      <p:sp>
        <p:nvSpPr>
          <p:cNvPr id="7" name="灯片编号占位符 6"/>
          <p:cNvSpPr>
            <a:spLocks noGrp="1"/>
          </p:cNvSpPr>
          <p:nvPr>
            <p:ph type="sldNum" sz="quarter" idx="12"/>
          </p:nvPr>
        </p:nvSpPr>
        <p:spPr/>
        <p:txBody>
          <a:bodyPr/>
          <a:lstStyle/>
          <a:p>
            <a:pPr lvl="0">
              <a:spcBef>
                <a:spcPct val="50000"/>
              </a:spcBef>
            </a:pPr>
            <a:fld id="{9A0DB2DC-4C9A-4742-B13C-FB6460FD3503}" type="slidenum">
              <a:rPr lang="zh-CN"/>
            </a:fld>
            <a:endParaRPr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spcBef>
                <a:spcPct val="50000"/>
              </a:spcBef>
            </a:pPr>
            <a:endParaRPr lang="zh-CN" altLang="en-US"/>
          </a:p>
        </p:txBody>
      </p:sp>
      <p:sp>
        <p:nvSpPr>
          <p:cNvPr id="8" name="页脚占位符 7"/>
          <p:cNvSpPr>
            <a:spLocks noGrp="1"/>
          </p:cNvSpPr>
          <p:nvPr>
            <p:ph type="ftr" sz="quarter" idx="11"/>
          </p:nvPr>
        </p:nvSpPr>
        <p:spPr/>
        <p:txBody>
          <a:bodyPr/>
          <a:lstStyle/>
          <a:p>
            <a:pPr lvl="0">
              <a:spcBef>
                <a:spcPct val="50000"/>
              </a:spcBef>
            </a:pPr>
            <a:endParaRPr lang="zh-CN"/>
          </a:p>
        </p:txBody>
      </p:sp>
      <p:sp>
        <p:nvSpPr>
          <p:cNvPr id="9" name="灯片编号占位符 8"/>
          <p:cNvSpPr>
            <a:spLocks noGrp="1"/>
          </p:cNvSpPr>
          <p:nvPr>
            <p:ph type="sldNum" sz="quarter" idx="12"/>
          </p:nvPr>
        </p:nvSpPr>
        <p:spPr/>
        <p:txBody>
          <a:bodyPr/>
          <a:lstStyle/>
          <a:p>
            <a:pPr lvl="0">
              <a:spcBef>
                <a:spcPct val="50000"/>
              </a:spcBef>
            </a:pPr>
            <a:fld id="{9A0DB2DC-4C9A-4742-B13C-FB6460FD3503}" type="slidenum">
              <a:rPr lang="zh-CN"/>
            </a:fld>
            <a:endParaRPr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spcBef>
                <a:spcPct val="50000"/>
              </a:spcBef>
            </a:pPr>
            <a:endParaRPr lang="zh-CN" altLang="en-US"/>
          </a:p>
        </p:txBody>
      </p:sp>
      <p:sp>
        <p:nvSpPr>
          <p:cNvPr id="4" name="页脚占位符 3"/>
          <p:cNvSpPr>
            <a:spLocks noGrp="1"/>
          </p:cNvSpPr>
          <p:nvPr>
            <p:ph type="ftr" sz="quarter" idx="11"/>
          </p:nvPr>
        </p:nvSpPr>
        <p:spPr/>
        <p:txBody>
          <a:bodyPr/>
          <a:lstStyle/>
          <a:p>
            <a:pPr lvl="0">
              <a:spcBef>
                <a:spcPct val="50000"/>
              </a:spcBef>
            </a:pPr>
            <a:endParaRPr lang="zh-CN"/>
          </a:p>
        </p:txBody>
      </p:sp>
      <p:sp>
        <p:nvSpPr>
          <p:cNvPr id="5" name="灯片编号占位符 4"/>
          <p:cNvSpPr>
            <a:spLocks noGrp="1"/>
          </p:cNvSpPr>
          <p:nvPr>
            <p:ph type="sldNum" sz="quarter" idx="12"/>
          </p:nvPr>
        </p:nvSpPr>
        <p:spPr/>
        <p:txBody>
          <a:bodyPr/>
          <a:lstStyle/>
          <a:p>
            <a:pPr lvl="0">
              <a:spcBef>
                <a:spcPct val="50000"/>
              </a:spcBef>
            </a:pPr>
            <a:fld id="{9A0DB2DC-4C9A-4742-B13C-FB6460FD3503}" type="slidenum">
              <a:rPr lang="zh-CN"/>
            </a:fld>
            <a:endParaRPr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spcBef>
                <a:spcPct val="50000"/>
              </a:spcBef>
            </a:pPr>
            <a:endParaRPr lang="zh-CN" altLang="en-US"/>
          </a:p>
        </p:txBody>
      </p:sp>
      <p:sp>
        <p:nvSpPr>
          <p:cNvPr id="3" name="页脚占位符 2"/>
          <p:cNvSpPr>
            <a:spLocks noGrp="1"/>
          </p:cNvSpPr>
          <p:nvPr>
            <p:ph type="ftr" sz="quarter" idx="11"/>
          </p:nvPr>
        </p:nvSpPr>
        <p:spPr/>
        <p:txBody>
          <a:bodyPr/>
          <a:lstStyle/>
          <a:p>
            <a:pPr lvl="0">
              <a:spcBef>
                <a:spcPct val="50000"/>
              </a:spcBef>
            </a:pPr>
            <a:endParaRPr lang="zh-CN"/>
          </a:p>
        </p:txBody>
      </p:sp>
      <p:sp>
        <p:nvSpPr>
          <p:cNvPr id="4" name="灯片编号占位符 3"/>
          <p:cNvSpPr>
            <a:spLocks noGrp="1"/>
          </p:cNvSpPr>
          <p:nvPr>
            <p:ph type="sldNum" sz="quarter" idx="12"/>
          </p:nvPr>
        </p:nvSpPr>
        <p:spPr/>
        <p:txBody>
          <a:bodyPr/>
          <a:lstStyle/>
          <a:p>
            <a:pPr lvl="0">
              <a:spcBef>
                <a:spcPct val="50000"/>
              </a:spcBef>
            </a:pPr>
            <a:fld id="{9A0DB2DC-4C9A-4742-B13C-FB6460FD3503}" type="slidenum">
              <a:rPr lang="zh-CN"/>
            </a:fld>
            <a:endParaRPr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spcBef>
                <a:spcPct val="50000"/>
              </a:spcBef>
            </a:pPr>
            <a:endParaRPr lang="zh-CN" altLang="en-US"/>
          </a:p>
        </p:txBody>
      </p:sp>
      <p:sp>
        <p:nvSpPr>
          <p:cNvPr id="6" name="页脚占位符 5"/>
          <p:cNvSpPr>
            <a:spLocks noGrp="1"/>
          </p:cNvSpPr>
          <p:nvPr>
            <p:ph type="ftr" sz="quarter" idx="11"/>
          </p:nvPr>
        </p:nvSpPr>
        <p:spPr/>
        <p:txBody>
          <a:bodyPr/>
          <a:lstStyle/>
          <a:p>
            <a:pPr lvl="0">
              <a:spcBef>
                <a:spcPct val="50000"/>
              </a:spcBef>
            </a:pPr>
            <a:endParaRPr lang="zh-CN"/>
          </a:p>
        </p:txBody>
      </p:sp>
      <p:sp>
        <p:nvSpPr>
          <p:cNvPr id="7" name="灯片编号占位符 6"/>
          <p:cNvSpPr>
            <a:spLocks noGrp="1"/>
          </p:cNvSpPr>
          <p:nvPr>
            <p:ph type="sldNum" sz="quarter" idx="12"/>
          </p:nvPr>
        </p:nvSpPr>
        <p:spPr/>
        <p:txBody>
          <a:bodyPr/>
          <a:lstStyle/>
          <a:p>
            <a:pPr lvl="0">
              <a:spcBef>
                <a:spcPct val="50000"/>
              </a:spcBef>
            </a:pPr>
            <a:fld id="{9A0DB2DC-4C9A-4742-B13C-FB6460FD3503}" type="slidenum">
              <a:rPr lang="zh-CN"/>
            </a:fld>
            <a:endParaRPr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spcBef>
                <a:spcPct val="50000"/>
              </a:spcBef>
            </a:pPr>
            <a:endParaRPr lang="zh-CN" altLang="en-US"/>
          </a:p>
        </p:txBody>
      </p:sp>
      <p:sp>
        <p:nvSpPr>
          <p:cNvPr id="6" name="页脚占位符 5"/>
          <p:cNvSpPr>
            <a:spLocks noGrp="1"/>
          </p:cNvSpPr>
          <p:nvPr>
            <p:ph type="ftr" sz="quarter" idx="11"/>
          </p:nvPr>
        </p:nvSpPr>
        <p:spPr/>
        <p:txBody>
          <a:bodyPr/>
          <a:lstStyle/>
          <a:p>
            <a:pPr lvl="0">
              <a:spcBef>
                <a:spcPct val="50000"/>
              </a:spcBef>
            </a:pPr>
            <a:endParaRPr lang="zh-CN"/>
          </a:p>
        </p:txBody>
      </p:sp>
      <p:sp>
        <p:nvSpPr>
          <p:cNvPr id="7" name="灯片编号占位符 6"/>
          <p:cNvSpPr>
            <a:spLocks noGrp="1"/>
          </p:cNvSpPr>
          <p:nvPr>
            <p:ph type="sldNum" sz="quarter" idx="12"/>
          </p:nvPr>
        </p:nvSpPr>
        <p:spPr/>
        <p:txBody>
          <a:bodyPr/>
          <a:lstStyle/>
          <a:p>
            <a:pPr lvl="0">
              <a:spcBef>
                <a:spcPct val="50000"/>
              </a:spcBef>
            </a:pPr>
            <a:fld id="{9A0DB2DC-4C9A-4742-B13C-FB6460FD3503}" type="slidenum">
              <a:rPr lang="zh-CN"/>
            </a:fld>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alpha val="99000"/>
          </a:schemeClr>
        </a:solidFill>
        <a:effectLst>
          <a:outerShdw dist="107763" dir="2699999" algn="ctr" rotWithShape="0">
            <a:srgbClr val="020000"/>
          </a:outerShdw>
        </a:effectLst>
      </p:bgPr>
    </p:bg>
    <p:spTree>
      <p:nvGrpSpPr>
        <p:cNvPr id="1" name=""/>
        <p:cNvGrpSpPr/>
        <p:nvPr/>
      </p:nvGrpSpPr>
      <p:grpSpPr/>
      <p:sp>
        <p:nvSpPr>
          <p:cNvPr id="1026" name="直接连接符 1025"/>
          <p:cNvSpPr/>
          <p:nvPr/>
        </p:nvSpPr>
        <p:spPr>
          <a:xfrm>
            <a:off x="1016000" y="1600200"/>
            <a:ext cx="7747000" cy="0"/>
          </a:xfrm>
          <a:prstGeom prst="line">
            <a:avLst/>
          </a:prstGeom>
          <a:ln w="3175" cap="flat" cmpd="sng">
            <a:solidFill>
              <a:schemeClr val="bg2"/>
            </a:solidFill>
            <a:prstDash val="solid"/>
            <a:headEnd type="none" w="med" len="med"/>
            <a:tailEnd type="none" w="med" len="med"/>
          </a:ln>
        </p:spPr>
        <p:txBody>
          <a:bodyPr/>
          <a:p>
            <a:endParaRPr lang="zh-CN" altLang="en-US" sz="1350"/>
          </a:p>
        </p:txBody>
      </p:sp>
      <p:sp>
        <p:nvSpPr>
          <p:cNvPr id="1027" name="日期占位符 1026"/>
          <p:cNvSpPr>
            <a:spLocks noGrp="1"/>
          </p:cNvSpPr>
          <p:nvPr>
            <p:ph type="dt" sz="half" idx="2"/>
          </p:nvPr>
        </p:nvSpPr>
        <p:spPr>
          <a:xfrm>
            <a:off x="990600" y="6096000"/>
            <a:ext cx="1905000" cy="457200"/>
          </a:xfrm>
          <a:prstGeom prst="rect">
            <a:avLst/>
          </a:prstGeom>
          <a:noFill/>
          <a:ln w="9525">
            <a:noFill/>
            <a:miter/>
          </a:ln>
        </p:spPr>
        <p:txBody>
          <a:bodyPr/>
          <a:lstStyle>
            <a:lvl1pPr>
              <a:defRPr sz="1400">
                <a:solidFill>
                  <a:schemeClr val="bg2"/>
                </a:solidFill>
              </a:defRPr>
            </a:lvl1pPr>
          </a:lstStyle>
          <a:p>
            <a:pPr lvl="0">
              <a:spcBef>
                <a:spcPct val="50000"/>
              </a:spcBef>
            </a:pPr>
            <a:endParaRPr lang="zh-CN" altLang="en-US"/>
          </a:p>
        </p:txBody>
      </p:sp>
      <p:sp>
        <p:nvSpPr>
          <p:cNvPr id="1028" name="页脚占位符 1027"/>
          <p:cNvSpPr>
            <a:spLocks noGrp="1"/>
          </p:cNvSpPr>
          <p:nvPr>
            <p:ph type="ftr" sz="quarter" idx="3"/>
          </p:nvPr>
        </p:nvSpPr>
        <p:spPr>
          <a:xfrm>
            <a:off x="3429000" y="6096000"/>
            <a:ext cx="2895600" cy="457200"/>
          </a:xfrm>
          <a:prstGeom prst="rect">
            <a:avLst/>
          </a:prstGeom>
          <a:noFill/>
          <a:ln w="9525">
            <a:noFill/>
            <a:miter/>
          </a:ln>
        </p:spPr>
        <p:txBody>
          <a:bodyPr/>
          <a:lstStyle>
            <a:lvl1pPr algn="ctr">
              <a:defRPr sz="1400">
                <a:solidFill>
                  <a:schemeClr val="bg2"/>
                </a:solidFill>
              </a:defRPr>
            </a:lvl1pPr>
          </a:lstStyle>
          <a:p>
            <a:pPr lvl="0">
              <a:spcBef>
                <a:spcPct val="50000"/>
              </a:spcBef>
            </a:pPr>
            <a:endParaRPr lang="zh-CN"/>
          </a:p>
        </p:txBody>
      </p:sp>
      <p:sp>
        <p:nvSpPr>
          <p:cNvPr id="1029" name="灯片编号占位符 1028"/>
          <p:cNvSpPr>
            <a:spLocks noGrp="1"/>
          </p:cNvSpPr>
          <p:nvPr>
            <p:ph type="sldNum" sz="quarter" idx="4"/>
          </p:nvPr>
        </p:nvSpPr>
        <p:spPr>
          <a:xfrm>
            <a:off x="6858000" y="6096000"/>
            <a:ext cx="1905000" cy="457200"/>
          </a:xfrm>
          <a:prstGeom prst="rect">
            <a:avLst/>
          </a:prstGeom>
          <a:noFill/>
          <a:ln w="9525">
            <a:noFill/>
            <a:miter/>
          </a:ln>
        </p:spPr>
        <p:txBody>
          <a:bodyPr/>
          <a:lstStyle>
            <a:lvl1pPr algn="r">
              <a:defRPr sz="1400">
                <a:solidFill>
                  <a:schemeClr val="bg2"/>
                </a:solidFill>
              </a:defRPr>
            </a:lvl1pPr>
          </a:lstStyle>
          <a:p>
            <a:pPr lvl="0">
              <a:spcBef>
                <a:spcPct val="50000"/>
              </a:spcBef>
            </a:pPr>
            <a:fld id="{9A0DB2DC-4C9A-4742-B13C-FB6460FD3503}" type="slidenum">
              <a:rPr lang="zh-CN"/>
            </a:fld>
            <a:endParaRPr lang="zh-CN"/>
          </a:p>
        </p:txBody>
      </p:sp>
      <p:sp>
        <p:nvSpPr>
          <p:cNvPr id="1030" name="标题 1029"/>
          <p:cNvSpPr>
            <a:spLocks noGrp="1"/>
          </p:cNvSpPr>
          <p:nvPr>
            <p:ph type="title"/>
          </p:nvPr>
        </p:nvSpPr>
        <p:spPr>
          <a:xfrm>
            <a:off x="900113" y="406400"/>
            <a:ext cx="7786687" cy="1012825"/>
          </a:xfrm>
          <a:prstGeom prst="rect">
            <a:avLst/>
          </a:prstGeom>
          <a:noFill/>
          <a:ln w="9525">
            <a:noFill/>
            <a:miter/>
          </a:ln>
        </p:spPr>
        <p:txBody>
          <a:bodyPr anchor="ctr"/>
          <a:p>
            <a:pPr lvl="0"/>
            <a:r>
              <a:rPr lang="zh-CN" altLang="en-US"/>
              <a:t>单击此处编辑母版标题样式</a:t>
            </a:r>
            <a:endParaRPr lang="zh-CN" altLang="en-US"/>
          </a:p>
        </p:txBody>
      </p:sp>
      <p:sp>
        <p:nvSpPr>
          <p:cNvPr id="1031" name="文本占位符 1030"/>
          <p:cNvSpPr>
            <a:spLocks noGrp="1"/>
          </p:cNvSpPr>
          <p:nvPr>
            <p:ph type="body" idx="1"/>
          </p:nvPr>
        </p:nvSpPr>
        <p:spPr>
          <a:xfrm>
            <a:off x="900113" y="1600200"/>
            <a:ext cx="7786687" cy="4349750"/>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eaLnBrk="1" fontAlgn="base" latinLnBrk="0" hangingPunct="1">
        <a:spcBef>
          <a:spcPct val="0"/>
        </a:spcBef>
        <a:spcAft>
          <a:spcPct val="0"/>
        </a:spcAft>
        <a:buClr>
          <a:srgbClr val="000000"/>
        </a:buClr>
        <a:buNone/>
        <a:defRPr sz="3600" b="1" i="0" u="none" kern="1200" baseline="0">
          <a:solidFill>
            <a:schemeClr val="tx2"/>
          </a:solidFill>
          <a:latin typeface="+mj-lt"/>
          <a:ea typeface="+mj-ea"/>
          <a:cs typeface="+mj-cs"/>
        </a:defRPr>
      </a:lvl1pPr>
    </p:titleStyle>
    <p:bodyStyle>
      <a:lvl1pPr marL="342900" lvl="0" indent="-342900" algn="l" defTabSz="914400" eaLnBrk="1" fontAlgn="base" latinLnBrk="0" hangingPunct="1">
        <a:spcBef>
          <a:spcPct val="20000"/>
        </a:spcBef>
        <a:spcAft>
          <a:spcPct val="0"/>
        </a:spcAft>
        <a:buClr>
          <a:schemeClr val="tx2"/>
        </a:buClr>
        <a:buSzPct val="65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tx2"/>
        </a:buClr>
        <a:buSzPct val="65000"/>
        <a:buFont typeface="Wingdings" panose="05000000000000000000" pitchFamily="2" charset="2"/>
        <a:buChar char="p"/>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2"/>
        </a:buClr>
        <a:buSzPct val="65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lr>
          <a:schemeClr val="tx2"/>
        </a:buClr>
        <a:buSzPct val="65000"/>
        <a:buFont typeface="Wingdings" panose="05000000000000000000" pitchFamily="2" charset="2"/>
        <a:buChar char="p"/>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lr>
          <a:schemeClr val="tx2"/>
        </a:buClr>
        <a:buSzPct val="65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lr>
          <a:schemeClr val="tx2"/>
        </a:buClr>
        <a:buSzPct val="65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lr>
          <a:schemeClr val="tx2"/>
        </a:buClr>
        <a:buSzPct val="65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lr>
          <a:schemeClr val="tx2"/>
        </a:buClr>
        <a:buSzPct val="65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lr>
          <a:schemeClr val="tx2"/>
        </a:buClr>
        <a:buSzPct val="65000"/>
        <a:buFont typeface="Wingdings" panose="05000000000000000000" pitchFamily="2" charset="2"/>
        <a:buChar char="n"/>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5.wmf"/><Relationship Id="rId1"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智慧导入</a:t>
            </a:r>
            <a:endParaRPr lang="zh-CN" altLang="en-US"/>
          </a:p>
        </p:txBody>
      </p:sp>
      <p:pic>
        <p:nvPicPr>
          <p:cNvPr id="6" name="内容占位符 5" descr="金田起义起义"/>
          <p:cNvPicPr>
            <a:picLocks noChangeAspect="1"/>
          </p:cNvPicPr>
          <p:nvPr>
            <p:ph idx="1"/>
          </p:nvPr>
        </p:nvPicPr>
        <p:blipFill>
          <a:blip r:embed="rId1"/>
          <a:stretch>
            <a:fillRect/>
          </a:stretch>
        </p:blipFill>
        <p:spPr>
          <a:xfrm>
            <a:off x="1193483" y="1759268"/>
            <a:ext cx="7724299" cy="2949416"/>
          </a:xfrm>
          <a:prstGeom prst="rect">
            <a:avLst/>
          </a:prstGeom>
        </p:spPr>
      </p:pic>
      <p:sp>
        <p:nvSpPr>
          <p:cNvPr id="8" name="文本框 7"/>
          <p:cNvSpPr txBox="1"/>
          <p:nvPr/>
        </p:nvSpPr>
        <p:spPr>
          <a:xfrm>
            <a:off x="1404461" y="4826318"/>
            <a:ext cx="7404259" cy="922020"/>
          </a:xfrm>
          <a:prstGeom prst="rect">
            <a:avLst/>
          </a:prstGeom>
          <a:noFill/>
        </p:spPr>
        <p:txBody>
          <a:bodyPr wrap="square" rtlCol="0">
            <a:spAutoFit/>
          </a:bodyPr>
          <a:p>
            <a:r>
              <a:rPr lang="zh-CN" altLang="en-US" b="1">
                <a:solidFill>
                  <a:srgbClr val="FF0000"/>
                </a:solidFill>
              </a:rPr>
              <a:t>观察人民英雄纪念碑《金田起义》浮雕思考：</a:t>
            </a:r>
            <a:r>
              <a:rPr lang="en-US" altLang="zh-CN" b="1">
                <a:solidFill>
                  <a:srgbClr val="FF0000"/>
                </a:solidFill>
              </a:rPr>
              <a:t>1851</a:t>
            </a:r>
            <a:r>
              <a:rPr lang="zh-CN" altLang="en-US" b="1">
                <a:solidFill>
                  <a:srgbClr val="FF0000"/>
                </a:solidFill>
              </a:rPr>
              <a:t>年的中国为什么会爆发太平天国运动？太平天国颁布了哪些纲领性文件？有什么作用？让我们一起探讨吧！</a:t>
            </a:r>
            <a:endParaRPr lang="zh-CN" altLang="en-US"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ox(in)">
                                      <p:cBhvr>
                                        <p:cTn id="7"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《天朝田亩制度》</a:t>
            </a:r>
            <a:endParaRPr lang="zh-CN" altLang="en-US"/>
          </a:p>
        </p:txBody>
      </p:sp>
      <p:sp>
        <p:nvSpPr>
          <p:cNvPr id="3" name="内容占位符 2"/>
          <p:cNvSpPr>
            <a:spLocks noGrp="1"/>
          </p:cNvSpPr>
          <p:nvPr>
            <p:ph idx="1"/>
          </p:nvPr>
        </p:nvSpPr>
        <p:spPr/>
        <p:txBody>
          <a:bodyPr/>
          <a:p>
            <a:pPr>
              <a:lnSpc>
                <a:spcPct val="150000"/>
              </a:lnSpc>
              <a:spcBef>
                <a:spcPts val="0"/>
              </a:spcBef>
            </a:pPr>
            <a:r>
              <a:rPr lang="zh-CN" altLang="en-US" sz="2800">
                <a:latin typeface="微软雅黑" panose="020B0503020204020204" charset="-122"/>
                <a:ea typeface="微软雅黑" panose="020B0503020204020204" charset="-122"/>
              </a:rPr>
              <a:t>内容</a:t>
            </a:r>
            <a:r>
              <a:rPr lang="en-US" altLang="zh-CN" sz="2800">
                <a:latin typeface="微软雅黑" panose="020B0503020204020204" charset="-122"/>
                <a:ea typeface="微软雅黑" panose="020B0503020204020204" charset="-122"/>
              </a:rPr>
              <a:t>:</a:t>
            </a:r>
            <a:r>
              <a:rPr lang="zh-CN" altLang="en-US" sz="2800">
                <a:latin typeface="微软雅黑" panose="020B0503020204020204" charset="-122"/>
                <a:ea typeface="微软雅黑" panose="020B0503020204020204" charset="-122"/>
              </a:rPr>
              <a:t>它规定把土地以产量高低分为九等，以户为单位，不论男女，按人口和年龄平均分配土地，好地和坏地搭配。年满</a:t>
            </a:r>
            <a:r>
              <a:rPr lang="en-US" altLang="zh-CN" sz="2800">
                <a:latin typeface="微软雅黑" panose="020B0503020204020204" charset="-122"/>
                <a:ea typeface="微软雅黑" panose="020B0503020204020204" charset="-122"/>
              </a:rPr>
              <a:t>16</a:t>
            </a:r>
            <a:r>
              <a:rPr lang="zh-CN" altLang="en-US" sz="2800">
                <a:latin typeface="微软雅黑" panose="020B0503020204020204" charset="-122"/>
                <a:ea typeface="微软雅黑" panose="020B0503020204020204" charset="-122"/>
              </a:rPr>
              <a:t>岁的，每人一份；未满</a:t>
            </a:r>
            <a:r>
              <a:rPr lang="en-US" altLang="zh-CN" sz="2800">
                <a:latin typeface="微软雅黑" panose="020B0503020204020204" charset="-122"/>
                <a:ea typeface="微软雅黑" panose="020B0503020204020204" charset="-122"/>
              </a:rPr>
              <a:t>16</a:t>
            </a:r>
            <a:r>
              <a:rPr lang="zh-CN" altLang="en-US" sz="2800">
                <a:latin typeface="微软雅黑" panose="020B0503020204020204" charset="-122"/>
                <a:ea typeface="微软雅黑" panose="020B0503020204020204" charset="-122"/>
              </a:rPr>
              <a:t>岁的，每人半份。</a:t>
            </a:r>
            <a:endParaRPr lang="zh-CN" altLang="en-US" sz="2800">
              <a:latin typeface="微软雅黑" panose="020B0503020204020204" charset="-122"/>
              <a:ea typeface="微软雅黑" panose="020B0503020204020204" charset="-122"/>
            </a:endParaRPr>
          </a:p>
        </p:txBody>
      </p:sp>
      <p:pic>
        <p:nvPicPr>
          <p:cNvPr id="4" name="图片 3" descr="天朝田亩制度"/>
          <p:cNvPicPr>
            <a:picLocks noChangeAspect="1"/>
          </p:cNvPicPr>
          <p:nvPr/>
        </p:nvPicPr>
        <p:blipFill>
          <a:blip r:embed="rId1"/>
          <a:stretch>
            <a:fillRect/>
          </a:stretch>
        </p:blipFill>
        <p:spPr>
          <a:xfrm>
            <a:off x="4471035" y="4176395"/>
            <a:ext cx="4650105" cy="250825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评价《天朝田亩制度》</a:t>
            </a:r>
            <a:endParaRPr lang="zh-CN" altLang="en-US">
              <a:solidFill>
                <a:srgbClr val="FF0000"/>
              </a:solidFill>
            </a:endParaRPr>
          </a:p>
        </p:txBody>
      </p:sp>
      <p:sp>
        <p:nvSpPr>
          <p:cNvPr id="3" name="内容占位符 2"/>
          <p:cNvSpPr>
            <a:spLocks noGrp="1"/>
          </p:cNvSpPr>
          <p:nvPr>
            <p:ph idx="1"/>
          </p:nvPr>
        </p:nvSpPr>
        <p:spPr/>
        <p:txBody>
          <a:bodyPr/>
          <a:p>
            <a:r>
              <a:rPr lang="zh-CN" altLang="en-US" b="1">
                <a:solidFill>
                  <a:srgbClr val="7030A0"/>
                </a:solidFill>
              </a:rPr>
              <a:t>（</a:t>
            </a:r>
            <a:r>
              <a:rPr lang="en-US" altLang="zh-CN" b="1">
                <a:solidFill>
                  <a:srgbClr val="7030A0"/>
                </a:solidFill>
              </a:rPr>
              <a:t>1</a:t>
            </a:r>
            <a:r>
              <a:rPr lang="zh-CN" altLang="en-US" b="1">
                <a:solidFill>
                  <a:srgbClr val="7030A0"/>
                </a:solidFill>
              </a:rPr>
              <a:t>）是太平天国的纲领性文件（性质）</a:t>
            </a:r>
            <a:endParaRPr lang="zh-CN" altLang="en-US" b="1">
              <a:solidFill>
                <a:srgbClr val="7030A0"/>
              </a:solidFill>
            </a:endParaRPr>
          </a:p>
          <a:p>
            <a:r>
              <a:rPr lang="zh-CN" altLang="en-US"/>
              <a:t>（</a:t>
            </a:r>
            <a:r>
              <a:rPr lang="en-US" altLang="zh-CN"/>
              <a:t>2</a:t>
            </a:r>
            <a:r>
              <a:rPr lang="zh-CN" altLang="en-US"/>
              <a:t>）反映了农民要求获得土地的强烈愿望，是几千年来农民反封建斗争的思想结晶（革命性）</a:t>
            </a:r>
            <a:endParaRPr lang="zh-CN" altLang="en-US"/>
          </a:p>
          <a:p>
            <a:r>
              <a:rPr lang="zh-CN" altLang="en-US"/>
              <a:t>（</a:t>
            </a:r>
            <a:r>
              <a:rPr lang="en-US" altLang="zh-CN"/>
              <a:t>3</a:t>
            </a:r>
            <a:r>
              <a:rPr lang="zh-CN" altLang="en-US"/>
              <a:t>）追求小农经济的目标，违背社会发展规律（落后性）</a:t>
            </a:r>
            <a:endParaRPr lang="zh-CN" altLang="en-US"/>
          </a:p>
          <a:p>
            <a:r>
              <a:rPr lang="zh-CN" altLang="en-US"/>
              <a:t>（</a:t>
            </a:r>
            <a:r>
              <a:rPr lang="en-US" altLang="zh-CN"/>
              <a:t>4</a:t>
            </a:r>
            <a:r>
              <a:rPr lang="zh-CN" altLang="en-US"/>
              <a:t>）它体现的绝对平均主义思想，严重脱离实际，根本无法实现（空想性）</a:t>
            </a:r>
            <a:endParaRPr lang="zh-CN" altLang="en-US"/>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北伐和西征（全盛）</a:t>
            </a:r>
            <a:endParaRPr lang="zh-CN" altLang="en-US"/>
          </a:p>
        </p:txBody>
      </p:sp>
      <p:sp>
        <p:nvSpPr>
          <p:cNvPr id="3" name="内容占位符 2"/>
          <p:cNvSpPr>
            <a:spLocks noGrp="1"/>
          </p:cNvSpPr>
          <p:nvPr>
            <p:ph idx="1"/>
          </p:nvPr>
        </p:nvSpPr>
        <p:spPr>
          <a:xfrm>
            <a:off x="768350" y="1419225"/>
            <a:ext cx="8050530" cy="4414520"/>
          </a:xfrm>
        </p:spPr>
        <p:txBody>
          <a:bodyPr/>
          <a:p>
            <a:r>
              <a:rPr lang="zh-CN" altLang="en-US"/>
              <a:t>时间：</a:t>
            </a:r>
            <a:r>
              <a:rPr lang="en-US" altLang="zh-CN"/>
              <a:t>1853--1856</a:t>
            </a:r>
            <a:r>
              <a:rPr lang="zh-CN" altLang="en-US"/>
              <a:t>年</a:t>
            </a:r>
            <a:endParaRPr lang="zh-CN" altLang="en-US"/>
          </a:p>
          <a:p>
            <a:r>
              <a:rPr lang="zh-CN" altLang="en-US"/>
              <a:t>北伐路线：</a:t>
            </a:r>
            <a:endParaRPr lang="zh-CN" altLang="en-US"/>
          </a:p>
          <a:p>
            <a:r>
              <a:rPr lang="zh-CN" altLang="en-US"/>
              <a:t>江苏</a:t>
            </a:r>
            <a:r>
              <a:rPr lang="en-US" altLang="zh-CN"/>
              <a:t>——</a:t>
            </a:r>
            <a:r>
              <a:rPr lang="zh-CN" altLang="en-US"/>
              <a:t>安徽</a:t>
            </a:r>
            <a:r>
              <a:rPr lang="en-US" altLang="zh-CN"/>
              <a:t>——</a:t>
            </a:r>
            <a:r>
              <a:rPr lang="zh-CN" altLang="en-US"/>
              <a:t>河南</a:t>
            </a:r>
            <a:r>
              <a:rPr lang="en-US" altLang="zh-CN"/>
              <a:t>——</a:t>
            </a:r>
            <a:r>
              <a:rPr lang="zh-CN" altLang="en-US"/>
              <a:t>黄河</a:t>
            </a:r>
            <a:r>
              <a:rPr lang="en-US" altLang="zh-CN"/>
              <a:t>——</a:t>
            </a:r>
            <a:r>
              <a:rPr lang="zh-CN" altLang="en-US"/>
              <a:t>山西</a:t>
            </a:r>
            <a:r>
              <a:rPr lang="en-US" altLang="zh-CN"/>
              <a:t>——</a:t>
            </a:r>
            <a:r>
              <a:rPr lang="zh-CN" altLang="en-US"/>
              <a:t>直隶</a:t>
            </a:r>
            <a:endParaRPr lang="zh-CN" altLang="en-US"/>
          </a:p>
          <a:p>
            <a:r>
              <a:rPr lang="zh-CN" altLang="en-US"/>
              <a:t>北伐结果：由于孤军远征，最终失败</a:t>
            </a:r>
            <a:endParaRPr lang="zh-CN" altLang="en-US"/>
          </a:p>
          <a:p>
            <a:r>
              <a:rPr lang="zh-CN" altLang="en-US"/>
              <a:t>西征路线：</a:t>
            </a:r>
            <a:endParaRPr lang="zh-CN" altLang="en-US"/>
          </a:p>
          <a:p>
            <a:r>
              <a:rPr lang="zh-CN" altLang="en-US"/>
              <a:t>安徽</a:t>
            </a:r>
            <a:r>
              <a:rPr lang="en-US" altLang="zh-CN"/>
              <a:t>——</a:t>
            </a:r>
            <a:r>
              <a:rPr lang="zh-CN" altLang="en-US"/>
              <a:t>江西</a:t>
            </a:r>
            <a:r>
              <a:rPr lang="en-US" altLang="zh-CN"/>
              <a:t>——</a:t>
            </a:r>
            <a:r>
              <a:rPr lang="zh-CN" altLang="en-US"/>
              <a:t>湖南</a:t>
            </a:r>
            <a:r>
              <a:rPr lang="en-US" altLang="zh-CN"/>
              <a:t>——</a:t>
            </a:r>
            <a:r>
              <a:rPr lang="zh-CN" altLang="en-US"/>
              <a:t>湖北</a:t>
            </a:r>
            <a:endParaRPr lang="zh-CN" altLang="en-US"/>
          </a:p>
          <a:p>
            <a:r>
              <a:rPr lang="zh-CN" altLang="en-US"/>
              <a:t>西征结果：屡次击败湘军，取得胜利</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天京事变示意图：</a:t>
            </a:r>
            <a:endParaRPr lang="zh-CN" altLang="en-US"/>
          </a:p>
        </p:txBody>
      </p:sp>
      <p:sp>
        <p:nvSpPr>
          <p:cNvPr id="3" name="内容占位符 2"/>
          <p:cNvSpPr txBox="1">
            <a:spLocks noGrp="1"/>
          </p:cNvSpPr>
          <p:nvPr>
            <p:ph idx="1"/>
          </p:nvPr>
        </p:nvSpPr>
        <p:spPr>
          <a:xfrm>
            <a:off x="900113" y="1600200"/>
            <a:ext cx="7786687" cy="365760"/>
          </a:xfrm>
          <a:noFill/>
        </p:spPr>
        <p:txBody>
          <a:bodyPr wrap="square" rtlCol="0">
            <a:spAutoFit/>
          </a:bodyPr>
          <a:p>
            <a:pPr marL="0" lvl="0" algn="l" fontAlgn="auto">
              <a:buNone/>
            </a:pPr>
            <a:endParaRPr lang="zh-CN" altLang="en-US" sz="1800">
              <a:sym typeface="+mn-ea"/>
            </a:endParaRPr>
          </a:p>
        </p:txBody>
      </p:sp>
      <p:sp>
        <p:nvSpPr>
          <p:cNvPr id="4" name="文本框 3"/>
          <p:cNvSpPr txBox="1"/>
          <p:nvPr/>
        </p:nvSpPr>
        <p:spPr>
          <a:xfrm>
            <a:off x="3797300" y="1729105"/>
            <a:ext cx="2206625"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rPr>
              <a:t>洪秀全</a:t>
            </a:r>
            <a:endParaRPr lang="zh-CN" altLang="en-US" sz="3200" b="1">
              <a:latin typeface="微软雅黑" panose="020B0503020204020204" charset="-122"/>
              <a:ea typeface="微软雅黑" panose="020B0503020204020204" charset="-122"/>
            </a:endParaRPr>
          </a:p>
        </p:txBody>
      </p:sp>
      <p:cxnSp>
        <p:nvCxnSpPr>
          <p:cNvPr id="5" name="直接箭头连接符 4"/>
          <p:cNvCxnSpPr/>
          <p:nvPr/>
        </p:nvCxnSpPr>
        <p:spPr>
          <a:xfrm flipV="1">
            <a:off x="2397760" y="2312670"/>
            <a:ext cx="1564005" cy="1556385"/>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sp>
        <p:nvSpPr>
          <p:cNvPr id="6" name="文本框 5"/>
          <p:cNvSpPr txBox="1"/>
          <p:nvPr/>
        </p:nvSpPr>
        <p:spPr>
          <a:xfrm>
            <a:off x="1006475" y="4025265"/>
            <a:ext cx="1901825"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rPr>
              <a:t>杨秀清</a:t>
            </a:r>
            <a:endParaRPr lang="zh-CN" altLang="en-US" sz="3200" b="1">
              <a:latin typeface="微软雅黑" panose="020B0503020204020204" charset="-122"/>
              <a:ea typeface="微软雅黑" panose="020B0503020204020204" charset="-122"/>
            </a:endParaRPr>
          </a:p>
        </p:txBody>
      </p:sp>
      <p:cxnSp>
        <p:nvCxnSpPr>
          <p:cNvPr id="7" name="直接箭头连接符 6"/>
          <p:cNvCxnSpPr/>
          <p:nvPr/>
        </p:nvCxnSpPr>
        <p:spPr>
          <a:xfrm>
            <a:off x="4208780" y="2312670"/>
            <a:ext cx="8255" cy="1712595"/>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cxnSp>
        <p:nvCxnSpPr>
          <p:cNvPr id="8" name="直接箭头连接符 7"/>
          <p:cNvCxnSpPr/>
          <p:nvPr/>
        </p:nvCxnSpPr>
        <p:spPr>
          <a:xfrm>
            <a:off x="4723765" y="2345690"/>
            <a:ext cx="0" cy="1646555"/>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cxnSp>
        <p:nvCxnSpPr>
          <p:cNvPr id="9" name="直接箭头连接符 8"/>
          <p:cNvCxnSpPr/>
          <p:nvPr/>
        </p:nvCxnSpPr>
        <p:spPr>
          <a:xfrm>
            <a:off x="5229860" y="2254885"/>
            <a:ext cx="1188085" cy="1795145"/>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sp>
        <p:nvSpPr>
          <p:cNvPr id="10" name="文本框 9"/>
          <p:cNvSpPr txBox="1"/>
          <p:nvPr/>
        </p:nvSpPr>
        <p:spPr>
          <a:xfrm>
            <a:off x="3689985" y="4099560"/>
            <a:ext cx="1539875" cy="583565"/>
          </a:xfrm>
          <a:prstGeom prst="rect">
            <a:avLst/>
          </a:prstGeom>
          <a:noFill/>
        </p:spPr>
        <p:txBody>
          <a:bodyPr wrap="square" rtlCol="0">
            <a:spAutoFit/>
          </a:bodyPr>
          <a:p>
            <a:pPr algn="l"/>
            <a:r>
              <a:rPr lang="zh-CN" altLang="en-US" sz="3200" b="1">
                <a:latin typeface="微软雅黑" panose="020B0503020204020204" charset="-122"/>
                <a:ea typeface="微软雅黑" panose="020B0503020204020204" charset="-122"/>
              </a:rPr>
              <a:t>韦昌辉</a:t>
            </a:r>
            <a:endParaRPr lang="zh-CN" altLang="en-US" sz="3200" b="1">
              <a:latin typeface="微软雅黑" panose="020B0503020204020204" charset="-122"/>
              <a:ea typeface="微软雅黑" panose="020B0503020204020204" charset="-122"/>
            </a:endParaRPr>
          </a:p>
        </p:txBody>
      </p:sp>
      <p:sp>
        <p:nvSpPr>
          <p:cNvPr id="11" name="文本框 10"/>
          <p:cNvSpPr txBox="1"/>
          <p:nvPr/>
        </p:nvSpPr>
        <p:spPr>
          <a:xfrm>
            <a:off x="5954395" y="4050030"/>
            <a:ext cx="1605915" cy="583565"/>
          </a:xfrm>
          <a:prstGeom prst="rect">
            <a:avLst/>
          </a:prstGeom>
          <a:noFill/>
        </p:spPr>
        <p:txBody>
          <a:bodyPr wrap="square" rtlCol="0">
            <a:spAutoFit/>
          </a:bodyPr>
          <a:p>
            <a:pPr algn="l"/>
            <a:r>
              <a:rPr lang="zh-CN" altLang="en-US" sz="3200" b="1">
                <a:latin typeface="微软雅黑" panose="020B0503020204020204" charset="-122"/>
                <a:ea typeface="微软雅黑" panose="020B0503020204020204" charset="-122"/>
              </a:rPr>
              <a:t>石达开</a:t>
            </a:r>
            <a:endParaRPr lang="zh-CN" altLang="en-US" sz="3200" b="1">
              <a:latin typeface="微软雅黑" panose="020B0503020204020204" charset="-122"/>
              <a:ea typeface="微软雅黑" panose="020B0503020204020204" charset="-122"/>
            </a:endParaRPr>
          </a:p>
        </p:txBody>
      </p:sp>
      <p:sp>
        <p:nvSpPr>
          <p:cNvPr id="12" name="文本框 11"/>
          <p:cNvSpPr txBox="1"/>
          <p:nvPr/>
        </p:nvSpPr>
        <p:spPr>
          <a:xfrm>
            <a:off x="8218805" y="3869055"/>
            <a:ext cx="922020" cy="1568450"/>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rPr>
              <a:t>被围歼</a:t>
            </a:r>
            <a:endParaRPr lang="zh-CN" altLang="en-US" sz="3200" b="1">
              <a:latin typeface="微软雅黑" panose="020B0503020204020204" charset="-122"/>
              <a:ea typeface="微软雅黑" panose="020B0503020204020204" charset="-122"/>
            </a:endParaRPr>
          </a:p>
        </p:txBody>
      </p:sp>
      <p:cxnSp>
        <p:nvCxnSpPr>
          <p:cNvPr id="13" name="直接箭头连接符 12"/>
          <p:cNvCxnSpPr>
            <a:stCxn id="10" idx="1"/>
          </p:cNvCxnSpPr>
          <p:nvPr/>
        </p:nvCxnSpPr>
        <p:spPr>
          <a:xfrm flipH="1">
            <a:off x="2432685" y="4391660"/>
            <a:ext cx="1257300" cy="4445"/>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cxnSp>
        <p:nvCxnSpPr>
          <p:cNvPr id="14" name="直接箭头连接符 13"/>
          <p:cNvCxnSpPr/>
          <p:nvPr/>
        </p:nvCxnSpPr>
        <p:spPr>
          <a:xfrm>
            <a:off x="5001895" y="4330065"/>
            <a:ext cx="1028700" cy="0"/>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cxnSp>
        <p:nvCxnSpPr>
          <p:cNvPr id="15" name="直接箭头连接符 14"/>
          <p:cNvCxnSpPr/>
          <p:nvPr/>
        </p:nvCxnSpPr>
        <p:spPr>
          <a:xfrm flipV="1">
            <a:off x="7315200" y="4389755"/>
            <a:ext cx="903605" cy="13970"/>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sp>
        <p:nvSpPr>
          <p:cNvPr id="16" name="文本框 15"/>
          <p:cNvSpPr txBox="1"/>
          <p:nvPr/>
        </p:nvSpPr>
        <p:spPr>
          <a:xfrm>
            <a:off x="1006475" y="5437505"/>
            <a:ext cx="7573645" cy="953135"/>
          </a:xfrm>
          <a:prstGeom prst="rect">
            <a:avLst/>
          </a:prstGeom>
          <a:noFill/>
        </p:spPr>
        <p:txBody>
          <a:bodyPr wrap="square" rtlCol="0">
            <a:spAutoFit/>
          </a:bodyPr>
          <a:p>
            <a:r>
              <a:rPr lang="zh-CN" altLang="en-US" sz="2800">
                <a:latin typeface="微软雅黑" panose="020B0503020204020204" charset="-122"/>
                <a:ea typeface="微软雅黑" panose="020B0503020204020204" charset="-122"/>
              </a:rPr>
              <a:t>太平天国由盛转衰的转折点，使天国被迫转入战略防御</a:t>
            </a:r>
            <a:endParaRPr lang="zh-CN" altLang="en-US" sz="2800">
              <a:latin typeface="微软雅黑" panose="020B0503020204020204" charset="-122"/>
              <a:ea typeface="微软雅黑" panose="020B0503020204020204" charset="-122"/>
            </a:endParaRPr>
          </a:p>
        </p:txBody>
      </p:sp>
      <p:sp>
        <p:nvSpPr>
          <p:cNvPr id="17" name="文本框 16"/>
          <p:cNvSpPr txBox="1"/>
          <p:nvPr/>
        </p:nvSpPr>
        <p:spPr>
          <a:xfrm>
            <a:off x="3603625" y="2773680"/>
            <a:ext cx="613410" cy="1045210"/>
          </a:xfrm>
          <a:prstGeom prst="rect">
            <a:avLst/>
          </a:prstGeom>
          <a:noFill/>
        </p:spPr>
        <p:txBody>
          <a:bodyPr vert="eaVert" wrap="square" rtlCol="0">
            <a:spAutoFit/>
          </a:bodyPr>
          <a:p>
            <a:r>
              <a:rPr lang="zh-CN" altLang="en-US" sz="2800" b="1">
                <a:solidFill>
                  <a:srgbClr val="FF0000"/>
                </a:solidFill>
              </a:rPr>
              <a:t>受命</a:t>
            </a:r>
            <a:endParaRPr lang="zh-CN" altLang="en-US" sz="2800" b="1">
              <a:solidFill>
                <a:srgbClr val="FF0000"/>
              </a:solidFill>
            </a:endParaRPr>
          </a:p>
        </p:txBody>
      </p:sp>
      <p:sp>
        <p:nvSpPr>
          <p:cNvPr id="18" name="文本框 17"/>
          <p:cNvSpPr txBox="1"/>
          <p:nvPr/>
        </p:nvSpPr>
        <p:spPr>
          <a:xfrm>
            <a:off x="4723765" y="2773680"/>
            <a:ext cx="613410" cy="872490"/>
          </a:xfrm>
          <a:prstGeom prst="rect">
            <a:avLst/>
          </a:prstGeom>
          <a:noFill/>
        </p:spPr>
        <p:txBody>
          <a:bodyPr vert="eaVert" wrap="square" rtlCol="0">
            <a:spAutoFit/>
          </a:bodyPr>
          <a:p>
            <a:r>
              <a:rPr lang="zh-CN" altLang="en-US" sz="2800" b="1">
                <a:solidFill>
                  <a:srgbClr val="FF0000"/>
                </a:solidFill>
              </a:rPr>
              <a:t>处死</a:t>
            </a:r>
            <a:endParaRPr lang="zh-CN" altLang="en-US" sz="2800" b="1">
              <a:solidFill>
                <a:srgbClr val="FF0000"/>
              </a:solidFill>
            </a:endParaRPr>
          </a:p>
        </p:txBody>
      </p:sp>
      <p:sp>
        <p:nvSpPr>
          <p:cNvPr id="19" name="文本框 18"/>
          <p:cNvSpPr txBox="1"/>
          <p:nvPr/>
        </p:nvSpPr>
        <p:spPr>
          <a:xfrm>
            <a:off x="2771775" y="3950970"/>
            <a:ext cx="1189990" cy="521970"/>
          </a:xfrm>
          <a:prstGeom prst="rect">
            <a:avLst/>
          </a:prstGeom>
          <a:noFill/>
        </p:spPr>
        <p:txBody>
          <a:bodyPr wrap="square" rtlCol="0">
            <a:spAutoFit/>
          </a:bodyPr>
          <a:p>
            <a:r>
              <a:rPr lang="zh-CN" altLang="en-US" sz="2800" b="1">
                <a:solidFill>
                  <a:srgbClr val="FF0000"/>
                </a:solidFill>
              </a:rPr>
              <a:t>诛杀</a:t>
            </a:r>
            <a:endParaRPr lang="zh-CN" altLang="en-US" sz="2800" b="1">
              <a:solidFill>
                <a:srgbClr val="FF0000"/>
              </a:solidFill>
            </a:endParaRPr>
          </a:p>
        </p:txBody>
      </p:sp>
      <p:sp>
        <p:nvSpPr>
          <p:cNvPr id="20" name="文本框 19"/>
          <p:cNvSpPr txBox="1"/>
          <p:nvPr/>
        </p:nvSpPr>
        <p:spPr>
          <a:xfrm>
            <a:off x="5001895" y="3881755"/>
            <a:ext cx="1201420" cy="521970"/>
          </a:xfrm>
          <a:prstGeom prst="rect">
            <a:avLst/>
          </a:prstGeom>
          <a:noFill/>
        </p:spPr>
        <p:txBody>
          <a:bodyPr wrap="square" rtlCol="0">
            <a:spAutoFit/>
          </a:bodyPr>
          <a:p>
            <a:r>
              <a:rPr lang="zh-CN" altLang="en-US" sz="2800" b="1">
                <a:solidFill>
                  <a:srgbClr val="FF0000"/>
                </a:solidFill>
              </a:rPr>
              <a:t>滥杀</a:t>
            </a:r>
            <a:endParaRPr lang="zh-CN" altLang="en-US"/>
          </a:p>
        </p:txBody>
      </p:sp>
      <p:sp>
        <p:nvSpPr>
          <p:cNvPr id="21" name="文本框 20"/>
          <p:cNvSpPr txBox="1"/>
          <p:nvPr/>
        </p:nvSpPr>
        <p:spPr>
          <a:xfrm>
            <a:off x="7240905" y="3867785"/>
            <a:ext cx="1052195" cy="521970"/>
          </a:xfrm>
          <a:prstGeom prst="rect">
            <a:avLst/>
          </a:prstGeom>
          <a:noFill/>
        </p:spPr>
        <p:txBody>
          <a:bodyPr wrap="square" rtlCol="0">
            <a:spAutoFit/>
          </a:bodyPr>
          <a:p>
            <a:r>
              <a:rPr lang="zh-CN" altLang="en-US" sz="2800" b="1">
                <a:solidFill>
                  <a:srgbClr val="FF0000"/>
                </a:solidFill>
              </a:rPr>
              <a:t>负气</a:t>
            </a:r>
            <a:endParaRPr lang="zh-CN" altLang="en-US" sz="2800" b="1">
              <a:solidFill>
                <a:srgbClr val="FF0000"/>
              </a:solidFill>
            </a:endParaRPr>
          </a:p>
        </p:txBody>
      </p:sp>
      <p:sp>
        <p:nvSpPr>
          <p:cNvPr id="22" name="文本框 21"/>
          <p:cNvSpPr txBox="1"/>
          <p:nvPr/>
        </p:nvSpPr>
        <p:spPr>
          <a:xfrm>
            <a:off x="7315200" y="4403725"/>
            <a:ext cx="1053465" cy="521970"/>
          </a:xfrm>
          <a:prstGeom prst="rect">
            <a:avLst/>
          </a:prstGeom>
          <a:noFill/>
        </p:spPr>
        <p:txBody>
          <a:bodyPr wrap="square" rtlCol="0">
            <a:spAutoFit/>
          </a:bodyPr>
          <a:p>
            <a:r>
              <a:rPr lang="zh-CN" altLang="en-US" sz="2800" b="1">
                <a:solidFill>
                  <a:srgbClr val="FF0000"/>
                </a:solidFill>
                <a:sym typeface="+mn-ea"/>
              </a:rPr>
              <a:t>出走</a:t>
            </a:r>
            <a:endParaRPr lang="zh-CN" altLang="en-US" sz="2800" b="1">
              <a:solidFill>
                <a:srgbClr val="FF0000"/>
              </a:solidFill>
              <a:sym typeface="+mn-ea"/>
            </a:endParaRPr>
          </a:p>
        </p:txBody>
      </p:sp>
      <p:sp>
        <p:nvSpPr>
          <p:cNvPr id="23" name="文本框 22"/>
          <p:cNvSpPr txBox="1"/>
          <p:nvPr/>
        </p:nvSpPr>
        <p:spPr>
          <a:xfrm rot="18900000">
            <a:off x="2549525" y="2620645"/>
            <a:ext cx="1024255" cy="521970"/>
          </a:xfrm>
          <a:prstGeom prst="rect">
            <a:avLst/>
          </a:prstGeom>
          <a:noFill/>
        </p:spPr>
        <p:txBody>
          <a:bodyPr wrap="square" rtlCol="0">
            <a:spAutoFit/>
          </a:bodyPr>
          <a:p>
            <a:r>
              <a:rPr lang="zh-CN" altLang="en-US" sz="2800" b="1">
                <a:solidFill>
                  <a:srgbClr val="FF0000"/>
                </a:solidFill>
              </a:rPr>
              <a:t>逼迫</a:t>
            </a:r>
            <a:endParaRPr lang="zh-CN" altLang="en-US" sz="2800" b="1">
              <a:solidFill>
                <a:srgbClr val="FF0000"/>
              </a:solidFill>
            </a:endParaRPr>
          </a:p>
        </p:txBody>
      </p:sp>
      <p:sp>
        <p:nvSpPr>
          <p:cNvPr id="24" name="文本框 23"/>
          <p:cNvSpPr txBox="1"/>
          <p:nvPr/>
        </p:nvSpPr>
        <p:spPr>
          <a:xfrm rot="3180000">
            <a:off x="5673090" y="2747010"/>
            <a:ext cx="945515" cy="521970"/>
          </a:xfrm>
          <a:prstGeom prst="rect">
            <a:avLst/>
          </a:prstGeom>
          <a:noFill/>
        </p:spPr>
        <p:txBody>
          <a:bodyPr wrap="square" rtlCol="0">
            <a:spAutoFit/>
          </a:bodyPr>
          <a:p>
            <a:r>
              <a:rPr lang="zh-CN" altLang="en-US" sz="2800" b="1">
                <a:solidFill>
                  <a:srgbClr val="FF0000"/>
                </a:solidFill>
              </a:rPr>
              <a:t>猜忌</a:t>
            </a:r>
            <a:endParaRPr lang="zh-CN" altLang="en-US" sz="2800" b="1">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82980" y="851535"/>
            <a:ext cx="7786370" cy="938530"/>
          </a:xfrm>
        </p:spPr>
        <p:txBody>
          <a:bodyPr/>
          <a:p>
            <a:r>
              <a:rPr lang="zh-CN" altLang="en-US"/>
              <a:t>太平天国的失败（衰败）</a:t>
            </a:r>
            <a:br>
              <a:rPr lang="zh-CN" altLang="en-US"/>
            </a:br>
            <a:endParaRPr lang="zh-CN" altLang="en-US"/>
          </a:p>
        </p:txBody>
      </p:sp>
      <p:sp>
        <p:nvSpPr>
          <p:cNvPr id="3" name="内容占位符 2"/>
          <p:cNvSpPr>
            <a:spLocks noGrp="1"/>
          </p:cNvSpPr>
          <p:nvPr>
            <p:ph idx="1"/>
          </p:nvPr>
        </p:nvSpPr>
        <p:spPr/>
        <p:txBody>
          <a:bodyPr/>
          <a:p>
            <a:r>
              <a:rPr lang="zh-CN" altLang="en-US"/>
              <a:t>转折</a:t>
            </a:r>
            <a:r>
              <a:rPr lang="en-US" altLang="zh-CN"/>
              <a:t>——</a:t>
            </a:r>
            <a:r>
              <a:rPr lang="zh-CN" altLang="en-US"/>
              <a:t>天京事变（</a:t>
            </a:r>
            <a:r>
              <a:rPr lang="en-US" altLang="zh-CN"/>
              <a:t>1856</a:t>
            </a:r>
            <a:r>
              <a:rPr lang="zh-CN" altLang="en-US"/>
              <a:t>年）</a:t>
            </a:r>
            <a:endParaRPr lang="zh-CN" altLang="en-US"/>
          </a:p>
          <a:p>
            <a:r>
              <a:rPr lang="zh-CN" altLang="en-US"/>
              <a:t>（</a:t>
            </a:r>
            <a:r>
              <a:rPr lang="en-US" altLang="zh-CN"/>
              <a:t>1</a:t>
            </a:r>
            <a:r>
              <a:rPr lang="zh-CN" altLang="en-US"/>
              <a:t>）</a:t>
            </a:r>
            <a:r>
              <a:rPr lang="zh-CN" altLang="en-US" b="1">
                <a:solidFill>
                  <a:srgbClr val="FF0000"/>
                </a:solidFill>
              </a:rPr>
              <a:t>原因  </a:t>
            </a:r>
            <a:r>
              <a:rPr lang="zh-CN" altLang="en-US">
                <a:solidFill>
                  <a:srgbClr val="FF0000"/>
                </a:solidFill>
              </a:rPr>
              <a:t>  </a:t>
            </a:r>
            <a:r>
              <a:rPr lang="zh-CN" altLang="en-US"/>
              <a:t>领导集团的血腥内讧</a:t>
            </a:r>
            <a:endParaRPr lang="zh-CN" altLang="en-US"/>
          </a:p>
          <a:p>
            <a:r>
              <a:rPr lang="zh-CN" altLang="en-US"/>
              <a:t>（</a:t>
            </a:r>
            <a:r>
              <a:rPr lang="en-US" altLang="zh-CN"/>
              <a:t>2</a:t>
            </a:r>
            <a:r>
              <a:rPr lang="zh-CN" altLang="en-US"/>
              <a:t>）</a:t>
            </a:r>
            <a:r>
              <a:rPr lang="zh-CN" altLang="en-US" b="1">
                <a:solidFill>
                  <a:srgbClr val="FF0000"/>
                </a:solidFill>
              </a:rPr>
              <a:t>影响  </a:t>
            </a:r>
            <a:r>
              <a:rPr lang="zh-CN" altLang="en-US"/>
              <a:t>  清军趁机反扑，再次围剿天京；造成天国朝中无人，国中无将的危险局面。</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天京事变的影响：</a:t>
            </a:r>
            <a:endParaRPr lang="zh-CN" altLang="en-US"/>
          </a:p>
        </p:txBody>
      </p:sp>
      <p:sp>
        <p:nvSpPr>
          <p:cNvPr id="3" name="内容占位符 2"/>
          <p:cNvSpPr>
            <a:spLocks noGrp="1"/>
          </p:cNvSpPr>
          <p:nvPr>
            <p:ph idx="1"/>
          </p:nvPr>
        </p:nvSpPr>
        <p:spPr/>
        <p:txBody>
          <a:bodyPr/>
          <a:p>
            <a:pPr>
              <a:lnSpc>
                <a:spcPct val="150000"/>
              </a:lnSpc>
              <a:spcBef>
                <a:spcPts val="0"/>
              </a:spcBef>
            </a:pPr>
            <a:r>
              <a:rPr lang="zh-CN" altLang="en-US"/>
              <a:t>这场战斗极大地削弱了太平天国的力量。太平天国出现了</a:t>
            </a:r>
            <a:r>
              <a:rPr lang="en-US" altLang="zh-CN"/>
              <a:t>“</a:t>
            </a:r>
            <a:r>
              <a:rPr lang="zh-CN" altLang="en-US"/>
              <a:t>国中无人</a:t>
            </a:r>
            <a:r>
              <a:rPr lang="en-US" altLang="zh-CN"/>
              <a:t>”“</a:t>
            </a:r>
            <a:r>
              <a:rPr lang="zh-CN" altLang="en-US"/>
              <a:t>朝中无将</a:t>
            </a:r>
            <a:r>
              <a:rPr lang="en-US" altLang="zh-CN"/>
              <a:t>”</a:t>
            </a:r>
            <a:r>
              <a:rPr lang="zh-CN" altLang="en-US"/>
              <a:t>的危险局面。清军趁机重建江南大营和江北大营，围困天京。</a:t>
            </a:r>
            <a:r>
              <a:rPr lang="zh-CN" altLang="en-US" b="1">
                <a:solidFill>
                  <a:srgbClr val="FF0000"/>
                </a:solidFill>
              </a:rPr>
              <a:t>太平军由战略进攻转为战略防御。太平天国由兴盛走向衰败。</a:t>
            </a:r>
            <a:endParaRPr lang="zh-CN" altLang="en-US" b="1">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快乐导学三：合作探究</a:t>
            </a:r>
            <a:br>
              <a:rPr lang="zh-CN" altLang="en-US"/>
            </a:br>
            <a:endParaRPr lang="zh-CN" altLang="en-US"/>
          </a:p>
        </p:txBody>
      </p:sp>
      <p:sp>
        <p:nvSpPr>
          <p:cNvPr id="3" name="内容占位符 2"/>
          <p:cNvSpPr>
            <a:spLocks noGrp="1"/>
          </p:cNvSpPr>
          <p:nvPr>
            <p:ph idx="1"/>
          </p:nvPr>
        </p:nvSpPr>
        <p:spPr/>
        <p:txBody>
          <a:bodyPr/>
          <a:p>
            <a:r>
              <a:rPr lang="zh-CN" altLang="en-US"/>
              <a:t>想一想：如果没有这一场天京事变，那么这一场轰轰烈烈的太平天国运动能否走向胜利？为什么？</a:t>
            </a:r>
            <a:endParaRPr lang="zh-CN" altLang="en-US"/>
          </a:p>
        </p:txBody>
      </p:sp>
      <p:sp>
        <p:nvSpPr>
          <p:cNvPr id="4" name="文本框 3"/>
          <p:cNvSpPr txBox="1"/>
          <p:nvPr/>
        </p:nvSpPr>
        <p:spPr>
          <a:xfrm>
            <a:off x="1287145" y="3087370"/>
            <a:ext cx="6158230" cy="583565"/>
          </a:xfrm>
          <a:prstGeom prst="rect">
            <a:avLst/>
          </a:prstGeom>
          <a:noFill/>
        </p:spPr>
        <p:txBody>
          <a:bodyPr wrap="square" rtlCol="0">
            <a:spAutoFit/>
          </a:bodyPr>
          <a:p>
            <a:r>
              <a:rPr lang="zh-CN" altLang="en-US" sz="3200" b="1">
                <a:solidFill>
                  <a:srgbClr val="FF0000"/>
                </a:solidFill>
              </a:rPr>
              <a:t>不能，原因在于</a:t>
            </a:r>
            <a:endParaRPr lang="zh-CN" altLang="en-US" sz="3200" b="1">
              <a:solidFill>
                <a:srgbClr val="FF0000"/>
              </a:solidFill>
            </a:endParaRPr>
          </a:p>
        </p:txBody>
      </p:sp>
      <p:sp>
        <p:nvSpPr>
          <p:cNvPr id="5" name="文本框 4"/>
          <p:cNvSpPr txBox="1"/>
          <p:nvPr/>
        </p:nvSpPr>
        <p:spPr>
          <a:xfrm>
            <a:off x="1492885" y="3590925"/>
            <a:ext cx="7350760" cy="953135"/>
          </a:xfrm>
          <a:prstGeom prst="rect">
            <a:avLst/>
          </a:prstGeom>
          <a:noFill/>
        </p:spPr>
        <p:txBody>
          <a:bodyPr wrap="square" rtlCol="0">
            <a:spAutoFit/>
          </a:bodyPr>
          <a:p>
            <a:r>
              <a:rPr lang="zh-CN" altLang="en-US" sz="2800">
                <a:solidFill>
                  <a:srgbClr val="FF0000"/>
                </a:solidFill>
                <a:latin typeface="Calibri" panose="020F0502020204030204" charset="0"/>
              </a:rPr>
              <a:t>①领导者被胜利冲昏头脑，革命进取心逐渐减退</a:t>
            </a:r>
            <a:endParaRPr lang="zh-CN" altLang="en-US" sz="2800">
              <a:solidFill>
                <a:srgbClr val="FF0000"/>
              </a:solidFill>
              <a:latin typeface="Calibri" panose="020F0502020204030204" charset="0"/>
            </a:endParaRPr>
          </a:p>
        </p:txBody>
      </p:sp>
      <p:sp>
        <p:nvSpPr>
          <p:cNvPr id="6" name="文本框 5"/>
          <p:cNvSpPr txBox="1"/>
          <p:nvPr/>
        </p:nvSpPr>
        <p:spPr>
          <a:xfrm>
            <a:off x="1492885" y="4544060"/>
            <a:ext cx="7350760" cy="953135"/>
          </a:xfrm>
          <a:prstGeom prst="rect">
            <a:avLst/>
          </a:prstGeom>
          <a:noFill/>
        </p:spPr>
        <p:txBody>
          <a:bodyPr wrap="square" rtlCol="0">
            <a:spAutoFit/>
          </a:bodyPr>
          <a:p>
            <a:r>
              <a:rPr lang="zh-CN" altLang="en-US" sz="2800">
                <a:solidFill>
                  <a:srgbClr val="FF0000"/>
                </a:solidFill>
                <a:latin typeface="Calibri" panose="020F0502020204030204" charset="0"/>
              </a:rPr>
              <a:t>②封建特权思想膨胀，领导集体内部相互猜忌和争相夺利</a:t>
            </a:r>
            <a:endParaRPr lang="zh-CN" altLang="en-US" sz="2800">
              <a:solidFill>
                <a:srgbClr val="FF0000"/>
              </a:solidFill>
              <a:latin typeface="Calibri" panose="020F0502020204030204" charset="0"/>
            </a:endParaRPr>
          </a:p>
        </p:txBody>
      </p:sp>
      <p:sp>
        <p:nvSpPr>
          <p:cNvPr id="7" name="文本框 6"/>
          <p:cNvSpPr txBox="1"/>
          <p:nvPr/>
        </p:nvSpPr>
        <p:spPr>
          <a:xfrm>
            <a:off x="1475105" y="5556885"/>
            <a:ext cx="7368540" cy="521970"/>
          </a:xfrm>
          <a:prstGeom prst="rect">
            <a:avLst/>
          </a:prstGeom>
          <a:noFill/>
        </p:spPr>
        <p:txBody>
          <a:bodyPr wrap="square" rtlCol="0">
            <a:spAutoFit/>
          </a:bodyPr>
          <a:p>
            <a:r>
              <a:rPr lang="zh-CN" altLang="en-US" sz="2800">
                <a:solidFill>
                  <a:srgbClr val="FF0000"/>
                </a:solidFill>
                <a:latin typeface="Calibri" panose="020F0502020204030204" charset="0"/>
              </a:rPr>
              <a:t>③失败的根本原因在于农民阶级的阶级局限性</a:t>
            </a:r>
            <a:endParaRPr lang="zh-CN" altLang="en-US" sz="2800">
              <a:solidFill>
                <a:srgbClr val="FF0000"/>
              </a:solidFill>
              <a:latin typeface="Calibri" panose="020F05020202040302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ox(in)">
                                      <p:cBhvr>
                                        <p:cTn id="18" dur="2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diamond(in)">
                                      <p:cBhvr>
                                        <p:cTn id="2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490" y="406400"/>
            <a:ext cx="8576310" cy="1012825"/>
          </a:xfrm>
        </p:spPr>
        <p:txBody>
          <a:bodyPr/>
          <a:p>
            <a:r>
              <a:rPr lang="zh-CN" altLang="en-US"/>
              <a:t>试归纳太平天国运动失败的原因和启示：</a:t>
            </a:r>
            <a:endParaRPr lang="zh-CN" altLang="en-US"/>
          </a:p>
        </p:txBody>
      </p:sp>
      <p:sp>
        <p:nvSpPr>
          <p:cNvPr id="4" name="左大括号 3"/>
          <p:cNvSpPr/>
          <p:nvPr/>
        </p:nvSpPr>
        <p:spPr>
          <a:xfrm>
            <a:off x="1753870" y="1984375"/>
            <a:ext cx="403860" cy="1795145"/>
          </a:xfrm>
          <a:prstGeom prst="leftBrace">
            <a:avLst/>
          </a:prstGeom>
        </p:spPr>
        <p:style>
          <a:lnRef idx="3">
            <a:schemeClr val="dk1"/>
          </a:lnRef>
          <a:fillRef idx="0">
            <a:schemeClr val="dk1"/>
          </a:fillRef>
          <a:effectRef idx="2">
            <a:schemeClr val="dk1"/>
          </a:effectRef>
          <a:fontRef idx="minor">
            <a:schemeClr val="tx1"/>
          </a:fontRef>
        </p:style>
        <p:txBody>
          <a:bodyPr rtlCol="0" anchor="ctr"/>
          <a:p>
            <a:pPr algn="ctr"/>
            <a:endParaRPr lang="zh-CN" altLang="en-US"/>
          </a:p>
        </p:txBody>
      </p:sp>
      <p:sp>
        <p:nvSpPr>
          <p:cNvPr id="5" name="文本框 4"/>
          <p:cNvSpPr txBox="1"/>
          <p:nvPr/>
        </p:nvSpPr>
        <p:spPr>
          <a:xfrm>
            <a:off x="2157730" y="1810385"/>
            <a:ext cx="6701790" cy="583565"/>
          </a:xfrm>
          <a:prstGeom prst="rect">
            <a:avLst/>
          </a:prstGeom>
          <a:noFill/>
        </p:spPr>
        <p:txBody>
          <a:bodyPr wrap="square" rtlCol="0">
            <a:spAutoFit/>
          </a:bodyPr>
          <a:p>
            <a:r>
              <a:rPr lang="zh-CN" altLang="en-US" sz="3200"/>
              <a:t>客观原因：中外反动势力的联合绞杀</a:t>
            </a:r>
            <a:endParaRPr lang="zh-CN" altLang="en-US" sz="3200"/>
          </a:p>
        </p:txBody>
      </p:sp>
      <p:sp>
        <p:nvSpPr>
          <p:cNvPr id="6" name="文本框 5"/>
          <p:cNvSpPr txBox="1"/>
          <p:nvPr/>
        </p:nvSpPr>
        <p:spPr>
          <a:xfrm>
            <a:off x="2157730" y="3326765"/>
            <a:ext cx="6165215" cy="583565"/>
          </a:xfrm>
          <a:prstGeom prst="rect">
            <a:avLst/>
          </a:prstGeom>
          <a:noFill/>
        </p:spPr>
        <p:txBody>
          <a:bodyPr wrap="square" rtlCol="0">
            <a:spAutoFit/>
          </a:bodyPr>
          <a:p>
            <a:r>
              <a:rPr lang="zh-CN" altLang="en-US" sz="3200"/>
              <a:t>主观原因：农民阶级的局限性</a:t>
            </a:r>
            <a:endParaRPr lang="zh-CN" altLang="en-US" sz="3200"/>
          </a:p>
        </p:txBody>
      </p:sp>
      <p:sp>
        <p:nvSpPr>
          <p:cNvPr id="7" name="文本框 6"/>
          <p:cNvSpPr txBox="1"/>
          <p:nvPr/>
        </p:nvSpPr>
        <p:spPr>
          <a:xfrm>
            <a:off x="1205865" y="4321810"/>
            <a:ext cx="7837805" cy="1383665"/>
          </a:xfrm>
          <a:prstGeom prst="rect">
            <a:avLst/>
          </a:prstGeom>
          <a:noFill/>
        </p:spPr>
        <p:txBody>
          <a:bodyPr wrap="square" rtlCol="0">
            <a:spAutoFit/>
          </a:bodyPr>
          <a:p>
            <a:r>
              <a:rPr lang="zh-CN" altLang="en-US" sz="2800" b="1"/>
              <a:t>启示：在半殖民地半封建社会，由于受阶级和时代的局限，农民阶级不可能领导中国革命取得成功</a:t>
            </a:r>
            <a:endParaRPr lang="zh-CN" altLang="en-US" sz="2800" b="1"/>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太平天国运动和之前的起义运动比较有什么新的特点？</a:t>
            </a:r>
            <a:endParaRPr lang="zh-CN" altLang="en-US"/>
          </a:p>
        </p:txBody>
      </p:sp>
      <p:sp>
        <p:nvSpPr>
          <p:cNvPr id="3" name="内容占位符 2"/>
          <p:cNvSpPr>
            <a:spLocks noGrp="1"/>
          </p:cNvSpPr>
          <p:nvPr>
            <p:ph idx="1"/>
          </p:nvPr>
        </p:nvSpPr>
        <p:spPr>
          <a:xfrm>
            <a:off x="968693" y="1650365"/>
            <a:ext cx="7786687" cy="4349750"/>
          </a:xfrm>
        </p:spPr>
        <p:txBody>
          <a:bodyPr/>
          <a:p>
            <a:endParaRPr lang="zh-CN" altLang="en-US"/>
          </a:p>
          <a:p>
            <a:endParaRPr lang="zh-CN" altLang="en-US"/>
          </a:p>
          <a:p>
            <a:endParaRPr lang="zh-CN" altLang="en-US"/>
          </a:p>
        </p:txBody>
      </p:sp>
      <p:sp>
        <p:nvSpPr>
          <p:cNvPr id="4" name="文本框 3"/>
          <p:cNvSpPr txBox="1"/>
          <p:nvPr/>
        </p:nvSpPr>
        <p:spPr>
          <a:xfrm>
            <a:off x="1374140" y="1727835"/>
            <a:ext cx="3028950" cy="583565"/>
          </a:xfrm>
          <a:prstGeom prst="rect">
            <a:avLst/>
          </a:prstGeom>
          <a:noFill/>
        </p:spPr>
        <p:txBody>
          <a:bodyPr wrap="square" rtlCol="0">
            <a:spAutoFit/>
          </a:bodyPr>
          <a:p>
            <a:r>
              <a:rPr lang="zh-CN" altLang="en-US"/>
              <a:t>（</a:t>
            </a:r>
            <a:r>
              <a:rPr lang="en-US" altLang="zh-CN"/>
              <a:t>1</a:t>
            </a:r>
            <a:r>
              <a:rPr lang="zh-CN" altLang="en-US"/>
              <a:t>）</a:t>
            </a:r>
            <a:r>
              <a:rPr lang="zh-CN" altLang="en-US" sz="3200"/>
              <a:t>起义背景新</a:t>
            </a:r>
            <a:endParaRPr lang="zh-CN" altLang="en-US" sz="3200"/>
          </a:p>
        </p:txBody>
      </p:sp>
      <p:sp>
        <p:nvSpPr>
          <p:cNvPr id="5" name="文本框 4"/>
          <p:cNvSpPr txBox="1"/>
          <p:nvPr/>
        </p:nvSpPr>
        <p:spPr>
          <a:xfrm>
            <a:off x="1374140" y="2407920"/>
            <a:ext cx="3262630" cy="583565"/>
          </a:xfrm>
          <a:prstGeom prst="rect">
            <a:avLst/>
          </a:prstGeom>
          <a:noFill/>
        </p:spPr>
        <p:txBody>
          <a:bodyPr wrap="square" rtlCol="0">
            <a:spAutoFit/>
          </a:bodyPr>
          <a:p>
            <a:r>
              <a:rPr lang="zh-CN" altLang="en-US"/>
              <a:t>（</a:t>
            </a:r>
            <a:r>
              <a:rPr lang="en-US" altLang="zh-CN"/>
              <a:t>2</a:t>
            </a:r>
            <a:r>
              <a:rPr lang="zh-CN" altLang="en-US"/>
              <a:t>）</a:t>
            </a:r>
            <a:r>
              <a:rPr lang="zh-CN" altLang="en-US" sz="3200"/>
              <a:t>起义原因新</a:t>
            </a:r>
            <a:endParaRPr lang="zh-CN" altLang="en-US" sz="3200"/>
          </a:p>
        </p:txBody>
      </p:sp>
      <p:sp>
        <p:nvSpPr>
          <p:cNvPr id="6" name="文本框 5"/>
          <p:cNvSpPr txBox="1"/>
          <p:nvPr/>
        </p:nvSpPr>
        <p:spPr>
          <a:xfrm>
            <a:off x="1374140" y="2991485"/>
            <a:ext cx="3075940" cy="583565"/>
          </a:xfrm>
          <a:prstGeom prst="rect">
            <a:avLst/>
          </a:prstGeom>
          <a:noFill/>
        </p:spPr>
        <p:txBody>
          <a:bodyPr wrap="square" rtlCol="0">
            <a:spAutoFit/>
          </a:bodyPr>
          <a:p>
            <a:pPr algn="l"/>
            <a:r>
              <a:rPr lang="zh-CN" altLang="en-US"/>
              <a:t>（</a:t>
            </a:r>
            <a:r>
              <a:rPr lang="en-US" altLang="zh-CN"/>
              <a:t>3</a:t>
            </a:r>
            <a:r>
              <a:rPr lang="zh-CN" altLang="en-US"/>
              <a:t>）</a:t>
            </a:r>
            <a:r>
              <a:rPr lang="zh-CN" altLang="en-US" sz="3200"/>
              <a:t>起义形式新</a:t>
            </a:r>
            <a:endParaRPr lang="zh-CN" altLang="en-US" sz="3200"/>
          </a:p>
        </p:txBody>
      </p:sp>
      <p:sp>
        <p:nvSpPr>
          <p:cNvPr id="8" name="文本框 7"/>
          <p:cNvSpPr txBox="1"/>
          <p:nvPr/>
        </p:nvSpPr>
        <p:spPr>
          <a:xfrm>
            <a:off x="1374140" y="3629025"/>
            <a:ext cx="3205480" cy="583565"/>
          </a:xfrm>
          <a:prstGeom prst="rect">
            <a:avLst/>
          </a:prstGeom>
          <a:noFill/>
        </p:spPr>
        <p:txBody>
          <a:bodyPr wrap="square" rtlCol="0">
            <a:spAutoFit/>
          </a:bodyPr>
          <a:p>
            <a:pPr algn="l"/>
            <a:r>
              <a:rPr lang="zh-CN" altLang="en-US"/>
              <a:t>（</a:t>
            </a:r>
            <a:r>
              <a:rPr lang="en-US" altLang="zh-CN"/>
              <a:t>4</a:t>
            </a:r>
            <a:r>
              <a:rPr lang="zh-CN" altLang="en-US"/>
              <a:t>）</a:t>
            </a:r>
            <a:r>
              <a:rPr lang="zh-CN" altLang="en-US" sz="3200"/>
              <a:t>担负责任新</a:t>
            </a:r>
            <a:endParaRPr lang="zh-CN" altLang="en-US" sz="3200"/>
          </a:p>
        </p:txBody>
      </p:sp>
      <p:sp>
        <p:nvSpPr>
          <p:cNvPr id="9" name="文本框 8"/>
          <p:cNvSpPr txBox="1"/>
          <p:nvPr/>
        </p:nvSpPr>
        <p:spPr>
          <a:xfrm>
            <a:off x="1374140" y="4277995"/>
            <a:ext cx="3130550" cy="583565"/>
          </a:xfrm>
          <a:prstGeom prst="rect">
            <a:avLst/>
          </a:prstGeom>
          <a:noFill/>
        </p:spPr>
        <p:txBody>
          <a:bodyPr wrap="square" rtlCol="0">
            <a:spAutoFit/>
          </a:bodyPr>
          <a:p>
            <a:pPr algn="l"/>
            <a:r>
              <a:rPr lang="zh-CN" altLang="en-US"/>
              <a:t>（</a:t>
            </a:r>
            <a:r>
              <a:rPr lang="en-US" altLang="zh-CN"/>
              <a:t>5</a:t>
            </a:r>
            <a:r>
              <a:rPr lang="zh-CN" altLang="en-US"/>
              <a:t>）</a:t>
            </a:r>
            <a:r>
              <a:rPr lang="zh-CN" altLang="en-US" sz="3200"/>
              <a:t>失败原因新</a:t>
            </a:r>
            <a:endParaRPr lang="zh-CN" altLang="en-US" sz="3200"/>
          </a:p>
        </p:txBody>
      </p:sp>
      <p:sp>
        <p:nvSpPr>
          <p:cNvPr id="10" name="文本框 9"/>
          <p:cNvSpPr txBox="1"/>
          <p:nvPr/>
        </p:nvSpPr>
        <p:spPr>
          <a:xfrm>
            <a:off x="1370965" y="4951730"/>
            <a:ext cx="3534410" cy="583565"/>
          </a:xfrm>
          <a:prstGeom prst="rect">
            <a:avLst/>
          </a:prstGeom>
          <a:noFill/>
        </p:spPr>
        <p:txBody>
          <a:bodyPr wrap="square" rtlCol="0">
            <a:spAutoFit/>
          </a:bodyPr>
          <a:p>
            <a:pPr algn="l"/>
            <a:r>
              <a:rPr lang="zh-CN" altLang="en-US"/>
              <a:t>（</a:t>
            </a:r>
            <a:r>
              <a:rPr lang="en-US" altLang="zh-CN"/>
              <a:t>6</a:t>
            </a:r>
            <a:r>
              <a:rPr lang="zh-CN" altLang="en-US"/>
              <a:t>）</a:t>
            </a:r>
            <a:r>
              <a:rPr lang="zh-CN" altLang="en-US" sz="3200"/>
              <a:t>所属范围新</a:t>
            </a:r>
            <a:endParaRPr lang="zh-CN" altLang="en-US" sz="3200"/>
          </a:p>
        </p:txBody>
      </p:sp>
      <p:sp>
        <p:nvSpPr>
          <p:cNvPr id="11" name="文本框 10"/>
          <p:cNvSpPr txBox="1"/>
          <p:nvPr/>
        </p:nvSpPr>
        <p:spPr>
          <a:xfrm>
            <a:off x="4693920" y="1727835"/>
            <a:ext cx="5622925" cy="583565"/>
          </a:xfrm>
          <a:prstGeom prst="rect">
            <a:avLst/>
          </a:prstGeom>
          <a:noFill/>
        </p:spPr>
        <p:txBody>
          <a:bodyPr wrap="square" rtlCol="0">
            <a:spAutoFit/>
          </a:bodyPr>
          <a:p>
            <a:pPr algn="l"/>
            <a:r>
              <a:rPr lang="zh-CN" altLang="en-US" sz="3200"/>
              <a:t>半殖民地半封建社会</a:t>
            </a:r>
            <a:endParaRPr lang="zh-CN" altLang="en-US" sz="3200"/>
          </a:p>
        </p:txBody>
      </p:sp>
      <p:sp>
        <p:nvSpPr>
          <p:cNvPr id="14" name="文本框 13"/>
          <p:cNvSpPr txBox="1"/>
          <p:nvPr/>
        </p:nvSpPr>
        <p:spPr>
          <a:xfrm>
            <a:off x="4699635" y="2407920"/>
            <a:ext cx="5162550" cy="583565"/>
          </a:xfrm>
          <a:prstGeom prst="rect">
            <a:avLst/>
          </a:prstGeom>
          <a:noFill/>
        </p:spPr>
        <p:txBody>
          <a:bodyPr wrap="square" rtlCol="0">
            <a:spAutoFit/>
          </a:bodyPr>
          <a:p>
            <a:pPr algn="l"/>
            <a:r>
              <a:rPr lang="zh-CN" altLang="en-US" sz="3200"/>
              <a:t>外国侵略</a:t>
            </a:r>
            <a:endParaRPr lang="zh-CN" altLang="en-US" sz="3200"/>
          </a:p>
        </p:txBody>
      </p:sp>
      <p:sp>
        <p:nvSpPr>
          <p:cNvPr id="15" name="文本框 14"/>
          <p:cNvSpPr txBox="1"/>
          <p:nvPr/>
        </p:nvSpPr>
        <p:spPr>
          <a:xfrm>
            <a:off x="4699635" y="2991485"/>
            <a:ext cx="5211445" cy="583565"/>
          </a:xfrm>
          <a:prstGeom prst="rect">
            <a:avLst/>
          </a:prstGeom>
          <a:noFill/>
        </p:spPr>
        <p:txBody>
          <a:bodyPr wrap="square" rtlCol="0">
            <a:spAutoFit/>
          </a:bodyPr>
          <a:p>
            <a:pPr algn="l"/>
            <a:r>
              <a:rPr lang="zh-CN" altLang="en-US" sz="3200"/>
              <a:t>利用外来基督思想</a:t>
            </a:r>
            <a:endParaRPr lang="zh-CN" altLang="en-US" sz="3200"/>
          </a:p>
        </p:txBody>
      </p:sp>
      <p:sp>
        <p:nvSpPr>
          <p:cNvPr id="19" name="文本框 18"/>
          <p:cNvSpPr txBox="1"/>
          <p:nvPr/>
        </p:nvSpPr>
        <p:spPr>
          <a:xfrm>
            <a:off x="4693920" y="4951730"/>
            <a:ext cx="4034155" cy="583565"/>
          </a:xfrm>
          <a:prstGeom prst="rect">
            <a:avLst/>
          </a:prstGeom>
          <a:noFill/>
        </p:spPr>
        <p:txBody>
          <a:bodyPr wrap="square" rtlCol="0">
            <a:spAutoFit/>
          </a:bodyPr>
          <a:p>
            <a:r>
              <a:rPr lang="zh-CN" altLang="en-US" sz="3200"/>
              <a:t>旧民主主义革命</a:t>
            </a:r>
            <a:endParaRPr lang="zh-CN" altLang="en-US" sz="3200"/>
          </a:p>
        </p:txBody>
      </p:sp>
      <p:sp>
        <p:nvSpPr>
          <p:cNvPr id="12" name="文本框 11"/>
          <p:cNvSpPr txBox="1"/>
          <p:nvPr/>
        </p:nvSpPr>
        <p:spPr>
          <a:xfrm>
            <a:off x="4699635" y="4277995"/>
            <a:ext cx="3850005" cy="583565"/>
          </a:xfrm>
          <a:prstGeom prst="rect">
            <a:avLst/>
          </a:prstGeom>
          <a:noFill/>
        </p:spPr>
        <p:txBody>
          <a:bodyPr wrap="square" rtlCol="0">
            <a:spAutoFit/>
          </a:bodyPr>
          <a:p>
            <a:pPr algn="l"/>
            <a:r>
              <a:rPr lang="zh-CN" altLang="en-US" sz="3200">
                <a:sym typeface="+mn-ea"/>
              </a:rPr>
              <a:t>势力的联合绞杀</a:t>
            </a:r>
            <a:endParaRPr lang="zh-CN" altLang="en-US" sz="3200"/>
          </a:p>
        </p:txBody>
      </p:sp>
      <p:sp>
        <p:nvSpPr>
          <p:cNvPr id="13" name="文本框 12"/>
          <p:cNvSpPr txBox="1"/>
          <p:nvPr/>
        </p:nvSpPr>
        <p:spPr>
          <a:xfrm>
            <a:off x="4693920" y="3629025"/>
            <a:ext cx="4457065" cy="583565"/>
          </a:xfrm>
          <a:prstGeom prst="rect">
            <a:avLst/>
          </a:prstGeom>
          <a:noFill/>
        </p:spPr>
        <p:txBody>
          <a:bodyPr wrap="square" rtlCol="0">
            <a:spAutoFit/>
          </a:bodyPr>
          <a:p>
            <a:r>
              <a:rPr lang="zh-CN" altLang="en-US" sz="3200"/>
              <a:t>反帝反封建</a:t>
            </a:r>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diamond(in)">
                                      <p:cBhvr>
                                        <p:cTn id="23" dur="2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1"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linds(horizontal)">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11">
                                            <p:txEl>
                                              <p:pRg st="0" end="0"/>
                                            </p:txEl>
                                          </p:spTgt>
                                        </p:tgtEl>
                                        <p:attrNameLst>
                                          <p:attrName>style.visibility</p:attrName>
                                        </p:attrNameLst>
                                      </p:cBhvr>
                                      <p:to>
                                        <p:strVal val="visible"/>
                                      </p:to>
                                    </p:set>
                                    <p:animEffect transition="in" filter="blinds(horizontal)">
                                      <p:cBhvr>
                                        <p:cTn id="39" dur="500"/>
                                        <p:tgtEl>
                                          <p:spTgt spid="11">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14">
                                            <p:txEl>
                                              <p:pRg st="0" end="0"/>
                                            </p:txEl>
                                          </p:spTgt>
                                        </p:tgtEl>
                                        <p:attrNameLst>
                                          <p:attrName>style.visibility</p:attrName>
                                        </p:attrNameLst>
                                      </p:cBhvr>
                                      <p:to>
                                        <p:strVal val="visible"/>
                                      </p:to>
                                    </p:set>
                                    <p:anim calcmode="lin" valueType="num">
                                      <p:cBhvr additive="base">
                                        <p:cTn id="44"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 presetClass="entr" presetSubtype="16"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box(in)">
                                      <p:cBhvr>
                                        <p:cTn id="56" dur="200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8" presetClass="entr" presetSubtype="16"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diamond(in)">
                                      <p:cBhvr>
                                        <p:cTn id="6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9" grpId="0"/>
      <p:bldP spid="9" grpId="1"/>
      <p:bldP spid="10" grpId="0"/>
      <p:bldP spid="19" grpId="0"/>
      <p:bldP spid="15" grpId="0"/>
      <p:bldP spid="13"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课堂小结</a:t>
            </a:r>
            <a:endParaRPr lang="zh-CN" altLang="en-US"/>
          </a:p>
        </p:txBody>
      </p:sp>
      <p:sp>
        <p:nvSpPr>
          <p:cNvPr id="4" name="文本框 3"/>
          <p:cNvSpPr txBox="1"/>
          <p:nvPr/>
        </p:nvSpPr>
        <p:spPr>
          <a:xfrm>
            <a:off x="1236345" y="1817529"/>
            <a:ext cx="675005" cy="2922746"/>
          </a:xfrm>
          <a:prstGeom prst="rect">
            <a:avLst/>
          </a:prstGeom>
          <a:noFill/>
        </p:spPr>
        <p:txBody>
          <a:bodyPr vert="eaVert" wrap="square" rtlCol="0">
            <a:spAutoFit/>
          </a:bodyPr>
          <a:p>
            <a:r>
              <a:rPr lang="zh-CN" altLang="en-US" sz="3200">
                <a:latin typeface="微软雅黑" panose="020B0503020204020204" charset="-122"/>
                <a:ea typeface="微软雅黑" panose="020B0503020204020204" charset="-122"/>
              </a:rPr>
              <a:t>太平天国运动</a:t>
            </a:r>
            <a:endParaRPr lang="zh-CN" altLang="en-US" sz="3200">
              <a:latin typeface="微软雅黑" panose="020B0503020204020204" charset="-122"/>
              <a:ea typeface="微软雅黑" panose="020B0503020204020204" charset="-122"/>
            </a:endParaRPr>
          </a:p>
        </p:txBody>
      </p:sp>
      <p:sp>
        <p:nvSpPr>
          <p:cNvPr id="5" name="文本框 4"/>
          <p:cNvSpPr txBox="1"/>
          <p:nvPr/>
        </p:nvSpPr>
        <p:spPr>
          <a:xfrm>
            <a:off x="615315" y="4402931"/>
            <a:ext cx="2591753" cy="299085"/>
          </a:xfrm>
          <a:prstGeom prst="rect">
            <a:avLst/>
          </a:prstGeom>
          <a:noFill/>
        </p:spPr>
        <p:txBody>
          <a:bodyPr wrap="square" rtlCol="0">
            <a:spAutoFit/>
          </a:bodyPr>
          <a:p>
            <a:r>
              <a:rPr lang="zh-CN" altLang="en-US" sz="1350" b="1">
                <a:latin typeface="微软雅黑" panose="020B0503020204020204" charset="-122"/>
                <a:ea typeface="微软雅黑" panose="020B0503020204020204" charset="-122"/>
              </a:rPr>
              <a:t>（</a:t>
            </a:r>
            <a:r>
              <a:rPr lang="en-US" altLang="zh-CN" sz="1350" b="1">
                <a:latin typeface="微软雅黑" panose="020B0503020204020204" charset="-122"/>
                <a:ea typeface="微软雅黑" panose="020B0503020204020204" charset="-122"/>
              </a:rPr>
              <a:t>1851——1864</a:t>
            </a:r>
            <a:r>
              <a:rPr lang="zh-CN" altLang="en-US" sz="1350" b="1">
                <a:latin typeface="微软雅黑" panose="020B0503020204020204" charset="-122"/>
                <a:ea typeface="微软雅黑" panose="020B0503020204020204" charset="-122"/>
              </a:rPr>
              <a:t>）</a:t>
            </a:r>
            <a:endParaRPr lang="zh-CN" altLang="en-US" sz="1350" b="1">
              <a:latin typeface="微软雅黑" panose="020B0503020204020204" charset="-122"/>
              <a:ea typeface="微软雅黑" panose="020B0503020204020204" charset="-122"/>
            </a:endParaRPr>
          </a:p>
        </p:txBody>
      </p:sp>
      <p:graphicFrame>
        <p:nvGraphicFramePr>
          <p:cNvPr id="6" name="内容占位符 5">
            <a:hlinkClick r:id="" action="ppaction://ole?verb="/>
          </p:cNvPr>
          <p:cNvGraphicFramePr>
            <a:graphicFrameLocks noChangeAspect="1"/>
          </p:cNvGraphicFramePr>
          <p:nvPr>
            <p:ph idx="1"/>
          </p:nvPr>
        </p:nvGraphicFramePr>
        <p:xfrm>
          <a:off x="4450080" y="3607118"/>
          <a:ext cx="685800" cy="161925"/>
        </p:xfrm>
        <a:graphic>
          <a:graphicData uri="http://schemas.openxmlformats.org/presentationml/2006/ole">
            <mc:AlternateContent xmlns:mc="http://schemas.openxmlformats.org/markup-compatibility/2006">
              <mc:Choice xmlns:v="urn:schemas-microsoft-com:vml" Requires="v">
                <p:oleObj spid="_x0000_s1025" name="" r:id="rId1" imgW="914400" imgH="215900" progId="Equation.KSEE3">
                  <p:embed/>
                </p:oleObj>
              </mc:Choice>
              <mc:Fallback>
                <p:oleObj name="" r:id="rId1" imgW="914400" imgH="215900" progId="Equation.KSEE3">
                  <p:embed/>
                  <p:pic>
                    <p:nvPicPr>
                      <p:cNvPr id="0" name="图片 1024"/>
                      <p:cNvPicPr/>
                      <p:nvPr/>
                    </p:nvPicPr>
                    <p:blipFill>
                      <a:blip r:embed="rId2"/>
                      <a:stretch>
                        <a:fillRect/>
                      </a:stretch>
                    </p:blipFill>
                    <p:spPr>
                      <a:xfrm>
                        <a:off x="4450080" y="3607118"/>
                        <a:ext cx="685800" cy="161925"/>
                      </a:xfrm>
                      <a:prstGeom prst="rect">
                        <a:avLst/>
                      </a:prstGeom>
                    </p:spPr>
                  </p:pic>
                </p:oleObj>
              </mc:Fallback>
            </mc:AlternateContent>
          </a:graphicData>
        </a:graphic>
      </p:graphicFrame>
      <p:sp>
        <p:nvSpPr>
          <p:cNvPr id="20" name="文本框 19"/>
          <p:cNvSpPr txBox="1"/>
          <p:nvPr/>
        </p:nvSpPr>
        <p:spPr>
          <a:xfrm>
            <a:off x="2330926" y="2006918"/>
            <a:ext cx="514350" cy="953135"/>
          </a:xfrm>
          <a:prstGeom prst="rect">
            <a:avLst/>
          </a:prstGeom>
          <a:noFill/>
        </p:spPr>
        <p:txBody>
          <a:bodyPr wrap="square" rtlCol="0">
            <a:spAutoFit/>
          </a:bodyPr>
          <a:p>
            <a:r>
              <a:rPr lang="zh-CN" altLang="en-US" sz="2800"/>
              <a:t>原因</a:t>
            </a:r>
            <a:endParaRPr lang="zh-CN" altLang="en-US" sz="2800"/>
          </a:p>
        </p:txBody>
      </p:sp>
      <p:sp>
        <p:nvSpPr>
          <p:cNvPr id="21" name="文本框 20"/>
          <p:cNvSpPr txBox="1"/>
          <p:nvPr/>
        </p:nvSpPr>
        <p:spPr>
          <a:xfrm>
            <a:off x="2338070" y="3732530"/>
            <a:ext cx="970280" cy="953135"/>
          </a:xfrm>
          <a:prstGeom prst="rect">
            <a:avLst/>
          </a:prstGeom>
          <a:noFill/>
        </p:spPr>
        <p:txBody>
          <a:bodyPr wrap="square" rtlCol="0">
            <a:spAutoFit/>
          </a:bodyPr>
          <a:p>
            <a:r>
              <a:rPr lang="zh-CN" altLang="en-US" sz="2800" b="1"/>
              <a:t>纲领文件</a:t>
            </a:r>
            <a:endParaRPr lang="zh-CN" altLang="en-US" sz="2800" b="1"/>
          </a:p>
        </p:txBody>
      </p:sp>
      <p:sp>
        <p:nvSpPr>
          <p:cNvPr id="22" name="文本框 21"/>
          <p:cNvSpPr txBox="1"/>
          <p:nvPr/>
        </p:nvSpPr>
        <p:spPr>
          <a:xfrm>
            <a:off x="2330926" y="4983163"/>
            <a:ext cx="621983" cy="953135"/>
          </a:xfrm>
          <a:prstGeom prst="rect">
            <a:avLst/>
          </a:prstGeom>
          <a:noFill/>
        </p:spPr>
        <p:txBody>
          <a:bodyPr wrap="square" rtlCol="0">
            <a:spAutoFit/>
          </a:bodyPr>
          <a:p>
            <a:r>
              <a:rPr lang="zh-CN" altLang="en-US" sz="2800" b="1"/>
              <a:t>意义</a:t>
            </a:r>
            <a:endParaRPr lang="zh-CN" altLang="en-US" sz="2800" b="1"/>
          </a:p>
        </p:txBody>
      </p:sp>
      <p:sp>
        <p:nvSpPr>
          <p:cNvPr id="23" name="文本框 22"/>
          <p:cNvSpPr txBox="1"/>
          <p:nvPr/>
        </p:nvSpPr>
        <p:spPr>
          <a:xfrm>
            <a:off x="2260600" y="5902960"/>
            <a:ext cx="7101205" cy="521970"/>
          </a:xfrm>
          <a:prstGeom prst="rect">
            <a:avLst/>
          </a:prstGeom>
          <a:noFill/>
        </p:spPr>
        <p:txBody>
          <a:bodyPr wrap="square" rtlCol="0">
            <a:spAutoFit/>
          </a:bodyPr>
          <a:p>
            <a:pPr algn="l"/>
            <a:r>
              <a:rPr lang="zh-CN" altLang="en-US" sz="2800" b="1"/>
              <a:t>局限</a:t>
            </a:r>
            <a:r>
              <a:rPr lang="zh-CN" altLang="en-US" sz="1350"/>
              <a:t>：</a:t>
            </a:r>
            <a:r>
              <a:rPr lang="zh-CN" altLang="en-US" sz="2800" b="1">
                <a:latin typeface="微软雅黑" panose="020B0503020204020204" charset="-122"/>
                <a:ea typeface="微软雅黑" panose="020B0503020204020204" charset="-122"/>
              </a:rPr>
              <a:t>农民阶级的局限性（失败的根本原因）</a:t>
            </a:r>
            <a:endParaRPr lang="zh-CN" altLang="en-US" sz="2800" b="1">
              <a:latin typeface="微软雅黑" panose="020B0503020204020204" charset="-122"/>
              <a:ea typeface="微软雅黑" panose="020B0503020204020204" charset="-122"/>
            </a:endParaRPr>
          </a:p>
        </p:txBody>
      </p:sp>
      <p:sp>
        <p:nvSpPr>
          <p:cNvPr id="3" name="左大括号 2"/>
          <p:cNvSpPr/>
          <p:nvPr/>
        </p:nvSpPr>
        <p:spPr>
          <a:xfrm>
            <a:off x="2040255" y="1817370"/>
            <a:ext cx="420370" cy="4394835"/>
          </a:xfrm>
          <a:prstGeom prst="leftBrace">
            <a:avLst/>
          </a:prstGeom>
        </p:spPr>
        <p:style>
          <a:lnRef idx="2">
            <a:schemeClr val="accent2"/>
          </a:lnRef>
          <a:fillRef idx="0">
            <a:schemeClr val="accent2"/>
          </a:fillRef>
          <a:effectRef idx="1">
            <a:schemeClr val="accent2"/>
          </a:effectRef>
          <a:fontRef idx="minor">
            <a:schemeClr val="tx1"/>
          </a:fontRef>
        </p:style>
        <p:txBody>
          <a:bodyPr rtlCol="0" anchor="ctr"/>
          <a:p>
            <a:pPr algn="ctr"/>
            <a:endParaRPr lang="zh-CN" altLang="en-US" sz="1350"/>
          </a:p>
        </p:txBody>
      </p:sp>
      <p:sp>
        <p:nvSpPr>
          <p:cNvPr id="7" name="左大括号 6"/>
          <p:cNvSpPr/>
          <p:nvPr/>
        </p:nvSpPr>
        <p:spPr>
          <a:xfrm>
            <a:off x="2887980" y="1626870"/>
            <a:ext cx="109220" cy="1696085"/>
          </a:xfrm>
          <a:prstGeom prst="leftBrace">
            <a:avLst/>
          </a:prstGeom>
        </p:spPr>
        <p:style>
          <a:lnRef idx="2">
            <a:schemeClr val="dk1"/>
          </a:lnRef>
          <a:fillRef idx="0">
            <a:schemeClr val="dk1"/>
          </a:fillRef>
          <a:effectRef idx="1">
            <a:schemeClr val="dk1"/>
          </a:effectRef>
          <a:fontRef idx="minor">
            <a:schemeClr val="tx1"/>
          </a:fontRef>
        </p:style>
        <p:txBody>
          <a:bodyPr rtlCol="0" anchor="ctr"/>
          <a:p>
            <a:pPr algn="ctr"/>
            <a:endParaRPr lang="zh-CN" altLang="en-US" sz="1350"/>
          </a:p>
        </p:txBody>
      </p:sp>
      <p:sp>
        <p:nvSpPr>
          <p:cNvPr id="8" name="文本框 7"/>
          <p:cNvSpPr txBox="1"/>
          <p:nvPr/>
        </p:nvSpPr>
        <p:spPr>
          <a:xfrm>
            <a:off x="2974975" y="1565275"/>
            <a:ext cx="6014085" cy="583565"/>
          </a:xfrm>
          <a:prstGeom prst="rect">
            <a:avLst/>
          </a:prstGeom>
          <a:noFill/>
        </p:spPr>
        <p:txBody>
          <a:bodyPr wrap="square" rtlCol="0">
            <a:spAutoFit/>
          </a:bodyPr>
          <a:p>
            <a:r>
              <a:rPr lang="en-US" altLang="zh-CN" sz="1350">
                <a:latin typeface="Calibri" panose="020F0502020204030204" charset="0"/>
              </a:rPr>
              <a:t> </a:t>
            </a:r>
            <a:r>
              <a:rPr lang="en-US" altLang="zh-CN" sz="3200" b="1">
                <a:latin typeface="Calibri" panose="020F0502020204030204" charset="0"/>
              </a:rPr>
              <a:t>①</a:t>
            </a:r>
            <a:r>
              <a:rPr lang="zh-CN" altLang="en-US" sz="2800" b="1">
                <a:latin typeface="微软雅黑" panose="020B0503020204020204" charset="-122"/>
                <a:ea typeface="微软雅黑" panose="020B0503020204020204" charset="-122"/>
              </a:rPr>
              <a:t>阶级矛盾尖锐</a:t>
            </a:r>
            <a:r>
              <a:rPr lang="en-US" altLang="zh-CN" sz="2800" b="1">
                <a:latin typeface="微软雅黑" panose="020B0503020204020204" charset="-122"/>
                <a:ea typeface="微软雅黑" panose="020B0503020204020204" charset="-122"/>
              </a:rPr>
              <a:t>——</a:t>
            </a:r>
            <a:r>
              <a:rPr lang="zh-CN" altLang="en-US" sz="2800" b="1">
                <a:latin typeface="微软雅黑" panose="020B0503020204020204" charset="-122"/>
                <a:ea typeface="微软雅黑" panose="020B0503020204020204" charset="-122"/>
              </a:rPr>
              <a:t>根本原因</a:t>
            </a:r>
            <a:endParaRPr lang="zh-CN" altLang="en-US" sz="2800" b="1">
              <a:latin typeface="微软雅黑" panose="020B0503020204020204" charset="-122"/>
              <a:ea typeface="微软雅黑" panose="020B0503020204020204" charset="-122"/>
            </a:endParaRPr>
          </a:p>
        </p:txBody>
      </p:sp>
      <p:sp>
        <p:nvSpPr>
          <p:cNvPr id="9" name="文本框 8"/>
          <p:cNvSpPr txBox="1"/>
          <p:nvPr/>
        </p:nvSpPr>
        <p:spPr>
          <a:xfrm>
            <a:off x="2887821" y="2081213"/>
            <a:ext cx="3656171" cy="583565"/>
          </a:xfrm>
          <a:prstGeom prst="rect">
            <a:avLst/>
          </a:prstGeom>
          <a:noFill/>
        </p:spPr>
        <p:txBody>
          <a:bodyPr wrap="square" rtlCol="0">
            <a:spAutoFit/>
          </a:bodyPr>
          <a:p>
            <a:pPr algn="l"/>
            <a:r>
              <a:rPr lang="en-US" altLang="zh-CN" sz="3200" b="1">
                <a:latin typeface="Calibri" panose="020F0502020204030204" charset="0"/>
              </a:rPr>
              <a:t> ②</a:t>
            </a:r>
            <a:r>
              <a:rPr lang="zh-CN" altLang="en-US" sz="2800" b="1">
                <a:latin typeface="微软雅黑" panose="020B0503020204020204" charset="-122"/>
                <a:ea typeface="微软雅黑" panose="020B0503020204020204" charset="-122"/>
              </a:rPr>
              <a:t>民族危机</a:t>
            </a:r>
            <a:endParaRPr lang="zh-CN" altLang="en-US" sz="2800" b="1">
              <a:latin typeface="微软雅黑" panose="020B0503020204020204" charset="-122"/>
              <a:ea typeface="微软雅黑" panose="020B0503020204020204" charset="-122"/>
            </a:endParaRPr>
          </a:p>
        </p:txBody>
      </p:sp>
      <p:sp>
        <p:nvSpPr>
          <p:cNvPr id="10" name="文本框 9"/>
          <p:cNvSpPr txBox="1"/>
          <p:nvPr/>
        </p:nvSpPr>
        <p:spPr>
          <a:xfrm>
            <a:off x="3004185" y="2603500"/>
            <a:ext cx="4498340" cy="583565"/>
          </a:xfrm>
          <a:prstGeom prst="rect">
            <a:avLst/>
          </a:prstGeom>
          <a:noFill/>
        </p:spPr>
        <p:txBody>
          <a:bodyPr wrap="square" rtlCol="0">
            <a:spAutoFit/>
          </a:bodyPr>
          <a:p>
            <a:pPr algn="l"/>
            <a:r>
              <a:rPr lang="en-US" altLang="zh-CN" sz="3200" b="1">
                <a:latin typeface="Calibri" panose="020F0502020204030204" charset="0"/>
              </a:rPr>
              <a:t>③</a:t>
            </a:r>
            <a:r>
              <a:rPr lang="zh-CN" altLang="en-US" sz="2800" b="1">
                <a:latin typeface="微软雅黑" panose="020B0503020204020204" charset="-122"/>
                <a:ea typeface="微软雅黑" panose="020B0503020204020204" charset="-122"/>
              </a:rPr>
              <a:t>自然灾害——直接原因</a:t>
            </a:r>
            <a:endParaRPr lang="zh-CN" altLang="en-US" sz="2800" b="1">
              <a:latin typeface="微软雅黑" panose="020B0503020204020204" charset="-122"/>
              <a:ea typeface="微软雅黑" panose="020B0503020204020204" charset="-122"/>
            </a:endParaRPr>
          </a:p>
        </p:txBody>
      </p:sp>
      <p:sp>
        <p:nvSpPr>
          <p:cNvPr id="11" name="文本框 10"/>
          <p:cNvSpPr txBox="1"/>
          <p:nvPr/>
        </p:nvSpPr>
        <p:spPr>
          <a:xfrm>
            <a:off x="2997200" y="3148965"/>
            <a:ext cx="4399915" cy="583565"/>
          </a:xfrm>
          <a:prstGeom prst="rect">
            <a:avLst/>
          </a:prstGeom>
          <a:noFill/>
        </p:spPr>
        <p:txBody>
          <a:bodyPr wrap="square" rtlCol="0">
            <a:spAutoFit/>
          </a:bodyPr>
          <a:p>
            <a:pPr algn="l"/>
            <a:r>
              <a:rPr lang="en-US" altLang="zh-CN" sz="3200" b="1">
                <a:latin typeface="Calibri" panose="020F0502020204030204" charset="0"/>
              </a:rPr>
              <a:t>④</a:t>
            </a:r>
            <a:r>
              <a:rPr lang="zh-CN" altLang="en-US" sz="2800" b="1">
                <a:latin typeface="微软雅黑" panose="020B0503020204020204" charset="-122"/>
                <a:ea typeface="微软雅黑" panose="020B0503020204020204" charset="-122"/>
              </a:rPr>
              <a:t>洪秀全的组织和发动</a:t>
            </a:r>
            <a:endParaRPr lang="zh-CN" altLang="en-US" sz="2800" b="1">
              <a:latin typeface="微软雅黑" panose="020B0503020204020204" charset="-122"/>
              <a:ea typeface="微软雅黑" panose="020B0503020204020204" charset="-122"/>
            </a:endParaRPr>
          </a:p>
        </p:txBody>
      </p:sp>
      <p:sp>
        <p:nvSpPr>
          <p:cNvPr id="12" name="文本框 11"/>
          <p:cNvSpPr txBox="1"/>
          <p:nvPr/>
        </p:nvSpPr>
        <p:spPr>
          <a:xfrm>
            <a:off x="3232785" y="3851910"/>
            <a:ext cx="6199505"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rPr>
              <a:t>《天朝田亩制度》</a:t>
            </a:r>
            <a:r>
              <a:rPr lang="zh-CN" altLang="en-US" sz="2800">
                <a:solidFill>
                  <a:srgbClr val="FF0000"/>
                </a:solidFill>
                <a:latin typeface="微软雅黑" panose="020B0503020204020204" charset="-122"/>
                <a:ea typeface="微软雅黑" panose="020B0503020204020204" charset="-122"/>
              </a:rPr>
              <a:t>革命性，空想性</a:t>
            </a:r>
            <a:endParaRPr lang="zh-CN" altLang="en-US" sz="2800">
              <a:solidFill>
                <a:srgbClr val="FF0000"/>
              </a:solidFill>
              <a:latin typeface="微软雅黑" panose="020B0503020204020204" charset="-122"/>
              <a:ea typeface="微软雅黑" panose="020B0503020204020204" charset="-122"/>
            </a:endParaRPr>
          </a:p>
        </p:txBody>
      </p:sp>
      <p:sp>
        <p:nvSpPr>
          <p:cNvPr id="13" name="左大括号 12"/>
          <p:cNvSpPr/>
          <p:nvPr/>
        </p:nvSpPr>
        <p:spPr>
          <a:xfrm>
            <a:off x="2887980" y="4772660"/>
            <a:ext cx="200660" cy="1158240"/>
          </a:xfrm>
          <a:prstGeom prst="leftBrace">
            <a:avLst>
              <a:gd name="adj1" fmla="val 0"/>
              <a:gd name="adj2" fmla="val 50000"/>
            </a:avLst>
          </a:prstGeom>
        </p:spPr>
        <p:style>
          <a:lnRef idx="2">
            <a:schemeClr val="dk1"/>
          </a:lnRef>
          <a:fillRef idx="0">
            <a:schemeClr val="dk1"/>
          </a:fillRef>
          <a:effectRef idx="1">
            <a:schemeClr val="dk1"/>
          </a:effectRef>
          <a:fontRef idx="minor">
            <a:schemeClr val="tx1"/>
          </a:fontRef>
        </p:style>
        <p:txBody>
          <a:bodyPr rtlCol="0" anchor="ctr"/>
          <a:p>
            <a:pPr algn="ctr"/>
            <a:endParaRPr lang="zh-CN" altLang="en-US" sz="1350"/>
          </a:p>
        </p:txBody>
      </p:sp>
      <p:sp>
        <p:nvSpPr>
          <p:cNvPr id="18" name="文本框 17"/>
          <p:cNvSpPr txBox="1"/>
          <p:nvPr/>
        </p:nvSpPr>
        <p:spPr>
          <a:xfrm>
            <a:off x="3158490" y="4461510"/>
            <a:ext cx="4013835" cy="521970"/>
          </a:xfrm>
          <a:prstGeom prst="rect">
            <a:avLst/>
          </a:prstGeom>
          <a:noFill/>
        </p:spPr>
        <p:txBody>
          <a:bodyPr wrap="square" rtlCol="0">
            <a:spAutoFit/>
          </a:bodyPr>
          <a:p>
            <a:pPr algn="l"/>
            <a:r>
              <a:rPr lang="zh-CN" altLang="en-US" sz="2800">
                <a:latin typeface="Calibri" panose="020F0502020204030204" charset="0"/>
              </a:rPr>
              <a:t>①</a:t>
            </a:r>
            <a:r>
              <a:rPr lang="zh-CN" altLang="en-US" sz="2800" b="1">
                <a:latin typeface="微软雅黑" panose="020B0503020204020204" charset="-122"/>
                <a:ea typeface="微软雅黑" panose="020B0503020204020204" charset="-122"/>
              </a:rPr>
              <a:t>反帝反封建（性质）</a:t>
            </a:r>
            <a:endParaRPr lang="zh-CN" altLang="en-US" sz="2800" b="1">
              <a:latin typeface="微软雅黑" panose="020B0503020204020204" charset="-122"/>
              <a:ea typeface="微软雅黑" panose="020B0503020204020204" charset="-122"/>
            </a:endParaRPr>
          </a:p>
        </p:txBody>
      </p:sp>
      <p:sp>
        <p:nvSpPr>
          <p:cNvPr id="24" name="文本框 23"/>
          <p:cNvSpPr txBox="1"/>
          <p:nvPr/>
        </p:nvSpPr>
        <p:spPr>
          <a:xfrm>
            <a:off x="3158649" y="4983321"/>
            <a:ext cx="2895600" cy="521970"/>
          </a:xfrm>
          <a:prstGeom prst="rect">
            <a:avLst/>
          </a:prstGeom>
          <a:noFill/>
        </p:spPr>
        <p:txBody>
          <a:bodyPr wrap="square" rtlCol="0">
            <a:spAutoFit/>
          </a:bodyPr>
          <a:p>
            <a:pPr algn="l"/>
            <a:r>
              <a:rPr lang="zh-CN" altLang="en-US" sz="2800">
                <a:latin typeface="Calibri" panose="020F0502020204030204" charset="0"/>
              </a:rPr>
              <a:t>②</a:t>
            </a:r>
            <a:r>
              <a:rPr lang="zh-CN" altLang="en-US" sz="2800" b="1">
                <a:latin typeface="微软雅黑" panose="020B0503020204020204" charset="-122"/>
                <a:ea typeface="微软雅黑" panose="020B0503020204020204" charset="-122"/>
              </a:rPr>
              <a:t>社会影响</a:t>
            </a:r>
            <a:endParaRPr lang="zh-CN" altLang="en-US" sz="2800" b="1">
              <a:latin typeface="微软雅黑" panose="020B0503020204020204" charset="-122"/>
              <a:ea typeface="微软雅黑" panose="020B0503020204020204" charset="-122"/>
            </a:endParaRPr>
          </a:p>
        </p:txBody>
      </p:sp>
      <p:sp>
        <p:nvSpPr>
          <p:cNvPr id="26" name="文本框 25"/>
          <p:cNvSpPr txBox="1"/>
          <p:nvPr/>
        </p:nvSpPr>
        <p:spPr>
          <a:xfrm>
            <a:off x="5295900" y="4983480"/>
            <a:ext cx="4136390" cy="521970"/>
          </a:xfrm>
          <a:prstGeom prst="rect">
            <a:avLst/>
          </a:prstGeom>
          <a:noFill/>
        </p:spPr>
        <p:txBody>
          <a:bodyPr wrap="square" rtlCol="0">
            <a:spAutoFit/>
          </a:bodyPr>
          <a:p>
            <a:pPr algn="l"/>
            <a:r>
              <a:rPr lang="en-US" altLang="zh-CN" sz="1350">
                <a:latin typeface="Calibri" panose="020F0502020204030204" charset="0"/>
              </a:rPr>
              <a:t>  </a:t>
            </a:r>
            <a:r>
              <a:rPr lang="en-US" altLang="zh-CN" sz="2800">
                <a:latin typeface="Calibri" panose="020F0502020204030204" charset="0"/>
              </a:rPr>
              <a:t> </a:t>
            </a:r>
            <a:r>
              <a:rPr lang="zh-CN" altLang="en-US" sz="2800">
                <a:latin typeface="Calibri" panose="020F0502020204030204" charset="0"/>
              </a:rPr>
              <a:t>③</a:t>
            </a:r>
            <a:r>
              <a:rPr lang="zh-CN" altLang="en-US" sz="2800" b="1">
                <a:latin typeface="微软雅黑" panose="020B0503020204020204" charset="-122"/>
                <a:ea typeface="微软雅黑" panose="020B0503020204020204" charset="-122"/>
              </a:rPr>
              <a:t>几年来斗争的最高峰</a:t>
            </a:r>
            <a:endParaRPr lang="zh-CN" altLang="en-US" sz="2800" b="1">
              <a:latin typeface="微软雅黑" panose="020B0503020204020204" charset="-122"/>
              <a:ea typeface="微软雅黑" panose="020B0503020204020204" charset="-122"/>
            </a:endParaRPr>
          </a:p>
        </p:txBody>
      </p:sp>
      <p:sp>
        <p:nvSpPr>
          <p:cNvPr id="27" name="文本框 26"/>
          <p:cNvSpPr txBox="1"/>
          <p:nvPr/>
        </p:nvSpPr>
        <p:spPr>
          <a:xfrm>
            <a:off x="3158490" y="5505450"/>
            <a:ext cx="3903980" cy="521970"/>
          </a:xfrm>
          <a:prstGeom prst="rect">
            <a:avLst/>
          </a:prstGeom>
          <a:noFill/>
        </p:spPr>
        <p:txBody>
          <a:bodyPr wrap="square" rtlCol="0">
            <a:spAutoFit/>
          </a:bodyPr>
          <a:p>
            <a:r>
              <a:rPr lang="zh-CN" altLang="en-US" sz="2800">
                <a:latin typeface="+mn-ea"/>
              </a:rPr>
              <a:t>④</a:t>
            </a:r>
            <a:r>
              <a:rPr lang="zh-CN" altLang="en-US" sz="2800" b="1">
                <a:latin typeface="微软雅黑" panose="020B0503020204020204" charset="-122"/>
                <a:ea typeface="微软雅黑" panose="020B0503020204020204" charset="-122"/>
              </a:rPr>
              <a:t>农民思想的进步</a:t>
            </a:r>
            <a:endParaRPr lang="zh-CN" altLang="en-US" sz="2800" b="1">
              <a:latin typeface="微软雅黑" panose="020B0503020204020204" charset="-122"/>
              <a:ea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a:outerShdw dist="107763" dir="2699999" algn="ctr" rotWithShape="0">
            <a:srgbClr val="020000"/>
          </a:outerShdw>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931069" y="2878455"/>
            <a:ext cx="7786688" cy="595313"/>
          </a:xfrm>
        </p:spPr>
        <p:txBody>
          <a:bodyPr/>
          <a:p>
            <a:pPr algn="ctr"/>
            <a:r>
              <a:rPr lang="zh-CN" altLang="en-US" sz="5400" b="1"/>
              <a:t>第三课  太平天国运动</a:t>
            </a:r>
            <a:endParaRPr lang="zh-CN" altLang="en-US" sz="5400" b="1"/>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43318" y="387985"/>
            <a:ext cx="7786688" cy="599599"/>
          </a:xfrm>
        </p:spPr>
        <p:txBody>
          <a:bodyPr/>
          <a:p>
            <a:r>
              <a:rPr lang="zh-CN" altLang="en-US"/>
              <a:t>成功达标</a:t>
            </a:r>
            <a:endParaRPr lang="zh-CN" altLang="en-US"/>
          </a:p>
        </p:txBody>
      </p:sp>
      <p:sp>
        <p:nvSpPr>
          <p:cNvPr id="3" name="内容占位符 2"/>
          <p:cNvSpPr>
            <a:spLocks noGrp="1"/>
          </p:cNvSpPr>
          <p:nvPr>
            <p:ph idx="1"/>
          </p:nvPr>
        </p:nvSpPr>
        <p:spPr>
          <a:xfrm>
            <a:off x="818515" y="987425"/>
            <a:ext cx="8437245" cy="5243830"/>
          </a:xfrm>
        </p:spPr>
        <p:txBody>
          <a:bodyPr/>
          <a:p>
            <a:pPr indent="0">
              <a:lnSpc>
                <a:spcPts val="3700"/>
              </a:lnSpc>
              <a:spcBef>
                <a:spcPts val="0"/>
              </a:spcBef>
            </a:pPr>
            <a:r>
              <a:rPr lang="zh-CN" altLang="en-US" sz="2500" b="1">
                <a:solidFill>
                  <a:schemeClr val="tx1"/>
                </a:solidFill>
                <a:uFillTx/>
                <a:latin typeface="微软雅黑" panose="020B0503020204020204" charset="-122"/>
                <a:ea typeface="微软雅黑" panose="020B0503020204020204" charset="-122"/>
              </a:rPr>
              <a:t>1.太平天国兴起的最主要的原因是（    ）</a:t>
            </a:r>
            <a:endParaRPr lang="zh-CN" altLang="en-US" sz="2500" b="1">
              <a:solidFill>
                <a:schemeClr val="tx1"/>
              </a:solidFill>
              <a:uFillTx/>
              <a:latin typeface="微软雅黑" panose="020B0503020204020204" charset="-122"/>
              <a:ea typeface="微软雅黑" panose="020B0503020204020204" charset="-122"/>
            </a:endParaRPr>
          </a:p>
          <a:p>
            <a:pPr indent="0">
              <a:lnSpc>
                <a:spcPts val="3700"/>
              </a:lnSpc>
              <a:spcBef>
                <a:spcPts val="0"/>
              </a:spcBef>
            </a:pPr>
            <a:r>
              <a:rPr lang="zh-CN" altLang="en-US" sz="2500" b="1">
                <a:solidFill>
                  <a:schemeClr val="tx1"/>
                </a:solidFill>
                <a:uFillTx/>
                <a:latin typeface="微软雅黑" panose="020B0503020204020204" charset="-122"/>
                <a:ea typeface="微软雅黑" panose="020B0503020204020204" charset="-122"/>
              </a:rPr>
              <a:t>A.阶级矛盾激化         B.外国经济侵略加深</a:t>
            </a:r>
            <a:endParaRPr lang="zh-CN" altLang="en-US" sz="2500" b="1">
              <a:solidFill>
                <a:schemeClr val="tx1"/>
              </a:solidFill>
              <a:uFillTx/>
              <a:latin typeface="微软雅黑" panose="020B0503020204020204" charset="-122"/>
              <a:ea typeface="微软雅黑" panose="020B0503020204020204" charset="-122"/>
            </a:endParaRPr>
          </a:p>
          <a:p>
            <a:pPr indent="0">
              <a:lnSpc>
                <a:spcPts val="3700"/>
              </a:lnSpc>
              <a:spcBef>
                <a:spcPts val="0"/>
              </a:spcBef>
            </a:pPr>
            <a:r>
              <a:rPr lang="zh-CN" altLang="en-US" sz="2500" b="1">
                <a:solidFill>
                  <a:schemeClr val="tx1"/>
                </a:solidFill>
                <a:uFillTx/>
                <a:latin typeface="微软雅黑" panose="020B0503020204020204" charset="-122"/>
                <a:ea typeface="微软雅黑" panose="020B0503020204020204" charset="-122"/>
              </a:rPr>
              <a:t>C.自然灾害严重         D.西方宗教思想的影响</a:t>
            </a:r>
            <a:endParaRPr lang="zh-CN" altLang="en-US" sz="2500" b="1">
              <a:solidFill>
                <a:schemeClr val="tx1"/>
              </a:solidFill>
              <a:uFillTx/>
              <a:latin typeface="微软雅黑" panose="020B0503020204020204" charset="-122"/>
              <a:ea typeface="微软雅黑" panose="020B0503020204020204" charset="-122"/>
            </a:endParaRPr>
          </a:p>
          <a:p>
            <a:pPr indent="0">
              <a:lnSpc>
                <a:spcPts val="3700"/>
              </a:lnSpc>
              <a:spcBef>
                <a:spcPts val="0"/>
              </a:spcBef>
            </a:pPr>
            <a:r>
              <a:rPr lang="zh-CN" altLang="en-US" sz="2500" b="1">
                <a:solidFill>
                  <a:schemeClr val="tx1"/>
                </a:solidFill>
                <a:uFillTx/>
                <a:latin typeface="微软雅黑" panose="020B0503020204020204" charset="-122"/>
                <a:ea typeface="微软雅黑" panose="020B0503020204020204" charset="-122"/>
              </a:rPr>
              <a:t>2.太平天国运动由盛转衰的转折点是（     ）</a:t>
            </a:r>
            <a:endParaRPr lang="zh-CN" altLang="en-US" sz="2500" b="1">
              <a:solidFill>
                <a:schemeClr val="tx1"/>
              </a:solidFill>
              <a:uFillTx/>
              <a:latin typeface="微软雅黑" panose="020B0503020204020204" charset="-122"/>
              <a:ea typeface="微软雅黑" panose="020B0503020204020204" charset="-122"/>
            </a:endParaRPr>
          </a:p>
          <a:p>
            <a:pPr indent="0">
              <a:lnSpc>
                <a:spcPts val="3700"/>
              </a:lnSpc>
              <a:spcBef>
                <a:spcPts val="0"/>
              </a:spcBef>
            </a:pPr>
            <a:r>
              <a:rPr lang="zh-CN" altLang="en-US" sz="2500" b="1">
                <a:solidFill>
                  <a:schemeClr val="tx1"/>
                </a:solidFill>
                <a:uFillTx/>
                <a:latin typeface="微软雅黑" panose="020B0503020204020204" charset="-122"/>
                <a:ea typeface="微软雅黑" panose="020B0503020204020204" charset="-122"/>
              </a:rPr>
              <a:t>A.金田起义    B.定都天京    C.天京事变    D.北伐西征</a:t>
            </a:r>
            <a:endParaRPr lang="zh-CN" altLang="en-US" sz="2500" b="1">
              <a:solidFill>
                <a:schemeClr val="tx1"/>
              </a:solidFill>
              <a:uFillTx/>
              <a:latin typeface="微软雅黑" panose="020B0503020204020204" charset="-122"/>
              <a:ea typeface="微软雅黑" panose="020B0503020204020204" charset="-122"/>
            </a:endParaRPr>
          </a:p>
          <a:p>
            <a:pPr indent="0">
              <a:lnSpc>
                <a:spcPts val="3700"/>
              </a:lnSpc>
              <a:spcBef>
                <a:spcPts val="0"/>
              </a:spcBef>
            </a:pPr>
            <a:r>
              <a:rPr lang="zh-CN" altLang="en-US" sz="2500" b="1">
                <a:solidFill>
                  <a:schemeClr val="tx1"/>
                </a:solidFill>
                <a:uFillTx/>
                <a:latin typeface="微软雅黑" panose="020B0503020204020204" charset="-122"/>
                <a:ea typeface="微软雅黑" panose="020B0503020204020204" charset="-122"/>
              </a:rPr>
              <a:t>3.《天朝田亩制度》中规定生产者“除足其二十五家每人所食可接新谷外，余则归国库”，由国家统一支配，甚至连鸡狗等禽畜也不例外。这实质上表明太平天国（ ）</a:t>
            </a:r>
            <a:endParaRPr lang="zh-CN" altLang="en-US" sz="2500" b="1">
              <a:solidFill>
                <a:schemeClr val="tx1"/>
              </a:solidFill>
              <a:uFillTx/>
              <a:latin typeface="微软雅黑" panose="020B0503020204020204" charset="-122"/>
              <a:ea typeface="微软雅黑" panose="020B0503020204020204" charset="-122"/>
            </a:endParaRPr>
          </a:p>
          <a:p>
            <a:pPr indent="0">
              <a:lnSpc>
                <a:spcPts val="3700"/>
              </a:lnSpc>
              <a:spcBef>
                <a:spcPts val="0"/>
              </a:spcBef>
            </a:pPr>
            <a:r>
              <a:rPr lang="zh-CN" altLang="en-US" sz="2500" b="1">
                <a:solidFill>
                  <a:schemeClr val="tx1"/>
                </a:solidFill>
                <a:uFillTx/>
                <a:latin typeface="微软雅黑" panose="020B0503020204020204" charset="-122"/>
                <a:ea typeface="微软雅黑" panose="020B0503020204020204" charset="-122"/>
              </a:rPr>
              <a:t>A.试图保持社会的公正无差      B.实行绝对的平均主义</a:t>
            </a:r>
            <a:endParaRPr lang="zh-CN" altLang="en-US" sz="2500" b="1">
              <a:solidFill>
                <a:schemeClr val="tx1"/>
              </a:solidFill>
              <a:uFillTx/>
              <a:latin typeface="微软雅黑" panose="020B0503020204020204" charset="-122"/>
              <a:ea typeface="微软雅黑" panose="020B0503020204020204" charset="-122"/>
            </a:endParaRPr>
          </a:p>
          <a:p>
            <a:pPr marL="0" indent="0">
              <a:lnSpc>
                <a:spcPts val="3700"/>
              </a:lnSpc>
              <a:spcBef>
                <a:spcPts val="0"/>
              </a:spcBef>
              <a:buNone/>
            </a:pPr>
            <a:r>
              <a:rPr lang="zh-CN" altLang="en-US" sz="2500" b="1">
                <a:solidFill>
                  <a:schemeClr val="tx1"/>
                </a:solidFill>
                <a:uFillTx/>
                <a:latin typeface="微软雅黑" panose="020B0503020204020204" charset="-122"/>
                <a:ea typeface="微软雅黑" panose="020B0503020204020204" charset="-122"/>
              </a:rPr>
              <a:t>     C.安排一切经济和社会生产活动   </a:t>
            </a:r>
            <a:endParaRPr lang="zh-CN" altLang="en-US" sz="2500" b="1">
              <a:solidFill>
                <a:schemeClr val="tx1"/>
              </a:solidFill>
              <a:uFillTx/>
              <a:latin typeface="微软雅黑" panose="020B0503020204020204" charset="-122"/>
              <a:ea typeface="微软雅黑" panose="020B0503020204020204" charset="-122"/>
            </a:endParaRPr>
          </a:p>
          <a:p>
            <a:pPr marL="0" indent="0">
              <a:lnSpc>
                <a:spcPts val="3700"/>
              </a:lnSpc>
              <a:spcBef>
                <a:spcPts val="0"/>
              </a:spcBef>
              <a:buNone/>
            </a:pPr>
            <a:r>
              <a:rPr lang="zh-CN" altLang="en-US" sz="2500" b="1">
                <a:solidFill>
                  <a:schemeClr val="tx1"/>
                </a:solidFill>
                <a:uFillTx/>
                <a:latin typeface="微软雅黑" panose="020B0503020204020204" charset="-122"/>
                <a:ea typeface="微软雅黑" panose="020B0503020204020204" charset="-122"/>
              </a:rPr>
              <a:t>     D.</a:t>
            </a:r>
            <a:r>
              <a:rPr lang="zh-CN" altLang="en-US" sz="2500" b="1">
                <a:solidFill>
                  <a:schemeClr val="tx1"/>
                </a:solidFill>
                <a:uFillTx/>
                <a:latin typeface="微软雅黑" panose="020B0503020204020204" charset="-122"/>
                <a:ea typeface="微软雅黑" panose="020B0503020204020204" charset="-122"/>
                <a:sym typeface="+mn-ea"/>
              </a:rPr>
              <a:t>彻底消灭人民的私有观念</a:t>
            </a:r>
            <a:endParaRPr lang="zh-CN" altLang="en-US" sz="2500" b="1">
              <a:solidFill>
                <a:schemeClr val="tx1"/>
              </a:solidFill>
              <a:uFillTx/>
              <a:latin typeface="微软雅黑" panose="020B0503020204020204" charset="-122"/>
              <a:ea typeface="微软雅黑" panose="020B0503020204020204" charset="-122"/>
              <a:sym typeface="+mn-ea"/>
            </a:endParaRPr>
          </a:p>
        </p:txBody>
      </p:sp>
      <p:sp>
        <p:nvSpPr>
          <p:cNvPr id="4" name="文本框 3"/>
          <p:cNvSpPr txBox="1"/>
          <p:nvPr/>
        </p:nvSpPr>
        <p:spPr>
          <a:xfrm>
            <a:off x="6422390" y="1036955"/>
            <a:ext cx="398780" cy="414020"/>
          </a:xfrm>
          <a:prstGeom prst="rect">
            <a:avLst/>
          </a:prstGeom>
          <a:noFill/>
        </p:spPr>
        <p:txBody>
          <a:bodyPr wrap="square" rtlCol="0">
            <a:spAutoFit/>
          </a:bodyPr>
          <a:p>
            <a:r>
              <a:rPr lang="en-US" altLang="zh-CN" sz="2100">
                <a:solidFill>
                  <a:srgbClr val="FF0000"/>
                </a:solidFill>
              </a:rPr>
              <a:t>A</a:t>
            </a:r>
            <a:endParaRPr lang="en-US" altLang="zh-CN" sz="2100">
              <a:solidFill>
                <a:srgbClr val="FF0000"/>
              </a:solidFill>
            </a:endParaRPr>
          </a:p>
        </p:txBody>
      </p:sp>
      <p:sp>
        <p:nvSpPr>
          <p:cNvPr id="5" name="文本框 4"/>
          <p:cNvSpPr txBox="1"/>
          <p:nvPr/>
        </p:nvSpPr>
        <p:spPr>
          <a:xfrm>
            <a:off x="6878796" y="2588101"/>
            <a:ext cx="332899" cy="414020"/>
          </a:xfrm>
          <a:prstGeom prst="rect">
            <a:avLst/>
          </a:prstGeom>
          <a:noFill/>
        </p:spPr>
        <p:txBody>
          <a:bodyPr wrap="square" rtlCol="0">
            <a:spAutoFit/>
          </a:bodyPr>
          <a:p>
            <a:r>
              <a:rPr lang="en-US" altLang="zh-CN" sz="2100" b="1">
                <a:solidFill>
                  <a:srgbClr val="FF0000"/>
                </a:solidFill>
              </a:rPr>
              <a:t>C</a:t>
            </a:r>
            <a:endParaRPr lang="en-US" altLang="zh-CN" sz="2100" b="1">
              <a:solidFill>
                <a:srgbClr val="FF0000"/>
              </a:solidFill>
            </a:endParaRPr>
          </a:p>
        </p:txBody>
      </p:sp>
      <p:sp>
        <p:nvSpPr>
          <p:cNvPr id="6" name="文本框 5"/>
          <p:cNvSpPr txBox="1"/>
          <p:nvPr/>
        </p:nvSpPr>
        <p:spPr>
          <a:xfrm>
            <a:off x="8752046" y="4466908"/>
            <a:ext cx="311468" cy="414020"/>
          </a:xfrm>
          <a:prstGeom prst="rect">
            <a:avLst/>
          </a:prstGeom>
          <a:noFill/>
        </p:spPr>
        <p:txBody>
          <a:bodyPr wrap="square" rtlCol="0">
            <a:spAutoFit/>
          </a:bodyPr>
          <a:p>
            <a:r>
              <a:rPr lang="en-US" altLang="zh-CN" sz="2100" b="1">
                <a:solidFill>
                  <a:srgbClr val="FF0000"/>
                </a:solidFill>
              </a:rPr>
              <a:t>B</a:t>
            </a:r>
            <a:endParaRPr lang="en-US" altLang="zh-CN" sz="21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3512820" y="3017520"/>
            <a:ext cx="2195989" cy="822484"/>
          </a:xfrm>
        </p:spPr>
        <p:txBody>
          <a:bodyPr/>
          <a:p>
            <a:r>
              <a:rPr lang="zh-CN" altLang="en-US" sz="4950" b="1" i="1">
                <a:solidFill>
                  <a:srgbClr val="002060"/>
                </a:solidFill>
                <a:sym typeface="+mn-ea"/>
              </a:rPr>
              <a:t>组评</a:t>
            </a:r>
            <a:endParaRPr lang="zh-CN" altLang="en-US" sz="4950" b="1" i="1">
              <a:solidFill>
                <a:srgbClr val="002060"/>
              </a:solidFill>
            </a:endParaRPr>
          </a:p>
        </p:txBody>
      </p:sp>
      <p:sp>
        <p:nvSpPr>
          <p:cNvPr id="5" name="矩形 4"/>
          <p:cNvSpPr/>
          <p:nvPr/>
        </p:nvSpPr>
        <p:spPr>
          <a:xfrm>
            <a:off x="4417060" y="2979420"/>
            <a:ext cx="309880" cy="922020"/>
          </a:xfrm>
          <a:prstGeom prst="rect">
            <a:avLst/>
          </a:prstGeom>
          <a:noFill/>
          <a:ln>
            <a:noFill/>
          </a:ln>
        </p:spPr>
        <p:txBody>
          <a:bodyPr wrap="none" rtlCol="0" anchor="t">
            <a:spAutoFit/>
            <a:scene3d>
              <a:camera prst="perspectiveLeft"/>
              <a:lightRig rig="balanced" dir="t">
                <a:rot lat="0" lon="0" rev="0"/>
              </a:lightRig>
            </a:scene3d>
            <a:sp3d extrusionH="273050" contourW="31750" prstMaterial="plastic">
              <a:extrusionClr>
                <a:srgbClr val="E8BF9A"/>
              </a:extrusionClr>
              <a:contourClr>
                <a:srgbClr val="EFD1B6"/>
              </a:contourClr>
            </a:sp3d>
          </a:bodyPr>
          <a:p>
            <a:pPr algn="ctr"/>
            <a:endParaRPr lang="zh-CN" altLang="en-US" sz="5400" b="1">
              <a:ln w="25400" cmpd="sng">
                <a:solidFill>
                  <a:srgbClr val="A38A6E"/>
                </a:solidFill>
                <a:prstDash val="solid"/>
              </a:ln>
              <a:blipFill>
                <a:blip r:embed="rId1">
                  <a:alphaModFix amt="80000"/>
                </a:blip>
                <a:tile tx="0" ty="0" sx="47000" sy="49000" flip="none" algn="b"/>
              </a:blipFill>
              <a:effectLst>
                <a:outerShdw blurRad="60007" dist="200025" dir="15000000" sy="30000" kx="-1800000" algn="bl" rotWithShape="0">
                  <a:prstClr val="black">
                    <a:alpha val="32000"/>
                  </a:prstClr>
                </a:outerShdw>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学习目标</a:t>
            </a:r>
            <a:endParaRPr lang="zh-CN" altLang="en-US"/>
          </a:p>
        </p:txBody>
      </p:sp>
      <p:sp>
        <p:nvSpPr>
          <p:cNvPr id="3" name="内容占位符 2"/>
          <p:cNvSpPr>
            <a:spLocks noGrp="1"/>
          </p:cNvSpPr>
          <p:nvPr>
            <p:ph idx="1"/>
          </p:nvPr>
        </p:nvSpPr>
        <p:spPr/>
        <p:txBody>
          <a:bodyPr/>
          <a:p>
            <a:pPr>
              <a:lnSpc>
                <a:spcPct val="200000"/>
              </a:lnSpc>
              <a:spcBef>
                <a:spcPts val="0"/>
              </a:spcBef>
            </a:pPr>
            <a:r>
              <a:rPr lang="en-US" altLang="zh-CN"/>
              <a:t>1.</a:t>
            </a:r>
            <a:r>
              <a:rPr lang="zh-CN" altLang="zh-CN"/>
              <a:t>知道</a:t>
            </a:r>
            <a:r>
              <a:rPr lang="zh-CN" altLang="en-US"/>
              <a:t>太平天国运动爆发的原因和经过；</a:t>
            </a:r>
            <a:endParaRPr lang="zh-CN" altLang="en-US"/>
          </a:p>
          <a:p>
            <a:pPr>
              <a:lnSpc>
                <a:spcPct val="200000"/>
              </a:lnSpc>
              <a:spcBef>
                <a:spcPts val="0"/>
              </a:spcBef>
            </a:pPr>
            <a:r>
              <a:rPr lang="en-US" altLang="zh-CN"/>
              <a:t>2.</a:t>
            </a:r>
            <a:r>
              <a:rPr lang="zh-CN" altLang="en-US"/>
              <a:t>掌握《天朝田亩制度》的内容及评价；</a:t>
            </a:r>
            <a:endParaRPr lang="zh-CN" altLang="en-US"/>
          </a:p>
          <a:p>
            <a:pPr>
              <a:lnSpc>
                <a:spcPct val="200000"/>
              </a:lnSpc>
              <a:spcBef>
                <a:spcPts val="0"/>
              </a:spcBef>
            </a:pPr>
            <a:r>
              <a:rPr lang="en-US" altLang="zh-CN"/>
              <a:t>3.</a:t>
            </a:r>
            <a:r>
              <a:rPr lang="zh-CN" altLang="en-US"/>
              <a:t>分析掌握太平天国运动的作用和局限性以及失败原因。</a:t>
            </a:r>
            <a:endParaRPr lang="zh-CN" altLang="en-US"/>
          </a:p>
          <a:p>
            <a:endParaRPr lang="en-US" altLang="zh-CN"/>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9211" y="43498"/>
            <a:ext cx="7786687" cy="759619"/>
          </a:xfrm>
        </p:spPr>
        <p:txBody>
          <a:bodyPr/>
          <a:p>
            <a:r>
              <a:rPr lang="zh-CN" altLang="en-US"/>
              <a:t>快乐导学一：预习检测</a:t>
            </a:r>
            <a:endParaRPr lang="zh-CN" altLang="en-US"/>
          </a:p>
        </p:txBody>
      </p:sp>
      <p:sp>
        <p:nvSpPr>
          <p:cNvPr id="3" name="内容占位符 2"/>
          <p:cNvSpPr>
            <a:spLocks noGrp="1"/>
          </p:cNvSpPr>
          <p:nvPr>
            <p:ph idx="1"/>
          </p:nvPr>
        </p:nvSpPr>
        <p:spPr>
          <a:xfrm>
            <a:off x="134620" y="629920"/>
            <a:ext cx="8918575" cy="3877310"/>
          </a:xfrm>
        </p:spPr>
        <p:txBody>
          <a:bodyPr/>
          <a:p>
            <a:pPr marL="0" indent="0">
              <a:lnSpc>
                <a:spcPts val="2860"/>
              </a:lnSpc>
              <a:spcBef>
                <a:spcPts val="0"/>
              </a:spcBef>
              <a:buNone/>
            </a:pPr>
            <a:r>
              <a:rPr lang="en-US" altLang="zh-CN" sz="2800" b="1"/>
              <a:t>1.</a:t>
            </a:r>
            <a:r>
              <a:rPr lang="en-US" altLang="zh-CN" sz="2800" b="1" u="sng"/>
              <a:t>      </a:t>
            </a:r>
            <a:r>
              <a:rPr lang="zh-CN" altLang="en-US" sz="2800" b="1"/>
              <a:t>年初，洪秀全在广西</a:t>
            </a:r>
            <a:r>
              <a:rPr lang="zh-CN" altLang="en-US" sz="2800" b="1" u="sng"/>
              <a:t>            </a:t>
            </a:r>
            <a:r>
              <a:rPr lang="zh-CN" altLang="en-US" sz="2800" b="1"/>
              <a:t>正式宣布起义，建国号为</a:t>
            </a:r>
            <a:r>
              <a:rPr lang="zh-CN" altLang="en-US" sz="2800" b="1" u="sng"/>
              <a:t>              </a:t>
            </a:r>
            <a:r>
              <a:rPr lang="zh-CN" altLang="en-US" sz="2800" b="1"/>
              <a:t>，起义军称</a:t>
            </a:r>
            <a:r>
              <a:rPr lang="zh-CN" altLang="en-US" sz="2800" b="1" u="sng"/>
              <a:t>           </a:t>
            </a:r>
            <a:r>
              <a:rPr lang="zh-CN" altLang="en-US" sz="2800" b="1"/>
              <a:t>，三月，洪秀全称</a:t>
            </a:r>
            <a:r>
              <a:rPr lang="zh-CN" altLang="en-US" sz="2800" b="1" u="sng"/>
              <a:t>              </a:t>
            </a:r>
            <a:r>
              <a:rPr lang="zh-CN" altLang="en-US" sz="2800" b="1"/>
              <a:t>。</a:t>
            </a:r>
            <a:endParaRPr lang="zh-CN" altLang="en-US" sz="2800" b="1"/>
          </a:p>
          <a:p>
            <a:pPr marL="0" indent="0">
              <a:lnSpc>
                <a:spcPts val="2860"/>
              </a:lnSpc>
              <a:spcBef>
                <a:spcPts val="0"/>
              </a:spcBef>
              <a:buNone/>
            </a:pPr>
            <a:r>
              <a:rPr lang="en-US" altLang="zh-CN" sz="2800" b="1"/>
              <a:t>2</a:t>
            </a:r>
            <a:r>
              <a:rPr lang="en-US" altLang="zh-CN" sz="2800" b="1" u="sng"/>
              <a:t>.        </a:t>
            </a:r>
            <a:r>
              <a:rPr lang="zh-CN" altLang="en-US" sz="2800" b="1"/>
              <a:t>年，太平军攻占南京城，改南京为</a:t>
            </a:r>
            <a:r>
              <a:rPr lang="zh-CN" altLang="en-US" sz="2800" b="1" u="sng"/>
              <a:t>          </a:t>
            </a:r>
            <a:r>
              <a:rPr lang="zh-CN" altLang="en-US" sz="2800" b="1"/>
              <a:t>，定为都城，正式建立了与清王朝对峙的政权。</a:t>
            </a:r>
            <a:endParaRPr lang="zh-CN" altLang="en-US" sz="2800" b="1"/>
          </a:p>
          <a:p>
            <a:pPr marL="0" indent="0">
              <a:lnSpc>
                <a:spcPts val="2860"/>
              </a:lnSpc>
              <a:spcBef>
                <a:spcPts val="0"/>
              </a:spcBef>
              <a:buNone/>
            </a:pPr>
            <a:r>
              <a:rPr lang="en-US" altLang="zh-CN" sz="2800" b="1"/>
              <a:t>3.</a:t>
            </a:r>
            <a:r>
              <a:rPr lang="zh-CN" altLang="en-US" sz="2800" b="1">
                <a:sym typeface="+mn-ea"/>
              </a:rPr>
              <a:t>定都天京后，太平天国颁布了</a:t>
            </a:r>
            <a:r>
              <a:rPr lang="zh-CN" altLang="en-US" sz="2800" b="1" u="sng">
                <a:sym typeface="+mn-ea"/>
              </a:rPr>
              <a:t>                    </a:t>
            </a:r>
            <a:r>
              <a:rPr lang="zh-CN" altLang="en-US" sz="2800" b="1">
                <a:sym typeface="+mn-ea"/>
              </a:rPr>
              <a:t>，该文件设想通过平分土地，建立一个</a:t>
            </a:r>
            <a:r>
              <a:rPr lang="zh-CN" altLang="en-US" sz="2800" b="1" u="sng">
                <a:sym typeface="+mn-ea"/>
              </a:rPr>
              <a:t>                                                                                                                                  </a:t>
            </a:r>
            <a:r>
              <a:rPr lang="zh-CN" altLang="en-US" sz="2800" b="1">
                <a:sym typeface="+mn-ea"/>
              </a:rPr>
              <a:t>的理想社会。</a:t>
            </a:r>
            <a:endParaRPr lang="zh-CN" altLang="en-US" sz="2800" b="1">
              <a:sym typeface="+mn-ea"/>
            </a:endParaRPr>
          </a:p>
          <a:p>
            <a:pPr marL="0" indent="0">
              <a:lnSpc>
                <a:spcPts val="2860"/>
              </a:lnSpc>
              <a:spcBef>
                <a:spcPts val="0"/>
              </a:spcBef>
              <a:buNone/>
            </a:pPr>
            <a:r>
              <a:rPr lang="en-US" altLang="zh-CN" sz="2800" b="1">
                <a:sym typeface="+mn-ea"/>
              </a:rPr>
              <a:t>4.</a:t>
            </a:r>
            <a:r>
              <a:rPr lang="en-US" altLang="zh-CN" sz="2800" b="1" u="sng">
                <a:sym typeface="+mn-ea"/>
              </a:rPr>
              <a:t>            </a:t>
            </a:r>
            <a:r>
              <a:rPr lang="zh-CN" altLang="en-US" sz="2800" b="1">
                <a:sym typeface="+mn-ea"/>
              </a:rPr>
              <a:t>年，太平军攻破清军</a:t>
            </a:r>
            <a:r>
              <a:rPr lang="zh-CN" altLang="en-US" sz="2800" b="1" u="sng">
                <a:sym typeface="+mn-ea"/>
              </a:rPr>
              <a:t>                             </a:t>
            </a:r>
            <a:r>
              <a:rPr lang="zh-CN" altLang="en-US" sz="2800" b="1">
                <a:sym typeface="+mn-ea"/>
              </a:rPr>
              <a:t>，太平天国军事上进入全盛时期。</a:t>
            </a:r>
            <a:endParaRPr lang="zh-CN" altLang="en-US" sz="2800" b="1">
              <a:sym typeface="+mn-ea"/>
            </a:endParaRPr>
          </a:p>
          <a:p>
            <a:pPr marL="0" indent="0">
              <a:lnSpc>
                <a:spcPts val="2860"/>
              </a:lnSpc>
              <a:spcBef>
                <a:spcPts val="0"/>
              </a:spcBef>
              <a:buNone/>
            </a:pPr>
            <a:r>
              <a:rPr lang="en-US" altLang="zh-CN" sz="2800" b="1">
                <a:sym typeface="+mn-ea"/>
              </a:rPr>
              <a:t>5.</a:t>
            </a:r>
            <a:r>
              <a:rPr lang="zh-CN" altLang="en-US" sz="2800" b="1">
                <a:sym typeface="+mn-ea"/>
              </a:rPr>
              <a:t>天京事变发生的原因。</a:t>
            </a:r>
            <a:endParaRPr lang="zh-CN" altLang="en-US" sz="2800" b="1">
              <a:sym typeface="+mn-ea"/>
            </a:endParaRPr>
          </a:p>
          <a:p>
            <a:pPr>
              <a:lnSpc>
                <a:spcPts val="2860"/>
              </a:lnSpc>
              <a:spcBef>
                <a:spcPts val="0"/>
              </a:spcBef>
            </a:pPr>
            <a:r>
              <a:rPr lang="zh-CN" altLang="en-US" sz="2800" b="1" u="sng">
                <a:sym typeface="+mn-ea"/>
              </a:rPr>
              <a:t>                            </a:t>
            </a:r>
            <a:r>
              <a:rPr lang="zh-CN" altLang="en-US" sz="2800" b="1">
                <a:sym typeface="+mn-ea"/>
              </a:rPr>
              <a:t> </a:t>
            </a:r>
            <a:endParaRPr lang="zh-CN" altLang="en-US" sz="2800" b="1">
              <a:sym typeface="+mn-ea"/>
            </a:endParaRPr>
          </a:p>
          <a:p>
            <a:pPr>
              <a:lnSpc>
                <a:spcPts val="2860"/>
              </a:lnSpc>
              <a:spcBef>
                <a:spcPts val="0"/>
              </a:spcBef>
            </a:pPr>
            <a:endParaRPr lang="en-US" altLang="zh-CN" sz="2800" b="1"/>
          </a:p>
          <a:p>
            <a:pPr>
              <a:lnSpc>
                <a:spcPts val="2860"/>
              </a:lnSpc>
              <a:spcBef>
                <a:spcPts val="0"/>
              </a:spcBef>
            </a:pPr>
            <a:r>
              <a:rPr lang="en-US" altLang="zh-CN" sz="2800" b="1"/>
              <a:t>6.</a:t>
            </a:r>
            <a:r>
              <a:rPr lang="zh-CN" altLang="en-US" sz="2800" b="1"/>
              <a:t>太平天国运动的历史意义。</a:t>
            </a:r>
            <a:endParaRPr lang="zh-CN" altLang="en-US" sz="2800" b="1"/>
          </a:p>
          <a:p>
            <a:pPr>
              <a:lnSpc>
                <a:spcPts val="2860"/>
              </a:lnSpc>
              <a:spcBef>
                <a:spcPts val="0"/>
              </a:spcBef>
            </a:pPr>
            <a:endParaRPr lang="zh-CN" altLang="en-US" sz="2800" b="1"/>
          </a:p>
        </p:txBody>
      </p:sp>
      <p:sp>
        <p:nvSpPr>
          <p:cNvPr id="5" name="文本框 4"/>
          <p:cNvSpPr txBox="1"/>
          <p:nvPr/>
        </p:nvSpPr>
        <p:spPr>
          <a:xfrm>
            <a:off x="400685" y="629920"/>
            <a:ext cx="1171575" cy="398780"/>
          </a:xfrm>
          <a:prstGeom prst="rect">
            <a:avLst/>
          </a:prstGeom>
          <a:noFill/>
        </p:spPr>
        <p:txBody>
          <a:bodyPr wrap="square" rtlCol="0">
            <a:spAutoFit/>
          </a:bodyPr>
          <a:p>
            <a:r>
              <a:rPr lang="en-US" altLang="zh-CN" sz="2000" i="1">
                <a:solidFill>
                  <a:srgbClr val="FF0000"/>
                </a:solidFill>
              </a:rPr>
              <a:t>1851</a:t>
            </a:r>
            <a:endParaRPr lang="en-US" altLang="zh-CN" sz="2000" i="1">
              <a:solidFill>
                <a:srgbClr val="FF0000"/>
              </a:solidFill>
            </a:endParaRPr>
          </a:p>
        </p:txBody>
      </p:sp>
      <p:sp>
        <p:nvSpPr>
          <p:cNvPr id="7" name="文本框 6"/>
          <p:cNvSpPr txBox="1"/>
          <p:nvPr/>
        </p:nvSpPr>
        <p:spPr>
          <a:xfrm>
            <a:off x="4319270" y="568325"/>
            <a:ext cx="1508125" cy="521970"/>
          </a:xfrm>
          <a:prstGeom prst="rect">
            <a:avLst/>
          </a:prstGeom>
          <a:noFill/>
        </p:spPr>
        <p:txBody>
          <a:bodyPr wrap="square" rtlCol="0">
            <a:spAutoFit/>
          </a:bodyPr>
          <a:p>
            <a:r>
              <a:rPr lang="zh-CN" altLang="en-US" sz="2800" b="1" i="1">
                <a:solidFill>
                  <a:srgbClr val="FF0000"/>
                </a:solidFill>
              </a:rPr>
              <a:t>金田村</a:t>
            </a:r>
            <a:endParaRPr lang="zh-CN" altLang="en-US" sz="2800" b="1" i="1">
              <a:solidFill>
                <a:srgbClr val="FF0000"/>
              </a:solidFill>
            </a:endParaRPr>
          </a:p>
        </p:txBody>
      </p:sp>
      <p:sp>
        <p:nvSpPr>
          <p:cNvPr id="8" name="文本框 7"/>
          <p:cNvSpPr txBox="1"/>
          <p:nvPr/>
        </p:nvSpPr>
        <p:spPr>
          <a:xfrm>
            <a:off x="883920" y="908685"/>
            <a:ext cx="1694815" cy="521970"/>
          </a:xfrm>
          <a:prstGeom prst="rect">
            <a:avLst/>
          </a:prstGeom>
          <a:noFill/>
        </p:spPr>
        <p:txBody>
          <a:bodyPr wrap="square" rtlCol="0">
            <a:spAutoFit/>
          </a:bodyPr>
          <a:p>
            <a:r>
              <a:rPr lang="zh-CN" altLang="en-US" sz="2800" b="1" i="1">
                <a:solidFill>
                  <a:srgbClr val="FF0000"/>
                </a:solidFill>
              </a:rPr>
              <a:t>太平天国</a:t>
            </a:r>
            <a:endParaRPr lang="zh-CN" altLang="en-US" sz="2800" b="1" i="1">
              <a:solidFill>
                <a:srgbClr val="FF0000"/>
              </a:solidFill>
            </a:endParaRPr>
          </a:p>
        </p:txBody>
      </p:sp>
      <p:sp>
        <p:nvSpPr>
          <p:cNvPr id="9" name="文本框 8"/>
          <p:cNvSpPr txBox="1"/>
          <p:nvPr/>
        </p:nvSpPr>
        <p:spPr>
          <a:xfrm>
            <a:off x="3907155" y="1028700"/>
            <a:ext cx="2104390" cy="521970"/>
          </a:xfrm>
          <a:prstGeom prst="rect">
            <a:avLst/>
          </a:prstGeom>
          <a:noFill/>
        </p:spPr>
        <p:txBody>
          <a:bodyPr wrap="square" rtlCol="0">
            <a:spAutoFit/>
          </a:bodyPr>
          <a:p>
            <a:r>
              <a:rPr lang="en-US" altLang="zh-CN" sz="2800" b="1" i="1">
                <a:solidFill>
                  <a:srgbClr val="FF0000"/>
                </a:solidFill>
                <a:sym typeface="+mn-ea"/>
              </a:rPr>
              <a:t>“</a:t>
            </a:r>
            <a:r>
              <a:rPr lang="zh-CN" altLang="en-US" sz="2800" b="1" i="1">
                <a:solidFill>
                  <a:srgbClr val="FF0000"/>
                </a:solidFill>
                <a:sym typeface="+mn-ea"/>
              </a:rPr>
              <a:t>太平军</a:t>
            </a:r>
            <a:r>
              <a:rPr lang="en-US" altLang="zh-CN" sz="2800" i="1">
                <a:solidFill>
                  <a:srgbClr val="FF0000"/>
                </a:solidFill>
                <a:sym typeface="+mn-ea"/>
              </a:rPr>
              <a:t>”</a:t>
            </a:r>
            <a:endParaRPr lang="en-US" altLang="zh-CN" sz="2800" i="1">
              <a:solidFill>
                <a:srgbClr val="FF0000"/>
              </a:solidFill>
              <a:sym typeface="+mn-ea"/>
            </a:endParaRPr>
          </a:p>
        </p:txBody>
      </p:sp>
      <p:sp>
        <p:nvSpPr>
          <p:cNvPr id="10" name="文本框 9"/>
          <p:cNvSpPr txBox="1"/>
          <p:nvPr/>
        </p:nvSpPr>
        <p:spPr>
          <a:xfrm>
            <a:off x="883920" y="1261745"/>
            <a:ext cx="1307465" cy="521970"/>
          </a:xfrm>
          <a:prstGeom prst="rect">
            <a:avLst/>
          </a:prstGeom>
          <a:noFill/>
        </p:spPr>
        <p:txBody>
          <a:bodyPr wrap="square" rtlCol="0">
            <a:spAutoFit/>
          </a:bodyPr>
          <a:p>
            <a:r>
              <a:rPr lang="en-US" altLang="zh-CN" sz="2800">
                <a:sym typeface="+mn-ea"/>
              </a:rPr>
              <a:t>“</a:t>
            </a:r>
            <a:r>
              <a:rPr lang="zh-CN" altLang="en-US" sz="2800" b="1" i="1">
                <a:solidFill>
                  <a:srgbClr val="FF0000"/>
                </a:solidFill>
                <a:sym typeface="+mn-ea"/>
              </a:rPr>
              <a:t>天王</a:t>
            </a:r>
            <a:r>
              <a:rPr lang="en-US" altLang="zh-CN" sz="2800" b="1" i="1">
                <a:solidFill>
                  <a:srgbClr val="FF0000"/>
                </a:solidFill>
                <a:sym typeface="+mn-ea"/>
              </a:rPr>
              <a:t>”</a:t>
            </a:r>
            <a:endParaRPr lang="en-US" altLang="zh-CN" sz="2800" b="1" i="1">
              <a:solidFill>
                <a:srgbClr val="FF0000"/>
              </a:solidFill>
              <a:sym typeface="+mn-ea"/>
            </a:endParaRPr>
          </a:p>
        </p:txBody>
      </p:sp>
      <p:sp>
        <p:nvSpPr>
          <p:cNvPr id="11" name="文本框 10"/>
          <p:cNvSpPr txBox="1"/>
          <p:nvPr/>
        </p:nvSpPr>
        <p:spPr>
          <a:xfrm>
            <a:off x="400685" y="1704975"/>
            <a:ext cx="1264285" cy="521970"/>
          </a:xfrm>
          <a:prstGeom prst="rect">
            <a:avLst/>
          </a:prstGeom>
          <a:noFill/>
        </p:spPr>
        <p:txBody>
          <a:bodyPr wrap="square" rtlCol="0">
            <a:spAutoFit/>
          </a:bodyPr>
          <a:p>
            <a:r>
              <a:rPr lang="en-US" altLang="zh-CN" sz="2800" i="1">
                <a:solidFill>
                  <a:srgbClr val="FF0000"/>
                </a:solidFill>
              </a:rPr>
              <a:t>1853</a:t>
            </a:r>
            <a:endParaRPr lang="en-US" altLang="zh-CN" sz="2800" i="1">
              <a:solidFill>
                <a:srgbClr val="FF0000"/>
              </a:solidFill>
            </a:endParaRPr>
          </a:p>
        </p:txBody>
      </p:sp>
      <p:sp>
        <p:nvSpPr>
          <p:cNvPr id="12" name="文本框 11"/>
          <p:cNvSpPr txBox="1"/>
          <p:nvPr/>
        </p:nvSpPr>
        <p:spPr>
          <a:xfrm>
            <a:off x="6767830" y="1704975"/>
            <a:ext cx="1172210" cy="521970"/>
          </a:xfrm>
          <a:prstGeom prst="rect">
            <a:avLst/>
          </a:prstGeom>
          <a:noFill/>
        </p:spPr>
        <p:txBody>
          <a:bodyPr wrap="square" rtlCol="0">
            <a:spAutoFit/>
          </a:bodyPr>
          <a:p>
            <a:r>
              <a:rPr lang="zh-CN" altLang="en-US" sz="2800" b="1" i="1">
                <a:solidFill>
                  <a:srgbClr val="FF0000"/>
                </a:solidFill>
              </a:rPr>
              <a:t>天京</a:t>
            </a:r>
            <a:endParaRPr lang="zh-CN" altLang="en-US" sz="2800" b="1" i="1">
              <a:solidFill>
                <a:srgbClr val="FF0000"/>
              </a:solidFill>
            </a:endParaRPr>
          </a:p>
        </p:txBody>
      </p:sp>
      <p:sp>
        <p:nvSpPr>
          <p:cNvPr id="13" name="文本框 12"/>
          <p:cNvSpPr txBox="1"/>
          <p:nvPr/>
        </p:nvSpPr>
        <p:spPr>
          <a:xfrm>
            <a:off x="4676140" y="2394585"/>
            <a:ext cx="3263900" cy="521970"/>
          </a:xfrm>
          <a:prstGeom prst="rect">
            <a:avLst/>
          </a:prstGeom>
          <a:noFill/>
        </p:spPr>
        <p:txBody>
          <a:bodyPr wrap="square" rtlCol="0">
            <a:spAutoFit/>
          </a:bodyPr>
          <a:p>
            <a:r>
              <a:rPr lang="zh-CN" altLang="en-US" sz="2800" i="1">
                <a:solidFill>
                  <a:srgbClr val="FF0000"/>
                </a:solidFill>
                <a:sym typeface="+mn-ea"/>
              </a:rPr>
              <a:t>《</a:t>
            </a:r>
            <a:r>
              <a:rPr lang="zh-CN" altLang="en-US" sz="2800" b="1" i="1">
                <a:solidFill>
                  <a:srgbClr val="FF0000"/>
                </a:solidFill>
                <a:sym typeface="+mn-ea"/>
              </a:rPr>
              <a:t>天朝田亩制度》</a:t>
            </a:r>
            <a:endParaRPr lang="zh-CN" altLang="en-US" sz="2800" b="1" i="1">
              <a:solidFill>
                <a:srgbClr val="FF0000"/>
              </a:solidFill>
              <a:sym typeface="+mn-ea"/>
            </a:endParaRPr>
          </a:p>
        </p:txBody>
      </p:sp>
      <p:sp>
        <p:nvSpPr>
          <p:cNvPr id="19" name="文本框 18"/>
          <p:cNvSpPr txBox="1"/>
          <p:nvPr/>
        </p:nvSpPr>
        <p:spPr>
          <a:xfrm>
            <a:off x="2966561" y="2829719"/>
            <a:ext cx="5631180" cy="829945"/>
          </a:xfrm>
          <a:prstGeom prst="rect">
            <a:avLst/>
          </a:prstGeom>
          <a:noFill/>
        </p:spPr>
        <p:txBody>
          <a:bodyPr wrap="square" rtlCol="0">
            <a:spAutoFit/>
          </a:bodyPr>
          <a:p>
            <a:r>
              <a:rPr lang="en-US" altLang="zh-CN" sz="2400" i="1">
                <a:solidFill>
                  <a:srgbClr val="FF0000"/>
                </a:solidFill>
                <a:sym typeface="+mn-ea"/>
              </a:rPr>
              <a:t>“</a:t>
            </a:r>
            <a:r>
              <a:rPr lang="zh-CN" altLang="en-US" sz="2400" b="1" i="1">
                <a:solidFill>
                  <a:srgbClr val="FF0000"/>
                </a:solidFill>
                <a:sym typeface="+mn-ea"/>
              </a:rPr>
              <a:t>有田同耕，有饭同食，有衣同穿，有钱同使，无处不均匀，无人不保暖</a:t>
            </a:r>
            <a:r>
              <a:rPr lang="en-US" altLang="zh-CN" sz="1350" i="1">
                <a:solidFill>
                  <a:srgbClr val="FF0000"/>
                </a:solidFill>
                <a:sym typeface="+mn-ea"/>
              </a:rPr>
              <a:t>” </a:t>
            </a:r>
            <a:r>
              <a:rPr lang="en-US" altLang="zh-CN" sz="1350">
                <a:sym typeface="+mn-ea"/>
              </a:rPr>
              <a:t>  </a:t>
            </a:r>
            <a:endParaRPr lang="zh-CN" altLang="en-US" sz="1350"/>
          </a:p>
        </p:txBody>
      </p:sp>
      <p:sp>
        <p:nvSpPr>
          <p:cNvPr id="20" name="文本框 19"/>
          <p:cNvSpPr txBox="1"/>
          <p:nvPr/>
        </p:nvSpPr>
        <p:spPr>
          <a:xfrm>
            <a:off x="400685" y="3493135"/>
            <a:ext cx="1536700" cy="521970"/>
          </a:xfrm>
          <a:prstGeom prst="rect">
            <a:avLst/>
          </a:prstGeom>
          <a:noFill/>
        </p:spPr>
        <p:txBody>
          <a:bodyPr wrap="square" rtlCol="0">
            <a:spAutoFit/>
          </a:bodyPr>
          <a:p>
            <a:r>
              <a:rPr lang="en-US" altLang="zh-CN" sz="2800" i="1">
                <a:solidFill>
                  <a:srgbClr val="FF0000"/>
                </a:solidFill>
              </a:rPr>
              <a:t>1856</a:t>
            </a:r>
            <a:endParaRPr lang="en-US" altLang="zh-CN" sz="2800" i="1">
              <a:solidFill>
                <a:srgbClr val="FF0000"/>
              </a:solidFill>
            </a:endParaRPr>
          </a:p>
        </p:txBody>
      </p:sp>
      <p:sp>
        <p:nvSpPr>
          <p:cNvPr id="21" name="文本框 20"/>
          <p:cNvSpPr txBox="1"/>
          <p:nvPr/>
        </p:nvSpPr>
        <p:spPr>
          <a:xfrm>
            <a:off x="5059680" y="3493135"/>
            <a:ext cx="3566795" cy="521970"/>
          </a:xfrm>
          <a:prstGeom prst="rect">
            <a:avLst/>
          </a:prstGeom>
          <a:noFill/>
        </p:spPr>
        <p:txBody>
          <a:bodyPr wrap="square" rtlCol="0">
            <a:spAutoFit/>
          </a:bodyPr>
          <a:p>
            <a:r>
              <a:rPr lang="zh-CN" altLang="en-US" sz="2800" b="1" i="1">
                <a:solidFill>
                  <a:srgbClr val="FF0000"/>
                </a:solidFill>
                <a:sym typeface="+mn-ea"/>
              </a:rPr>
              <a:t>江南大营和江北大营</a:t>
            </a:r>
            <a:endParaRPr lang="zh-CN" altLang="en-US" sz="2800" b="1" i="1">
              <a:solidFill>
                <a:srgbClr val="FF0000"/>
              </a:solidFill>
              <a:sym typeface="+mn-ea"/>
            </a:endParaRPr>
          </a:p>
        </p:txBody>
      </p:sp>
      <p:sp>
        <p:nvSpPr>
          <p:cNvPr id="22" name="文本框 21"/>
          <p:cNvSpPr txBox="1"/>
          <p:nvPr/>
        </p:nvSpPr>
        <p:spPr>
          <a:xfrm>
            <a:off x="29845" y="4507230"/>
            <a:ext cx="9333230" cy="1260475"/>
          </a:xfrm>
          <a:prstGeom prst="rect">
            <a:avLst/>
          </a:prstGeom>
          <a:noFill/>
        </p:spPr>
        <p:txBody>
          <a:bodyPr wrap="square" rtlCol="0">
            <a:spAutoFit/>
          </a:bodyPr>
          <a:p>
            <a:r>
              <a:rPr lang="zh-CN" altLang="en-US" sz="2400" b="1">
                <a:solidFill>
                  <a:srgbClr val="FF0000"/>
                </a:solidFill>
                <a:sym typeface="+mn-ea"/>
              </a:rPr>
              <a:t>直接原因：领导人进取心逐减，腐朽思想滋长，内部矛盾尖锐</a:t>
            </a:r>
            <a:endParaRPr lang="zh-CN" altLang="en-US" sz="2400" b="1">
              <a:solidFill>
                <a:srgbClr val="FF0000"/>
              </a:solidFill>
              <a:sym typeface="+mn-ea"/>
            </a:endParaRPr>
          </a:p>
          <a:p>
            <a:r>
              <a:rPr lang="zh-CN" altLang="en-US" sz="2400" b="1">
                <a:solidFill>
                  <a:srgbClr val="FF0000"/>
                </a:solidFill>
                <a:sym typeface="+mn-ea"/>
              </a:rPr>
              <a:t>间接原因：敌人破坏颠覆的影响 根本原因：农民自身阶级的局限性</a:t>
            </a:r>
            <a:endParaRPr lang="zh-CN" altLang="en-US" sz="2400" b="1">
              <a:solidFill>
                <a:srgbClr val="FF0000"/>
              </a:solidFill>
              <a:sym typeface="+mn-ea"/>
            </a:endParaRPr>
          </a:p>
          <a:p>
            <a:endParaRPr lang="zh-CN" altLang="en-US" sz="2800" b="1" i="1">
              <a:solidFill>
                <a:srgbClr val="FF0000"/>
              </a:solidFill>
              <a:sym typeface="+mn-ea"/>
            </a:endParaRPr>
          </a:p>
        </p:txBody>
      </p:sp>
      <p:sp>
        <p:nvSpPr>
          <p:cNvPr id="23" name="文本框 22"/>
          <p:cNvSpPr txBox="1"/>
          <p:nvPr/>
        </p:nvSpPr>
        <p:spPr>
          <a:xfrm>
            <a:off x="134620" y="5660390"/>
            <a:ext cx="8919210" cy="1198880"/>
          </a:xfrm>
          <a:prstGeom prst="rect">
            <a:avLst/>
          </a:prstGeom>
          <a:noFill/>
        </p:spPr>
        <p:txBody>
          <a:bodyPr wrap="square" rtlCol="0">
            <a:spAutoFit/>
          </a:bodyPr>
          <a:p>
            <a:r>
              <a:rPr lang="zh-CN" altLang="en-US" sz="2400" b="1" i="1">
                <a:solidFill>
                  <a:srgbClr val="FF0000"/>
                </a:solidFill>
                <a:sym typeface="+mn-ea"/>
              </a:rPr>
              <a:t>太平天国运动是中国历史上一次伟大的反封建反侵略的农民革命战争。太平天国运动沉重打击了清王朝的反动统治和外国资本主义侵略势力，鼓舞了近代中国人的革命运动。</a:t>
            </a:r>
            <a:endParaRPr lang="zh-CN" altLang="en-US" sz="2400" b="1" i="1">
              <a:solidFill>
                <a:srgbClr val="FF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anim calcmode="lin" valueType="num">
                                      <p:cBhvr additive="base">
                                        <p:cTn id="25"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 calcmode="lin" valueType="num">
                                      <p:cBhvr additive="base">
                                        <p:cTn id="3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2">
                                            <p:txEl>
                                              <p:pRg st="0" end="0"/>
                                            </p:txEl>
                                          </p:spTgt>
                                        </p:tgtEl>
                                        <p:attrNameLst>
                                          <p:attrName>style.visibility</p:attrName>
                                        </p:attrNameLst>
                                      </p:cBhvr>
                                      <p:to>
                                        <p:strVal val="visible"/>
                                      </p:to>
                                    </p:set>
                                    <p:anim calcmode="lin" valueType="num">
                                      <p:cBhvr additive="base">
                                        <p:cTn id="43"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3">
                                            <p:txEl>
                                              <p:pRg st="0" end="0"/>
                                            </p:txEl>
                                          </p:spTgt>
                                        </p:tgtEl>
                                        <p:attrNameLst>
                                          <p:attrName>style.visibility</p:attrName>
                                        </p:attrNameLst>
                                      </p:cBhvr>
                                      <p:to>
                                        <p:strVal val="visible"/>
                                      </p:to>
                                    </p:set>
                                    <p:anim calcmode="lin" valueType="num">
                                      <p:cBhvr additive="base">
                                        <p:cTn id="49"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9">
                                            <p:txEl>
                                              <p:pRg st="0" end="0"/>
                                            </p:txEl>
                                          </p:spTgt>
                                        </p:tgtEl>
                                        <p:attrNameLst>
                                          <p:attrName>style.visibility</p:attrName>
                                        </p:attrNameLst>
                                      </p:cBhvr>
                                      <p:to>
                                        <p:strVal val="visible"/>
                                      </p:to>
                                    </p:set>
                                    <p:anim calcmode="lin" valueType="num">
                                      <p:cBhvr additive="base">
                                        <p:cTn id="55"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0">
                                            <p:txEl>
                                              <p:pRg st="0" end="0"/>
                                            </p:txEl>
                                          </p:spTgt>
                                        </p:tgtEl>
                                        <p:attrNameLst>
                                          <p:attrName>style.visibility</p:attrName>
                                        </p:attrNameLst>
                                      </p:cBhvr>
                                      <p:to>
                                        <p:strVal val="visible"/>
                                      </p:to>
                                    </p:set>
                                    <p:anim calcmode="lin" valueType="num">
                                      <p:cBhvr additive="base">
                                        <p:cTn id="61"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21">
                                            <p:txEl>
                                              <p:pRg st="0" end="0"/>
                                            </p:txEl>
                                          </p:spTgt>
                                        </p:tgtEl>
                                        <p:attrNameLst>
                                          <p:attrName>style.visibility</p:attrName>
                                        </p:attrNameLst>
                                      </p:cBhvr>
                                      <p:to>
                                        <p:strVal val="visible"/>
                                      </p:to>
                                    </p:set>
                                    <p:anim calcmode="lin" valueType="num">
                                      <p:cBhvr additive="base">
                                        <p:cTn id="67"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2">
                                            <p:txEl>
                                              <p:pRg st="0" end="0"/>
                                            </p:txEl>
                                          </p:spTgt>
                                        </p:tgtEl>
                                        <p:attrNameLst>
                                          <p:attrName>style.visibility</p:attrName>
                                        </p:attrNameLst>
                                      </p:cBhvr>
                                      <p:to>
                                        <p:strVal val="visible"/>
                                      </p:to>
                                    </p:set>
                                    <p:anim calcmode="lin" valueType="num">
                                      <p:cBhvr additive="base">
                                        <p:cTn id="73"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22">
                                            <p:txEl>
                                              <p:pRg st="1" end="1"/>
                                            </p:txEl>
                                          </p:spTgt>
                                        </p:tgtEl>
                                        <p:attrNameLst>
                                          <p:attrName>style.visibility</p:attrName>
                                        </p:attrNameLst>
                                      </p:cBhvr>
                                      <p:to>
                                        <p:strVal val="visible"/>
                                      </p:to>
                                    </p:set>
                                    <p:anim calcmode="lin" valueType="num">
                                      <p:cBhvr additive="base">
                                        <p:cTn id="79" dur="500" fill="hold"/>
                                        <p:tgtEl>
                                          <p:spTgt spid="22">
                                            <p:txEl>
                                              <p:pRg st="1" end="1"/>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2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23">
                                            <p:txEl>
                                              <p:pRg st="0" end="0"/>
                                            </p:txEl>
                                          </p:spTgt>
                                        </p:tgtEl>
                                        <p:attrNameLst>
                                          <p:attrName>style.visibility</p:attrName>
                                        </p:attrNameLst>
                                      </p:cBhvr>
                                      <p:to>
                                        <p:strVal val="visible"/>
                                      </p:to>
                                    </p:set>
                                    <p:anim calcmode="lin" valueType="num">
                                      <p:cBhvr additive="base">
                                        <p:cTn id="8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55588" y="77470"/>
            <a:ext cx="7786687" cy="1012825"/>
          </a:xfrm>
        </p:spPr>
        <p:txBody>
          <a:bodyPr/>
          <a:p>
            <a:r>
              <a:rPr lang="zh-CN" altLang="en-US"/>
              <a:t>快乐导学二：自主学习</a:t>
            </a:r>
            <a:endParaRPr lang="zh-CN" altLang="en-US"/>
          </a:p>
        </p:txBody>
      </p:sp>
      <p:sp>
        <p:nvSpPr>
          <p:cNvPr id="3" name="内容占位符 2"/>
          <p:cNvSpPr>
            <a:spLocks noGrp="1"/>
          </p:cNvSpPr>
          <p:nvPr>
            <p:ph idx="1"/>
          </p:nvPr>
        </p:nvSpPr>
        <p:spPr>
          <a:xfrm>
            <a:off x="198755" y="875030"/>
            <a:ext cx="8745855" cy="4625975"/>
          </a:xfrm>
        </p:spPr>
        <p:txBody>
          <a:bodyPr/>
          <a:p>
            <a:r>
              <a:rPr lang="zh-CN" altLang="en-US" sz="2800" b="1">
                <a:latin typeface="微软雅黑" panose="020B0503020204020204" charset="-122"/>
                <a:ea typeface="微软雅黑" panose="020B0503020204020204" charset="-122"/>
              </a:rPr>
              <a:t>材料一：鸦片战争后，鸦片走私导致白银外流，银价激涨，与此同时，为支付战争巨额赔款和弥补战争中的军费开支，清政府极力进行搜刮，不断加捐加税。</a:t>
            </a:r>
            <a:endParaRPr lang="zh-CN" altLang="en-US" sz="2800" b="1">
              <a:latin typeface="微软雅黑" panose="020B0503020204020204" charset="-122"/>
              <a:ea typeface="微软雅黑" panose="020B0503020204020204" charset="-122"/>
            </a:endParaRPr>
          </a:p>
          <a:p>
            <a:r>
              <a:rPr lang="zh-CN" altLang="en-US" sz="2800" b="1">
                <a:latin typeface="微软雅黑" panose="020B0503020204020204" charset="-122"/>
                <a:ea typeface="微软雅黑" panose="020B0503020204020204" charset="-122"/>
              </a:rPr>
              <a:t>材料二：英国棉纺织品于</a:t>
            </a:r>
            <a:r>
              <a:rPr lang="en-US" altLang="zh-CN" sz="2800" b="1">
                <a:latin typeface="微软雅黑" panose="020B0503020204020204" charset="-122"/>
                <a:ea typeface="微软雅黑" panose="020B0503020204020204" charset="-122"/>
              </a:rPr>
              <a:t>1840</a:t>
            </a:r>
            <a:r>
              <a:rPr lang="zh-CN" altLang="en-US" sz="2800" b="1">
                <a:latin typeface="微软雅黑" panose="020B0503020204020204" charset="-122"/>
                <a:ea typeface="微软雅黑" panose="020B0503020204020204" charset="-122"/>
              </a:rPr>
              <a:t>年至</a:t>
            </a:r>
            <a:r>
              <a:rPr lang="en-US" altLang="zh-CN" sz="2800" b="1">
                <a:latin typeface="微软雅黑" panose="020B0503020204020204" charset="-122"/>
                <a:ea typeface="微软雅黑" panose="020B0503020204020204" charset="-122"/>
              </a:rPr>
              <a:t>1845</a:t>
            </a:r>
            <a:r>
              <a:rPr lang="zh-CN" altLang="en-US" sz="2800" b="1">
                <a:latin typeface="微软雅黑" panose="020B0503020204020204" charset="-122"/>
                <a:ea typeface="微软雅黑" panose="020B0503020204020204" charset="-122"/>
              </a:rPr>
              <a:t>年的五年时间里，输入量增加了四倍多。究其原因，其货物物美价廉也！</a:t>
            </a:r>
            <a:endParaRPr lang="zh-CN" altLang="en-US" sz="2800" b="1">
              <a:latin typeface="微软雅黑" panose="020B0503020204020204" charset="-122"/>
              <a:ea typeface="微软雅黑" panose="020B0503020204020204" charset="-122"/>
            </a:endParaRPr>
          </a:p>
          <a:p>
            <a:r>
              <a:rPr lang="zh-CN" altLang="en-US" sz="2800" b="1">
                <a:latin typeface="微软雅黑" panose="020B0503020204020204" charset="-122"/>
                <a:ea typeface="微软雅黑" panose="020B0503020204020204" charset="-122"/>
              </a:rPr>
              <a:t>材料三：广西地瘠民穷，水旱蝗灾不断，灾害严重。</a:t>
            </a:r>
            <a:endParaRPr lang="zh-CN" altLang="en-US" sz="2800" b="1">
              <a:latin typeface="微软雅黑" panose="020B0503020204020204" charset="-122"/>
              <a:ea typeface="微软雅黑" panose="020B0503020204020204" charset="-122"/>
            </a:endParaRPr>
          </a:p>
        </p:txBody>
      </p:sp>
      <p:sp>
        <p:nvSpPr>
          <p:cNvPr id="4" name="文本框 3"/>
          <p:cNvSpPr txBox="1"/>
          <p:nvPr/>
        </p:nvSpPr>
        <p:spPr>
          <a:xfrm>
            <a:off x="464344" y="4583748"/>
            <a:ext cx="7687628" cy="521970"/>
          </a:xfrm>
          <a:prstGeom prst="rect">
            <a:avLst/>
          </a:prstGeom>
          <a:noFill/>
        </p:spPr>
        <p:txBody>
          <a:bodyPr wrap="square" rtlCol="0">
            <a:spAutoFit/>
          </a:bodyPr>
          <a:p>
            <a:r>
              <a:rPr lang="zh-CN" altLang="en-US" sz="2800" b="1">
                <a:solidFill>
                  <a:srgbClr val="FF0000"/>
                </a:solidFill>
                <a:latin typeface="微软雅黑" panose="020B0503020204020204" charset="-122"/>
                <a:ea typeface="微软雅黑" panose="020B0503020204020204" charset="-122"/>
              </a:rPr>
              <a:t>从上面的三则材料中，你可以得到什么历史信息？</a:t>
            </a:r>
            <a:endParaRPr lang="zh-CN" altLang="en-US" sz="2800" b="1">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洪秀全发动金田起义（开端）</a:t>
            </a:r>
            <a:endParaRPr lang="zh-CN" altLang="en-US"/>
          </a:p>
        </p:txBody>
      </p:sp>
      <p:sp>
        <p:nvSpPr>
          <p:cNvPr id="3" name="内容占位符 2"/>
          <p:cNvSpPr>
            <a:spLocks noGrp="1"/>
          </p:cNvSpPr>
          <p:nvPr>
            <p:ph idx="1"/>
          </p:nvPr>
        </p:nvSpPr>
        <p:spPr/>
        <p:txBody>
          <a:bodyPr/>
          <a:p>
            <a:r>
              <a:rPr lang="zh-CN" altLang="en-US" sz="2800">
                <a:latin typeface="微软雅黑" panose="020B0503020204020204" charset="-122"/>
                <a:ea typeface="微软雅黑" panose="020B0503020204020204" charset="-122"/>
              </a:rPr>
              <a:t>原因：</a:t>
            </a:r>
            <a:endParaRPr lang="zh-CN" altLang="en-US" sz="2800">
              <a:latin typeface="微软雅黑" panose="020B0503020204020204" charset="-122"/>
              <a:ea typeface="微软雅黑" panose="020B0503020204020204" charset="-122"/>
            </a:endParaRPr>
          </a:p>
          <a:p>
            <a:r>
              <a:rPr lang="zh-CN" altLang="en-US" sz="2800">
                <a:latin typeface="微软雅黑" panose="020B0503020204020204" charset="-122"/>
                <a:ea typeface="微软雅黑" panose="020B0503020204020204" charset="-122"/>
              </a:rPr>
              <a:t>（</a:t>
            </a:r>
            <a:r>
              <a:rPr lang="en-US" altLang="zh-CN" sz="2800">
                <a:latin typeface="微软雅黑" panose="020B0503020204020204" charset="-122"/>
                <a:ea typeface="微软雅黑" panose="020B0503020204020204" charset="-122"/>
              </a:rPr>
              <a:t>1</a:t>
            </a:r>
            <a:r>
              <a:rPr lang="zh-CN" altLang="en-US" sz="2800">
                <a:latin typeface="微软雅黑" panose="020B0503020204020204" charset="-122"/>
                <a:ea typeface="微软雅黑" panose="020B0503020204020204" charset="-122"/>
              </a:rPr>
              <a:t>）根本原因：</a:t>
            </a:r>
            <a:r>
              <a:rPr lang="zh-CN" altLang="en-US" sz="2800">
                <a:solidFill>
                  <a:srgbClr val="FF0000"/>
                </a:solidFill>
                <a:latin typeface="微软雅黑" panose="020B0503020204020204" charset="-122"/>
                <a:ea typeface="微软雅黑" panose="020B0503020204020204" charset="-122"/>
              </a:rPr>
              <a:t>外国资本主义侵略和清政府的腐败导致社会矛盾激化。</a:t>
            </a:r>
            <a:endParaRPr lang="zh-CN" altLang="en-US" sz="2800">
              <a:solidFill>
                <a:srgbClr val="FF0000"/>
              </a:solidFill>
              <a:latin typeface="微软雅黑" panose="020B0503020204020204" charset="-122"/>
              <a:ea typeface="微软雅黑" panose="020B0503020204020204" charset="-122"/>
            </a:endParaRPr>
          </a:p>
          <a:p>
            <a:r>
              <a:rPr lang="zh-CN" altLang="en-US" sz="2800">
                <a:latin typeface="微软雅黑" panose="020B0503020204020204" charset="-122"/>
                <a:ea typeface="微软雅黑" panose="020B0503020204020204" charset="-122"/>
              </a:rPr>
              <a:t>①鸦片走私导致白银外流，银价激涨；②洋货涌入导致传统手工业破产；③巨额赔款加重人民负担</a:t>
            </a:r>
            <a:endParaRPr lang="zh-CN" altLang="en-US" sz="2800">
              <a:latin typeface="微软雅黑" panose="020B0503020204020204" charset="-122"/>
              <a:ea typeface="微软雅黑" panose="020B0503020204020204" charset="-122"/>
            </a:endParaRPr>
          </a:p>
          <a:p>
            <a:r>
              <a:rPr lang="zh-CN" altLang="en-US" sz="2800">
                <a:latin typeface="微软雅黑" panose="020B0503020204020204" charset="-122"/>
                <a:ea typeface="微软雅黑" panose="020B0503020204020204" charset="-122"/>
              </a:rPr>
              <a:t>（</a:t>
            </a:r>
            <a:r>
              <a:rPr lang="en-US" altLang="zh-CN" sz="2800">
                <a:latin typeface="微软雅黑" panose="020B0503020204020204" charset="-122"/>
                <a:ea typeface="微软雅黑" panose="020B0503020204020204" charset="-122"/>
              </a:rPr>
              <a:t>2</a:t>
            </a:r>
            <a:r>
              <a:rPr lang="zh-CN" altLang="en-US" sz="2800">
                <a:latin typeface="微软雅黑" panose="020B0503020204020204" charset="-122"/>
                <a:ea typeface="微软雅黑" panose="020B0503020204020204" charset="-122"/>
              </a:rPr>
              <a:t>）直接原因</a:t>
            </a:r>
            <a:r>
              <a:rPr lang="en-US" altLang="zh-CN" sz="2800">
                <a:latin typeface="微软雅黑" panose="020B0503020204020204" charset="-122"/>
                <a:ea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rPr>
              <a:t>连年的自然灾害</a:t>
            </a:r>
            <a:endParaRPr lang="zh-CN" altLang="en-US" sz="2800">
              <a:solidFill>
                <a:srgbClr val="FF0000"/>
              </a:solidFill>
              <a:latin typeface="微软雅黑" panose="020B0503020204020204" charset="-122"/>
              <a:ea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00430" y="406400"/>
            <a:ext cx="7786370" cy="272415"/>
          </a:xfrm>
        </p:spPr>
        <p:txBody>
          <a:bodyPr/>
          <a:p>
            <a:endParaRPr lang="zh-CN" altLang="en-US"/>
          </a:p>
        </p:txBody>
      </p:sp>
      <p:pic>
        <p:nvPicPr>
          <p:cNvPr id="4" name="内容占位符 3" descr="太平天国运动"/>
          <p:cNvPicPr>
            <a:picLocks noChangeAspect="1"/>
          </p:cNvPicPr>
          <p:nvPr>
            <p:ph idx="1"/>
          </p:nvPr>
        </p:nvPicPr>
        <p:blipFill>
          <a:blip r:embed="rId1"/>
          <a:stretch>
            <a:fillRect/>
          </a:stretch>
        </p:blipFill>
        <p:spPr>
          <a:xfrm>
            <a:off x="3749675" y="1730375"/>
            <a:ext cx="5480685" cy="3397885"/>
          </a:xfrm>
          <a:prstGeom prst="rect">
            <a:avLst/>
          </a:prstGeom>
        </p:spPr>
      </p:pic>
      <p:sp>
        <p:nvSpPr>
          <p:cNvPr id="5" name="文本框 4"/>
          <p:cNvSpPr txBox="1"/>
          <p:nvPr/>
        </p:nvSpPr>
        <p:spPr>
          <a:xfrm>
            <a:off x="900430" y="1834515"/>
            <a:ext cx="3483610" cy="3538220"/>
          </a:xfrm>
          <a:prstGeom prst="rect">
            <a:avLst/>
          </a:prstGeom>
          <a:noFill/>
        </p:spPr>
        <p:txBody>
          <a:bodyPr wrap="square" rtlCol="0">
            <a:spAutoFit/>
          </a:bodyPr>
          <a:p>
            <a:r>
              <a:rPr lang="zh-CN" altLang="en-US" sz="2800"/>
              <a:t>爆发时间：</a:t>
            </a:r>
            <a:r>
              <a:rPr lang="en-US" altLang="zh-CN" sz="2800" b="1">
                <a:solidFill>
                  <a:schemeClr val="accent2"/>
                </a:solidFill>
              </a:rPr>
              <a:t>1851</a:t>
            </a:r>
            <a:r>
              <a:rPr lang="zh-CN" altLang="en-US" sz="2800" b="1">
                <a:solidFill>
                  <a:schemeClr val="accent2"/>
                </a:solidFill>
              </a:rPr>
              <a:t>年</a:t>
            </a:r>
            <a:endParaRPr lang="zh-CN" altLang="en-US" sz="2800" b="1">
              <a:solidFill>
                <a:schemeClr val="accent2"/>
              </a:solidFill>
            </a:endParaRPr>
          </a:p>
          <a:p>
            <a:endParaRPr lang="zh-CN" altLang="en-US" sz="2800" b="1">
              <a:solidFill>
                <a:schemeClr val="accent2"/>
              </a:solidFill>
            </a:endParaRPr>
          </a:p>
          <a:p>
            <a:r>
              <a:rPr lang="zh-CN" altLang="en-US" sz="2800"/>
              <a:t>领导人：</a:t>
            </a:r>
            <a:r>
              <a:rPr lang="zh-CN" altLang="en-US" sz="2800" b="1">
                <a:solidFill>
                  <a:schemeClr val="accent2"/>
                </a:solidFill>
              </a:rPr>
              <a:t>洪秀全</a:t>
            </a:r>
            <a:endParaRPr lang="zh-CN" altLang="en-US" sz="2800" b="1">
              <a:solidFill>
                <a:schemeClr val="accent2"/>
              </a:solidFill>
            </a:endParaRPr>
          </a:p>
          <a:p>
            <a:endParaRPr lang="zh-CN" altLang="en-US" sz="2800" b="1">
              <a:solidFill>
                <a:schemeClr val="accent2"/>
              </a:solidFill>
            </a:endParaRPr>
          </a:p>
          <a:p>
            <a:r>
              <a:rPr lang="zh-CN" altLang="en-US" sz="2800"/>
              <a:t>起义地点：</a:t>
            </a:r>
            <a:endParaRPr lang="zh-CN" altLang="en-US" sz="2800"/>
          </a:p>
          <a:p>
            <a:r>
              <a:rPr lang="zh-CN" altLang="en-US" sz="2800"/>
              <a:t>     </a:t>
            </a:r>
            <a:r>
              <a:rPr lang="zh-CN" altLang="en-US" sz="2800" b="1">
                <a:solidFill>
                  <a:schemeClr val="accent2"/>
                </a:solidFill>
              </a:rPr>
              <a:t>广西桂平金田村</a:t>
            </a:r>
            <a:endParaRPr lang="zh-CN" altLang="en-US" sz="2800" b="1">
              <a:solidFill>
                <a:schemeClr val="accent2"/>
              </a:solidFill>
            </a:endParaRPr>
          </a:p>
          <a:p>
            <a:endParaRPr lang="zh-CN" altLang="en-US" sz="2800" b="1">
              <a:solidFill>
                <a:schemeClr val="accent2"/>
              </a:solidFill>
            </a:endParaRPr>
          </a:p>
          <a:p>
            <a:r>
              <a:rPr lang="zh-CN" altLang="en-US" sz="2800"/>
              <a:t>建号：</a:t>
            </a:r>
            <a:r>
              <a:rPr lang="zh-CN" altLang="en-US" sz="2800" b="1">
                <a:solidFill>
                  <a:schemeClr val="accent2"/>
                </a:solidFill>
              </a:rPr>
              <a:t>太平天国 </a:t>
            </a:r>
            <a:r>
              <a:rPr lang="zh-CN" altLang="en-US" sz="2800"/>
              <a:t>  </a:t>
            </a:r>
            <a:endParaRPr lang="zh-CN" altLang="en-US" sz="28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定都天京（发展）</a:t>
            </a:r>
            <a:endParaRPr lang="zh-CN" altLang="en-US"/>
          </a:p>
        </p:txBody>
      </p:sp>
      <p:sp>
        <p:nvSpPr>
          <p:cNvPr id="3" name="内容占位符 2"/>
          <p:cNvSpPr>
            <a:spLocks noGrp="1"/>
          </p:cNvSpPr>
          <p:nvPr>
            <p:ph idx="1"/>
          </p:nvPr>
        </p:nvSpPr>
        <p:spPr/>
        <p:txBody>
          <a:bodyPr/>
          <a:p>
            <a:pPr>
              <a:lnSpc>
                <a:spcPct val="150000"/>
              </a:lnSpc>
              <a:spcBef>
                <a:spcPts val="0"/>
              </a:spcBef>
            </a:pPr>
            <a:r>
              <a:rPr lang="zh-CN" altLang="en-US"/>
              <a:t>时间：</a:t>
            </a:r>
            <a:r>
              <a:rPr lang="en-US" altLang="zh-CN"/>
              <a:t>1853</a:t>
            </a:r>
            <a:r>
              <a:rPr lang="zh-CN" altLang="en-US"/>
              <a:t>年</a:t>
            </a:r>
            <a:endParaRPr lang="zh-CN" altLang="en-US"/>
          </a:p>
          <a:p>
            <a:pPr>
              <a:lnSpc>
                <a:spcPct val="150000"/>
              </a:lnSpc>
              <a:spcBef>
                <a:spcPts val="0"/>
              </a:spcBef>
            </a:pPr>
            <a:r>
              <a:rPr lang="zh-CN" altLang="en-US"/>
              <a:t>都城：将南京改名为天京，定为都城</a:t>
            </a:r>
            <a:endParaRPr lang="zh-CN" altLang="en-US"/>
          </a:p>
          <a:p>
            <a:pPr>
              <a:lnSpc>
                <a:spcPct val="150000"/>
              </a:lnSpc>
              <a:spcBef>
                <a:spcPts val="0"/>
              </a:spcBef>
            </a:pPr>
            <a:r>
              <a:rPr lang="zh-CN" altLang="en-US"/>
              <a:t>举措：</a:t>
            </a:r>
            <a:r>
              <a:rPr lang="en-US" altLang="zh-CN"/>
              <a:t>1853</a:t>
            </a:r>
            <a:r>
              <a:rPr lang="zh-CN" altLang="en-US"/>
              <a:t>年颁布《天朝田亩制度》</a:t>
            </a:r>
            <a:endParaRPr lang="zh-CN" altLang="en-US"/>
          </a:p>
          <a:p>
            <a:pPr>
              <a:lnSpc>
                <a:spcPct val="150000"/>
              </a:lnSpc>
              <a:spcBef>
                <a:spcPts val="0"/>
              </a:spcBef>
            </a:pPr>
            <a:r>
              <a:rPr lang="zh-CN" altLang="en-US"/>
              <a:t>影响：正式建立了与清政府对峙的政权</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太平天国运动兴起的过程</a:t>
            </a:r>
            <a:endParaRPr lang="zh-CN" altLang="en-US"/>
          </a:p>
        </p:txBody>
      </p:sp>
      <p:pic>
        <p:nvPicPr>
          <p:cNvPr id="4" name="内容占位符 3" descr="太平天国运动形式示意图"/>
          <p:cNvPicPr>
            <a:picLocks noChangeAspect="1"/>
          </p:cNvPicPr>
          <p:nvPr>
            <p:ph idx="1"/>
          </p:nvPr>
        </p:nvPicPr>
        <p:blipFill>
          <a:blip r:embed="rId1"/>
          <a:stretch>
            <a:fillRect/>
          </a:stretch>
        </p:blipFill>
        <p:spPr>
          <a:xfrm>
            <a:off x="900430" y="1290320"/>
            <a:ext cx="5304790" cy="4799330"/>
          </a:xfrm>
          <a:prstGeom prst="rect">
            <a:avLst/>
          </a:prstGeom>
        </p:spPr>
      </p:pic>
      <p:sp>
        <p:nvSpPr>
          <p:cNvPr id="5" name="文本框 4"/>
          <p:cNvSpPr txBox="1"/>
          <p:nvPr/>
        </p:nvSpPr>
        <p:spPr>
          <a:xfrm>
            <a:off x="5629910" y="1290320"/>
            <a:ext cx="3474085" cy="1383665"/>
          </a:xfrm>
          <a:prstGeom prst="rect">
            <a:avLst/>
          </a:prstGeom>
          <a:noFill/>
        </p:spPr>
        <p:txBody>
          <a:bodyPr wrap="square" rtlCol="0">
            <a:spAutoFit/>
          </a:bodyPr>
          <a:p>
            <a:r>
              <a:rPr lang="zh-CN" altLang="en-US" sz="2800"/>
              <a:t>（</a:t>
            </a:r>
            <a:r>
              <a:rPr lang="en-US" altLang="zh-CN" sz="2800"/>
              <a:t>1</a:t>
            </a:r>
            <a:r>
              <a:rPr lang="zh-CN" altLang="en-US" sz="2800"/>
              <a:t>）</a:t>
            </a:r>
            <a:r>
              <a:rPr lang="en-US" altLang="zh-CN" sz="2800"/>
              <a:t>1851</a:t>
            </a:r>
            <a:r>
              <a:rPr lang="zh-CN" altLang="en-US" sz="2800"/>
              <a:t>年初，金田起义，太平天国运动兴起</a:t>
            </a:r>
            <a:endParaRPr lang="zh-CN" altLang="en-US" sz="2800"/>
          </a:p>
        </p:txBody>
      </p:sp>
      <p:sp>
        <p:nvSpPr>
          <p:cNvPr id="6" name="文本框 5"/>
          <p:cNvSpPr txBox="1"/>
          <p:nvPr/>
        </p:nvSpPr>
        <p:spPr>
          <a:xfrm>
            <a:off x="5786755" y="2543175"/>
            <a:ext cx="3473450" cy="3969385"/>
          </a:xfrm>
          <a:prstGeom prst="rect">
            <a:avLst/>
          </a:prstGeom>
          <a:noFill/>
        </p:spPr>
        <p:txBody>
          <a:bodyPr wrap="square" rtlCol="0">
            <a:spAutoFit/>
          </a:bodyPr>
          <a:p>
            <a:r>
              <a:rPr lang="zh-CN" altLang="en-US" sz="2800"/>
              <a:t>（</a:t>
            </a:r>
            <a:r>
              <a:rPr lang="en-US" altLang="zh-CN" sz="2800"/>
              <a:t>2</a:t>
            </a:r>
            <a:r>
              <a:rPr lang="zh-CN" altLang="en-US" sz="2800"/>
              <a:t>）</a:t>
            </a:r>
            <a:r>
              <a:rPr lang="en-US" altLang="zh-CN" sz="2800"/>
              <a:t>1851</a:t>
            </a:r>
            <a:r>
              <a:rPr lang="zh-CN" altLang="en-US" sz="2800"/>
              <a:t>年</a:t>
            </a:r>
            <a:r>
              <a:rPr lang="en-US" altLang="zh-CN" sz="2800"/>
              <a:t>9</a:t>
            </a:r>
            <a:r>
              <a:rPr lang="zh-CN" altLang="en-US" sz="2800"/>
              <a:t>月，永安封王建制，标志着太平天国初步建立政权</a:t>
            </a:r>
            <a:endParaRPr lang="zh-CN" altLang="en-US" sz="2800"/>
          </a:p>
          <a:p>
            <a:r>
              <a:rPr lang="zh-CN" altLang="en-US" sz="2800"/>
              <a:t>（</a:t>
            </a:r>
            <a:r>
              <a:rPr lang="en-US" altLang="zh-CN" sz="2800"/>
              <a:t>3</a:t>
            </a:r>
            <a:r>
              <a:rPr lang="zh-CN" altLang="en-US" sz="2800"/>
              <a:t>）</a:t>
            </a:r>
            <a:r>
              <a:rPr lang="en-US" altLang="zh-CN" sz="2800"/>
              <a:t>1853</a:t>
            </a:r>
            <a:r>
              <a:rPr lang="zh-CN" altLang="en-US" sz="2800"/>
              <a:t>年，定都天京，标志着太平天国建立起与清王朝对峙的政权，显示了农民强烈的反封建精神</a:t>
            </a:r>
            <a:endParaRPr lang="zh-CN" altLang="en-US" sz="2800"/>
          </a:p>
        </p:txBody>
      </p:sp>
    </p:spTree>
  </p:cSld>
  <p:clrMapOvr>
    <a:masterClrMapping/>
  </p:clrMapOvr>
</p:sld>
</file>

<file path=ppt/theme/theme1.xml><?xml version="1.0" encoding="utf-8"?>
<a:theme xmlns:a="http://schemas.openxmlformats.org/drawingml/2006/main" name="日常_活页夹">
  <a:themeElements>
    <a:clrScheme name="">
      <a:dk1>
        <a:srgbClr val="402000"/>
      </a:dk1>
      <a:lt1>
        <a:srgbClr val="FBFAE2"/>
      </a:lt1>
      <a:dk2>
        <a:srgbClr val="996633"/>
      </a:dk2>
      <a:lt2>
        <a:srgbClr val="A08366"/>
      </a:lt2>
      <a:accent1>
        <a:srgbClr val="CE9964"/>
      </a:accent1>
      <a:accent2>
        <a:srgbClr val="CD3333"/>
      </a:accent2>
      <a:accent3>
        <a:srgbClr val="FDFCEE"/>
      </a:accent3>
      <a:accent4>
        <a:srgbClr val="361A00"/>
      </a:accent4>
      <a:accent5>
        <a:srgbClr val="E3CAB8"/>
      </a:accent5>
      <a:accent6>
        <a:srgbClr val="B82D2D"/>
      </a:accent6>
      <a:hlink>
        <a:srgbClr val="9A7F32"/>
      </a:hlink>
      <a:folHlink>
        <a:srgbClr val="ECA07A"/>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402000"/>
        </a:dk1>
        <a:lt1>
          <a:srgbClr val="FBFAE2"/>
        </a:lt1>
        <a:dk2>
          <a:srgbClr val="996633"/>
        </a:dk2>
        <a:lt2>
          <a:srgbClr val="A08366"/>
        </a:lt2>
        <a:accent1>
          <a:srgbClr val="CE9964"/>
        </a:accent1>
        <a:accent2>
          <a:srgbClr val="CD3333"/>
        </a:accent2>
        <a:accent3>
          <a:srgbClr val="FDFCEE"/>
        </a:accent3>
        <a:accent4>
          <a:srgbClr val="361A00"/>
        </a:accent4>
        <a:accent5>
          <a:srgbClr val="E3CAB8"/>
        </a:accent5>
        <a:accent6>
          <a:srgbClr val="B82D2D"/>
        </a:accent6>
        <a:hlink>
          <a:srgbClr val="9A7F32"/>
        </a:hlink>
        <a:folHlink>
          <a:srgbClr val="ECA07A"/>
        </a:folHlink>
      </a:clrScheme>
      <a:clrMap bg1="lt1" tx1="dk1" bg2="lt2" tx2="dk2" accent1="accent1" accent2="accent2" accent3="accent3" accent4="accent4" accent5="accent5" accent6="accent6" hlink="hlink" folHlink="folHlink"/>
    </a:extraClrScheme>
    <a:extraClrScheme>
      <a:clrScheme name="">
        <a:dk1>
          <a:srgbClr val="402000"/>
        </a:dk1>
        <a:lt1>
          <a:srgbClr val="FFFFFF"/>
        </a:lt1>
        <a:dk2>
          <a:srgbClr val="996633"/>
        </a:dk2>
        <a:lt2>
          <a:srgbClr val="A08366"/>
        </a:lt2>
        <a:accent1>
          <a:srgbClr val="CE9964"/>
        </a:accent1>
        <a:accent2>
          <a:srgbClr val="CD3333"/>
        </a:accent2>
        <a:accent3>
          <a:srgbClr val="FFFFFF"/>
        </a:accent3>
        <a:accent4>
          <a:srgbClr val="361A00"/>
        </a:accent4>
        <a:accent5>
          <a:srgbClr val="E3CAB8"/>
        </a:accent5>
        <a:accent6>
          <a:srgbClr val="B82D2D"/>
        </a:accent6>
        <a:hlink>
          <a:srgbClr val="9A7F32"/>
        </a:hlink>
        <a:folHlink>
          <a:srgbClr val="ECA07A"/>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1E1E1"/>
        </a:accent5>
        <a:accent6>
          <a:srgbClr val="787878"/>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1C1C1C"/>
        </a:dk1>
        <a:lt1>
          <a:srgbClr val="FFFFFF"/>
        </a:lt1>
        <a:dk2>
          <a:srgbClr val="000066"/>
        </a:dk2>
        <a:lt2>
          <a:srgbClr val="666699"/>
        </a:lt2>
        <a:accent1>
          <a:srgbClr val="FF5050"/>
        </a:accent1>
        <a:accent2>
          <a:srgbClr val="009999"/>
        </a:accent2>
        <a:accent3>
          <a:srgbClr val="FFFFFF"/>
        </a:accent3>
        <a:accent4>
          <a:srgbClr val="161616"/>
        </a:accent4>
        <a:accent5>
          <a:srgbClr val="FFB3B3"/>
        </a:accent5>
        <a:accent6>
          <a:srgbClr val="008989"/>
        </a:accent6>
        <a:hlink>
          <a:srgbClr val="3366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2672</Words>
  <Application>WPS 演示</Application>
  <PresentationFormat>宽屏</PresentationFormat>
  <Paragraphs>253</Paragraphs>
  <Slides>21</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30" baseType="lpstr">
      <vt:lpstr>Arial</vt:lpstr>
      <vt:lpstr>宋体</vt:lpstr>
      <vt:lpstr>Wingdings</vt:lpstr>
      <vt:lpstr>隶书</vt:lpstr>
      <vt:lpstr>微软雅黑</vt:lpstr>
      <vt:lpstr>Arial Unicode MS</vt:lpstr>
      <vt:lpstr>Calibri</vt:lpstr>
      <vt:lpstr>日常_活页夹</vt:lpstr>
      <vt:lpstr>Equation.KSEE3</vt:lpstr>
      <vt:lpstr>智慧导入</vt:lpstr>
      <vt:lpstr>PowerPoint 演示文稿</vt:lpstr>
      <vt:lpstr>学习目标</vt:lpstr>
      <vt:lpstr>快乐导学一：预习检测</vt:lpstr>
      <vt:lpstr>快乐导学二：自主学习</vt:lpstr>
      <vt:lpstr>洪秀全发动金田起义（开端）</vt:lpstr>
      <vt:lpstr>PowerPoint 演示文稿</vt:lpstr>
      <vt:lpstr>定都天京（发展）</vt:lpstr>
      <vt:lpstr>太平天国运动兴起的过程</vt:lpstr>
      <vt:lpstr>《天朝田亩制度》</vt:lpstr>
      <vt:lpstr>评价《天朝田亩制度》</vt:lpstr>
      <vt:lpstr>北伐和西征（全盛）</vt:lpstr>
      <vt:lpstr>天京事变示意图：</vt:lpstr>
      <vt:lpstr>太平天国的失败（衰败） </vt:lpstr>
      <vt:lpstr>天京事变的影响：</vt:lpstr>
      <vt:lpstr>快乐导学三：合作探究 </vt:lpstr>
      <vt:lpstr>试归纳太平天国运动失败的原因和启示：</vt:lpstr>
      <vt:lpstr>太平天国运动和之前的起义运动比较有什么新的特点？</vt:lpstr>
      <vt:lpstr>课堂小结</vt:lpstr>
      <vt:lpstr>成功达标</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cp:keywords>历史备课大师【全免费】</cp:keywords>
  <dc:description>历史备课大师【全免费】</dc:description>
  <cp:lastModifiedBy>admin</cp:lastModifiedBy>
  <cp:revision>历史备课大师【全免费】</cp:revision>
  <dcterms:created xsi:type="dcterms:W3CDTF">2015-05-05T08:02:00Z</dcterms:created>
  <dcterms:modified xsi:type="dcterms:W3CDTF">2017-09-13T09:43:16Z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