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9" r:id="rId3"/>
    <p:sldId id="266" r:id="rId4"/>
    <p:sldId id="260" r:id="rId5"/>
    <p:sldId id="270" r:id="rId6"/>
    <p:sldId id="261" r:id="rId7"/>
    <p:sldId id="267" r:id="rId8"/>
    <p:sldId id="264" r:id="rId9"/>
    <p:sldId id="265" r:id="rId10"/>
    <p:sldId id="271" r:id="rId11"/>
    <p:sldId id="272" r:id="rId12"/>
    <p:sldId id="26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4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9B2B1-8EAA-49E2-8809-206541F646CC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62A60-7013-4D2F-A66B-B49F4EED0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892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BDFA22-6103-449B-9D2B-3ACFD033E6D1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97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41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87C606-735B-41F1-BAD4-6CCAE8711303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303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30310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zh-CN"/>
          </a:p>
        </p:txBody>
      </p:sp>
      <p:sp>
        <p:nvSpPr>
          <p:cNvPr id="30310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0EFB2B3C-232D-466B-85C8-AB5E409C7414}" type="slidenum">
              <a:rPr lang="en-US" altLang="zh-CN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12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03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30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2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1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31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4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35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22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986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07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91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512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1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audio" Target="../media/audio3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1382;&#21490;&#35838;&#20214;\&#35946;&#21191;&#19971;&#34527;&#40857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4248150" y="1214438"/>
            <a:ext cx="3257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甲午中日战争后，中国面临什么形势？</a:t>
            </a:r>
          </a:p>
        </p:txBody>
      </p:sp>
      <p:sp>
        <p:nvSpPr>
          <p:cNvPr id="299011" name="WordArt 3"/>
          <p:cNvSpPr>
            <a:spLocks noChangeArrowheads="1" noChangeShapeType="1" noTextEdit="1"/>
          </p:cNvSpPr>
          <p:nvPr/>
        </p:nvSpPr>
        <p:spPr bwMode="auto">
          <a:xfrm>
            <a:off x="4842272" y="2187180"/>
            <a:ext cx="2451497" cy="108704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27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被瓜分</a:t>
            </a:r>
          </a:p>
        </p:txBody>
      </p:sp>
      <p:grpSp>
        <p:nvGrpSpPr>
          <p:cNvPr id="299012" name="Group 4"/>
          <p:cNvGrpSpPr>
            <a:grpSpLocks/>
          </p:cNvGrpSpPr>
          <p:nvPr/>
        </p:nvGrpSpPr>
        <p:grpSpPr bwMode="auto">
          <a:xfrm>
            <a:off x="1413273" y="2000251"/>
            <a:ext cx="2701528" cy="3769519"/>
            <a:chOff x="227" y="960"/>
            <a:chExt cx="2269" cy="3166"/>
          </a:xfrm>
        </p:grpSpPr>
        <p:sp>
          <p:nvSpPr>
            <p:cNvPr id="299013" name="AutoShape 5"/>
            <p:cNvSpPr>
              <a:spLocks noChangeArrowheads="1"/>
            </p:cNvSpPr>
            <p:nvPr/>
          </p:nvSpPr>
          <p:spPr bwMode="auto">
            <a:xfrm>
              <a:off x="227" y="960"/>
              <a:ext cx="2269" cy="3166"/>
            </a:xfrm>
            <a:prstGeom prst="flowChartPredefined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pic>
          <p:nvPicPr>
            <p:cNvPr id="299014" name="Picture 6" descr="时局图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" y="1056"/>
              <a:ext cx="2161" cy="2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9015" name="AutoShape 7"/>
          <p:cNvSpPr>
            <a:spLocks noChangeArrowheads="1"/>
          </p:cNvSpPr>
          <p:nvPr/>
        </p:nvSpPr>
        <p:spPr bwMode="auto">
          <a:xfrm>
            <a:off x="1308430" y="519114"/>
            <a:ext cx="3624177" cy="9144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3600" b="1" dirty="0">
                <a:solidFill>
                  <a:srgbClr val="FF00FF"/>
                </a:solidFill>
              </a:rPr>
              <a:t>智慧导入</a:t>
            </a:r>
          </a:p>
        </p:txBody>
      </p:sp>
      <p:sp>
        <p:nvSpPr>
          <p:cNvPr id="299016" name="WordArt 8"/>
          <p:cNvSpPr>
            <a:spLocks noChangeArrowheads="1" noChangeShapeType="1" noTextEdit="1"/>
          </p:cNvSpPr>
          <p:nvPr/>
        </p:nvSpPr>
        <p:spPr bwMode="auto">
          <a:xfrm>
            <a:off x="1428750" y="2057400"/>
            <a:ext cx="2800350" cy="16097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27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怎么办？</a:t>
            </a:r>
          </a:p>
        </p:txBody>
      </p:sp>
      <p:sp>
        <p:nvSpPr>
          <p:cNvPr id="299017" name="WordArt 9"/>
          <p:cNvSpPr>
            <a:spLocks noChangeArrowheads="1" noChangeShapeType="1" noTextEdit="1"/>
          </p:cNvSpPr>
          <p:nvPr/>
        </p:nvSpPr>
        <p:spPr bwMode="auto">
          <a:xfrm>
            <a:off x="1828800" y="3600450"/>
            <a:ext cx="1943100" cy="800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b="1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出路？</a:t>
            </a:r>
          </a:p>
        </p:txBody>
      </p:sp>
      <p:sp>
        <p:nvSpPr>
          <p:cNvPr id="299018" name="WordArt 10"/>
          <p:cNvSpPr>
            <a:spLocks noChangeArrowheads="1" noChangeShapeType="1" noTextEdit="1"/>
          </p:cNvSpPr>
          <p:nvPr/>
        </p:nvSpPr>
        <p:spPr bwMode="auto">
          <a:xfrm>
            <a:off x="1600200" y="4514850"/>
            <a:ext cx="21717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希望？</a:t>
            </a:r>
          </a:p>
        </p:txBody>
      </p:sp>
      <p:sp>
        <p:nvSpPr>
          <p:cNvPr id="299019" name="WordArt 11"/>
          <p:cNvSpPr>
            <a:spLocks noChangeArrowheads="1" noChangeShapeType="1" noTextEdit="1"/>
          </p:cNvSpPr>
          <p:nvPr/>
        </p:nvSpPr>
        <p:spPr bwMode="auto">
          <a:xfrm>
            <a:off x="4343400" y="3371850"/>
            <a:ext cx="3314700" cy="1771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2700" b="1" kern="1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国家兴亡，匹夫有责</a:t>
            </a:r>
          </a:p>
        </p:txBody>
      </p:sp>
      <p:sp>
        <p:nvSpPr>
          <p:cNvPr id="299020" name="Text Box 12"/>
          <p:cNvSpPr txBox="1">
            <a:spLocks noChangeArrowheads="1"/>
          </p:cNvSpPr>
          <p:nvPr/>
        </p:nvSpPr>
        <p:spPr bwMode="auto">
          <a:xfrm>
            <a:off x="4343400" y="3429000"/>
            <a:ext cx="1714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农民阶级：</a:t>
            </a:r>
          </a:p>
        </p:txBody>
      </p:sp>
      <p:sp>
        <p:nvSpPr>
          <p:cNvPr id="299021" name="Text Box 13"/>
          <p:cNvSpPr txBox="1">
            <a:spLocks noChangeArrowheads="1"/>
          </p:cNvSpPr>
          <p:nvPr/>
        </p:nvSpPr>
        <p:spPr bwMode="auto">
          <a:xfrm>
            <a:off x="5922169" y="4941094"/>
            <a:ext cx="1714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资产阶级：</a:t>
            </a:r>
          </a:p>
        </p:txBody>
      </p:sp>
      <p:sp>
        <p:nvSpPr>
          <p:cNvPr id="299022" name="AutoShape 14"/>
          <p:cNvSpPr>
            <a:spLocks noChangeArrowheads="1"/>
          </p:cNvSpPr>
          <p:nvPr/>
        </p:nvSpPr>
        <p:spPr bwMode="auto">
          <a:xfrm>
            <a:off x="6172200" y="1714500"/>
            <a:ext cx="1657350" cy="2000250"/>
          </a:xfrm>
          <a:prstGeom prst="cloudCallout">
            <a:avLst>
              <a:gd name="adj1" fmla="val -34481"/>
              <a:gd name="adj2" fmla="val 1071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zh-CN" altLang="en-US" sz="3000" b="1">
                <a:solidFill>
                  <a:srgbClr val="FF0000"/>
                </a:solidFill>
              </a:rPr>
              <a:t>戊戌变法运动</a:t>
            </a:r>
          </a:p>
        </p:txBody>
      </p:sp>
      <p:sp>
        <p:nvSpPr>
          <p:cNvPr id="299023" name="AutoShape 15"/>
          <p:cNvSpPr>
            <a:spLocks noChangeArrowheads="1"/>
          </p:cNvSpPr>
          <p:nvPr/>
        </p:nvSpPr>
        <p:spPr bwMode="auto">
          <a:xfrm>
            <a:off x="1828800" y="3886200"/>
            <a:ext cx="2000250" cy="1543050"/>
          </a:xfrm>
          <a:prstGeom prst="wedgeEllipseCallout">
            <a:avLst>
              <a:gd name="adj1" fmla="val 105954"/>
              <a:gd name="adj2" fmla="val -584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zh-CN" altLang="en-US" sz="3000" b="1">
                <a:solidFill>
                  <a:srgbClr val="FF0000"/>
                </a:solidFill>
              </a:rPr>
              <a:t>义和团运动</a:t>
            </a:r>
          </a:p>
        </p:txBody>
      </p:sp>
    </p:spTree>
    <p:extLst>
      <p:ext uri="{BB962C8B-B14F-4D97-AF65-F5344CB8AC3E}">
        <p14:creationId xmlns:p14="http://schemas.microsoft.com/office/powerpoint/2010/main" val="238049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90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2990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2990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2990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90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9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9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99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99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1" grpId="0" animBg="1"/>
      <p:bldP spid="299016" grpId="0" animBg="1"/>
      <p:bldP spid="299017" grpId="0" animBg="1"/>
      <p:bldP spid="299018" grpId="0" animBg="1"/>
      <p:bldP spid="299019" grpId="0" animBg="1"/>
      <p:bldP spid="299020" grpId="0"/>
      <p:bldP spid="299021" grpId="0"/>
      <p:bldP spid="299022" grpId="0" animBg="1"/>
      <p:bldP spid="2990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60904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1231" y="326489"/>
            <a:ext cx="5321389" cy="768215"/>
          </a:xfrm>
        </p:spPr>
        <p:txBody>
          <a:bodyPr/>
          <a:lstStyle/>
          <a:p>
            <a:r>
              <a:rPr lang="zh-CN" altLang="en-US" dirty="0" smtClean="0"/>
              <a:t>成功达标：</a:t>
            </a:r>
            <a:r>
              <a:rPr lang="zh-CN" altLang="en-US" b="1" dirty="0" smtClean="0"/>
              <a:t>课堂检测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584101"/>
            <a:ext cx="7886700" cy="459286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选择题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1-5                        6-11</a:t>
            </a:r>
          </a:p>
          <a:p>
            <a:pPr marL="0" indent="0">
              <a:buNone/>
            </a:pPr>
            <a:r>
              <a:rPr lang="zh-CN" altLang="en-US" dirty="0"/>
              <a:t>材料</a:t>
            </a:r>
            <a:r>
              <a:rPr lang="zh-CN" altLang="en-US" dirty="0" smtClean="0"/>
              <a:t>题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311231" y="1983347"/>
            <a:ext cx="229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DCCCC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3971925" y="1983347"/>
            <a:ext cx="1983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BADCBB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444321" y="3119075"/>
            <a:ext cx="85322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12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）指</a:t>
            </a:r>
            <a:r>
              <a:rPr lang="en-US" altLang="zh-CN" sz="3200" dirty="0" smtClean="0"/>
              <a:t>1895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月，清政府派李鸿章去日本议和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1848925" y="3769768"/>
            <a:ext cx="3509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）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马关条约</a:t>
            </a:r>
            <a:r>
              <a:rPr lang="en-US" altLang="zh-CN" sz="3200" dirty="0" smtClean="0"/>
              <a:t>》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444320" y="4354543"/>
            <a:ext cx="8699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）帝国主义侵略加剧，民族危机空前严重</a:t>
            </a:r>
            <a:endParaRPr lang="zh-CN" altLang="en-US" sz="3200" dirty="0"/>
          </a:p>
        </p:txBody>
      </p:sp>
      <p:sp>
        <p:nvSpPr>
          <p:cNvPr id="9" name="文本框 8"/>
          <p:cNvSpPr txBox="1"/>
          <p:nvPr/>
        </p:nvSpPr>
        <p:spPr>
          <a:xfrm>
            <a:off x="348536" y="5097568"/>
            <a:ext cx="7056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）为了挽救国家危亡。说明了变法运动是一场资产阶级的爱国政治运动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904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309093"/>
            <a:ext cx="7886700" cy="586787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13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43189" y="154546"/>
            <a:ext cx="7379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）“自强”“求富”。采用西方先进的生产技术创办军事工业和民用工业，筹建海军</a:t>
            </a:r>
            <a:endParaRPr lang="en-US" altLang="zh-CN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656822" y="1108653"/>
            <a:ext cx="77659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）在社会上起了思想启蒙的作用，有利于资产阶级思想的传播，有利于社会进步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515155" y="2062760"/>
            <a:ext cx="8000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）由学习西方的器物（先进技术）到学习西方的政治制度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628649" y="3171414"/>
            <a:ext cx="7523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14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）公车上书。拒和、迁都、变法、练兵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919631" y="3849181"/>
            <a:ext cx="69417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）谭嗣同。他为变法图强、挽救民族危亡而献出自己的生命。为了民族的振兴而不惜牺牲自己的精神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984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8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857251"/>
            <a:ext cx="6856810" cy="517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六边形 8"/>
          <p:cNvSpPr/>
          <p:nvPr/>
        </p:nvSpPr>
        <p:spPr>
          <a:xfrm>
            <a:off x="1740695" y="1594248"/>
            <a:ext cx="759619" cy="654844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21">
              <a:solidFill>
                <a:prstClr val="white"/>
              </a:solidFill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2063355" y="2522936"/>
            <a:ext cx="582215" cy="502444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21">
              <a:solidFill>
                <a:prstClr val="white"/>
              </a:solidFill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3139680" y="1676400"/>
            <a:ext cx="582215" cy="501254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21">
              <a:solidFill>
                <a:prstClr val="white"/>
              </a:solidFill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5557839" y="1978820"/>
            <a:ext cx="759619" cy="654844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21">
              <a:solidFill>
                <a:prstClr val="white"/>
              </a:solidFill>
            </a:endParaRPr>
          </a:p>
        </p:txBody>
      </p:sp>
      <p:sp>
        <p:nvSpPr>
          <p:cNvPr id="20" name="六边形 19"/>
          <p:cNvSpPr/>
          <p:nvPr/>
        </p:nvSpPr>
        <p:spPr>
          <a:xfrm>
            <a:off x="5261374" y="2747962"/>
            <a:ext cx="582215" cy="501254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21">
              <a:solidFill>
                <a:prstClr val="white"/>
              </a:solidFill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7087792" y="2449117"/>
            <a:ext cx="582215" cy="50125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21">
              <a:solidFill>
                <a:prstClr val="white"/>
              </a:solidFill>
            </a:endParaRPr>
          </a:p>
        </p:txBody>
      </p:sp>
      <p:pic>
        <p:nvPicPr>
          <p:cNvPr id="301065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71625"/>
            <a:ext cx="261461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066" name="Picture 5" descr="D:\我图作品\PPT\颁奖典礼1PPT\颁奖典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20" y="3238501"/>
            <a:ext cx="4470797" cy="187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3139351" y="2424028"/>
            <a:ext cx="4531116" cy="7848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500" dirty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latin typeface="汉仪琥珀体简" panose="02010609000101010101" pitchFamily="49" charset="-122"/>
                <a:ea typeface="汉仪琥珀体简" panose="02010609000101010101" pitchFamily="49" charset="-122"/>
              </a:rPr>
              <a:t>本节课优胜小组</a:t>
            </a:r>
          </a:p>
        </p:txBody>
      </p:sp>
      <p:pic>
        <p:nvPicPr>
          <p:cNvPr id="301068" name="豪勇七蛟龙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091" y="563165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3409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04" fill="hold"/>
                                        <p:tgtEl>
                                          <p:spTgt spid="3010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106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WordArt 2"/>
          <p:cNvSpPr>
            <a:spLocks noChangeArrowheads="1" noChangeShapeType="1" noTextEdit="1"/>
          </p:cNvSpPr>
          <p:nvPr/>
        </p:nvSpPr>
        <p:spPr bwMode="auto">
          <a:xfrm>
            <a:off x="2033588" y="2834879"/>
            <a:ext cx="5029200" cy="12573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27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第</a:t>
            </a:r>
            <a:r>
              <a:rPr lang="en-US" altLang="zh-CN" sz="27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6</a:t>
            </a:r>
            <a:r>
              <a:rPr lang="zh-CN" altLang="en-US" sz="27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课戊戌变法</a:t>
            </a:r>
          </a:p>
        </p:txBody>
      </p:sp>
    </p:spTree>
    <p:extLst>
      <p:ext uri="{BB962C8B-B14F-4D97-AF65-F5344CB8AC3E}">
        <p14:creationId xmlns:p14="http://schemas.microsoft.com/office/powerpoint/2010/main" val="113566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5534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54117" y="519673"/>
            <a:ext cx="2835766" cy="639426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516531"/>
            <a:ext cx="7886700" cy="4691085"/>
          </a:xfrm>
        </p:spPr>
        <p:txBody>
          <a:bodyPr/>
          <a:lstStyle/>
          <a:p>
            <a:pPr marL="514350" indent="-514350">
              <a:buAutoNum type="arabicPlain"/>
            </a:pPr>
            <a:r>
              <a:rPr lang="zh-CN" altLang="en-US" dirty="0" smtClean="0"/>
              <a:t>了解戊戌变法的背景，记住公车上书的时间</a:t>
            </a:r>
            <a:r>
              <a:rPr lang="zh-CN" altLang="en-US" dirty="0" smtClean="0"/>
              <a:t>和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影响。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2    </a:t>
            </a:r>
            <a:r>
              <a:rPr lang="zh-CN" altLang="en-US" dirty="0" smtClean="0"/>
              <a:t>知道维新派创办的政治团体强学会和主要刊物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万国公报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514350" indent="-514350">
              <a:buAutoNum type="arabicPlain" startAt="3"/>
            </a:pPr>
            <a:r>
              <a:rPr lang="zh-CN" altLang="en-US" dirty="0" smtClean="0"/>
              <a:t>理解百日维新的内容及历史意义</a:t>
            </a:r>
            <a:endParaRPr lang="en-US" altLang="zh-CN" dirty="0" smtClean="0"/>
          </a:p>
          <a:p>
            <a:pPr marL="514350" indent="-514350">
              <a:buAutoNum type="arabicPlain" startAt="3"/>
            </a:pPr>
            <a:endParaRPr lang="en-US" altLang="zh-CN" dirty="0"/>
          </a:p>
          <a:p>
            <a:pPr marL="514350" indent="-514350">
              <a:buAutoNum type="arabicPlain" startAt="3"/>
            </a:pPr>
            <a:r>
              <a:rPr lang="zh-CN" altLang="en-US" dirty="0" smtClean="0"/>
              <a:t>掌握维新变法的主张不能实现的原因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629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97986" name="AutoShape 2"/>
          <p:cNvSpPr>
            <a:spLocks noChangeArrowheads="1"/>
          </p:cNvSpPr>
          <p:nvPr/>
        </p:nvSpPr>
        <p:spPr bwMode="auto">
          <a:xfrm>
            <a:off x="2270970" y="115910"/>
            <a:ext cx="4887809" cy="844154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3600" b="1" dirty="0">
                <a:solidFill>
                  <a:srgbClr val="FF00FF"/>
                </a:solidFill>
              </a:rPr>
              <a:t>快乐导学一</a:t>
            </a:r>
            <a:r>
              <a:rPr lang="en-US" altLang="zh-CN" sz="3600" b="1" dirty="0">
                <a:solidFill>
                  <a:srgbClr val="FF00FF"/>
                </a:solidFill>
              </a:rPr>
              <a:t>:</a:t>
            </a:r>
            <a:r>
              <a:rPr lang="zh-CN" altLang="en-US" sz="3600" b="1" dirty="0">
                <a:solidFill>
                  <a:srgbClr val="FF00FF"/>
                </a:solidFill>
              </a:rPr>
              <a:t>预习检测</a:t>
            </a:r>
          </a:p>
        </p:txBody>
      </p:sp>
      <p:sp>
        <p:nvSpPr>
          <p:cNvPr id="297987" name="Text Box 3"/>
          <p:cNvSpPr txBox="1">
            <a:spLocks noChangeArrowheads="1"/>
          </p:cNvSpPr>
          <p:nvPr/>
        </p:nvSpPr>
        <p:spPr bwMode="auto">
          <a:xfrm>
            <a:off x="1428749" y="1128779"/>
            <a:ext cx="657225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</a:rPr>
              <a:t>、戊戌变法的领导阶级是</a:t>
            </a:r>
            <a:r>
              <a:rPr lang="zh-CN" altLang="en-US" sz="2400" b="1" u="sng" dirty="0">
                <a:solidFill>
                  <a:srgbClr val="0000FF"/>
                </a:solidFill>
              </a:rPr>
              <a:t>　　　　　　　</a:t>
            </a:r>
            <a:r>
              <a:rPr lang="zh-CN" altLang="en-US" sz="2400" b="1" dirty="0">
                <a:solidFill>
                  <a:srgbClr val="0000FF"/>
                </a:solidFill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</a:rPr>
              <a:t>、戊戌变法的代表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人有</a:t>
            </a:r>
            <a:r>
              <a:rPr lang="zh-CN" altLang="en-US" sz="2400" b="1" u="sng" dirty="0">
                <a:solidFill>
                  <a:srgbClr val="0000FF"/>
                </a:solidFill>
              </a:rPr>
              <a:t>　　　　　　　　　　</a:t>
            </a:r>
            <a:r>
              <a:rPr lang="zh-CN" altLang="en-US" sz="2400" b="1" dirty="0">
                <a:solidFill>
                  <a:srgbClr val="0000FF"/>
                </a:solidFill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</a:rPr>
              <a:t>、维新派的政治团体是</a:t>
            </a:r>
            <a:r>
              <a:rPr lang="zh-CN" altLang="en-US" sz="2400" b="1" u="sng" dirty="0">
                <a:solidFill>
                  <a:srgbClr val="0000FF"/>
                </a:solidFill>
              </a:rPr>
              <a:t>                    </a:t>
            </a:r>
            <a:r>
              <a:rPr lang="zh-CN" altLang="en-US" sz="2400" b="1" dirty="0">
                <a:solidFill>
                  <a:srgbClr val="0000FF"/>
                </a:solidFill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</a:rPr>
              <a:t>、资产阶级维新思潮转变为爱国救亡政治运动的标志是</a:t>
            </a:r>
            <a:r>
              <a:rPr lang="zh-CN" altLang="en-US" sz="2400" b="1" u="sng" dirty="0">
                <a:solidFill>
                  <a:srgbClr val="0000FF"/>
                </a:solidFill>
              </a:rPr>
              <a:t>                   </a:t>
            </a:r>
            <a:r>
              <a:rPr lang="zh-CN" altLang="en-US" sz="2400" b="1" dirty="0">
                <a:solidFill>
                  <a:srgbClr val="0000FF"/>
                </a:solidFill>
              </a:rPr>
              <a:t>。这一事件的直接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原因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</a:rPr>
              <a:t>是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                                          </a:t>
            </a:r>
            <a:r>
              <a:rPr lang="zh-CN" altLang="en-US" sz="2400" b="1" dirty="0">
                <a:solidFill>
                  <a:srgbClr val="0000FF"/>
                </a:solidFill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</a:rPr>
              <a:t>5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、“百日维新”发生</a:t>
            </a:r>
            <a:r>
              <a:rPr lang="zh-CN" altLang="en-US" sz="2400" b="1" dirty="0">
                <a:solidFill>
                  <a:srgbClr val="0000FF"/>
                </a:solidFill>
              </a:rPr>
              <a:t>于</a:t>
            </a:r>
            <a:r>
              <a:rPr lang="zh-CN" altLang="en-US" sz="2400" b="1" u="sng" dirty="0">
                <a:solidFill>
                  <a:srgbClr val="0000FF"/>
                </a:solidFill>
              </a:rPr>
              <a:t> 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    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年</a:t>
            </a:r>
            <a:r>
              <a:rPr lang="zh-CN" altLang="en-US" sz="2400" b="1" dirty="0">
                <a:solidFill>
                  <a:srgbClr val="0000FF"/>
                </a:solidFill>
              </a:rPr>
              <a:t>，又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称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u="sng" dirty="0" smtClean="0">
                <a:solidFill>
                  <a:srgbClr val="0000FF"/>
                </a:solidFill>
              </a:rPr>
              <a:t>“                                   ”</a:t>
            </a:r>
            <a:r>
              <a:rPr lang="zh-CN" altLang="en-US" sz="2400" b="1" dirty="0">
                <a:solidFill>
                  <a:srgbClr val="0000FF"/>
                </a:solidFill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</a:rPr>
              <a:t>、戊戌变法失败的标志是</a:t>
            </a:r>
            <a:r>
              <a:rPr lang="zh-CN" altLang="en-US" sz="2400" b="1" u="sng" dirty="0">
                <a:solidFill>
                  <a:srgbClr val="0000FF"/>
                </a:solidFill>
              </a:rPr>
              <a:t>              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8367" y="960064"/>
            <a:ext cx="3863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资产阶级维新派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4714874" y="1544839"/>
            <a:ext cx="349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康有为、梁启超等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4768804" y="2129614"/>
            <a:ext cx="1691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强学会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2640169" y="3083160"/>
            <a:ext cx="1984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公车上书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1428749" y="3544262"/>
            <a:ext cx="4439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《</a:t>
            </a:r>
            <a:r>
              <a:rPr lang="zh-CN" altLang="en-US" sz="3200" dirty="0" smtClean="0"/>
              <a:t>马关条约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的签订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4714874" y="4131719"/>
            <a:ext cx="1378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戊戌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2086377" y="4692093"/>
            <a:ext cx="2253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戊戌变法</a:t>
            </a:r>
            <a:endParaRPr lang="zh-CN" altLang="en-US" sz="3200" dirty="0"/>
          </a:p>
        </p:txBody>
      </p:sp>
      <p:sp>
        <p:nvSpPr>
          <p:cNvPr id="9" name="文本框 8"/>
          <p:cNvSpPr txBox="1"/>
          <p:nvPr/>
        </p:nvSpPr>
        <p:spPr>
          <a:xfrm>
            <a:off x="4923553" y="5215781"/>
            <a:ext cx="2176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戊戌政变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0436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86725" name="Text Box 5"/>
          <p:cNvSpPr txBox="1">
            <a:spLocks noChangeArrowheads="1"/>
          </p:cNvSpPr>
          <p:nvPr/>
        </p:nvSpPr>
        <p:spPr bwMode="auto">
          <a:xfrm>
            <a:off x="152400" y="1855967"/>
            <a:ext cx="58169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公车上书</a:t>
            </a:r>
          </a:p>
        </p:txBody>
      </p:sp>
      <p:sp>
        <p:nvSpPr>
          <p:cNvPr id="286726" name="Text Box 6"/>
          <p:cNvSpPr txBox="1">
            <a:spLocks noChangeArrowheads="1"/>
          </p:cNvSpPr>
          <p:nvPr/>
        </p:nvSpPr>
        <p:spPr bwMode="auto">
          <a:xfrm>
            <a:off x="1087192" y="786351"/>
            <a:ext cx="5257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直接原因：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马关条约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</a:rPr>
              <a:t>的签订</a:t>
            </a:r>
          </a:p>
        </p:txBody>
      </p:sp>
      <p:sp>
        <p:nvSpPr>
          <p:cNvPr id="286727" name="Text Box 7"/>
          <p:cNvSpPr txBox="1">
            <a:spLocks noChangeArrowheads="1"/>
          </p:cNvSpPr>
          <p:nvPr/>
        </p:nvSpPr>
        <p:spPr bwMode="auto">
          <a:xfrm>
            <a:off x="1087192" y="1596479"/>
            <a:ext cx="525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时       间： </a:t>
            </a:r>
            <a:r>
              <a:rPr lang="en-US" altLang="zh-CN" sz="2800" b="1" dirty="0">
                <a:solidFill>
                  <a:srgbClr val="FF0000"/>
                </a:solidFill>
              </a:rPr>
              <a:t>1895</a:t>
            </a:r>
            <a:r>
              <a:rPr lang="zh-CN" altLang="en-US" sz="2800" b="1" dirty="0">
                <a:solidFill>
                  <a:srgbClr val="FF0000"/>
                </a:solidFill>
              </a:rPr>
              <a:t>年</a:t>
            </a:r>
          </a:p>
        </p:txBody>
      </p:sp>
      <p:sp>
        <p:nvSpPr>
          <p:cNvPr id="286728" name="Text Box 8"/>
          <p:cNvSpPr txBox="1">
            <a:spLocks noChangeArrowheads="1"/>
          </p:cNvSpPr>
          <p:nvPr/>
        </p:nvSpPr>
        <p:spPr bwMode="auto">
          <a:xfrm>
            <a:off x="953037" y="2279789"/>
            <a:ext cx="6400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主要内容：</a:t>
            </a:r>
            <a:r>
              <a:rPr lang="zh-CN" altLang="en-US" sz="2800" b="1" dirty="0">
                <a:solidFill>
                  <a:srgbClr val="FF0000"/>
                </a:solidFill>
              </a:rPr>
              <a:t>反对同日本议和，请求变法</a:t>
            </a: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953037" y="3089918"/>
            <a:ext cx="64008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重要影响：</a:t>
            </a:r>
            <a:r>
              <a:rPr lang="zh-CN" altLang="en-US" sz="2800" b="1" dirty="0">
                <a:solidFill>
                  <a:srgbClr val="FF0000"/>
                </a:solidFill>
              </a:rPr>
              <a:t>反打破了清政府长期以来规定的知识分子不得过问朝政的禁令，是资产阶级维新思潮转变为爱国救亡政治运动的标志。</a:t>
            </a:r>
          </a:p>
        </p:txBody>
      </p:sp>
      <p:sp>
        <p:nvSpPr>
          <p:cNvPr id="286730" name="AutoShape 10"/>
          <p:cNvSpPr>
            <a:spLocks/>
          </p:cNvSpPr>
          <p:nvPr/>
        </p:nvSpPr>
        <p:spPr bwMode="auto">
          <a:xfrm>
            <a:off x="734096" y="1289699"/>
            <a:ext cx="218941" cy="455731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270842" y="93518"/>
            <a:ext cx="8013074" cy="53639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快乐导学二：</a:t>
            </a:r>
            <a:r>
              <a:rPr lang="zh-CN" altLang="en-US" b="1" smtClean="0"/>
              <a:t>自主学习之公车上书</a:t>
            </a:r>
            <a:endParaRPr lang="zh-CN" altLang="en-US" b="1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53037" y="4895605"/>
            <a:ext cx="236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创办的报刊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315237" y="4647760"/>
            <a:ext cx="4038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万国公报</a:t>
            </a:r>
            <a:r>
              <a:rPr lang="en-US" altLang="zh-CN" sz="3200" b="1" dirty="0">
                <a:solidFill>
                  <a:srgbClr val="FF0000"/>
                </a:solidFill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</a:rPr>
              <a:t>（后改为</a:t>
            </a:r>
            <a:r>
              <a:rPr lang="en-US" altLang="zh-CN" sz="3200" b="1" dirty="0">
                <a:solidFill>
                  <a:srgbClr val="FF0000"/>
                </a:solidFill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中外纪闻</a:t>
            </a:r>
            <a:r>
              <a:rPr lang="en-US" altLang="zh-CN" sz="3200" b="1" dirty="0">
                <a:solidFill>
                  <a:srgbClr val="FF0000"/>
                </a:solidFill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502853" y="5714560"/>
            <a:ext cx="4038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强学会（维新派的政治团体）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87192" y="5714560"/>
            <a:ext cx="2362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建立的学会</a:t>
            </a:r>
          </a:p>
        </p:txBody>
      </p:sp>
    </p:spTree>
    <p:extLst>
      <p:ext uri="{BB962C8B-B14F-4D97-AF65-F5344CB8AC3E}">
        <p14:creationId xmlns:p14="http://schemas.microsoft.com/office/powerpoint/2010/main" val="189457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6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5" grpId="0"/>
      <p:bldP spid="286726" grpId="0"/>
      <p:bldP spid="286727" grpId="0"/>
      <p:bldP spid="286728" grpId="0"/>
      <p:bldP spid="286729" grpId="0"/>
      <p:bldP spid="286730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980349"/>
          </a:xfrm>
          <a:prstGeom prst="rect">
            <a:avLst/>
          </a:prstGeom>
        </p:spPr>
      </p:pic>
      <p:sp>
        <p:nvSpPr>
          <p:cNvPr id="300035" name="Text Box 3"/>
          <p:cNvSpPr txBox="1">
            <a:spLocks noChangeArrowheads="1"/>
          </p:cNvSpPr>
          <p:nvPr/>
        </p:nvSpPr>
        <p:spPr bwMode="auto">
          <a:xfrm>
            <a:off x="231416" y="975956"/>
            <a:ext cx="207269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直接背景</a:t>
            </a:r>
          </a:p>
        </p:txBody>
      </p:sp>
      <p:sp>
        <p:nvSpPr>
          <p:cNvPr id="300036" name="Text Box 4"/>
          <p:cNvSpPr txBox="1">
            <a:spLocks noChangeArrowheads="1"/>
          </p:cNvSpPr>
          <p:nvPr/>
        </p:nvSpPr>
        <p:spPr bwMode="auto">
          <a:xfrm>
            <a:off x="213104" y="1736378"/>
            <a:ext cx="19487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时　　间</a:t>
            </a:r>
          </a:p>
        </p:txBody>
      </p:sp>
      <p:sp>
        <p:nvSpPr>
          <p:cNvPr id="300037" name="Text Box 5"/>
          <p:cNvSpPr txBox="1">
            <a:spLocks noChangeArrowheads="1"/>
          </p:cNvSpPr>
          <p:nvPr/>
        </p:nvSpPr>
        <p:spPr bwMode="auto">
          <a:xfrm>
            <a:off x="241880" y="2391400"/>
            <a:ext cx="18911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开始标志</a:t>
            </a:r>
          </a:p>
        </p:txBody>
      </p:sp>
      <p:sp>
        <p:nvSpPr>
          <p:cNvPr id="300038" name="Text Box 6"/>
          <p:cNvSpPr txBox="1">
            <a:spLocks noChangeArrowheads="1"/>
          </p:cNvSpPr>
          <p:nvPr/>
        </p:nvSpPr>
        <p:spPr bwMode="auto">
          <a:xfrm>
            <a:off x="241881" y="3385066"/>
            <a:ext cx="123919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主要内容</a:t>
            </a:r>
          </a:p>
        </p:txBody>
      </p:sp>
      <p:sp>
        <p:nvSpPr>
          <p:cNvPr id="300039" name="Text Box 7"/>
          <p:cNvSpPr txBox="1">
            <a:spLocks noChangeArrowheads="1"/>
          </p:cNvSpPr>
          <p:nvPr/>
        </p:nvSpPr>
        <p:spPr bwMode="auto">
          <a:xfrm>
            <a:off x="314526" y="5603057"/>
            <a:ext cx="23330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结　　果</a:t>
            </a:r>
          </a:p>
        </p:txBody>
      </p:sp>
      <p:sp>
        <p:nvSpPr>
          <p:cNvPr id="300040" name="Text Box 8"/>
          <p:cNvSpPr txBox="1">
            <a:spLocks noChangeArrowheads="1"/>
          </p:cNvSpPr>
          <p:nvPr/>
        </p:nvSpPr>
        <p:spPr bwMode="auto">
          <a:xfrm>
            <a:off x="2161839" y="767201"/>
            <a:ext cx="676342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1897</a:t>
            </a:r>
            <a:r>
              <a:rPr lang="zh-CN" altLang="en-US" sz="2800" b="1" dirty="0">
                <a:solidFill>
                  <a:srgbClr val="FF0000"/>
                </a:solidFill>
              </a:rPr>
              <a:t>年德国强占胶州湾，掀起瓜分中国的狂潮。</a:t>
            </a:r>
          </a:p>
        </p:txBody>
      </p:sp>
      <p:sp>
        <p:nvSpPr>
          <p:cNvPr id="300041" name="Text Box 9"/>
          <p:cNvSpPr txBox="1">
            <a:spLocks noChangeArrowheads="1"/>
          </p:cNvSpPr>
          <p:nvPr/>
        </p:nvSpPr>
        <p:spPr bwMode="auto">
          <a:xfrm>
            <a:off x="2304111" y="1701225"/>
            <a:ext cx="51487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1898</a:t>
            </a:r>
            <a:r>
              <a:rPr lang="zh-CN" altLang="en-US" sz="3200" b="1" dirty="0">
                <a:solidFill>
                  <a:srgbClr val="FF0000"/>
                </a:solidFill>
              </a:rPr>
              <a:t>年</a:t>
            </a:r>
            <a:r>
              <a:rPr lang="en-US" altLang="zh-CN" sz="3200" b="1" dirty="0">
                <a:solidFill>
                  <a:srgbClr val="FF0000"/>
                </a:solidFill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</a:rPr>
              <a:t>11</a:t>
            </a:r>
            <a:r>
              <a:rPr lang="zh-CN" altLang="en-US" sz="3200" b="1" dirty="0">
                <a:solidFill>
                  <a:srgbClr val="FF0000"/>
                </a:solidFill>
              </a:rPr>
              <a:t>日－</a:t>
            </a:r>
            <a:r>
              <a:rPr lang="en-US" altLang="zh-CN" sz="3200" b="1" dirty="0">
                <a:solidFill>
                  <a:srgbClr val="FF0000"/>
                </a:solidFill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</a:rPr>
              <a:t>21</a:t>
            </a:r>
            <a:r>
              <a:rPr lang="zh-CN" altLang="en-US" sz="3200" b="1" dirty="0">
                <a:solidFill>
                  <a:srgbClr val="FF0000"/>
                </a:solidFill>
              </a:rPr>
              <a:t>日</a:t>
            </a:r>
          </a:p>
        </p:txBody>
      </p:sp>
      <p:sp>
        <p:nvSpPr>
          <p:cNvPr id="300042" name="Text Box 10"/>
          <p:cNvSpPr txBox="1">
            <a:spLocks noChangeArrowheads="1"/>
          </p:cNvSpPr>
          <p:nvPr/>
        </p:nvSpPr>
        <p:spPr bwMode="auto">
          <a:xfrm>
            <a:off x="2304111" y="2369582"/>
            <a:ext cx="57111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光绪帝颁布＜＜定国是诏＞＞</a:t>
            </a:r>
          </a:p>
        </p:txBody>
      </p:sp>
      <p:sp>
        <p:nvSpPr>
          <p:cNvPr id="300043" name="Text Box 11"/>
          <p:cNvSpPr txBox="1">
            <a:spLocks noChangeArrowheads="1"/>
          </p:cNvSpPr>
          <p:nvPr/>
        </p:nvSpPr>
        <p:spPr bwMode="auto">
          <a:xfrm>
            <a:off x="2486025" y="3084564"/>
            <a:ext cx="63943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提倡办实业，奖励发明创造，改革财政</a:t>
            </a:r>
          </a:p>
        </p:txBody>
      </p:sp>
      <p:sp>
        <p:nvSpPr>
          <p:cNvPr id="300044" name="Text Box 12"/>
          <p:cNvSpPr txBox="1">
            <a:spLocks noChangeArrowheads="1"/>
          </p:cNvSpPr>
          <p:nvPr/>
        </p:nvSpPr>
        <p:spPr bwMode="auto">
          <a:xfrm>
            <a:off x="2571750" y="3792727"/>
            <a:ext cx="56320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广开言路，裁撤冗官，精简机构</a:t>
            </a:r>
          </a:p>
        </p:txBody>
      </p:sp>
      <p:sp>
        <p:nvSpPr>
          <p:cNvPr id="300045" name="Text Box 13"/>
          <p:cNvSpPr txBox="1">
            <a:spLocks noChangeArrowheads="1"/>
          </p:cNvSpPr>
          <p:nvPr/>
        </p:nvSpPr>
        <p:spPr bwMode="auto">
          <a:xfrm>
            <a:off x="2563941" y="4347636"/>
            <a:ext cx="65029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改革科举制度，开办新式学堂，设立译书局</a:t>
            </a:r>
          </a:p>
        </p:txBody>
      </p:sp>
      <p:sp>
        <p:nvSpPr>
          <p:cNvPr id="300046" name="Text Box 14"/>
          <p:cNvSpPr txBox="1">
            <a:spLocks noChangeArrowheads="1"/>
          </p:cNvSpPr>
          <p:nvPr/>
        </p:nvSpPr>
        <p:spPr bwMode="auto">
          <a:xfrm>
            <a:off x="2537056" y="5189734"/>
            <a:ext cx="524528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训练和装备新式陆、海军</a:t>
            </a:r>
          </a:p>
        </p:txBody>
      </p:sp>
      <p:sp>
        <p:nvSpPr>
          <p:cNvPr id="300047" name="Text Box 15"/>
          <p:cNvSpPr txBox="1">
            <a:spLocks noChangeArrowheads="1"/>
          </p:cNvSpPr>
          <p:nvPr/>
        </p:nvSpPr>
        <p:spPr bwMode="auto">
          <a:xfrm>
            <a:off x="1875848" y="3743886"/>
            <a:ext cx="400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政</a:t>
            </a:r>
          </a:p>
        </p:txBody>
      </p:sp>
      <p:sp>
        <p:nvSpPr>
          <p:cNvPr id="300048" name="Text Box 16"/>
          <p:cNvSpPr txBox="1">
            <a:spLocks noChangeArrowheads="1"/>
          </p:cNvSpPr>
          <p:nvPr/>
        </p:nvSpPr>
        <p:spPr bwMode="auto">
          <a:xfrm>
            <a:off x="1848479" y="3073794"/>
            <a:ext cx="400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经</a:t>
            </a:r>
          </a:p>
        </p:txBody>
      </p:sp>
      <p:sp>
        <p:nvSpPr>
          <p:cNvPr id="300049" name="Text Box 17"/>
          <p:cNvSpPr txBox="1">
            <a:spLocks noChangeArrowheads="1"/>
          </p:cNvSpPr>
          <p:nvPr/>
        </p:nvSpPr>
        <p:spPr bwMode="auto">
          <a:xfrm>
            <a:off x="1904061" y="4436382"/>
            <a:ext cx="400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文</a:t>
            </a:r>
          </a:p>
        </p:txBody>
      </p:sp>
      <p:sp>
        <p:nvSpPr>
          <p:cNvPr id="300050" name="Text Box 18"/>
          <p:cNvSpPr txBox="1">
            <a:spLocks noChangeArrowheads="1"/>
          </p:cNvSpPr>
          <p:nvPr/>
        </p:nvSpPr>
        <p:spPr bwMode="auto">
          <a:xfrm>
            <a:off x="1902694" y="5126003"/>
            <a:ext cx="400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军</a:t>
            </a:r>
          </a:p>
        </p:txBody>
      </p:sp>
      <p:sp>
        <p:nvSpPr>
          <p:cNvPr id="300051" name="AutoShape 19"/>
          <p:cNvSpPr>
            <a:spLocks/>
          </p:cNvSpPr>
          <p:nvPr/>
        </p:nvSpPr>
        <p:spPr bwMode="auto">
          <a:xfrm>
            <a:off x="1795396" y="3314700"/>
            <a:ext cx="45719" cy="2180636"/>
          </a:xfrm>
          <a:prstGeom prst="lef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00052" name="Text Box 20"/>
          <p:cNvSpPr txBox="1">
            <a:spLocks noChangeArrowheads="1"/>
          </p:cNvSpPr>
          <p:nvPr/>
        </p:nvSpPr>
        <p:spPr bwMode="auto">
          <a:xfrm>
            <a:off x="2486025" y="5710778"/>
            <a:ext cx="4661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失败（标志：戊戌政变）</a:t>
            </a:r>
          </a:p>
        </p:txBody>
      </p:sp>
      <p:sp>
        <p:nvSpPr>
          <p:cNvPr id="300053" name="Text Box 21"/>
          <p:cNvSpPr txBox="1">
            <a:spLocks noChangeArrowheads="1"/>
          </p:cNvSpPr>
          <p:nvPr/>
        </p:nvSpPr>
        <p:spPr bwMode="auto">
          <a:xfrm>
            <a:off x="306275" y="6258079"/>
            <a:ext cx="19229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性　　质</a:t>
            </a:r>
          </a:p>
        </p:txBody>
      </p:sp>
      <p:sp>
        <p:nvSpPr>
          <p:cNvPr id="300054" name="Text Box 22"/>
          <p:cNvSpPr txBox="1">
            <a:spLocks noChangeArrowheads="1"/>
          </p:cNvSpPr>
          <p:nvPr/>
        </p:nvSpPr>
        <p:spPr bwMode="auto">
          <a:xfrm>
            <a:off x="2571750" y="6271414"/>
            <a:ext cx="4972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资产阶级的爱国政治运动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75848" y="118310"/>
            <a:ext cx="4843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自主学习之戊戌变法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4694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0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0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0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0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0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0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0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40" grpId="0"/>
      <p:bldP spid="300041" grpId="0"/>
      <p:bldP spid="300042" grpId="0"/>
      <p:bldP spid="300043" grpId="0"/>
      <p:bldP spid="300044" grpId="0"/>
      <p:bldP spid="300045" grpId="0"/>
      <p:bldP spid="300046" grpId="0"/>
      <p:bldP spid="300052" grpId="0"/>
      <p:bldP spid="3000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ext Box 2"/>
          <p:cNvSpPr txBox="1">
            <a:spLocks noChangeArrowheads="1"/>
          </p:cNvSpPr>
          <p:nvPr/>
        </p:nvSpPr>
        <p:spPr bwMode="auto">
          <a:xfrm>
            <a:off x="90152" y="1029302"/>
            <a:ext cx="8886423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3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</a:t>
            </a:r>
            <a:r>
              <a:rPr kumimoji="1"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讨论</a:t>
            </a:r>
            <a:r>
              <a:rPr kumimoji="1" lang="zh-CN" alt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kumimoji="1"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导致戊戌变法失败的原因有哪些？（可以结合当时历史背景、双方力量的对比、变法的内容）</a:t>
            </a:r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514349" y="2415748"/>
            <a:ext cx="8462225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1</a:t>
            </a:r>
            <a:r>
              <a:rPr kumimoji="1"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、变法触犯了以慈禧太后为首的势力强大的封建  顽固派的利益，遭到了他们的极力反对与破坏</a:t>
            </a: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514349" y="4139534"/>
            <a:ext cx="8320558" cy="10772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kumimoji="1"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2</a:t>
            </a:r>
            <a:r>
              <a:rPr kumimoji="1"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、没有发动广大人民群众只依靠无权的光绪帝（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_GB2312" pitchFamily="1" charset="-122"/>
              </a:rPr>
              <a:t>根本原因</a:t>
            </a:r>
            <a:r>
              <a:rPr kumimoji="1"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）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543578" y="5324384"/>
            <a:ext cx="7979569" cy="83869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</a:pPr>
            <a:r>
              <a:rPr kumimoji="1"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3</a:t>
            </a:r>
            <a:r>
              <a:rPr kumimoji="1"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、采取的改良的道路不符合中国</a:t>
            </a:r>
            <a:r>
              <a:rPr kumimoji="1"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半殖民地</a:t>
            </a:r>
            <a:endParaRPr kumimoji="1"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_GB2312" pitchFamily="1" charset="-122"/>
            </a:endParaRPr>
          </a:p>
          <a:p>
            <a:pPr>
              <a:lnSpc>
                <a:spcPct val="50000"/>
              </a:lnSpc>
            </a:pPr>
            <a:endParaRPr kumimoji="1"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1" charset="-122"/>
            </a:endParaRPr>
          </a:p>
          <a:p>
            <a:pPr>
              <a:lnSpc>
                <a:spcPct val="50000"/>
              </a:lnSpc>
            </a:pPr>
            <a:r>
              <a:rPr kumimoji="1"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半封建社会</a:t>
            </a:r>
            <a:r>
              <a:rPr kumimoji="1"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的国情</a:t>
            </a:r>
            <a:endParaRPr kumimoji="1"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1" charset="-122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1816895" y="5217319"/>
            <a:ext cx="504110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zh-CN" altLang="zh-CN" sz="1350">
              <a:ea typeface="宋体" panose="02010600030101010101" pitchFamily="2" charset="-122"/>
            </a:endParaRP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514349" y="6270140"/>
            <a:ext cx="7331852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4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、变法措施急于求成，袁世凯的告密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56355" y="258290"/>
            <a:ext cx="5673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快乐导学三：合作探究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0354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 autoUpdateAnimBg="0"/>
      <p:bldP spid="166915" grpId="0" animBg="1"/>
      <p:bldP spid="166916" grpId="0" animBg="1"/>
      <p:bldP spid="166917" grpId="0" animBg="1"/>
      <p:bldP spid="1669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418542" y="862572"/>
            <a:ext cx="8251825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戊戌变法运动</a:t>
            </a:r>
          </a:p>
          <a:p>
            <a:pPr eaLnBrk="1" hangingPunct="1"/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性质：资产阶级的爱国政治运动</a:t>
            </a: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意义：加快了中国近代化的进程。维新派在帝国主  </a:t>
            </a: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义的侵略日益加深的紧要关头，要求挽救民  </a:t>
            </a: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族危亡，发展资本主义，具有爱国和进步的</a:t>
            </a: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意义。广泛传播了资产阶级政治学说和自然</a:t>
            </a: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科学知识，对中国社会起到了思想启蒙作用。</a:t>
            </a: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教训：失败的血的教训，促使资产阶级的政治斗争   </a:t>
            </a:r>
          </a:p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由改良转向革命。</a:t>
            </a:r>
          </a:p>
        </p:txBody>
      </p:sp>
    </p:spTree>
    <p:extLst>
      <p:ext uri="{BB962C8B-B14F-4D97-AF65-F5344CB8AC3E}">
        <p14:creationId xmlns:p14="http://schemas.microsoft.com/office/powerpoint/2010/main" val="377235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4770" name="Picture 2" descr="知识要素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34096"/>
            <a:ext cx="9453092" cy="623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47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55" y="1558343"/>
            <a:ext cx="8087931" cy="473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24248" y="269057"/>
            <a:ext cx="4739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成功达标一：课堂小结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8647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24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1509</TotalTime>
  <Words>668</Words>
  <Application>Microsoft Office PowerPoint</Application>
  <PresentationFormat>全屏显示(4:3)</PresentationFormat>
  <Paragraphs>108</Paragraphs>
  <Slides>12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汉仪琥珀体简</vt:lpstr>
      <vt:lpstr>黑体</vt:lpstr>
      <vt:lpstr>华文琥珀</vt:lpstr>
      <vt:lpstr>楷体_GB2312</vt:lpstr>
      <vt:lpstr>隶书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成功达标：课堂检测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admin</cp:lastModifiedBy>
  <cp:revision>历史备课大师【全免费】</cp:revision>
  <dcterms:created xsi:type="dcterms:W3CDTF">2015-05-05T08:02:14Z</dcterms:created>
  <dcterms:modified xsi:type="dcterms:W3CDTF">2017-09-27T04:09:22Z</dcterms:modified>
</cp:coreProperties>
</file>