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9" r:id="rId3"/>
    <p:sldId id="260" r:id="rId4"/>
    <p:sldId id="258" r:id="rId5"/>
    <p:sldId id="276" r:id="rId6"/>
    <p:sldId id="277" r:id="rId7"/>
    <p:sldId id="279" r:id="rId8"/>
    <p:sldId id="271" r:id="rId9"/>
    <p:sldId id="264" r:id="rId10"/>
    <p:sldId id="280" r:id="rId12"/>
    <p:sldId id="272" r:id="rId13"/>
    <p:sldId id="273" r:id="rId14"/>
    <p:sldId id="274" r:id="rId15"/>
    <p:sldId id="275" r:id="rId16"/>
    <p:sldId id="284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96" y="-1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06CA2-5E05-4164-96D9-3862802F95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31D43-C83A-419B-8F39-7CF1B0C116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49675" y="7759700"/>
            <a:ext cx="2868613" cy="407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08A6FF6-85DE-4B6C-9420-24B64EBA435C}" type="slidenum">
              <a:rPr lang="en-US" altLang="zh-CN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662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5800" y="1143000"/>
            <a:ext cx="5484813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662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26629" name="灯片编号占位符 3"/>
          <p:cNvSpPr txBox="1">
            <a:spLocks noGrp="1" noChangeArrowheads="1"/>
          </p:cNvSpPr>
          <p:nvPr/>
        </p:nvSpPr>
        <p:spPr bwMode="auto">
          <a:xfrm>
            <a:off x="3749675" y="7759700"/>
            <a:ext cx="2868613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390" tIns="42195" rIns="84390" bIns="42195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F70B363-E459-45F8-8BBC-4A6DEE67C5C1}" type="slidenum">
              <a:rPr lang="en-US" altLang="zh-CN" sz="1100" b="1">
                <a:latin typeface="Calibri" panose="020F0502020204030204" pitchFamily="34" charset="0"/>
              </a:rPr>
            </a:fld>
            <a:endParaRPr lang="en-US" altLang="zh-CN" sz="11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slide" Target="slide2.xml"/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hyperlink" Target="http://ls.nje.cn/bashang/WYK/new_page_250.htm" TargetMode="Externa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08856" y="411510"/>
            <a:ext cx="6858000" cy="920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</a:t>
            </a:r>
            <a:r>
              <a:rPr lang="en-US" altLang="zh-CN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r>
              <a:rPr lang="zh-CN" altLang="en-US" b="1" dirty="0">
                <a:solidFill>
                  <a:srgbClr val="99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 义和团抗击八国联军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 smtClean="0"/>
          </a:p>
        </p:txBody>
      </p:sp>
      <p:pic>
        <p:nvPicPr>
          <p:cNvPr id="9218" name="Picture 2" descr="mh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419622"/>
            <a:ext cx="7161213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3159" y="80540"/>
            <a:ext cx="7858596" cy="607343"/>
          </a:xfr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《辛丑条约》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的签订及影响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1" name="Text Box 9"/>
          <p:cNvSpPr txBox="1">
            <a:spLocks noChangeArrowheads="1"/>
          </p:cNvSpPr>
          <p:nvPr/>
        </p:nvSpPr>
        <p:spPr bwMode="auto">
          <a:xfrm>
            <a:off x="0" y="1231107"/>
            <a:ext cx="2427288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latin typeface="Times New Roman" panose="02020603050405020304" pitchFamily="18" charset="0"/>
              </a:rPr>
              <a:t>①</a:t>
            </a:r>
            <a:r>
              <a:rPr lang="zh-CN" altLang="en-US" sz="2800" b="1" dirty="0">
                <a:latin typeface="Times New Roman" panose="02020603050405020304" pitchFamily="18" charset="0"/>
              </a:rPr>
              <a:t>赔款</a:t>
            </a:r>
            <a:r>
              <a:rPr lang="en-US" sz="2800" b="1" dirty="0">
                <a:latin typeface="Times New Roman" panose="02020603050405020304" pitchFamily="18" charset="0"/>
              </a:rPr>
              <a:t>4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r>
              <a:rPr lang="zh-CN" altLang="en-US" sz="2800" b="1" dirty="0">
                <a:latin typeface="Times New Roman" panose="02020603050405020304" pitchFamily="18" charset="0"/>
              </a:rPr>
              <a:t>亿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②严禁反帝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③拆炮驻兵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④划分使馆界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427288" y="1204258"/>
            <a:ext cx="4737000" cy="359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</a:rPr>
              <a:t>破坏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了中国经济，极大加重人民负担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200" dirty="0" smtClean="0"/>
              <a:t> </a:t>
            </a:r>
            <a:r>
              <a:rPr lang="zh-CN" altLang="en-US" sz="2800" b="1" dirty="0" smtClean="0"/>
              <a:t>清政府完全成为列强统治中国的工具。（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最能证明</a:t>
            </a:r>
            <a:r>
              <a:rPr lang="zh-CN" altLang="en-US" sz="2800" b="1" dirty="0" smtClean="0"/>
              <a:t>）</a:t>
            </a:r>
            <a:endParaRPr lang="zh-CN" altLang="en-US" sz="2800" b="1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 dirty="0" smtClean="0">
                <a:latin typeface="Times New Roman" panose="02020603050405020304" pitchFamily="18" charset="0"/>
              </a:rPr>
              <a:t>破坏中国主权</a:t>
            </a:r>
            <a:r>
              <a:rPr lang="zh-CN" altLang="en-US" sz="2800" b="1" dirty="0">
                <a:latin typeface="Times New Roman" panose="02020603050405020304" pitchFamily="18" charset="0"/>
              </a:rPr>
              <a:t>和国防安全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；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国中之国”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，</a:t>
            </a:r>
            <a:r>
              <a:rPr lang="zh-CN" altLang="en-US" sz="2800" b="1" dirty="0">
                <a:sym typeface="+mn-ea"/>
              </a:rPr>
              <a:t>帝国主义侵略中国的大本营</a:t>
            </a:r>
            <a:r>
              <a:rPr lang="zh-CN" altLang="en-US" sz="2800" b="1" dirty="0" smtClean="0">
                <a:sym typeface="+mn-ea"/>
              </a:rPr>
              <a:t>；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7653" name="Group 5"/>
          <p:cNvGrpSpPr/>
          <p:nvPr/>
        </p:nvGrpSpPr>
        <p:grpSpPr bwMode="auto">
          <a:xfrm>
            <a:off x="7071250" y="1275160"/>
            <a:ext cx="311282" cy="3531394"/>
            <a:chOff x="-12" y="0"/>
            <a:chExt cx="156" cy="2160"/>
          </a:xfrm>
        </p:grpSpPr>
        <p:sp>
          <p:nvSpPr>
            <p:cNvPr id="27654" name="Line 12"/>
            <p:cNvSpPr>
              <a:spLocks noChangeShapeType="1"/>
            </p:cNvSpPr>
            <p:nvPr/>
          </p:nvSpPr>
          <p:spPr bwMode="auto">
            <a:xfrm>
              <a:off x="144" y="0"/>
              <a:ext cx="0" cy="216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Line 13"/>
            <p:cNvSpPr>
              <a:spLocks noChangeShapeType="1"/>
            </p:cNvSpPr>
            <p:nvPr/>
          </p:nvSpPr>
          <p:spPr bwMode="auto">
            <a:xfrm>
              <a:off x="0" y="0"/>
              <a:ext cx="144" cy="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Line 14"/>
            <p:cNvSpPr>
              <a:spLocks noChangeShapeType="1"/>
            </p:cNvSpPr>
            <p:nvPr/>
          </p:nvSpPr>
          <p:spPr bwMode="auto">
            <a:xfrm>
              <a:off x="0" y="666"/>
              <a:ext cx="144" cy="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Line 15"/>
            <p:cNvSpPr>
              <a:spLocks noChangeShapeType="1"/>
            </p:cNvSpPr>
            <p:nvPr/>
          </p:nvSpPr>
          <p:spPr bwMode="auto">
            <a:xfrm>
              <a:off x="0" y="1158"/>
              <a:ext cx="144" cy="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8" name="Line 16"/>
            <p:cNvSpPr>
              <a:spLocks noChangeShapeType="1"/>
            </p:cNvSpPr>
            <p:nvPr/>
          </p:nvSpPr>
          <p:spPr bwMode="auto">
            <a:xfrm>
              <a:off x="-12" y="1806"/>
              <a:ext cx="144" cy="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Line 18"/>
            <p:cNvSpPr>
              <a:spLocks noChangeShapeType="1"/>
            </p:cNvSpPr>
            <p:nvPr/>
          </p:nvSpPr>
          <p:spPr bwMode="auto">
            <a:xfrm>
              <a:off x="0" y="2160"/>
              <a:ext cx="144" cy="0"/>
            </a:xfrm>
            <a:prstGeom prst="line">
              <a:avLst/>
            </a:prstGeom>
            <a:noFill/>
            <a:ln w="57150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61" name="Text Box 20"/>
          <p:cNvSpPr txBox="1">
            <a:spLocks noChangeArrowheads="1"/>
          </p:cNvSpPr>
          <p:nvPr/>
        </p:nvSpPr>
        <p:spPr bwMode="auto">
          <a:xfrm>
            <a:off x="539751" y="627460"/>
            <a:ext cx="174466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latin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内       容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2" name="Text Box 21"/>
          <p:cNvSpPr txBox="1">
            <a:spLocks noChangeArrowheads="1"/>
          </p:cNvSpPr>
          <p:nvPr/>
        </p:nvSpPr>
        <p:spPr bwMode="auto">
          <a:xfrm>
            <a:off x="3708401" y="681038"/>
            <a:ext cx="159226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危     害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3" name="AutoShape 2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360627" y="3108618"/>
            <a:ext cx="358117" cy="107156"/>
          </a:xfrm>
          <a:prstGeom prst="rightArrow">
            <a:avLst>
              <a:gd name="adj1" fmla="val 50000"/>
              <a:gd name="adj2" fmla="val 75556"/>
            </a:avLst>
          </a:prstGeom>
          <a:solidFill>
            <a:schemeClr val="tx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4" name="AutoShape 25"/>
          <p:cNvSpPr>
            <a:spLocks noChangeArrowheads="1"/>
          </p:cNvSpPr>
          <p:nvPr/>
        </p:nvSpPr>
        <p:spPr bwMode="auto">
          <a:xfrm>
            <a:off x="1979614" y="1329929"/>
            <a:ext cx="504825" cy="161925"/>
          </a:xfrm>
          <a:prstGeom prst="rightArrow">
            <a:avLst>
              <a:gd name="adj1" fmla="val 50000"/>
              <a:gd name="adj2" fmla="val 5845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5" name="AutoShape 30"/>
          <p:cNvSpPr>
            <a:spLocks noChangeArrowheads="1"/>
          </p:cNvSpPr>
          <p:nvPr/>
        </p:nvSpPr>
        <p:spPr bwMode="auto">
          <a:xfrm>
            <a:off x="1967880" y="2283718"/>
            <a:ext cx="504825" cy="161925"/>
          </a:xfrm>
          <a:prstGeom prst="rightArrow">
            <a:avLst>
              <a:gd name="adj1" fmla="val 50000"/>
              <a:gd name="adj2" fmla="val 5845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7" name="AutoShape 32"/>
          <p:cNvSpPr>
            <a:spLocks noChangeArrowheads="1"/>
          </p:cNvSpPr>
          <p:nvPr/>
        </p:nvSpPr>
        <p:spPr bwMode="auto">
          <a:xfrm>
            <a:off x="1942894" y="3162196"/>
            <a:ext cx="504825" cy="161925"/>
          </a:xfrm>
          <a:prstGeom prst="rightArrow">
            <a:avLst>
              <a:gd name="adj1" fmla="val 50000"/>
              <a:gd name="adj2" fmla="val 5845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8" name="AutoShape 33"/>
          <p:cNvSpPr>
            <a:spLocks noChangeArrowheads="1"/>
          </p:cNvSpPr>
          <p:nvPr/>
        </p:nvSpPr>
        <p:spPr bwMode="auto">
          <a:xfrm>
            <a:off x="1922464" y="4315857"/>
            <a:ext cx="504825" cy="161925"/>
          </a:xfrm>
          <a:prstGeom prst="rightArrow">
            <a:avLst>
              <a:gd name="adj1" fmla="val 50000"/>
              <a:gd name="adj2" fmla="val 5845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70" name="Text Box 35"/>
          <p:cNvSpPr txBox="1">
            <a:spLocks noChangeArrowheads="1"/>
          </p:cNvSpPr>
          <p:nvPr/>
        </p:nvSpPr>
        <p:spPr bwMode="auto">
          <a:xfrm>
            <a:off x="7740650" y="1308136"/>
            <a:ext cx="1046440" cy="3294459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/>
              <a:t>中国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完全</a:t>
            </a:r>
            <a:r>
              <a:rPr lang="zh-CN" altLang="en-US" sz="2800" b="1" dirty="0" smtClean="0"/>
              <a:t>陷入半殖民地半封建社会的深渊</a:t>
            </a:r>
            <a:endParaRPr lang="zh-CN" altLang="en-US" sz="2800" b="1" dirty="0"/>
          </a:p>
        </p:txBody>
      </p:sp>
      <p:sp>
        <p:nvSpPr>
          <p:cNvPr id="27671" name="Text Box 36"/>
          <p:cNvSpPr txBox="1">
            <a:spLocks noChangeArrowheads="1"/>
          </p:cNvSpPr>
          <p:nvPr/>
        </p:nvSpPr>
        <p:spPr bwMode="auto">
          <a:xfrm>
            <a:off x="7308851" y="735806"/>
            <a:ext cx="1592263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影      响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 autoUpdateAnimBg="0"/>
      <p:bldP spid="27652" grpId="0" bldLvl="0" animBg="1" autoUpdateAnimBg="0"/>
      <p:bldP spid="27661" grpId="0"/>
      <p:bldP spid="27662" grpId="0"/>
      <p:bldP spid="27663" grpId="0" animBg="1" autoUpdateAnimBg="0"/>
      <p:bldP spid="27664" grpId="0" animBg="1" autoUpdateAnimBg="0"/>
      <p:bldP spid="27665" grpId="0" animBg="1" autoUpdateAnimBg="0"/>
      <p:bldP spid="27667" grpId="0" animBg="1" autoUpdateAnimBg="0"/>
      <p:bldP spid="27668" grpId="0" bldLvl="0" animBg="1" autoUpdateAnimBg="0"/>
      <p:bldP spid="27670" grpId="0" bldLvl="0" animBg="1"/>
      <p:bldP spid="276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高一（6）班黎欣然4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844" y="1563638"/>
            <a:ext cx="4846319" cy="3507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6228184" y="143740"/>
            <a:ext cx="3600400" cy="1277272"/>
          </a:xfrm>
          <a:prstGeom prst="cloudCallout">
            <a:avLst>
              <a:gd name="adj1" fmla="val -25315"/>
              <a:gd name="adj2" fmla="val 86405"/>
            </a:avLst>
          </a:prstGeom>
          <a:solidFill>
            <a:srgbClr val="FFFF00"/>
          </a:solidFill>
          <a:ln w="9525" cmpd="sng">
            <a:noFill/>
            <a:round/>
          </a:ln>
          <a:effectLst/>
        </p:spPr>
        <p:txBody>
          <a:bodyPr/>
          <a:lstStyle/>
          <a:p>
            <a:pPr algn="ctr"/>
            <a:r>
              <a:rPr lang="zh-CN" sz="28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嘿嘿，你们的地盘，我做主</a:t>
            </a:r>
            <a:endParaRPr lang="zh-CN" sz="2800" b="1" dirty="0">
              <a:solidFill>
                <a:srgbClr val="FF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79512" y="143740"/>
            <a:ext cx="5736258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辛丑条约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签订后，有人画了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这幅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漫画，你从中获得的历史信息是什么？ </a:t>
            </a:r>
            <a:endParaRPr 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7396795" y="4620280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ea typeface="黑体" panose="02010609060101010101" pitchFamily="49" charset="-122"/>
              </a:rPr>
              <a:t>提线木偶</a:t>
            </a:r>
            <a:endParaRPr lang="zh-CN" sz="2800" b="1" dirty="0">
              <a:ea typeface="黑体" panose="02010609060101010101" pitchFamily="49" charset="-122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54360" y="1757077"/>
            <a:ext cx="899346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b="1" dirty="0">
                <a:ea typeface="黑体" panose="02010609060101010101" pitchFamily="49" charset="-122"/>
              </a:rPr>
              <a:t>清政府就像列强手中的扯线木偶一样，逐步成为侵略者统治中国的工具。</a:t>
            </a:r>
            <a:endParaRPr lang="zh-CN" sz="2800" b="1" dirty="0">
              <a:ea typeface="黑体" panose="02010609060101010101" pitchFamily="49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4022" y="3009816"/>
            <a:ext cx="464343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帝国主义列强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侵华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方式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由政治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瓜分变为“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以华制华”政策。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 autoUpdateAnimBg="0"/>
      <p:bldP spid="28679" grpId="0" autoUpdateAnimBg="0"/>
      <p:bldP spid="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/>
          <p:nvPr/>
        </p:nvGrpSpPr>
        <p:grpSpPr bwMode="auto">
          <a:xfrm>
            <a:off x="212725" y="0"/>
            <a:ext cx="5295900" cy="5193698"/>
            <a:chOff x="0" y="0"/>
            <a:chExt cx="2890" cy="4242"/>
          </a:xfrm>
        </p:grpSpPr>
        <p:pic>
          <p:nvPicPr>
            <p:cNvPr id="29699" name="Picture 3" descr="高一（4）班刘川2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22" t="2234" r="20840"/>
            <a:stretch>
              <a:fillRect/>
            </a:stretch>
          </p:blipFill>
          <p:spPr bwMode="auto">
            <a:xfrm>
              <a:off x="433" y="0"/>
              <a:ext cx="2457" cy="4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0" name="Text Box 4"/>
            <p:cNvSpPr txBox="1">
              <a:spLocks noChangeArrowheads="1"/>
            </p:cNvSpPr>
            <p:nvPr/>
          </p:nvSpPr>
          <p:spPr bwMode="auto">
            <a:xfrm>
              <a:off x="0" y="3764"/>
              <a:ext cx="1225" cy="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3200" b="1" dirty="0">
                  <a:solidFill>
                    <a:srgbClr val="FF0000"/>
                  </a:solidFill>
                  <a:ea typeface="黑体" panose="02010609060101010101" pitchFamily="49" charset="-122"/>
                </a:rPr>
                <a:t>不平等条约</a:t>
              </a:r>
              <a:endParaRPr lang="zh-CN" sz="3200" b="1" dirty="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5587010" y="339502"/>
            <a:ext cx="3368675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画面中那个身带血迹、瘦弱并颤抖着的人代表的是当时受尽欺凌的中国人。他正被众多不平等条约扎得像个木乃伊。表明帝国主义者凭借多个不平等条约残酷剥削</a:t>
            </a:r>
            <a:r>
              <a:rPr lang="zh-CN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中国人。</a:t>
            </a:r>
            <a:endParaRPr 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6"/>
          <p:cNvSpPr txBox="1">
            <a:spLocks noChangeArrowheads="1"/>
          </p:cNvSpPr>
          <p:nvPr/>
        </p:nvSpPr>
        <p:spPr bwMode="auto">
          <a:xfrm>
            <a:off x="250825" y="2787254"/>
            <a:ext cx="2687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甲午中日战争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107951" y="2020491"/>
            <a:ext cx="30448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第二次鸦片战争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611188" y="3532585"/>
            <a:ext cx="19732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鸦片战争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25" name="Text Box 9"/>
          <p:cNvSpPr txBox="1">
            <a:spLocks noChangeArrowheads="1"/>
          </p:cNvSpPr>
          <p:nvPr/>
        </p:nvSpPr>
        <p:spPr bwMode="auto">
          <a:xfrm>
            <a:off x="34926" y="4342210"/>
            <a:ext cx="33131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八国联军侵华战争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26" name="Text Box 10"/>
          <p:cNvSpPr txBox="1">
            <a:spLocks noChangeArrowheads="1"/>
          </p:cNvSpPr>
          <p:nvPr/>
        </p:nvSpPr>
        <p:spPr bwMode="auto">
          <a:xfrm>
            <a:off x="3708401" y="2020491"/>
            <a:ext cx="26654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800" b="1"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ea typeface="黑体" panose="02010609060101010101" pitchFamily="49" charset="-122"/>
              </a:rPr>
              <a:t>南京条约</a:t>
            </a:r>
            <a:r>
              <a:rPr lang="en-US" sz="2800" b="1">
                <a:ea typeface="黑体" panose="02010609060101010101" pitchFamily="49" charset="-122"/>
              </a:rPr>
              <a:t>》</a:t>
            </a:r>
            <a:endParaRPr lang="en-US" sz="2800" b="1">
              <a:ea typeface="黑体" panose="02010609060101010101" pitchFamily="49" charset="-122"/>
            </a:endParaRPr>
          </a:p>
        </p:txBody>
      </p:sp>
      <p:sp>
        <p:nvSpPr>
          <p:cNvPr id="30727" name="Text Box 11"/>
          <p:cNvSpPr txBox="1">
            <a:spLocks noChangeArrowheads="1"/>
          </p:cNvSpPr>
          <p:nvPr/>
        </p:nvSpPr>
        <p:spPr bwMode="auto">
          <a:xfrm>
            <a:off x="3708400" y="2787254"/>
            <a:ext cx="27368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800" b="1"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ea typeface="黑体" panose="02010609060101010101" pitchFamily="49" charset="-122"/>
              </a:rPr>
              <a:t>北京条约</a:t>
            </a:r>
            <a:r>
              <a:rPr lang="en-US" sz="2800" b="1">
                <a:ea typeface="黑体" panose="02010609060101010101" pitchFamily="49" charset="-122"/>
              </a:rPr>
              <a:t>》</a:t>
            </a:r>
            <a:endParaRPr lang="en-US" sz="2800" b="1">
              <a:ea typeface="黑体" panose="02010609060101010101" pitchFamily="49" charset="-122"/>
            </a:endParaRPr>
          </a:p>
        </p:txBody>
      </p:sp>
      <p:sp>
        <p:nvSpPr>
          <p:cNvPr id="30728" name="Text Box 12"/>
          <p:cNvSpPr txBox="1">
            <a:spLocks noChangeArrowheads="1"/>
          </p:cNvSpPr>
          <p:nvPr/>
        </p:nvSpPr>
        <p:spPr bwMode="auto">
          <a:xfrm>
            <a:off x="3708400" y="3532585"/>
            <a:ext cx="2808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800" b="1"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ea typeface="黑体" panose="02010609060101010101" pitchFamily="49" charset="-122"/>
              </a:rPr>
              <a:t>辛丑条约</a:t>
            </a:r>
            <a:r>
              <a:rPr lang="en-US" sz="2800" b="1">
                <a:ea typeface="黑体" panose="02010609060101010101" pitchFamily="49" charset="-122"/>
              </a:rPr>
              <a:t>》</a:t>
            </a:r>
            <a:endParaRPr lang="en-US" sz="2800" b="1">
              <a:ea typeface="黑体" panose="02010609060101010101" pitchFamily="49" charset="-122"/>
            </a:endParaRPr>
          </a:p>
        </p:txBody>
      </p:sp>
      <p:sp>
        <p:nvSpPr>
          <p:cNvPr id="30729" name="Text Box 13"/>
          <p:cNvSpPr txBox="1">
            <a:spLocks noChangeArrowheads="1"/>
          </p:cNvSpPr>
          <p:nvPr/>
        </p:nvSpPr>
        <p:spPr bwMode="auto">
          <a:xfrm>
            <a:off x="3708400" y="4342210"/>
            <a:ext cx="2808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800" b="1"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ea typeface="黑体" panose="02010609060101010101" pitchFamily="49" charset="-122"/>
              </a:rPr>
              <a:t>马关条约</a:t>
            </a:r>
            <a:r>
              <a:rPr lang="en-US" sz="2800" b="1">
                <a:ea typeface="黑体" panose="02010609060101010101" pitchFamily="49" charset="-122"/>
              </a:rPr>
              <a:t>》</a:t>
            </a:r>
            <a:endParaRPr lang="en-US" sz="2800" b="1">
              <a:ea typeface="黑体" panose="02010609060101010101" pitchFamily="49" charset="-122"/>
            </a:endParaRPr>
          </a:p>
        </p:txBody>
      </p:sp>
      <p:sp>
        <p:nvSpPr>
          <p:cNvPr id="30730" name="Text Box 14"/>
          <p:cNvSpPr txBox="1">
            <a:spLocks noChangeArrowheads="1"/>
          </p:cNvSpPr>
          <p:nvPr/>
        </p:nvSpPr>
        <p:spPr bwMode="auto">
          <a:xfrm>
            <a:off x="6991350" y="2020491"/>
            <a:ext cx="1828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完全形成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31" name="Text Box 15"/>
          <p:cNvSpPr txBox="1">
            <a:spLocks noChangeArrowheads="1"/>
          </p:cNvSpPr>
          <p:nvPr/>
        </p:nvSpPr>
        <p:spPr bwMode="auto">
          <a:xfrm>
            <a:off x="6991350" y="2787254"/>
            <a:ext cx="18288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开始沦为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32" name="Text Box 16"/>
          <p:cNvSpPr txBox="1">
            <a:spLocks noChangeArrowheads="1"/>
          </p:cNvSpPr>
          <p:nvPr/>
        </p:nvSpPr>
        <p:spPr bwMode="auto">
          <a:xfrm>
            <a:off x="6991351" y="3532585"/>
            <a:ext cx="1901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大大加深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33" name="Text Box 17"/>
          <p:cNvSpPr txBox="1">
            <a:spLocks noChangeArrowheads="1"/>
          </p:cNvSpPr>
          <p:nvPr/>
        </p:nvSpPr>
        <p:spPr bwMode="auto">
          <a:xfrm>
            <a:off x="6921500" y="4288632"/>
            <a:ext cx="2222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ea typeface="黑体" panose="02010609060101010101" pitchFamily="49" charset="-122"/>
              </a:rPr>
              <a:t>进一步加深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30734" name="Line 18"/>
          <p:cNvSpPr>
            <a:spLocks noChangeShapeType="1"/>
          </p:cNvSpPr>
          <p:nvPr/>
        </p:nvSpPr>
        <p:spPr bwMode="auto">
          <a:xfrm>
            <a:off x="2916239" y="2301479"/>
            <a:ext cx="1152525" cy="64889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Line 19"/>
          <p:cNvSpPr>
            <a:spLocks noChangeShapeType="1"/>
          </p:cNvSpPr>
          <p:nvPr/>
        </p:nvSpPr>
        <p:spPr bwMode="auto">
          <a:xfrm>
            <a:off x="5795964" y="3164682"/>
            <a:ext cx="1296987" cy="135136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6" name="Line 20"/>
          <p:cNvSpPr>
            <a:spLocks noChangeShapeType="1"/>
          </p:cNvSpPr>
          <p:nvPr/>
        </p:nvSpPr>
        <p:spPr bwMode="auto">
          <a:xfrm>
            <a:off x="2700339" y="3164682"/>
            <a:ext cx="1368425" cy="1297781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Line 21"/>
          <p:cNvSpPr>
            <a:spLocks noChangeShapeType="1"/>
          </p:cNvSpPr>
          <p:nvPr/>
        </p:nvSpPr>
        <p:spPr bwMode="auto">
          <a:xfrm flipV="1">
            <a:off x="6011864" y="3921919"/>
            <a:ext cx="1152525" cy="594122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Line 22"/>
          <p:cNvSpPr>
            <a:spLocks noChangeShapeType="1"/>
          </p:cNvSpPr>
          <p:nvPr/>
        </p:nvSpPr>
        <p:spPr bwMode="auto">
          <a:xfrm flipV="1">
            <a:off x="2411413" y="2409825"/>
            <a:ext cx="1873250" cy="129540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9" name="Line 23"/>
          <p:cNvSpPr>
            <a:spLocks noChangeShapeType="1"/>
          </p:cNvSpPr>
          <p:nvPr/>
        </p:nvSpPr>
        <p:spPr bwMode="auto">
          <a:xfrm>
            <a:off x="5940426" y="2356248"/>
            <a:ext cx="1152525" cy="64889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0" name="Line 24"/>
          <p:cNvSpPr>
            <a:spLocks noChangeShapeType="1"/>
          </p:cNvSpPr>
          <p:nvPr/>
        </p:nvSpPr>
        <p:spPr bwMode="auto">
          <a:xfrm flipV="1">
            <a:off x="3203576" y="3921919"/>
            <a:ext cx="1223963" cy="647700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1" name="Line 25"/>
          <p:cNvSpPr>
            <a:spLocks noChangeShapeType="1"/>
          </p:cNvSpPr>
          <p:nvPr/>
        </p:nvSpPr>
        <p:spPr bwMode="auto">
          <a:xfrm flipV="1">
            <a:off x="6084888" y="2355056"/>
            <a:ext cx="1008062" cy="1458516"/>
          </a:xfrm>
          <a:prstGeom prst="line">
            <a:avLst/>
          </a:prstGeom>
          <a:noFill/>
          <a:ln w="57150" cmpd="sng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2" name="Text Box 26"/>
          <p:cNvSpPr txBox="1">
            <a:spLocks noChangeArrowheads="1"/>
          </p:cNvSpPr>
          <p:nvPr/>
        </p:nvSpPr>
        <p:spPr bwMode="auto">
          <a:xfrm>
            <a:off x="1042988" y="1415654"/>
            <a:ext cx="1389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00"/>
                </a:solidFill>
                <a:ea typeface="黑体" panose="02010609060101010101" pitchFamily="49" charset="-122"/>
              </a:rPr>
              <a:t>战  争</a:t>
            </a:r>
            <a:endParaRPr lang="zh-CN" altLang="en-US" sz="32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30743" name="Text Box 27"/>
          <p:cNvSpPr txBox="1">
            <a:spLocks noChangeArrowheads="1"/>
          </p:cNvSpPr>
          <p:nvPr/>
        </p:nvSpPr>
        <p:spPr bwMode="auto">
          <a:xfrm>
            <a:off x="4284663" y="1437085"/>
            <a:ext cx="13700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00"/>
                </a:solidFill>
                <a:ea typeface="黑体" panose="02010609060101010101" pitchFamily="49" charset="-122"/>
              </a:rPr>
              <a:t>条  约</a:t>
            </a:r>
            <a:endParaRPr lang="zh-CN" altLang="en-US" sz="32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30744" name="Text Box 28"/>
          <p:cNvSpPr txBox="1">
            <a:spLocks noChangeArrowheads="1"/>
          </p:cNvSpPr>
          <p:nvPr/>
        </p:nvSpPr>
        <p:spPr bwMode="auto">
          <a:xfrm>
            <a:off x="6877051" y="1437085"/>
            <a:ext cx="15859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FF3300"/>
                </a:solidFill>
                <a:ea typeface="黑体" panose="02010609060101010101" pitchFamily="49" charset="-122"/>
              </a:rPr>
              <a:t>影  响</a:t>
            </a:r>
            <a:endParaRPr lang="zh-CN" altLang="en-US" sz="3200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30745" name="WordArt 29">
            <a:hlinkClick r:id="rId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763714" y="357188"/>
            <a:ext cx="5616575" cy="8108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>
                <a:solidFill>
                  <a:schemeClr val="tx2"/>
                </a:solidFill>
                <a:effectLst>
                  <a:outerShdw dist="35921" dir="2700000" algn="ctr" rotWithShape="0">
                    <a:srgbClr val="C0C0C0">
                      <a:alpha val="75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中国半殖民地半封建社会的形成</a:t>
            </a:r>
            <a:endParaRPr lang="zh-CN" altLang="en-US" sz="4000" b="1">
              <a:solidFill>
                <a:schemeClr val="tx2"/>
              </a:solidFill>
              <a:effectLst>
                <a:outerShdw dist="35921" dir="2700000" algn="ctr" rotWithShape="0">
                  <a:srgbClr val="C0C0C0">
                    <a:alpha val="75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animBg="1"/>
      <p:bldP spid="30735" grpId="0" animBg="1"/>
      <p:bldP spid="30736" grpId="0" animBg="1"/>
      <p:bldP spid="30737" grpId="0" animBg="1"/>
      <p:bldP spid="30738" grpId="0" animBg="1"/>
      <p:bldP spid="30739" grpId="0" animBg="1"/>
      <p:bldP spid="30740" grpId="0" animBg="1"/>
      <p:bldP spid="307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471295" y="267970"/>
            <a:ext cx="8153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中国为什么会经历这段屈辱的历史？</a:t>
            </a:r>
            <a:endParaRPr kumimoji="1"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143000" y="914400"/>
            <a:ext cx="7239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（清政府为什么会屡战屡败？）</a:t>
            </a:r>
            <a:endParaRPr kumimoji="1" lang="zh-CN" altLang="en-US" sz="32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667000" y="2838450"/>
            <a:ext cx="6413500" cy="156966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封闭就要落后，落后就要挨打，发展才是硬道理。我国要坚持改革开放，发展经济，增强综合国力。</a:t>
            </a:r>
            <a:endParaRPr kumimoji="1"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5605" name="Picture 5" descr="提0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189810"/>
            <a:ext cx="8610600" cy="95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050925" y="7381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b="0">
              <a:ea typeface="黑体" panose="02010609060101010101" pitchFamily="49" charset="-122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219200" y="1371600"/>
            <a:ext cx="6019800" cy="181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ea typeface="黑体" panose="02010609060101010101" pitchFamily="49" charset="-122"/>
              </a:rPr>
              <a:t>清政府的腐败无能</a:t>
            </a:r>
            <a:endParaRPr lang="zh-CN" altLang="en-US" sz="280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ea typeface="黑体" panose="02010609060101010101" pitchFamily="49" charset="-122"/>
              </a:rPr>
              <a:t>中国国力的贫弱</a:t>
            </a:r>
            <a:endParaRPr lang="zh-CN" altLang="en-US" sz="280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  <a:ea typeface="黑体" panose="02010609060101010101" pitchFamily="49" charset="-122"/>
              </a:rPr>
              <a:t>资本主义列强在军事上占有优势</a:t>
            </a:r>
            <a:endParaRPr lang="zh-CN" altLang="en-US" sz="280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51765" y="26670"/>
            <a:ext cx="190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ea typeface="黑体" panose="02010609060101010101" pitchFamily="49" charset="-122"/>
              </a:rPr>
              <a:t>想一想</a:t>
            </a:r>
            <a:endParaRPr lang="zh-CN" altLang="en-US" sz="3600" dirty="0">
              <a:ea typeface="黑体" panose="02010609060101010101" pitchFamily="49" charset="-122"/>
            </a:endParaRP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>
            <a:off x="4267200" y="1543050"/>
            <a:ext cx="609600" cy="2857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 flipV="1">
            <a:off x="3886200" y="1828800"/>
            <a:ext cx="99060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4800600" y="1600200"/>
            <a:ext cx="3200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黑体" panose="02010609060101010101" pitchFamily="49" charset="-122"/>
              </a:rPr>
              <a:t>根本原因</a:t>
            </a:r>
            <a:endParaRPr lang="zh-CN" altLang="en-US" sz="3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5612" name="WordArt 12"/>
          <p:cNvSpPr>
            <a:spLocks noChangeArrowheads="1" noChangeShapeType="1" noTextEdit="1"/>
          </p:cNvSpPr>
          <p:nvPr/>
        </p:nvSpPr>
        <p:spPr bwMode="auto">
          <a:xfrm>
            <a:off x="228600" y="3075806"/>
            <a:ext cx="1751112" cy="696094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屈辱史的经验教训：</a:t>
            </a:r>
            <a:endParaRPr lang="zh-CN" altLang="en-US" sz="3600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7" grpId="0" bldLvl="0" animBg="1"/>
      <p:bldP spid="25609" grpId="0" animBg="1"/>
      <p:bldP spid="25610" grpId="0" animBg="1"/>
      <p:bldP spid="25611" grpId="0"/>
      <p:bldP spid="256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1200151"/>
            <a:ext cx="8229600" cy="2883767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4000"/>
              </a:lnSpc>
            </a:pPr>
            <a:r>
              <a:rPr lang="en-US" altLang="zh-CN" b="1" dirty="0" smtClean="0">
                <a:latin typeface="+mn-ea"/>
              </a:rPr>
              <a:t>1.</a:t>
            </a:r>
            <a:r>
              <a:rPr lang="zh-CN" altLang="en-US" b="1" dirty="0" smtClean="0">
                <a:latin typeface="+mn-ea"/>
              </a:rPr>
              <a:t>了解义和团运动的兴起和发展</a:t>
            </a:r>
            <a:r>
              <a:rPr lang="zh-CN" altLang="en-US" b="1" dirty="0">
                <a:latin typeface="+mn-ea"/>
              </a:rPr>
              <a:t>，</a:t>
            </a:r>
            <a:r>
              <a:rPr lang="zh-CN" altLang="en-US" b="1" dirty="0" smtClean="0">
                <a:latin typeface="+mn-ea"/>
              </a:rPr>
              <a:t>理解义和团运动的口号。</a:t>
            </a:r>
            <a:endParaRPr lang="zh-CN" altLang="en-US" b="1" dirty="0" smtClean="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en-US" altLang="zh-CN" b="1" dirty="0" smtClean="0">
                <a:latin typeface="+mn-ea"/>
              </a:rPr>
              <a:t>2.</a:t>
            </a:r>
            <a:r>
              <a:rPr lang="zh-CN" altLang="en-US" b="1" dirty="0" smtClean="0">
                <a:latin typeface="+mn-ea"/>
              </a:rPr>
              <a:t>了解八国联军侵华的基本史实。</a:t>
            </a:r>
            <a:endParaRPr lang="zh-CN" altLang="en-US" b="1" dirty="0" smtClean="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en-US" altLang="zh-CN" b="1" dirty="0" smtClean="0">
                <a:latin typeface="+mn-ea"/>
              </a:rPr>
              <a:t>3.</a:t>
            </a:r>
            <a:r>
              <a:rPr lang="zh-CN" altLang="en-US" b="1" dirty="0" smtClean="0">
                <a:latin typeface="+mn-ea"/>
              </a:rPr>
              <a:t>掌握《辛丑条约》的签订及其内容。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ts val="4000"/>
              </a:lnSpc>
            </a:pPr>
            <a:r>
              <a:rPr lang="en-US" altLang="zh-CN" b="1" dirty="0" smtClean="0">
                <a:latin typeface="+mn-ea"/>
              </a:rPr>
              <a:t>4.</a:t>
            </a:r>
            <a:r>
              <a:rPr lang="zh-CN" altLang="en-US" b="1" dirty="0" smtClean="0">
                <a:latin typeface="+mn-ea"/>
              </a:rPr>
              <a:t>中国</a:t>
            </a:r>
            <a:r>
              <a:rPr lang="zh-CN" altLang="en-US" b="1" dirty="0">
                <a:latin typeface="+mn-ea"/>
              </a:rPr>
              <a:t>近代的屈辱历史带给我们的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启示</a:t>
            </a:r>
            <a:r>
              <a:rPr lang="zh-CN" altLang="en-US" b="1" dirty="0" smtClean="0">
                <a:latin typeface="+mn-ea"/>
              </a:rPr>
              <a:t>。</a:t>
            </a:r>
            <a:endParaRPr lang="zh-CN" altLang="en-US" b="1" dirty="0" smtClean="0">
              <a:latin typeface="+mn-ea"/>
            </a:endParaRPr>
          </a:p>
          <a:p>
            <a:endParaRPr lang="zh-CN" altLang="en-US" dirty="0" smtClean="0"/>
          </a:p>
        </p:txBody>
      </p:sp>
      <p:sp>
        <p:nvSpPr>
          <p:cNvPr id="4099" name="标题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教学目标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267494"/>
            <a:ext cx="8229600" cy="572075"/>
          </a:xfr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</a:rPr>
              <a:t>自主学习：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987574"/>
            <a:ext cx="8712968" cy="2232248"/>
          </a:xfrm>
        </p:spPr>
        <p:txBody>
          <a:bodyPr>
            <a:noAutofit/>
          </a:bodyPr>
          <a:lstStyle/>
          <a:p>
            <a:pPr marL="812800" indent="-812800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义和团运动爆发</a:t>
            </a:r>
            <a:r>
              <a:rPr lang="zh-CN" altLang="en-US" b="1" dirty="0" smtClean="0">
                <a:latin typeface="+mn-ea"/>
              </a:rPr>
              <a:t>的时间</a:t>
            </a:r>
            <a:r>
              <a:rPr lang="zh-CN" altLang="en-US" b="1" dirty="0">
                <a:latin typeface="+mn-ea"/>
              </a:rPr>
              <a:t>、地点、</a:t>
            </a:r>
            <a:r>
              <a:rPr lang="zh-CN" altLang="en-US" b="1" dirty="0" smtClean="0">
                <a:latin typeface="+mn-ea"/>
              </a:rPr>
              <a:t>原因</a:t>
            </a:r>
            <a:r>
              <a:rPr lang="en-US" altLang="zh-CN" b="1" dirty="0" smtClean="0">
                <a:latin typeface="+mn-ea"/>
              </a:rPr>
              <a:t>(</a:t>
            </a:r>
            <a:r>
              <a:rPr lang="zh-CN" altLang="en-US" b="1" dirty="0" smtClean="0">
                <a:latin typeface="+mn-ea"/>
              </a:rPr>
              <a:t>根本原因、直接原因</a:t>
            </a:r>
            <a:r>
              <a:rPr lang="en-US" altLang="zh-CN" b="1" dirty="0" smtClean="0">
                <a:latin typeface="+mn-ea"/>
              </a:rPr>
              <a:t>)</a:t>
            </a:r>
            <a:r>
              <a:rPr lang="zh-CN" altLang="en-US" b="1" dirty="0" smtClean="0">
                <a:latin typeface="+mn-ea"/>
              </a:rPr>
              <a:t>、</a:t>
            </a:r>
            <a:r>
              <a:rPr lang="zh-CN" altLang="en-US" b="1" dirty="0">
                <a:latin typeface="+mn-ea"/>
              </a:rPr>
              <a:t>口号、</a:t>
            </a:r>
            <a:r>
              <a:rPr lang="zh-CN" altLang="en-US" b="1" dirty="0" smtClean="0">
                <a:latin typeface="+mn-ea"/>
              </a:rPr>
              <a:t>经过；</a:t>
            </a:r>
            <a:endParaRPr lang="en-US" altLang="zh-CN" b="1" dirty="0">
              <a:latin typeface="+mn-ea"/>
            </a:endParaRPr>
          </a:p>
          <a:p>
            <a:pPr marL="812800" indent="-812800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八国联军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侵华战争</a:t>
            </a:r>
            <a:r>
              <a:rPr lang="zh-CN" altLang="en-US" b="1" dirty="0" smtClean="0">
                <a:latin typeface="+mn-ea"/>
              </a:rPr>
              <a:t>的时间、八</a:t>
            </a:r>
            <a:r>
              <a:rPr lang="zh-CN" altLang="en-US" b="1" dirty="0">
                <a:latin typeface="+mn-ea"/>
              </a:rPr>
              <a:t>国、</a:t>
            </a:r>
            <a:r>
              <a:rPr lang="zh-CN" altLang="en-US" b="1" dirty="0" smtClean="0">
                <a:latin typeface="+mn-ea"/>
              </a:rPr>
              <a:t>原因</a:t>
            </a:r>
            <a:r>
              <a:rPr lang="en-US" altLang="zh-CN" b="1" dirty="0">
                <a:latin typeface="+mn-ea"/>
              </a:rPr>
              <a:t>(</a:t>
            </a:r>
            <a:r>
              <a:rPr lang="zh-CN" altLang="en-US" b="1" dirty="0">
                <a:latin typeface="+mn-ea"/>
              </a:rPr>
              <a:t>根本原因、直接原因</a:t>
            </a:r>
            <a:r>
              <a:rPr lang="en-US" altLang="zh-CN" b="1" dirty="0">
                <a:latin typeface="+mn-ea"/>
              </a:rPr>
              <a:t>) </a:t>
            </a:r>
            <a:r>
              <a:rPr lang="zh-CN" altLang="en-US" b="1" dirty="0" smtClean="0">
                <a:latin typeface="+mn-ea"/>
              </a:rPr>
              <a:t>、经过；</a:t>
            </a:r>
            <a:endParaRPr lang="zh-CN" altLang="en-US" b="1" dirty="0">
              <a:latin typeface="+mn-ea"/>
            </a:endParaRPr>
          </a:p>
          <a:p>
            <a:pPr marL="812800" indent="-812800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3.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辛丑条约</a:t>
            </a: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的内容、</a:t>
            </a:r>
            <a:r>
              <a:rPr lang="zh-CN" altLang="en-US" b="1" dirty="0" smtClean="0">
                <a:latin typeface="+mn-ea"/>
              </a:rPr>
              <a:t>影响；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07950" y="151210"/>
            <a:ext cx="8280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一、义和团运动</a:t>
            </a:r>
            <a:r>
              <a:rPr lang="zh-CN" altLang="en-US" sz="24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24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世纪末爆发）</a:t>
            </a:r>
            <a:endParaRPr lang="zh-CN" altLang="en-US" sz="24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72231" y="3044127"/>
            <a:ext cx="80645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ea typeface="楷体_GB2312" pitchFamily="49" charset="-122"/>
              </a:rPr>
              <a:t>◇</a:t>
            </a: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根本原因</a:t>
            </a: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：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帝国主义侵略日益加深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3" name="Rectangle 11" descr="信纸"/>
          <p:cNvSpPr>
            <a:spLocks noChangeArrowheads="1"/>
          </p:cNvSpPr>
          <p:nvPr/>
        </p:nvSpPr>
        <p:spPr bwMode="auto">
          <a:xfrm>
            <a:off x="285812" y="843558"/>
            <a:ext cx="8643813" cy="1944216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>
            <a:noFill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CC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342900" indent="-342900"/>
            <a:r>
              <a:rPr lang="zh-CN" altLang="en-US" sz="24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资料：</a:t>
            </a:r>
            <a:r>
              <a:rPr kumimoji="1" lang="zh-CN" altLang="en-US" sz="2400" dirty="0">
                <a:latin typeface="楷体_GB2312" pitchFamily="49" charset="-122"/>
                <a:ea typeface="楷体_GB2312" pitchFamily="49" charset="-122"/>
              </a:rPr>
              <a:t>材料一：</a:t>
            </a:r>
            <a:r>
              <a:rPr kumimoji="1" lang="zh-CN" altLang="en-US" sz="2400" dirty="0">
                <a:latin typeface="Arial" panose="020B0604020202020204"/>
                <a:ea typeface="楷体_GB2312" pitchFamily="49" charset="-122"/>
              </a:rPr>
              <a:t>“</a:t>
            </a:r>
            <a:r>
              <a:rPr kumimoji="1" lang="zh-CN" altLang="en-US" sz="2400" dirty="0">
                <a:latin typeface="楷体_GB2312" pitchFamily="49" charset="-122"/>
                <a:ea typeface="楷体_GB2312" pitchFamily="49" charset="-122"/>
              </a:rPr>
              <a:t>神助拳，义和团，只因鬼子闹中原</a:t>
            </a:r>
            <a:r>
              <a:rPr kumimoji="1" lang="en-US" altLang="zh-CN" sz="2400" dirty="0">
                <a:latin typeface="Arial" panose="020B0604020202020204"/>
                <a:ea typeface="楷体_GB2312" pitchFamily="49" charset="-122"/>
              </a:rPr>
              <a:t>······”</a:t>
            </a:r>
            <a:endParaRPr kumimoji="1" lang="en-US" altLang="zh-CN" sz="24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kumimoji="1" lang="en-US" altLang="zh-CN" sz="2400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kumimoji="1" lang="zh-CN" altLang="en-US" sz="2400" dirty="0">
                <a:latin typeface="楷体_GB2312" pitchFamily="49" charset="-122"/>
                <a:ea typeface="楷体_GB2312" pitchFamily="49" charset="-122"/>
              </a:rPr>
              <a:t>材料二：</a:t>
            </a:r>
            <a:r>
              <a:rPr kumimoji="1" lang="zh-CN" altLang="en-US" sz="2400" dirty="0">
                <a:latin typeface="Arial" panose="020B0604020202020204"/>
                <a:ea typeface="楷体_GB2312" pitchFamily="49" charset="-122"/>
              </a:rPr>
              <a:t>“</a:t>
            </a:r>
            <a:r>
              <a:rPr kumimoji="1" lang="zh-CN" altLang="en-US" sz="2400" dirty="0">
                <a:latin typeface="楷体_GB2312" pitchFamily="49" charset="-122"/>
                <a:ea typeface="楷体_GB2312" pitchFamily="49" charset="-122"/>
              </a:rPr>
              <a:t>最恨和约，误国殃民。上行下效，民怨不伸</a:t>
            </a:r>
            <a:r>
              <a:rPr kumimoji="1" lang="zh-CN" altLang="en-US" sz="2400" dirty="0">
                <a:latin typeface="Arial" panose="020B0604020202020204"/>
                <a:ea typeface="楷体_GB2312" pitchFamily="49" charset="-122"/>
              </a:rPr>
              <a:t>”</a:t>
            </a:r>
            <a:endParaRPr kumimoji="1" lang="zh-CN" altLang="en-US" sz="24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kumimoji="1" lang="zh-CN" altLang="en-US" sz="2400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solidFill>
                  <a:srgbClr val="0066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鬼子</a:t>
            </a:r>
            <a:r>
              <a:rPr kumimoji="1" lang="zh-CN" altLang="en-US" sz="2400" b="1" dirty="0">
                <a:solidFill>
                  <a:srgbClr val="0066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指</a:t>
            </a:r>
            <a:endParaRPr kumimoji="1" lang="zh-CN" altLang="en-US" sz="24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kumimoji="1" lang="zh-CN" altLang="en-US" sz="24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solidFill>
                  <a:srgbClr val="0066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和约</a:t>
            </a:r>
            <a:r>
              <a:rPr kumimoji="1" lang="zh-CN" altLang="en-US" sz="2400" b="1" dirty="0">
                <a:solidFill>
                  <a:srgbClr val="0066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指</a:t>
            </a:r>
            <a:endParaRPr kumimoji="1" lang="zh-CN" altLang="en-US" sz="24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/>
            <a:r>
              <a:rPr kumimoji="1" lang="zh-CN" altLang="en-US" sz="24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solidFill>
                  <a:srgbClr val="006600"/>
                </a:solidFill>
                <a:latin typeface="Arial" panose="020B0604020202020204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民怨不伸</a:t>
            </a:r>
            <a:r>
              <a:rPr kumimoji="1" lang="zh-CN" altLang="en-US" sz="2400" b="1" dirty="0">
                <a:solidFill>
                  <a:srgbClr val="006600"/>
                </a:solidFill>
                <a:latin typeface="Arial" panose="020B0604020202020204"/>
                <a:ea typeface="楷体_GB2312" pitchFamily="49" charset="-122"/>
              </a:rPr>
              <a:t>”</a:t>
            </a:r>
            <a:r>
              <a:rPr kumimoji="1" lang="zh-CN" altLang="en-US" sz="2400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指</a:t>
            </a:r>
            <a:endParaRPr kumimoji="1" lang="zh-CN" altLang="en-US" sz="2400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07950" y="3528696"/>
            <a:ext cx="79930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ea typeface="楷体_GB2312" pitchFamily="49" charset="-122"/>
              </a:rPr>
              <a:t>◇</a:t>
            </a:r>
            <a:r>
              <a:rPr lang="zh-CN" altLang="en-US" sz="2400" b="1" dirty="0">
                <a:solidFill>
                  <a:srgbClr val="FF0000"/>
                </a:solidFill>
                <a:ea typeface="楷体_GB2312" pitchFamily="49" charset="-122"/>
              </a:rPr>
              <a:t>直接原因</a:t>
            </a: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：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西方教会势力的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暴行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2194296" y="1629104"/>
            <a:ext cx="17315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</a:rPr>
              <a:t>列强侵略者</a:t>
            </a:r>
            <a:endParaRPr kumimoji="1"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2166933" y="1956459"/>
            <a:ext cx="54441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</a:rPr>
              <a:t>列强与中国签定的一系列不平等条约。</a:t>
            </a:r>
            <a:endParaRPr kumimoji="1"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2602612" y="2340547"/>
            <a:ext cx="60628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</a:rPr>
              <a:t>侵略者欺压百姓，而中国人民却无处申冤。</a:t>
            </a:r>
            <a:endParaRPr kumimoji="1"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26124" y="4114076"/>
            <a:ext cx="475297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口号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259631" y="4138280"/>
            <a:ext cx="48974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ea typeface="楷体_GB2312" pitchFamily="49" charset="-122"/>
              </a:rPr>
              <a:t>“</a:t>
            </a:r>
            <a:r>
              <a:rPr lang="zh-CN" altLang="en-US" sz="2800" b="1" dirty="0">
                <a:ea typeface="楷体_GB2312" pitchFamily="49" charset="-122"/>
              </a:rPr>
              <a:t>扶清灭洋”</a:t>
            </a:r>
            <a:endParaRPr lang="zh-CN" altLang="en-US" sz="2800" b="1" dirty="0"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3" grpId="0" animBg="1"/>
      <p:bldP spid="3084" grpId="0"/>
      <p:bldP spid="3086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597027" y="339502"/>
            <a:ext cx="736746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起于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山东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等地的烧香拜神、操练拳棒的反清秘密组织。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625885" y="1491630"/>
            <a:ext cx="6405473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1900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年义和团势力发展到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京津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地区，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1900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月义和团运动达到高峰。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138" name="Group 18"/>
          <p:cNvGrpSpPr/>
          <p:nvPr/>
        </p:nvGrpSpPr>
        <p:grpSpPr bwMode="auto">
          <a:xfrm>
            <a:off x="179534" y="321072"/>
            <a:ext cx="1971619" cy="1754982"/>
            <a:chOff x="-254" y="2051"/>
            <a:chExt cx="3813" cy="1474"/>
          </a:xfrm>
        </p:grpSpPr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-254" y="2051"/>
              <a:ext cx="3813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chemeClr val="tx2"/>
                  </a:solidFill>
                  <a:ea typeface="楷体_GB2312" pitchFamily="49" charset="-122"/>
                </a:rPr>
                <a:t>◇</a:t>
              </a:r>
              <a:r>
                <a:rPr lang="zh-CN" altLang="en-US" sz="3200" b="1" dirty="0">
                  <a:solidFill>
                    <a:srgbClr val="FF0000"/>
                  </a:solidFill>
                  <a:ea typeface="楷体_GB2312" pitchFamily="49" charset="-122"/>
                </a:rPr>
                <a:t>兴起：</a:t>
              </a:r>
              <a:endParaRPr lang="zh-CN" altLang="en-US" sz="3200" b="1" dirty="0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  <p:sp>
          <p:nvSpPr>
            <p:cNvPr id="5129" name="Rectangle 9"/>
            <p:cNvSpPr>
              <a:spLocks noChangeArrowheads="1"/>
            </p:cNvSpPr>
            <p:nvPr/>
          </p:nvSpPr>
          <p:spPr bwMode="auto">
            <a:xfrm>
              <a:off x="-188" y="3034"/>
              <a:ext cx="2939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chemeClr val="tx2"/>
                  </a:solidFill>
                  <a:ea typeface="楷体_GB2312" pitchFamily="49" charset="-122"/>
                </a:rPr>
                <a:t>◇</a:t>
              </a:r>
              <a:r>
                <a:rPr lang="zh-CN" altLang="en-US" sz="3200" b="1" dirty="0">
                  <a:solidFill>
                    <a:srgbClr val="FF0000"/>
                  </a:solidFill>
                  <a:ea typeface="楷体_GB2312" pitchFamily="49" charset="-122"/>
                </a:rPr>
                <a:t>发展：</a:t>
              </a:r>
              <a:endParaRPr lang="zh-CN" altLang="en-US" sz="3200" b="1" dirty="0">
                <a:solidFill>
                  <a:srgbClr val="FF0000"/>
                </a:solidFill>
                <a:ea typeface="楷体_GB2312" pitchFamily="49" charset="-122"/>
              </a:endParaRPr>
            </a:p>
          </p:txBody>
        </p:sp>
      </p:grpSp>
      <p:pic>
        <p:nvPicPr>
          <p:cNvPr id="5139" name="Picture 19" descr="4573723805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787253"/>
            <a:ext cx="2843212" cy="235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3579862"/>
            <a:ext cx="4597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义和团，起山东，不到三月遍地</a:t>
            </a:r>
            <a:r>
              <a:rPr kumimoji="1"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红</a:t>
            </a:r>
            <a:r>
              <a:rPr kumimoji="1"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1" y="2247900"/>
            <a:ext cx="23399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0000"/>
                </a:solidFill>
              </a:rPr>
              <a:t>●</a:t>
            </a:r>
            <a:r>
              <a:rPr lang="zh-CN" altLang="en-US" sz="2800" b="1" dirty="0">
                <a:solidFill>
                  <a:srgbClr val="000000"/>
                </a:solidFill>
                <a:ea typeface="隶书" panose="02010509060101010101" pitchFamily="49" charset="-122"/>
              </a:rPr>
              <a:t>义和团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发展历程：</a:t>
            </a:r>
            <a:endParaRPr lang="zh-CN" altLang="en-US" sz="2800" b="1" dirty="0">
              <a:solidFill>
                <a:srgbClr val="000000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-4260" y="3601346"/>
            <a:ext cx="29876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清政府</a:t>
            </a:r>
            <a:r>
              <a:rPr lang="zh-CN" altLang="en-US" sz="2800" b="1" dirty="0">
                <a:solidFill>
                  <a:srgbClr val="00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对义和团的态度：</a:t>
            </a:r>
            <a:endParaRPr lang="zh-CN" altLang="en-US" sz="2800" b="1" dirty="0">
              <a:solidFill>
                <a:srgbClr val="000000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2627314" y="2247900"/>
            <a:ext cx="216058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990000"/>
                </a:solidFill>
                <a:latin typeface="宋体" panose="02010600030101010101" pitchFamily="2" charset="-122"/>
              </a:rPr>
              <a:t>（</a:t>
            </a:r>
            <a:r>
              <a:rPr lang="en-US" sz="3200" b="1">
                <a:solidFill>
                  <a:srgbClr val="990000"/>
                </a:solidFill>
                <a:latin typeface="宋体" panose="02010600030101010101" pitchFamily="2" charset="-122"/>
              </a:rPr>
              <a:t>1898</a:t>
            </a:r>
            <a:r>
              <a:rPr lang="zh-CN" altLang="en-US" sz="3200" b="1">
                <a:solidFill>
                  <a:srgbClr val="99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70"/>
                </a:solidFill>
                <a:ea typeface="华文行楷" panose="02010800040101010101" pitchFamily="2" charset="-122"/>
              </a:rPr>
              <a:t>山   东</a:t>
            </a:r>
            <a:endParaRPr lang="zh-CN" altLang="en-US" sz="3200" b="1">
              <a:solidFill>
                <a:srgbClr val="000070"/>
              </a:solidFill>
              <a:ea typeface="华文行楷" panose="02010800040101010101" pitchFamily="2" charset="-122"/>
            </a:endParaRPr>
          </a:p>
        </p:txBody>
      </p:sp>
      <p:sp>
        <p:nvSpPr>
          <p:cNvPr id="19462" name="AutoShape 10"/>
          <p:cNvSpPr>
            <a:spLocks noChangeArrowheads="1"/>
          </p:cNvSpPr>
          <p:nvPr/>
        </p:nvSpPr>
        <p:spPr bwMode="auto">
          <a:xfrm>
            <a:off x="3995739" y="2733675"/>
            <a:ext cx="649287" cy="108347"/>
          </a:xfrm>
          <a:prstGeom prst="rightArrow">
            <a:avLst>
              <a:gd name="adj1" fmla="val 50000"/>
              <a:gd name="adj2" fmla="val 112362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Text Box 11"/>
          <p:cNvSpPr txBox="1">
            <a:spLocks noChangeArrowheads="1"/>
          </p:cNvSpPr>
          <p:nvPr/>
        </p:nvSpPr>
        <p:spPr bwMode="auto">
          <a:xfrm>
            <a:off x="4787901" y="2247900"/>
            <a:ext cx="1463675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>
                <a:solidFill>
                  <a:srgbClr val="CC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(</a:t>
            </a:r>
            <a:r>
              <a:rPr lang="en-US" sz="2400" b="1">
                <a:solidFill>
                  <a:srgbClr val="CC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 </a:t>
            </a:r>
            <a:r>
              <a:rPr lang="en-US" sz="2400">
                <a:solidFill>
                  <a:srgbClr val="CC000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1899)</a:t>
            </a:r>
            <a:r>
              <a:rPr lang="en-US" sz="3200" b="1">
                <a:solidFill>
                  <a:srgbClr val="0033CC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   </a:t>
            </a:r>
            <a:r>
              <a:rPr lang="zh-CN" altLang="en-US" sz="3200" b="1">
                <a:solidFill>
                  <a:srgbClr val="00007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直  隶</a:t>
            </a:r>
            <a:endParaRPr lang="zh-CN" altLang="en-US" sz="3200" b="1">
              <a:solidFill>
                <a:srgbClr val="000070"/>
              </a:solidFill>
              <a:latin typeface="Tahoma" panose="020B0604030504040204" pitchFamily="34" charset="0"/>
              <a:ea typeface="华文行楷" panose="02010800040101010101" pitchFamily="2" charset="-122"/>
            </a:endParaRPr>
          </a:p>
          <a:p>
            <a:pPr eaLnBrk="1" hangingPunct="1"/>
            <a:endParaRPr lang="en-US" sz="2800" b="1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  <p:sp>
        <p:nvSpPr>
          <p:cNvPr id="19464" name="AutoShape 12"/>
          <p:cNvSpPr>
            <a:spLocks noChangeArrowheads="1"/>
          </p:cNvSpPr>
          <p:nvPr/>
        </p:nvSpPr>
        <p:spPr bwMode="auto">
          <a:xfrm>
            <a:off x="4716464" y="3868342"/>
            <a:ext cx="720725" cy="107156"/>
          </a:xfrm>
          <a:prstGeom prst="rightArrow">
            <a:avLst>
              <a:gd name="adj1" fmla="val 50000"/>
              <a:gd name="adj2" fmla="val 126111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AutoShape 13"/>
          <p:cNvSpPr>
            <a:spLocks noChangeArrowheads="1"/>
          </p:cNvSpPr>
          <p:nvPr/>
        </p:nvSpPr>
        <p:spPr bwMode="auto">
          <a:xfrm>
            <a:off x="6011864" y="2787253"/>
            <a:ext cx="649287" cy="108347"/>
          </a:xfrm>
          <a:prstGeom prst="rightArrow">
            <a:avLst>
              <a:gd name="adj1" fmla="val 50000"/>
              <a:gd name="adj2" fmla="val 112363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6" name="Text Box 15"/>
          <p:cNvSpPr txBox="1">
            <a:spLocks noChangeArrowheads="1"/>
          </p:cNvSpPr>
          <p:nvPr/>
        </p:nvSpPr>
        <p:spPr bwMode="auto">
          <a:xfrm>
            <a:off x="2627314" y="3706416"/>
            <a:ext cx="1584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000070"/>
                </a:solidFill>
                <a:ea typeface="黑体" panose="02010609060101010101" pitchFamily="49" charset="-122"/>
              </a:rPr>
              <a:t>镇  压</a:t>
            </a:r>
            <a:endParaRPr lang="zh-CN" altLang="en-US" sz="3200" b="1">
              <a:solidFill>
                <a:srgbClr val="000070"/>
              </a:solidFill>
              <a:ea typeface="黑体" panose="02010609060101010101" pitchFamily="49" charset="-122"/>
            </a:endParaRPr>
          </a:p>
        </p:txBody>
      </p:sp>
      <p:sp>
        <p:nvSpPr>
          <p:cNvPr id="19467" name="Text Box 16"/>
          <p:cNvSpPr txBox="1">
            <a:spLocks noChangeArrowheads="1"/>
          </p:cNvSpPr>
          <p:nvPr/>
        </p:nvSpPr>
        <p:spPr bwMode="auto">
          <a:xfrm>
            <a:off x="5580064" y="3706416"/>
            <a:ext cx="14430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>
                <a:solidFill>
                  <a:srgbClr val="000070"/>
                </a:solidFill>
                <a:ea typeface="黑体" panose="02010609060101010101" pitchFamily="49" charset="-122"/>
              </a:rPr>
              <a:t>招 抚</a:t>
            </a:r>
            <a:endParaRPr lang="zh-CN" altLang="en-US" sz="3200" b="1">
              <a:solidFill>
                <a:srgbClr val="000070"/>
              </a:solidFill>
              <a:ea typeface="黑体" panose="02010609060101010101" pitchFamily="49" charset="-122"/>
            </a:endParaRPr>
          </a:p>
        </p:txBody>
      </p:sp>
      <p:sp>
        <p:nvSpPr>
          <p:cNvPr id="19468" name="Rectangle 17"/>
          <p:cNvSpPr>
            <a:spLocks noChangeArrowheads="1"/>
          </p:cNvSpPr>
          <p:nvPr/>
        </p:nvSpPr>
        <p:spPr bwMode="auto">
          <a:xfrm>
            <a:off x="3628735" y="2677716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 sz="3200" b="1">
              <a:solidFill>
                <a:srgbClr val="3333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469" name="Text Box 18"/>
          <p:cNvSpPr txBox="1">
            <a:spLocks noChangeArrowheads="1"/>
          </p:cNvSpPr>
          <p:nvPr/>
        </p:nvSpPr>
        <p:spPr bwMode="auto">
          <a:xfrm>
            <a:off x="7739064" y="3651648"/>
            <a:ext cx="14049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70"/>
                </a:solidFill>
                <a:ea typeface="黑体" panose="02010609060101010101" pitchFamily="49" charset="-122"/>
              </a:rPr>
              <a:t>剿 灭</a:t>
            </a:r>
            <a:endParaRPr lang="zh-CN" altLang="en-US" sz="3200" b="1">
              <a:solidFill>
                <a:srgbClr val="000070"/>
              </a:solidFill>
              <a:ea typeface="黑体" panose="02010609060101010101" pitchFamily="49" charset="-122"/>
            </a:endParaRPr>
          </a:p>
        </p:txBody>
      </p:sp>
      <p:sp>
        <p:nvSpPr>
          <p:cNvPr id="19470" name="AutoShape 19"/>
          <p:cNvSpPr>
            <a:spLocks noChangeArrowheads="1"/>
          </p:cNvSpPr>
          <p:nvPr/>
        </p:nvSpPr>
        <p:spPr bwMode="auto">
          <a:xfrm>
            <a:off x="7092950" y="3868342"/>
            <a:ext cx="647700" cy="107156"/>
          </a:xfrm>
          <a:prstGeom prst="rightArrow">
            <a:avLst>
              <a:gd name="adj1" fmla="val 50000"/>
              <a:gd name="adj2" fmla="val 113333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Text Box 14"/>
          <p:cNvSpPr txBox="1">
            <a:spLocks noChangeArrowheads="1"/>
          </p:cNvSpPr>
          <p:nvPr/>
        </p:nvSpPr>
        <p:spPr bwMode="auto">
          <a:xfrm>
            <a:off x="6732588" y="2301479"/>
            <a:ext cx="1871662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（</a:t>
            </a:r>
            <a:r>
              <a:rPr lang="en-US" sz="2800" b="1">
                <a:solidFill>
                  <a:srgbClr val="990000"/>
                </a:solidFill>
                <a:latin typeface="宋体" panose="02010600030101010101" pitchFamily="2" charset="-122"/>
              </a:rPr>
              <a:t>1900</a:t>
            </a:r>
            <a:r>
              <a:rPr lang="zh-CN" altLang="en-US" sz="2800" b="1">
                <a:solidFill>
                  <a:srgbClr val="99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CC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70"/>
                </a:solidFill>
                <a:latin typeface="Tahoma" panose="020B0604030504040204" pitchFamily="34" charset="0"/>
                <a:ea typeface="华文行楷" panose="02010800040101010101" pitchFamily="2" charset="-122"/>
              </a:rPr>
              <a:t>京   津</a:t>
            </a:r>
            <a:endParaRPr lang="zh-CN" altLang="en-US" sz="3200" b="1">
              <a:solidFill>
                <a:srgbClr val="000070"/>
              </a:solidFill>
              <a:latin typeface="Tahoma" panose="020B0604030504040204" pitchFamily="34" charset="0"/>
              <a:ea typeface="华文行楷" panose="02010800040101010101" pitchFamily="2" charset="-122"/>
            </a:endParaRPr>
          </a:p>
          <a:p>
            <a:pPr eaLnBrk="1" hangingPunct="1"/>
            <a:endParaRPr 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grpSp>
        <p:nvGrpSpPr>
          <p:cNvPr id="19472" name="Group 16"/>
          <p:cNvGrpSpPr/>
          <p:nvPr/>
        </p:nvGrpSpPr>
        <p:grpSpPr bwMode="auto">
          <a:xfrm>
            <a:off x="5651501" y="3234022"/>
            <a:ext cx="1543050" cy="634319"/>
            <a:chOff x="0" y="0"/>
            <a:chExt cx="1017" cy="817"/>
          </a:xfrm>
        </p:grpSpPr>
        <p:grpSp>
          <p:nvGrpSpPr>
            <p:cNvPr id="19473" name="Group 17"/>
            <p:cNvGrpSpPr/>
            <p:nvPr/>
          </p:nvGrpSpPr>
          <p:grpSpPr bwMode="auto">
            <a:xfrm rot="-1935975">
              <a:off x="0" y="0"/>
              <a:ext cx="144" cy="736"/>
              <a:chOff x="0" y="0"/>
              <a:chExt cx="672" cy="1344"/>
            </a:xfrm>
          </p:grpSpPr>
          <p:sp>
            <p:nvSpPr>
              <p:cNvPr id="19474" name="Line 3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672" cy="1344"/>
              </a:xfrm>
              <a:prstGeom prst="line">
                <a:avLst/>
              </a:prstGeom>
              <a:noFill/>
              <a:ln w="57150" cmpd="sng">
                <a:solidFill>
                  <a:srgbClr val="00808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9475" name="Text Box 34"/>
              <p:cNvSpPr txBox="1">
                <a:spLocks noChangeArrowheads="1"/>
              </p:cNvSpPr>
              <p:nvPr/>
            </p:nvSpPr>
            <p:spPr bwMode="auto">
              <a:xfrm rot="17840350">
                <a:off x="-249" y="673"/>
                <a:ext cx="944" cy="2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800" b="1">
                  <a:solidFill>
                    <a:srgbClr val="00808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9476" name="Group 20"/>
            <p:cNvGrpSpPr/>
            <p:nvPr/>
          </p:nvGrpSpPr>
          <p:grpSpPr bwMode="auto">
            <a:xfrm rot="471182">
              <a:off x="817" y="91"/>
              <a:ext cx="200" cy="726"/>
              <a:chOff x="0" y="0"/>
              <a:chExt cx="672" cy="1344"/>
            </a:xfrm>
          </p:grpSpPr>
          <p:sp>
            <p:nvSpPr>
              <p:cNvPr id="19477" name="Line 3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672" cy="1344"/>
              </a:xfrm>
              <a:prstGeom prst="line">
                <a:avLst/>
              </a:prstGeom>
              <a:noFill/>
              <a:ln w="57150" cmpd="sng">
                <a:solidFill>
                  <a:srgbClr val="00808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9478" name="Text Box 37"/>
              <p:cNvSpPr txBox="1">
                <a:spLocks noChangeArrowheads="1"/>
              </p:cNvSpPr>
              <p:nvPr/>
            </p:nvSpPr>
            <p:spPr bwMode="auto">
              <a:xfrm rot="17840350">
                <a:off x="-264" y="724"/>
                <a:ext cx="957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800" b="1">
                  <a:solidFill>
                    <a:srgbClr val="00808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9479" name="Group 23"/>
          <p:cNvGrpSpPr/>
          <p:nvPr/>
        </p:nvGrpSpPr>
        <p:grpSpPr bwMode="auto">
          <a:xfrm rot="-2780923">
            <a:off x="8030440" y="3228578"/>
            <a:ext cx="166079" cy="606951"/>
            <a:chOff x="0" y="0"/>
            <a:chExt cx="672" cy="1344"/>
          </a:xfrm>
        </p:grpSpPr>
        <p:sp>
          <p:nvSpPr>
            <p:cNvPr id="19480" name="Line 39"/>
            <p:cNvSpPr>
              <a:spLocks noChangeShapeType="1"/>
            </p:cNvSpPr>
            <p:nvPr/>
          </p:nvSpPr>
          <p:spPr bwMode="auto">
            <a:xfrm flipV="1">
              <a:off x="0" y="0"/>
              <a:ext cx="672" cy="1344"/>
            </a:xfrm>
            <a:prstGeom prst="line">
              <a:avLst/>
            </a:prstGeom>
            <a:noFill/>
            <a:ln w="57150" cmpd="sng">
              <a:solidFill>
                <a:srgbClr val="00808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9481" name="Text Box 40"/>
            <p:cNvSpPr txBox="1">
              <a:spLocks noChangeArrowheads="1"/>
            </p:cNvSpPr>
            <p:nvPr/>
          </p:nvSpPr>
          <p:spPr bwMode="auto">
            <a:xfrm rot="17840350">
              <a:off x="-137" y="737"/>
              <a:ext cx="718" cy="1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 b="1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9482" name="Group 26"/>
          <p:cNvGrpSpPr/>
          <p:nvPr/>
        </p:nvGrpSpPr>
        <p:grpSpPr bwMode="auto">
          <a:xfrm rot="-1935975">
            <a:off x="3175480" y="3245388"/>
            <a:ext cx="396664" cy="457207"/>
            <a:chOff x="0" y="0"/>
            <a:chExt cx="672" cy="1647"/>
          </a:xfrm>
        </p:grpSpPr>
        <p:sp>
          <p:nvSpPr>
            <p:cNvPr id="19483" name="Line 45"/>
            <p:cNvSpPr>
              <a:spLocks noChangeShapeType="1"/>
            </p:cNvSpPr>
            <p:nvPr/>
          </p:nvSpPr>
          <p:spPr bwMode="auto">
            <a:xfrm flipV="1">
              <a:off x="0" y="0"/>
              <a:ext cx="672" cy="1344"/>
            </a:xfrm>
            <a:prstGeom prst="line">
              <a:avLst/>
            </a:prstGeom>
            <a:noFill/>
            <a:ln w="57150" cmpd="sng">
              <a:solidFill>
                <a:srgbClr val="00808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9484" name="Text Box 46"/>
            <p:cNvSpPr txBox="1">
              <a:spLocks noChangeArrowheads="1"/>
            </p:cNvSpPr>
            <p:nvPr/>
          </p:nvSpPr>
          <p:spPr bwMode="auto">
            <a:xfrm rot="17840350">
              <a:off x="-532" y="815"/>
              <a:ext cx="1392" cy="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 b="1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9485" name="Text Box 47"/>
          <p:cNvSpPr txBox="1">
            <a:spLocks noChangeArrowheads="1"/>
          </p:cNvSpPr>
          <p:nvPr/>
        </p:nvSpPr>
        <p:spPr bwMode="auto">
          <a:xfrm>
            <a:off x="1" y="951310"/>
            <a:ext cx="262731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0000"/>
                </a:solidFill>
              </a:rPr>
              <a:t>●</a:t>
            </a:r>
            <a:r>
              <a:rPr lang="zh-CN" alt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列强对义和团态度</a:t>
            </a:r>
            <a:r>
              <a:rPr 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endParaRPr lang="en-US" sz="28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486" name="Text Box 48"/>
          <p:cNvSpPr txBox="1">
            <a:spLocks noChangeArrowheads="1"/>
          </p:cNvSpPr>
          <p:nvPr/>
        </p:nvSpPr>
        <p:spPr bwMode="auto">
          <a:xfrm>
            <a:off x="6818079" y="1144697"/>
            <a:ext cx="1295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70"/>
                </a:solidFill>
                <a:ea typeface="黑体" panose="02010609060101010101" pitchFamily="49" charset="-122"/>
              </a:rPr>
              <a:t>剿  杀</a:t>
            </a:r>
            <a:endParaRPr lang="zh-CN" altLang="en-US" sz="3200" b="1" dirty="0">
              <a:solidFill>
                <a:srgbClr val="000070"/>
              </a:solidFill>
              <a:ea typeface="黑体" panose="02010609060101010101" pitchFamily="49" charset="-122"/>
            </a:endParaRPr>
          </a:p>
        </p:txBody>
      </p:sp>
      <p:sp>
        <p:nvSpPr>
          <p:cNvPr id="19487" name="Text Box 49"/>
          <p:cNvSpPr txBox="1">
            <a:spLocks noChangeArrowheads="1"/>
          </p:cNvSpPr>
          <p:nvPr/>
        </p:nvSpPr>
        <p:spPr bwMode="auto">
          <a:xfrm>
            <a:off x="3635375" y="1059656"/>
            <a:ext cx="19446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70"/>
                </a:solidFill>
                <a:ea typeface="黑体" panose="02010609060101010101" pitchFamily="49" charset="-122"/>
              </a:rPr>
              <a:t>要求清政府镇压</a:t>
            </a:r>
            <a:endParaRPr lang="zh-CN" altLang="en-US" sz="3200" b="1">
              <a:solidFill>
                <a:srgbClr val="000070"/>
              </a:solidFill>
              <a:ea typeface="黑体" panose="02010609060101010101" pitchFamily="49" charset="-122"/>
            </a:endParaRPr>
          </a:p>
        </p:txBody>
      </p:sp>
      <p:sp>
        <p:nvSpPr>
          <p:cNvPr id="19488" name="AutoShape 50"/>
          <p:cNvSpPr>
            <a:spLocks noChangeArrowheads="1"/>
          </p:cNvSpPr>
          <p:nvPr/>
        </p:nvSpPr>
        <p:spPr bwMode="auto">
          <a:xfrm>
            <a:off x="5651501" y="1437085"/>
            <a:ext cx="720725" cy="107156"/>
          </a:xfrm>
          <a:prstGeom prst="rightArrow">
            <a:avLst>
              <a:gd name="adj1" fmla="val 50000"/>
              <a:gd name="adj2" fmla="val 126111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489" name="Group 33"/>
          <p:cNvGrpSpPr/>
          <p:nvPr/>
        </p:nvGrpSpPr>
        <p:grpSpPr bwMode="auto">
          <a:xfrm>
            <a:off x="3395664" y="1797844"/>
            <a:ext cx="2090740" cy="738188"/>
            <a:chOff x="-138" y="64"/>
            <a:chExt cx="1317" cy="620"/>
          </a:xfrm>
        </p:grpSpPr>
        <p:grpSp>
          <p:nvGrpSpPr>
            <p:cNvPr id="19490" name="Group 34"/>
            <p:cNvGrpSpPr/>
            <p:nvPr/>
          </p:nvGrpSpPr>
          <p:grpSpPr bwMode="auto">
            <a:xfrm rot="8826614" flipH="1">
              <a:off x="852" y="198"/>
              <a:ext cx="327" cy="486"/>
              <a:chOff x="890" y="-256"/>
              <a:chExt cx="3241" cy="1145"/>
            </a:xfrm>
          </p:grpSpPr>
          <p:sp>
            <p:nvSpPr>
              <p:cNvPr id="19491" name="Line 52"/>
              <p:cNvSpPr>
                <a:spLocks noChangeShapeType="1"/>
              </p:cNvSpPr>
              <p:nvPr/>
            </p:nvSpPr>
            <p:spPr bwMode="auto">
              <a:xfrm flipV="1">
                <a:off x="2567" y="-256"/>
                <a:ext cx="583" cy="821"/>
              </a:xfrm>
              <a:prstGeom prst="line">
                <a:avLst/>
              </a:prstGeom>
              <a:noFill/>
              <a:ln w="57150" cmpd="sng">
                <a:solidFill>
                  <a:srgbClr val="00808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9492" name="Text Box 53"/>
              <p:cNvSpPr txBox="1">
                <a:spLocks noChangeArrowheads="1"/>
              </p:cNvSpPr>
              <p:nvPr/>
            </p:nvSpPr>
            <p:spPr bwMode="auto">
              <a:xfrm rot="17840350">
                <a:off x="2160" y="-1083"/>
                <a:ext cx="702" cy="32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ot="108000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800" b="1">
                  <a:solidFill>
                    <a:srgbClr val="00808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9493" name="Group 37"/>
            <p:cNvGrpSpPr/>
            <p:nvPr/>
          </p:nvGrpSpPr>
          <p:grpSpPr bwMode="auto">
            <a:xfrm rot="13102332" flipH="1">
              <a:off x="-138" y="64"/>
              <a:ext cx="384" cy="517"/>
              <a:chOff x="-719" y="-352"/>
              <a:chExt cx="3933" cy="1392"/>
            </a:xfrm>
          </p:grpSpPr>
          <p:sp>
            <p:nvSpPr>
              <p:cNvPr id="19494" name="Line 55"/>
              <p:cNvSpPr>
                <a:spLocks noChangeShapeType="1"/>
              </p:cNvSpPr>
              <p:nvPr/>
            </p:nvSpPr>
            <p:spPr bwMode="auto">
              <a:xfrm flipV="1">
                <a:off x="2905" y="0"/>
                <a:ext cx="309" cy="899"/>
              </a:xfrm>
              <a:prstGeom prst="line">
                <a:avLst/>
              </a:prstGeom>
              <a:noFill/>
              <a:ln w="57150" cmpd="sng">
                <a:solidFill>
                  <a:srgbClr val="00808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9495" name="Text Box 56"/>
              <p:cNvSpPr txBox="1">
                <a:spLocks noChangeArrowheads="1"/>
              </p:cNvSpPr>
              <p:nvPr/>
            </p:nvSpPr>
            <p:spPr bwMode="auto">
              <a:xfrm rot="17840350">
                <a:off x="208" y="-1279"/>
                <a:ext cx="1392" cy="32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800" b="1">
                  <a:solidFill>
                    <a:srgbClr val="00808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9496" name="Group 40"/>
          <p:cNvGrpSpPr/>
          <p:nvPr/>
        </p:nvGrpSpPr>
        <p:grpSpPr bwMode="auto">
          <a:xfrm rot="8644485">
            <a:off x="7144336" y="1591929"/>
            <a:ext cx="400315" cy="676253"/>
            <a:chOff x="49" y="0"/>
            <a:chExt cx="623" cy="1670"/>
          </a:xfrm>
        </p:grpSpPr>
        <p:sp>
          <p:nvSpPr>
            <p:cNvPr id="19497" name="Line 73"/>
            <p:cNvSpPr>
              <a:spLocks noChangeShapeType="1"/>
            </p:cNvSpPr>
            <p:nvPr/>
          </p:nvSpPr>
          <p:spPr bwMode="auto">
            <a:xfrm flipV="1">
              <a:off x="232" y="0"/>
              <a:ext cx="440" cy="901"/>
            </a:xfrm>
            <a:prstGeom prst="line">
              <a:avLst/>
            </a:prstGeom>
            <a:noFill/>
            <a:ln w="57150" cmpd="sng">
              <a:solidFill>
                <a:srgbClr val="008080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9498" name="Text Box 74"/>
            <p:cNvSpPr txBox="1">
              <a:spLocks noChangeArrowheads="1"/>
            </p:cNvSpPr>
            <p:nvPr/>
          </p:nvSpPr>
          <p:spPr bwMode="auto">
            <a:xfrm rot="17840350">
              <a:off x="-575" y="774"/>
              <a:ext cx="1520" cy="2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 b="1">
                <a:solidFill>
                  <a:srgbClr val="00808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181502" y="94060"/>
            <a:ext cx="4612551" cy="533474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lIns="92075" tIns="46038" rIns="92075" bIns="46038" anchor="ctr"/>
          <a:lstStyle/>
          <a:p>
            <a:r>
              <a:rPr kumimoji="1"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清政府对义和团的态度</a:t>
            </a:r>
            <a:endParaRPr kumimoji="1" lang="zh-CN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258888" y="4516041"/>
            <a:ext cx="74501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kumimoji="1"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49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49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99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99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19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0" grpId="0" autoUpdateAnimBg="0"/>
      <p:bldP spid="19461" grpId="0" autoUpdateAnimBg="0"/>
      <p:bldP spid="19462" grpId="0" animBg="1" autoUpdateAnimBg="0"/>
      <p:bldP spid="19463" grpId="0" autoUpdateAnimBg="0"/>
      <p:bldP spid="19464" grpId="0" animBg="1" autoUpdateAnimBg="0"/>
      <p:bldP spid="19465" grpId="0" animBg="1" autoUpdateAnimBg="0"/>
      <p:bldP spid="19466" grpId="0" autoUpdateAnimBg="0"/>
      <p:bldP spid="19467" grpId="0" autoUpdateAnimBg="0"/>
      <p:bldP spid="19469" grpId="0" autoUpdateAnimBg="0"/>
      <p:bldP spid="19470" grpId="0" animBg="1" autoUpdateAnimBg="0"/>
      <p:bldP spid="19471" grpId="0" bldLvl="0" animBg="1" autoUpdateAnimBg="0"/>
      <p:bldP spid="19485" grpId="0" autoUpdateAnimBg="0"/>
      <p:bldP spid="19487" grpId="0" autoUpdateAnimBg="0"/>
      <p:bldP spid="19488" grpId="0" animBg="1" autoUpdateAnimBg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5263"/>
            <a:ext cx="6707188" cy="854869"/>
          </a:xfrm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细黑" panose="02010600040101010101" pitchFamily="2" charset="-122"/>
              </a:rPr>
              <a:t>二、八国联军侵华</a:t>
            </a:r>
            <a:endParaRPr lang="zh-CN" altLang="en-US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细黑" panose="02010600040101010101" pitchFamily="2" charset="-122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512" y="1535311"/>
            <a:ext cx="1738313" cy="453628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b="1" dirty="0"/>
              <a:t>  </a:t>
            </a:r>
            <a:r>
              <a:rPr lang="zh-CN" altLang="en-US" b="1" dirty="0">
                <a:solidFill>
                  <a:srgbClr val="990000"/>
                </a:solidFill>
              </a:rPr>
              <a:t>原因</a:t>
            </a:r>
            <a:r>
              <a:rPr lang="en-US" b="1" dirty="0">
                <a:solidFill>
                  <a:srgbClr val="990000"/>
                </a:solidFill>
              </a:rPr>
              <a:t>:</a:t>
            </a:r>
            <a:endParaRPr lang="en-US" b="1" dirty="0">
              <a:solidFill>
                <a:srgbClr val="990000"/>
              </a:solidFill>
            </a:endParaRP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5867400" y="844154"/>
            <a:ext cx="22336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6635" name="Text Box 17"/>
          <p:cNvSpPr txBox="1">
            <a:spLocks noChangeArrowheads="1"/>
          </p:cNvSpPr>
          <p:nvPr/>
        </p:nvSpPr>
        <p:spPr bwMode="auto">
          <a:xfrm>
            <a:off x="1475656" y="1342072"/>
            <a:ext cx="6119813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根本原因 </a:t>
            </a:r>
            <a:r>
              <a:rPr lang="en-US" sz="2800" b="1"/>
              <a:t>----  </a:t>
            </a:r>
            <a:r>
              <a:rPr lang="zh-CN" altLang="en-US" sz="2800" b="1"/>
              <a:t>帝国主义要瓜分中国</a:t>
            </a:r>
            <a:endParaRPr lang="zh-CN" altLang="en-US" sz="2800" b="1"/>
          </a:p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直接原因 </a:t>
            </a:r>
            <a:r>
              <a:rPr lang="en-US" sz="2800" b="1"/>
              <a:t>---- </a:t>
            </a:r>
            <a:r>
              <a:rPr lang="zh-CN" altLang="en-US" sz="2800" b="1"/>
              <a:t>义和团威胁其在华利益</a:t>
            </a:r>
            <a:endParaRPr lang="zh-CN" altLang="en-US" sz="2800" b="1"/>
          </a:p>
        </p:txBody>
      </p:sp>
      <p:sp>
        <p:nvSpPr>
          <p:cNvPr id="26636" name="AutoShape 18"/>
          <p:cNvSpPr/>
          <p:nvPr/>
        </p:nvSpPr>
        <p:spPr bwMode="auto">
          <a:xfrm>
            <a:off x="1322389" y="1347614"/>
            <a:ext cx="153267" cy="1080120"/>
          </a:xfrm>
          <a:prstGeom prst="leftBrace">
            <a:avLst>
              <a:gd name="adj1" fmla="val 100927"/>
              <a:gd name="adj2" fmla="val 50000"/>
            </a:avLst>
          </a:prstGeom>
          <a:noFill/>
          <a:ln w="2222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50826" y="2890837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Calibri" panose="020F0502020204030204" pitchFamily="34" charset="0"/>
              </a:rPr>
              <a:t>2</a:t>
            </a:r>
            <a:r>
              <a:rPr lang="zh-CN" altLang="en-US" sz="2800" b="1" dirty="0">
                <a:latin typeface="Calibri" panose="020F0502020204030204" pitchFamily="34" charset="0"/>
              </a:rPr>
              <a:t>．目的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260252" y="2898489"/>
            <a:ext cx="6840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       镇压中国人民的反抗</a:t>
            </a:r>
            <a:r>
              <a:rPr lang="en-US" altLang="zh-CN" sz="2800" b="1" dirty="0">
                <a:solidFill>
                  <a:srgbClr val="00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维护其在华利益。</a:t>
            </a:r>
            <a:endParaRPr lang="zh-CN" altLang="en-US" sz="2800" b="1" dirty="0">
              <a:solidFill>
                <a:srgbClr val="0066FF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250826" y="3919537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Calibri" panose="020F0502020204030204" pitchFamily="34" charset="0"/>
              </a:rPr>
              <a:t>4</a:t>
            </a:r>
            <a:r>
              <a:rPr lang="zh-CN" altLang="en-US" sz="2800" b="1">
                <a:latin typeface="Calibri" panose="020F0502020204030204" pitchFamily="34" charset="0"/>
              </a:rPr>
              <a:t>．组成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2155826" y="3919537"/>
            <a:ext cx="6019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英、俄、德、法、意、奥、日、美。</a:t>
            </a:r>
            <a:endParaRPr lang="zh-CN" altLang="en-US" sz="2800" b="1">
              <a:solidFill>
                <a:srgbClr val="0066FF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250826" y="3462337"/>
            <a:ext cx="5867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anose="020F0502020204030204" pitchFamily="34" charset="0"/>
              </a:rPr>
              <a:t>3</a:t>
            </a:r>
            <a:r>
              <a:rPr lang="zh-CN" altLang="en-US" sz="2800" b="1">
                <a:latin typeface="Calibri" panose="020F0502020204030204" pitchFamily="34" charset="0"/>
              </a:rPr>
              <a:t>．时间</a:t>
            </a:r>
            <a:r>
              <a:rPr lang="zh-CN" altLang="en-US" sz="2800" b="1">
                <a:solidFill>
                  <a:srgbClr val="00FFFF"/>
                </a:solidFill>
                <a:latin typeface="Calibri" panose="020F0502020204030204" pitchFamily="34" charset="0"/>
              </a:rPr>
              <a:t>            </a:t>
            </a:r>
            <a:r>
              <a:rPr lang="en-US" altLang="zh-CN" sz="2800" b="1">
                <a:solidFill>
                  <a:srgbClr val="0066FF"/>
                </a:solidFill>
                <a:latin typeface="Calibri" panose="020F0502020204030204" pitchFamily="34" charset="0"/>
              </a:rPr>
              <a:t>1900.6</a:t>
            </a:r>
            <a:endParaRPr lang="en-US" altLang="zh-CN" sz="2800" b="1">
              <a:solidFill>
                <a:srgbClr val="0066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autoUpdateAnimBg="0" build="p"/>
      <p:bldP spid="26635" grpId="0" autoUpdateAnimBg="0"/>
      <p:bldP spid="26636" grpId="0" animBg="1" autoUpdateAnimBg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26" descr="D0115">
            <a:hlinkClick r:id="rId1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08504" cy="473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27" name="Text Box 1027"/>
          <p:cNvSpPr txBox="1">
            <a:spLocks noChangeArrowheads="1"/>
          </p:cNvSpPr>
          <p:nvPr/>
        </p:nvSpPr>
        <p:spPr bwMode="auto">
          <a:xfrm>
            <a:off x="1835150" y="2463800"/>
            <a:ext cx="107950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华文新魏" panose="02010800040101010101" pitchFamily="2" charset="-122"/>
              </a:rPr>
              <a:t>廊坊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华文新魏" panose="02010800040101010101" pitchFamily="2" charset="-122"/>
            </a:endParaRPr>
          </a:p>
        </p:txBody>
      </p:sp>
      <p:sp>
        <p:nvSpPr>
          <p:cNvPr id="154628" name="Text Box 1028"/>
          <p:cNvSpPr txBox="1">
            <a:spLocks noChangeArrowheads="1"/>
          </p:cNvSpPr>
          <p:nvPr/>
        </p:nvSpPr>
        <p:spPr bwMode="auto">
          <a:xfrm>
            <a:off x="4211638" y="3813175"/>
            <a:ext cx="1173162" cy="5857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anose="02010800040101010101" pitchFamily="2" charset="-122"/>
              </a:rPr>
              <a:t>天津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华文新魏" panose="02010800040101010101" pitchFamily="2" charset="-122"/>
            </a:endParaRPr>
          </a:p>
        </p:txBody>
      </p:sp>
      <p:sp>
        <p:nvSpPr>
          <p:cNvPr id="154629" name="Text Box 1029"/>
          <p:cNvSpPr txBox="1">
            <a:spLocks noChangeArrowheads="1"/>
          </p:cNvSpPr>
          <p:nvPr/>
        </p:nvSpPr>
        <p:spPr bwMode="auto">
          <a:xfrm>
            <a:off x="395288" y="950913"/>
            <a:ext cx="1152525" cy="5857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anose="02010800040101010101" pitchFamily="2" charset="-122"/>
              </a:rPr>
              <a:t>北京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华文新魏" panose="02010800040101010101" pitchFamily="2" charset="-122"/>
            </a:endParaRPr>
          </a:p>
        </p:txBody>
      </p:sp>
      <p:sp>
        <p:nvSpPr>
          <p:cNvPr id="154630" name="Text Box 103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078788" y="4084638"/>
            <a:ext cx="1065212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华文新魏" panose="02010800040101010101" pitchFamily="2" charset="-122"/>
              </a:rPr>
              <a:t>大沽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华文新魏" panose="02010800040101010101" pitchFamily="2" charset="-122"/>
            </a:endParaRPr>
          </a:p>
        </p:txBody>
      </p:sp>
      <p:sp>
        <p:nvSpPr>
          <p:cNvPr id="154631" name="Text Box 103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508625" y="2463800"/>
            <a:ext cx="1316038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华文新魏" panose="02010800040101010101" pitchFamily="2" charset="-122"/>
              </a:rPr>
              <a:t>杨村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华文新魏" panose="02010800040101010101" pitchFamily="2" charset="-122"/>
            </a:endParaRPr>
          </a:p>
        </p:txBody>
      </p:sp>
      <p:sp>
        <p:nvSpPr>
          <p:cNvPr id="154632" name="Text Box 103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5965031" y="3231805"/>
            <a:ext cx="2646363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华文新魏" panose="02010800040101010101" pitchFamily="2" charset="-122"/>
              </a:rPr>
              <a:t>老龙头火车站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华文新魏" panose="02010800040101010101" pitchFamily="2" charset="-122"/>
            </a:endParaRPr>
          </a:p>
        </p:txBody>
      </p:sp>
      <p:sp>
        <p:nvSpPr>
          <p:cNvPr id="12297" name="Rectangle 1033"/>
          <p:cNvSpPr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1900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年八国联军侵华路线图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546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1546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1546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154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1546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1546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1546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bldLvl="0" animBg="1"/>
      <p:bldP spid="154628" grpId="0" bldLvl="0" animBg="1"/>
      <p:bldP spid="154629" grpId="0" bldLvl="0" animBg="1"/>
      <p:bldP spid="154630" grpId="0" bldLvl="0" animBg="1"/>
      <p:bldP spid="154631" grpId="0" bldLvl="0" animBg="1"/>
      <p:bldP spid="1546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4082" y="703333"/>
            <a:ext cx="8170366" cy="4052262"/>
            <a:chOff x="434082" y="703333"/>
            <a:chExt cx="8170366" cy="4052262"/>
          </a:xfrm>
        </p:grpSpPr>
        <p:sp>
          <p:nvSpPr>
            <p:cNvPr id="25602" name="Rectangle 2"/>
            <p:cNvSpPr>
              <a:spLocks noChangeArrowheads="1"/>
            </p:cNvSpPr>
            <p:nvPr/>
          </p:nvSpPr>
          <p:spPr bwMode="auto">
            <a:xfrm>
              <a:off x="2715723" y="4386263"/>
              <a:ext cx="3712555" cy="36933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北京城在联军的炮火下燃烧</a:t>
              </a:r>
              <a:endPara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6386" name="Picture 4" descr="b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82" y="703333"/>
              <a:ext cx="8170366" cy="3580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7" name="文本框 1"/>
          <p:cNvSpPr txBox="1">
            <a:spLocks noChangeArrowheads="1"/>
          </p:cNvSpPr>
          <p:nvPr/>
        </p:nvSpPr>
        <p:spPr bwMode="auto">
          <a:xfrm>
            <a:off x="251520" y="180113"/>
            <a:ext cx="3695700" cy="52322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看看：侵略者的暴行</a:t>
            </a:r>
            <a:endParaRPr lang="zh-CN" altLang="en-US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495" y="167497"/>
            <a:ext cx="8958979" cy="4742284"/>
            <a:chOff x="35495" y="167497"/>
            <a:chExt cx="8958979" cy="4742284"/>
          </a:xfrm>
        </p:grpSpPr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230189" y="3617119"/>
              <a:ext cx="8683625" cy="129266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lIns="0" tIns="0" rIns="0" bIns="0" anchorCtr="1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sz="1700" dirty="0">
                  <a:solidFill>
                    <a:srgbClr val="33333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　　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侵略军立誓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楷体" panose="02010600040101010101" pitchFamily="2" charset="-122"/>
                  <a:ea typeface="黑体" panose="02010609060101010101" pitchFamily="49" charset="-122"/>
                </a:rPr>
                <a:t>“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屠城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楷体" panose="02010600040101010101" pitchFamily="2" charset="-122"/>
                  <a:ea typeface="黑体" panose="02010609060101010101" pitchFamily="49" charset="-122"/>
                </a:rPr>
                <a:t>”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，见人就杀。仅在庄王府一处，就屠杀、烧死了</a:t>
              </a:r>
              <a:r>
                <a:rPr kumimoji="1" lang="en-US" altLang="zh-CN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1700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多义和团团民。一些法军把一群逃难百姓逼进一条死胡同，全部杀害。</a:t>
              </a:r>
              <a:endPara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" name="Picture 4" descr="x"/>
            <p:cNvPicPr>
              <a:picLocks noChangeAspect="1" noChangeArrowheads="1"/>
            </p:cNvPicPr>
            <p:nvPr/>
          </p:nvPicPr>
          <p:blipFill>
            <a:blip r:embed="rId2">
              <a:lum bright="-6000"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5" y="167497"/>
              <a:ext cx="8958979" cy="343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323528" y="-1"/>
            <a:ext cx="8211070" cy="4900613"/>
            <a:chOff x="323528" y="-1"/>
            <a:chExt cx="8211070" cy="4900613"/>
          </a:xfrm>
        </p:grpSpPr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323528" y="379070"/>
              <a:ext cx="430887" cy="432122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vert="eaVert"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sz="2800" b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美国侵略军抢劫的银子</a:t>
              </a:r>
              <a:endParaRPr kumimoji="1" lang="zh-CN" altLang="en-US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11" name="Picture 5" descr="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-1"/>
              <a:ext cx="7635006" cy="490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246430" y="123478"/>
            <a:ext cx="8587882" cy="4936789"/>
            <a:chOff x="246430" y="123478"/>
            <a:chExt cx="8587882" cy="4936789"/>
          </a:xfrm>
        </p:grpSpPr>
        <p:pic>
          <p:nvPicPr>
            <p:cNvPr id="13" name="Picture 2" descr="1-1-117142_0814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00" y="554365"/>
              <a:ext cx="8405563" cy="3229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246430" y="123478"/>
              <a:ext cx="8295541" cy="43088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49" charset="-122"/>
                </a:rPr>
                <a:t>八国联军在北京齐化门（今朝阳门）外屠杀义和团民</a:t>
              </a:r>
              <a:endPara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257049" y="3767605"/>
              <a:ext cx="8577263" cy="129266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lIns="0" tIns="0" rIns="0" bIns="0" anchorCtr="1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sz="1700" dirty="0">
                  <a:solidFill>
                    <a:srgbClr val="33333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　　</a:t>
              </a:r>
              <a:r>
                <a:rPr kumimoji="1" lang="en-US" altLang="zh-CN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1900</a:t>
              </a:r>
              <a:r>
                <a:rPr kumimoji="1" lang="zh-CN" altLang="en-US" sz="28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年八国联军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用先进的武器大炮敲开了清王朝锁国的大门。</a:t>
              </a:r>
              <a:r>
                <a:rPr kumimoji="1" lang="en-US" altLang="zh-CN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月</a:t>
              </a:r>
              <a:r>
                <a:rPr kumimoji="1" lang="en-US" altLang="zh-CN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14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日，北京沦陷，将</a:t>
              </a:r>
              <a:r>
                <a:rPr kumimoji="1" lang="en-US" altLang="zh-CN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1840</a:t>
              </a:r>
              <a:r>
                <a:rPr kumimoji="1" lang="zh-CN" altLang="en-US" sz="28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年以来的民族屈辱推至极点。</a:t>
              </a:r>
              <a:endParaRPr kumimoji="1"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1444</Words>
  <Application>WPS 演示</Application>
  <PresentationFormat>全屏显示(16:9)</PresentationFormat>
  <Paragraphs>205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黑体</vt:lpstr>
      <vt:lpstr>楷体_GB2312</vt:lpstr>
      <vt:lpstr>Arial</vt:lpstr>
      <vt:lpstr>隶书</vt:lpstr>
      <vt:lpstr>Tahoma</vt:lpstr>
      <vt:lpstr>华文行楷</vt:lpstr>
      <vt:lpstr>Times New Roman</vt:lpstr>
      <vt:lpstr>华文彩云</vt:lpstr>
      <vt:lpstr>华文细黑</vt:lpstr>
      <vt:lpstr>Calibri</vt:lpstr>
      <vt:lpstr>华文新魏</vt:lpstr>
      <vt:lpstr>华文楷体</vt:lpstr>
      <vt:lpstr>Arial Unicode MS</vt:lpstr>
      <vt:lpstr>新宋体</vt:lpstr>
      <vt:lpstr>Office 主题</vt:lpstr>
      <vt:lpstr>第7课 义和团抗击八国联军</vt:lpstr>
      <vt:lpstr>教学目标</vt:lpstr>
      <vt:lpstr>自主学习：</vt:lpstr>
      <vt:lpstr>PowerPoint 演示文稿</vt:lpstr>
      <vt:lpstr>PowerPoint 演示文稿</vt:lpstr>
      <vt:lpstr>PowerPoint 演示文稿</vt:lpstr>
      <vt:lpstr>二、八国联军侵华</vt:lpstr>
      <vt:lpstr>PowerPoint 演示文稿</vt:lpstr>
      <vt:lpstr>PowerPoint 演示文稿</vt:lpstr>
      <vt:lpstr>《辛丑条约》的签订及影响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lx</cp:lastModifiedBy>
  <cp:revision>历史备课大师【全免费】</cp:revision>
  <dcterms:created xsi:type="dcterms:W3CDTF">2017-09-20T01:12:00Z</dcterms:created>
  <dcterms:modified xsi:type="dcterms:W3CDTF">2017-09-20T06:49:48Z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