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25"/>
  </p:notesMasterIdLst>
  <p:sldIdLst>
    <p:sldId id="257" r:id="rId4"/>
    <p:sldId id="294" r:id="rId5"/>
    <p:sldId id="310" r:id="rId6"/>
    <p:sldId id="379" r:id="rId7"/>
    <p:sldId id="380" r:id="rId8"/>
    <p:sldId id="381" r:id="rId9"/>
    <p:sldId id="382" r:id="rId10"/>
    <p:sldId id="383" r:id="rId11"/>
    <p:sldId id="384" r:id="rId12"/>
    <p:sldId id="332" r:id="rId13"/>
    <p:sldId id="333" r:id="rId14"/>
    <p:sldId id="334" r:id="rId15"/>
    <p:sldId id="318" r:id="rId16"/>
    <p:sldId id="319" r:id="rId17"/>
    <p:sldId id="331" r:id="rId18"/>
    <p:sldId id="345" r:id="rId19"/>
    <p:sldId id="326" r:id="rId20"/>
    <p:sldId id="342" r:id="rId21"/>
    <p:sldId id="327" r:id="rId22"/>
    <p:sldId id="354" r:id="rId23"/>
    <p:sldId id="358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FFCC99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98"/>
    <p:restoredTop sz="94660"/>
  </p:normalViewPr>
  <p:slideViewPr>
    <p:cSldViewPr showGuides="1">
      <p:cViewPr varScale="1">
        <p:scale>
          <a:sx n="63" d="100"/>
          <a:sy n="63" d="100"/>
        </p:scale>
        <p:origin x="-1488" y="-108"/>
      </p:cViewPr>
      <p:guideLst>
        <p:guide orient="horz" pos="2199"/>
        <p:guide pos="29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779" y="274638"/>
            <a:ext cx="8228442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779" y="1600206"/>
            <a:ext cx="8228442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779" y="274638"/>
            <a:ext cx="8228442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779" y="1600206"/>
            <a:ext cx="8228442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1031" name="Group 2"/>
          <p:cNvGrpSpPr>
            <a:grpSpLocks noChangeAspect="1"/>
          </p:cNvGrpSpPr>
          <p:nvPr userDrawn="1"/>
        </p:nvGrpSpPr>
        <p:grpSpPr>
          <a:xfrm>
            <a:off x="0" y="0"/>
            <a:ext cx="9144000" cy="6899275"/>
            <a:chOff x="0" y="0"/>
            <a:chExt cx="9180512" cy="6912768"/>
          </a:xfrm>
        </p:grpSpPr>
        <p:pic>
          <p:nvPicPr>
            <p:cNvPr id="1032" name="Picture 31" descr="ditu "/>
            <p:cNvPicPr>
              <a:picLocks noChangeAspect="1"/>
            </p:cNvPicPr>
            <p:nvPr/>
          </p:nvPicPr>
          <p:blipFill>
            <a:blip r:embed="rId19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icture 31" descr="ditu "/>
            <p:cNvPicPr>
              <a:picLocks noChangeAspect="1"/>
            </p:cNvPicPr>
            <p:nvPr/>
          </p:nvPicPr>
          <p:blipFill>
            <a:blip r:embed="rId19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icture 31" descr="ditu "/>
            <p:cNvPicPr>
              <a:picLocks noChangeAspect="1"/>
            </p:cNvPicPr>
            <p:nvPr/>
          </p:nvPicPr>
          <p:blipFill>
            <a:blip r:embed="rId19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2055" name="Group 2"/>
          <p:cNvGrpSpPr>
            <a:grpSpLocks noChangeAspect="1"/>
          </p:cNvGrpSpPr>
          <p:nvPr userDrawn="1"/>
        </p:nvGrpSpPr>
        <p:grpSpPr>
          <a:xfrm>
            <a:off x="0" y="0"/>
            <a:ext cx="9144000" cy="6899275"/>
            <a:chOff x="0" y="0"/>
            <a:chExt cx="9180512" cy="6912768"/>
          </a:xfrm>
        </p:grpSpPr>
        <p:pic>
          <p:nvPicPr>
            <p:cNvPr id="2056" name="Picture 31" descr="ditu "/>
            <p:cNvPicPr>
              <a:picLocks noChangeAspect="1"/>
            </p:cNvPicPr>
            <p:nvPr/>
          </p:nvPicPr>
          <p:blipFill>
            <a:blip r:embed="rId13"/>
            <a:srcRect t="2141" b="31750"/>
            <a:stretch>
              <a:fillRect/>
            </a:stretch>
          </p:blipFill>
          <p:spPr>
            <a:xfrm>
              <a:off x="0" y="27384"/>
              <a:ext cx="9180512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Picture 31" descr="ditu "/>
            <p:cNvPicPr>
              <a:picLocks noChangeAspect="1"/>
            </p:cNvPicPr>
            <p:nvPr/>
          </p:nvPicPr>
          <p:blipFill>
            <a:blip r:embed="rId13"/>
            <a:srcRect t="97649"/>
            <a:stretch>
              <a:fillRect/>
            </a:stretch>
          </p:blipFill>
          <p:spPr>
            <a:xfrm>
              <a:off x="0" y="6751512"/>
              <a:ext cx="9180512" cy="1612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Picture 31" descr="ditu "/>
            <p:cNvPicPr>
              <a:picLocks noChangeAspect="1"/>
            </p:cNvPicPr>
            <p:nvPr/>
          </p:nvPicPr>
          <p:blipFill>
            <a:blip r:embed="rId13"/>
            <a:srcRect b="97932"/>
            <a:stretch>
              <a:fillRect/>
            </a:stretch>
          </p:blipFill>
          <p:spPr>
            <a:xfrm>
              <a:off x="0" y="0"/>
              <a:ext cx="9180512" cy="1440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audio" Target="../media/audio1.wav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10253"/>
          <p:cNvSpPr txBox="1"/>
          <p:nvPr/>
        </p:nvSpPr>
        <p:spPr>
          <a:xfrm>
            <a:off x="80645" y="891540"/>
            <a:ext cx="8586470" cy="100838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辛亥革命的历史意义及结果？</a:t>
            </a:r>
            <a:endParaRPr lang="en-US" altLang="zh-CN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098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-132715"/>
            <a:ext cx="3194050" cy="1413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0328" y="1899603"/>
            <a:ext cx="8785225" cy="2560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历史意义：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推翻了清朝统治，结束我国两千多年的君主专制，使民主共和观念深入人心。</a:t>
            </a:r>
            <a:endParaRPr lang="zh-CN" altLang="en-US" sz="3600" b="1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88" y="4227830"/>
            <a:ext cx="8785225" cy="2651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结果：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辛亥革命的果实被袁世凯窃取。中国半殖民地半封建社会的性质也没有得到彻底改变。</a:t>
            </a:r>
            <a:endParaRPr lang="zh-CN" altLang="en-US" sz="2800" b="1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380" y="1099820"/>
            <a:ext cx="603694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辛亥革命后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以宋教仁为首的部分革命党人采去了什么方式试图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限制和夺回被袁世凯夺走的权力？具体活动有哪些？结果如何？</a:t>
            </a:r>
            <a:endParaRPr lang="zh-CN" altLang="en-US" sz="32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2467" name="组合 1"/>
          <p:cNvGrpSpPr/>
          <p:nvPr/>
        </p:nvGrpSpPr>
        <p:grpSpPr>
          <a:xfrm>
            <a:off x="6151245" y="421005"/>
            <a:ext cx="2777490" cy="3694501"/>
            <a:chOff x="1215170" y="699542"/>
            <a:chExt cx="2525154" cy="3696697"/>
          </a:xfrm>
        </p:grpSpPr>
        <p:sp>
          <p:nvSpPr>
            <p:cNvPr id="62468" name="TextBox 3"/>
            <p:cNvSpPr txBox="1"/>
            <p:nvPr/>
          </p:nvSpPr>
          <p:spPr>
            <a:xfrm>
              <a:off x="1215170" y="3572790"/>
              <a:ext cx="2520393" cy="8234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dirty="0">
                  <a:latin typeface="黑体" panose="02010600030101010101" pitchFamily="49" charset="-122"/>
                  <a:ea typeface="黑体" panose="02010600030101010101" pitchFamily="49" charset="-122"/>
                </a:rPr>
                <a:t>宋教仁</a:t>
              </a:r>
              <a:endParaRPr lang="en-US" altLang="zh-CN" sz="2400">
                <a:latin typeface="黑体" panose="02010600030101010101" pitchFamily="49" charset="-122"/>
                <a:ea typeface="黑体" panose="02010600030101010101" pitchFamily="49" charset="-122"/>
              </a:endParaRPr>
            </a:p>
            <a:p>
              <a:pPr algn="ctr"/>
              <a:r>
                <a:rPr lang="zh-CN" altLang="en-US" sz="2400" dirty="0">
                  <a:latin typeface="黑体" panose="02010600030101010101" pitchFamily="49" charset="-122"/>
                  <a:ea typeface="黑体" panose="02010600030101010101" pitchFamily="49" charset="-122"/>
                </a:rPr>
                <a:t>（</a:t>
              </a:r>
              <a:r>
                <a:rPr lang="en-US" altLang="zh-CN" sz="2400">
                  <a:latin typeface="黑体" panose="02010600030101010101" pitchFamily="49" charset="-122"/>
                  <a:ea typeface="黑体" panose="02010600030101010101" pitchFamily="49" charset="-122"/>
                </a:rPr>
                <a:t>1882-1913</a:t>
              </a:r>
              <a:r>
                <a:rPr lang="zh-CN" altLang="en-US" sz="2400" dirty="0">
                  <a:latin typeface="黑体" panose="02010600030101010101" pitchFamily="49" charset="-122"/>
                  <a:ea typeface="黑体" panose="02010600030101010101" pitchFamily="49" charset="-122"/>
                </a:rPr>
                <a:t>）</a:t>
              </a:r>
              <a:endPara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pic>
          <p:nvPicPr>
            <p:cNvPr id="1026" name="Picture 2" descr="F:\校外\王耘\教育部微课\王小琼负责的微课\袁世凯的独裁统治和复辟帝制\图片\宋教仁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07862" y="699542"/>
              <a:ext cx="2432462" cy="291350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3" name="矩形 2"/>
          <p:cNvSpPr/>
          <p:nvPr/>
        </p:nvSpPr>
        <p:spPr>
          <a:xfrm>
            <a:off x="8573" y="21590"/>
            <a:ext cx="2249805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5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思考：</a:t>
            </a:r>
            <a:endParaRPr lang="zh-CN" altLang="en-US" sz="54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solidFill>
                <a:srgbClr val="FF0000"/>
              </a:soli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1465" y="3292475"/>
            <a:ext cx="409384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r>
              <a:rPr lang="zh-CN" altLang="en-US" sz="2800" b="1"/>
              <a:t>）改组同盟会为国民党</a:t>
            </a:r>
            <a:endParaRPr lang="zh-CN" altLang="en-US" sz="2800" b="1"/>
          </a:p>
          <a:p>
            <a:endParaRPr lang="en-US" altLang="zh-CN" sz="2800" b="1"/>
          </a:p>
          <a:p>
            <a:r>
              <a:rPr lang="en-US" altLang="zh-CN" sz="2800" b="1"/>
              <a:t>2</a:t>
            </a:r>
            <a:r>
              <a:rPr lang="zh-CN" altLang="en-US" sz="2800" b="1"/>
              <a:t>）广泛宣传政治主张</a:t>
            </a:r>
            <a:endParaRPr lang="zh-CN" altLang="en-US" sz="2800" b="1"/>
          </a:p>
        </p:txBody>
      </p:sp>
      <p:grpSp>
        <p:nvGrpSpPr>
          <p:cNvPr id="8" name="组合 7"/>
          <p:cNvGrpSpPr/>
          <p:nvPr/>
        </p:nvGrpSpPr>
        <p:grpSpPr>
          <a:xfrm>
            <a:off x="1309370" y="4814570"/>
            <a:ext cx="5124450" cy="1509395"/>
            <a:chOff x="2062" y="7582"/>
            <a:chExt cx="8070" cy="2377"/>
          </a:xfrm>
        </p:grpSpPr>
        <p:sp>
          <p:nvSpPr>
            <p:cNvPr id="5" name="下箭头 4"/>
            <p:cNvSpPr/>
            <p:nvPr/>
          </p:nvSpPr>
          <p:spPr>
            <a:xfrm>
              <a:off x="5005" y="7582"/>
              <a:ext cx="794" cy="1133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62" y="8951"/>
              <a:ext cx="8071" cy="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/>
                <a:t>国民党成为第一大党</a:t>
              </a:r>
              <a:endParaRPr lang="zh-CN" altLang="en-US" sz="3600" b="1"/>
            </a:p>
          </p:txBody>
        </p:sp>
      </p:grpSp>
      <p:sp>
        <p:nvSpPr>
          <p:cNvPr id="7" name="文本框 6"/>
          <p:cNvSpPr txBox="1"/>
          <p:nvPr/>
        </p:nvSpPr>
        <p:spPr>
          <a:xfrm rot="20760000">
            <a:off x="251460" y="3279140"/>
            <a:ext cx="129667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国会选举</a:t>
            </a:r>
            <a:endParaRPr lang="zh-CN" altLang="zh-CN" sz="40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40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38775" y="3580765"/>
            <a:ext cx="3586480" cy="293179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p>
            <a:pPr marL="0" marR="0" lvl="0" indent="0" algn="just" defTabSz="914400" rtl="0" eaLnBrk="1" fontAlgn="base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想一想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1" fontAlgn="base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    宋教仁被刺事件说明了什么？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</p:txBody>
      </p:sp>
      <p:pic>
        <p:nvPicPr>
          <p:cNvPr id="63493" name="Picture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6760" y="159385"/>
            <a:ext cx="3491865" cy="383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0805" y="1134745"/>
            <a:ext cx="792480" cy="3723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刺杀宋教仁案</a:t>
            </a:r>
            <a:endParaRPr lang="zh-CN" altLang="en-US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823595" y="464185"/>
            <a:ext cx="163195" cy="5485130"/>
          </a:xfrm>
          <a:prstGeom prst="lef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464185"/>
            <a:ext cx="11068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原因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6295" y="464185"/>
            <a:ext cx="342011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国民党的发展壮大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引起袁世凯的恐慌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070" y="1941830"/>
            <a:ext cx="12166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时间</a:t>
            </a:r>
            <a:endParaRPr lang="zh-CN" altLang="en-US" sz="3600" b="1"/>
          </a:p>
          <a:p>
            <a:r>
              <a:rPr lang="zh-CN" altLang="en-US" sz="3600" b="1"/>
              <a:t>地点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2284730" y="2002790"/>
            <a:ext cx="260413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1913</a:t>
            </a:r>
            <a:r>
              <a:rPr lang="zh-CN" altLang="en-US" sz="3200" b="1"/>
              <a:t>年</a:t>
            </a:r>
            <a:endParaRPr lang="zh-CN" altLang="en-US" sz="3200" b="1"/>
          </a:p>
          <a:p>
            <a:r>
              <a:rPr lang="zh-CN" altLang="en-US" sz="3200" b="1"/>
              <a:t>上海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1068070" y="4361815"/>
            <a:ext cx="14363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认识：</a:t>
            </a:r>
            <a:endParaRPr lang="zh-CN" altLang="en-US" sz="3600" b="1"/>
          </a:p>
        </p:txBody>
      </p:sp>
      <p:sp>
        <p:nvSpPr>
          <p:cNvPr id="10" name="文本框 9"/>
          <p:cNvSpPr txBox="1"/>
          <p:nvPr/>
        </p:nvSpPr>
        <p:spPr>
          <a:xfrm>
            <a:off x="2228215" y="3997960"/>
            <a:ext cx="27171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国民党试图用和平合法手段夺回权力的愿望破灭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820" y="520700"/>
            <a:ext cx="792480" cy="4783455"/>
          </a:xfrm>
          <a:prstGeom prst="rect">
            <a:avLst/>
          </a:prstGeom>
          <a:solidFill>
            <a:srgbClr val="00B0F0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二   次  革  命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975" y="469900"/>
            <a:ext cx="10052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原因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069975" y="1699260"/>
            <a:ext cx="12020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时间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1069975" y="2622550"/>
            <a:ext cx="15963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领导者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1069975" y="3858260"/>
            <a:ext cx="11512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结果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075180" y="287020"/>
            <a:ext cx="4912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根本：袁世凯的独裁专制统治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直接：宋教仁刺杀案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2030" y="1670685"/>
            <a:ext cx="21837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1913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18080" y="2622550"/>
            <a:ext cx="20377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孙中山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2221230" y="3770630"/>
            <a:ext cx="19494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失败</a:t>
            </a:r>
            <a:endParaRPr lang="zh-CN" altLang="en-US" sz="3200" b="1"/>
          </a:p>
        </p:txBody>
      </p:sp>
      <p:grpSp>
        <p:nvGrpSpPr>
          <p:cNvPr id="13" name="组合 12"/>
          <p:cNvGrpSpPr/>
          <p:nvPr/>
        </p:nvGrpSpPr>
        <p:grpSpPr>
          <a:xfrm>
            <a:off x="4644390" y="469265"/>
            <a:ext cx="4126230" cy="4095115"/>
            <a:chOff x="7314" y="739"/>
            <a:chExt cx="6498" cy="6449"/>
          </a:xfrm>
        </p:grpSpPr>
        <p:sp>
          <p:nvSpPr>
            <p:cNvPr id="11" name="矩形 10"/>
            <p:cNvSpPr/>
            <p:nvPr/>
          </p:nvSpPr>
          <p:spPr>
            <a:xfrm rot="19920000">
              <a:off x="8636" y="739"/>
              <a:ext cx="4626" cy="18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7200" b="1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想一想</a:t>
              </a:r>
              <a:endParaRPr lang="zh-CN" altLang="en-US" sz="7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14" y="3588"/>
              <a:ext cx="6498" cy="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rgbClr val="0000FF"/>
                  </a:solidFill>
                </a:rPr>
                <a:t>这次革命叫二次革命，第一次革命是指那次？两次革命有什么共同之处？</a:t>
              </a:r>
              <a:endParaRPr lang="zh-CN" altLang="en-US" sz="3600" b="1">
                <a:solidFill>
                  <a:srgbClr val="0000FF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 rot="20520000">
            <a:off x="4897755" y="4938395"/>
            <a:ext cx="37706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反独裁专制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0650" y="333375"/>
            <a:ext cx="3857625" cy="579120"/>
          </a:xfrm>
          <a:prstGeom prst="rect">
            <a:avLst/>
          </a:prstGeom>
          <a:solidFill>
            <a:srgbClr val="0000FF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二、袁世凯复辟帝制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870" y="1696349"/>
            <a:ext cx="2546006" cy="34667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4089083" y="333375"/>
            <a:ext cx="5233035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kumimoji="0" lang="zh-CN" altLang="en-US" sz="3600" b="1" i="0" u="none" strike="noStrike" kern="1200" cap="none" spc="0" normalizeH="0" baseline="0" noProof="0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思考：袁世凯为复辟帝制</a:t>
            </a:r>
            <a:endParaRPr kumimoji="0" lang="zh-CN" altLang="en-US" sz="3600" b="1" i="0" u="none" strike="noStrike" kern="1200" cap="none" spc="0" normalizeH="0" baseline="0" noProof="0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ea"/>
            </a:endParaRPr>
          </a:p>
          <a:p>
            <a:pPr algn="ctr"/>
            <a:r>
              <a:rPr kumimoji="0" lang="zh-CN" altLang="en-US" sz="3600" b="1" i="0" u="none" strike="noStrike" kern="1200" cap="none" spc="0" normalizeH="0" baseline="0" noProof="0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做了哪些准备？</a:t>
            </a:r>
            <a:endParaRPr kumimoji="0" lang="zh-CN" altLang="en-US" sz="3600" b="1" i="0" u="none" strike="noStrike" kern="1200" cap="none" spc="0" normalizeH="0" baseline="0" noProof="0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650" y="1156335"/>
            <a:ext cx="48552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1.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强迫国会选举他为正式大总统；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20650" y="1696085"/>
            <a:ext cx="43033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2.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下令解散国会；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650" y="2172970"/>
            <a:ext cx="50050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3.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废除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中华民国临时约法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，颁布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中华民国约法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；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0650" y="2995930"/>
            <a:ext cx="48552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4.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修改总统选举法，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总统可无限任期， 可指定继承人；</a:t>
            </a:r>
            <a:endParaRPr lang="zh-CN" altLang="en-US" sz="2400" b="1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05" y="3981450"/>
            <a:ext cx="48304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5.</a:t>
            </a:r>
            <a:r>
              <a:rPr lang="zh-CN" altLang="en-US" sz="2400" b="1" kern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接受灭亡中国的“二十一条”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6"/>
          <p:cNvSpPr/>
          <p:nvPr/>
        </p:nvSpPr>
        <p:spPr>
          <a:xfrm>
            <a:off x="1439545" y="1216025"/>
            <a:ext cx="73152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1915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年底，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袁世凯称帝，改国号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中华帝国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，定</a:t>
            </a:r>
            <a:r>
              <a:rPr lang="en-US" altLang="zh-CN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1916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年为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洪宪元年</a:t>
            </a:r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650" y="333375"/>
            <a:ext cx="3041015" cy="579120"/>
          </a:xfrm>
          <a:prstGeom prst="rect">
            <a:avLst/>
          </a:prstGeom>
          <a:solidFill>
            <a:schemeClr val="accent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八十三天皇帝梦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5"/>
          <p:cNvSpPr/>
          <p:nvPr/>
        </p:nvSpPr>
        <p:spPr>
          <a:xfrm>
            <a:off x="0" y="1263650"/>
            <a:ext cx="150653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概况：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4" name="Rectangle 5"/>
          <p:cNvSpPr/>
          <p:nvPr/>
        </p:nvSpPr>
        <p:spPr>
          <a:xfrm>
            <a:off x="-11112" y="2519363"/>
            <a:ext cx="22875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国人反应：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" name="Picture 8" descr="c:\users\ADMINI~1\appdata\roaming\360se6\USERDA~1\Temp\T01679~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9" t="402" r="7792"/>
          <a:stretch>
            <a:fillRect/>
          </a:stretch>
        </p:blipFill>
        <p:spPr bwMode="auto">
          <a:xfrm>
            <a:off x="6417945" y="3585845"/>
            <a:ext cx="2712720" cy="33508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-99695" y="4613593"/>
            <a:ext cx="21558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.结果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6538" y="4537393"/>
            <a:ext cx="6265862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袁世凯被迫取消帝制。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979930" y="2241550"/>
            <a:ext cx="76200" cy="1471930"/>
          </a:xfrm>
          <a:prstGeom prst="lef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47900" y="2162175"/>
            <a:ext cx="36461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）孙中山代表的革命党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76475" y="2619375"/>
            <a:ext cx="40500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）蔡锷为代表的地方势力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7900" y="3256280"/>
            <a:ext cx="28409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）全国人民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7945" y="2101215"/>
            <a:ext cx="25400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号召武力反袁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92875" y="2677160"/>
            <a:ext cx="23907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</a:rPr>
              <a:t>武力讨袁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8890" y="3195320"/>
            <a:ext cx="20999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</a:rPr>
              <a:t>无比愤怒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2" grpId="0"/>
      <p:bldP spid="9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3509010" y="154305"/>
            <a:ext cx="5414010" cy="27368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base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想一想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1" fontAlgn="base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    袁世凯复辟为什么这么快就失败了？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</p:txBody>
      </p:sp>
      <p:grpSp>
        <p:nvGrpSpPr>
          <p:cNvPr id="64516" name="组合 1"/>
          <p:cNvGrpSpPr/>
          <p:nvPr/>
        </p:nvGrpSpPr>
        <p:grpSpPr>
          <a:xfrm>
            <a:off x="-11430" y="644525"/>
            <a:ext cx="3928745" cy="5114317"/>
            <a:chOff x="958919" y="858424"/>
            <a:chExt cx="3096344" cy="3467189"/>
          </a:xfrm>
        </p:grpSpPr>
        <p:sp>
          <p:nvSpPr>
            <p:cNvPr id="64517" name="Rectangle 13"/>
            <p:cNvSpPr/>
            <p:nvPr/>
          </p:nvSpPr>
          <p:spPr>
            <a:xfrm>
              <a:off x="958919" y="4015660"/>
              <a:ext cx="3096344" cy="309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dirty="0">
                  <a:latin typeface="黑体" panose="02010600030101010101" pitchFamily="49" charset="-122"/>
                  <a:ea typeface="黑体" panose="02010600030101010101" pitchFamily="49" charset="-122"/>
                </a:rPr>
                <a:t>称帝时的袁世凯</a:t>
              </a:r>
              <a:endParaRPr lang="en-US" altLang="zh-CN" sz="240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pic>
          <p:nvPicPr>
            <p:cNvPr id="64518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7213" y="858424"/>
              <a:ext cx="2378075" cy="302418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3509010" y="3039745"/>
            <a:ext cx="54152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1.辛亥革命后，民主共和观念深入人心</a:t>
            </a:r>
            <a:endParaRPr lang="en-US" altLang="zh-CN" sz="28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袁世凯出卖国家民族利益，全国人民反对</a:t>
            </a:r>
            <a:endParaRPr lang="zh-CN" altLang="en-US" sz="28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帝国主义放弃支持</a:t>
            </a:r>
            <a:endParaRPr lang="zh-CN" altLang="en-US" sz="28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140" y="155575"/>
            <a:ext cx="7028815" cy="701040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四，群龙无首下的军阀混战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08" t="-2326" r="-408" b="2326"/>
          <a:stretch>
            <a:fillRect/>
          </a:stretch>
        </p:blipFill>
        <p:spPr>
          <a:xfrm>
            <a:off x="-112395" y="655320"/>
            <a:ext cx="5529580" cy="55479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9920000">
            <a:off x="5443220" y="856615"/>
            <a:ext cx="140716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</a:t>
            </a:r>
            <a:endParaRPr lang="zh-CN" altLang="en-US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7500" y="1882140"/>
            <a:ext cx="378269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袁世凯死后北洋军阀分为那几个派系，代表人物是谁？控制地区有哪些？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5417185" y="3841750"/>
            <a:ext cx="353568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同时地方上还有那些派系？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Group 7"/>
          <p:cNvGraphicFramePr>
            <a:graphicFrameLocks noGrp="1"/>
          </p:cNvGraphicFramePr>
          <p:nvPr/>
        </p:nvGraphicFramePr>
        <p:xfrm>
          <a:off x="120015" y="942340"/>
          <a:ext cx="8903970" cy="4500245"/>
        </p:xfrm>
        <a:graphic>
          <a:graphicData uri="http://schemas.openxmlformats.org/drawingml/2006/table">
            <a:tbl>
              <a:tblPr/>
              <a:tblGrid>
                <a:gridCol w="1196975"/>
                <a:gridCol w="2013585"/>
                <a:gridCol w="3579495"/>
                <a:gridCol w="2113915"/>
              </a:tblGrid>
              <a:tr h="962025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Times New Roman" panose="02020603050405020304" pitchFamily="18" charset="0"/>
                        </a:rPr>
                        <a:t>派系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Times New Roman" panose="02020603050405020304" pitchFamily="18" charset="0"/>
                        </a:rPr>
                        <a:t>代表人物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势力范围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Times New Roman" panose="02020603050405020304" pitchFamily="18" charset="0"/>
                        </a:rPr>
                        <a:t>依靠的后台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0920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41" marR="91441"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19698" y="5155565"/>
            <a:ext cx="8034338" cy="10668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军阀为了争夺地盘和政权，出卖国家利益，在帝国主义的扶植下，展开割据混战。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0650" y="333375"/>
            <a:ext cx="309563" cy="52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kern="1200" cap="none" spc="0" normalizeH="0" baseline="0" noProof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20650" y="185738"/>
            <a:ext cx="5082540" cy="579120"/>
          </a:xfrm>
          <a:prstGeom prst="rect">
            <a:avLst/>
          </a:prstGeom>
          <a:solidFill>
            <a:srgbClr val="0000FF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三、群龙无首下的军阀混战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5965" y="2067560"/>
            <a:ext cx="36188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直隶、江苏、江西、湖北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9840" y="2143125"/>
            <a:ext cx="21475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冯国璋曹锟</a:t>
            </a:r>
            <a:endParaRPr lang="zh-CN" altLang="en-US" sz="2400" b="1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0650" y="3096260"/>
            <a:ext cx="17354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段祺瑞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87750" y="2952750"/>
            <a:ext cx="330708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安徽、浙江、山东、福建</a:t>
            </a:r>
            <a:endParaRPr lang="zh-CN" altLang="en-US" sz="2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5245" y="3491230"/>
            <a:ext cx="19113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张作霖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4755" y="3567430"/>
            <a:ext cx="26174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东    北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4630" y="4098290"/>
            <a:ext cx="10452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滇 系</a:t>
            </a:r>
            <a:endParaRPr lang="zh-CN" altLang="en-US" sz="2400" b="1"/>
          </a:p>
        </p:txBody>
      </p:sp>
      <p:sp>
        <p:nvSpPr>
          <p:cNvPr id="15" name="文本框 14"/>
          <p:cNvSpPr txBox="1"/>
          <p:nvPr/>
        </p:nvSpPr>
        <p:spPr>
          <a:xfrm>
            <a:off x="195580" y="4608830"/>
            <a:ext cx="99250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桂 系</a:t>
            </a:r>
            <a:endParaRPr lang="zh-CN" altLang="en-US" sz="2400" b="1"/>
          </a:p>
        </p:txBody>
      </p:sp>
      <p:cxnSp>
        <p:nvCxnSpPr>
          <p:cNvPr id="16" name="直接连接符 15"/>
          <p:cNvCxnSpPr/>
          <p:nvPr/>
        </p:nvCxnSpPr>
        <p:spPr>
          <a:xfrm>
            <a:off x="1390650" y="4023995"/>
            <a:ext cx="1819910" cy="4400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325245" y="4624705"/>
            <a:ext cx="1885315" cy="34988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80035" y="2155825"/>
            <a:ext cx="908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ln>
                  <a:noFill/>
                </a:ln>
                <a:solidFill>
                  <a:srgbClr val="000099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直系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254000" y="3070225"/>
            <a:ext cx="934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ln>
                  <a:noFill/>
                </a:ln>
                <a:solidFill>
                  <a:srgbClr val="000099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皖系 </a:t>
            </a:r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227965" y="3491230"/>
            <a:ext cx="9861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99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奉 系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7046595" y="2129790"/>
            <a:ext cx="184594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美、英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069455" y="3009265"/>
            <a:ext cx="18002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日</a:t>
            </a:r>
            <a:endParaRPr lang="zh-CN" altLang="en-US" sz="3200" b="1"/>
          </a:p>
        </p:txBody>
      </p:sp>
      <p:sp>
        <p:nvSpPr>
          <p:cNvPr id="23" name="文本框 22"/>
          <p:cNvSpPr txBox="1"/>
          <p:nvPr/>
        </p:nvSpPr>
        <p:spPr>
          <a:xfrm>
            <a:off x="7180580" y="3491230"/>
            <a:ext cx="14801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日</a:t>
            </a:r>
            <a:endParaRPr lang="zh-CN" altLang="en-US" sz="2800" b="1"/>
          </a:p>
        </p:txBody>
      </p:sp>
      <p:sp>
        <p:nvSpPr>
          <p:cNvPr id="24" name="文本框 23"/>
          <p:cNvSpPr txBox="1"/>
          <p:nvPr/>
        </p:nvSpPr>
        <p:spPr>
          <a:xfrm>
            <a:off x="3846195" y="4063365"/>
            <a:ext cx="26701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云         南</a:t>
            </a:r>
            <a:endParaRPr lang="zh-CN" altLang="en-US" sz="2400" b="1"/>
          </a:p>
        </p:txBody>
      </p:sp>
      <p:sp>
        <p:nvSpPr>
          <p:cNvPr id="25" name="文本框 24"/>
          <p:cNvSpPr txBox="1"/>
          <p:nvPr/>
        </p:nvSpPr>
        <p:spPr>
          <a:xfrm>
            <a:off x="7112000" y="4050030"/>
            <a:ext cx="17805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美、英</a:t>
            </a:r>
            <a:endParaRPr lang="zh-CN" altLang="en-US" sz="2400"/>
          </a:p>
        </p:txBody>
      </p:sp>
      <p:sp>
        <p:nvSpPr>
          <p:cNvPr id="26" name="文本框 25"/>
          <p:cNvSpPr txBox="1"/>
          <p:nvPr/>
        </p:nvSpPr>
        <p:spPr>
          <a:xfrm>
            <a:off x="3963670" y="4624705"/>
            <a:ext cx="2336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广       西</a:t>
            </a:r>
            <a:endParaRPr lang="zh-CN" altLang="en-US" sz="2400"/>
          </a:p>
        </p:txBody>
      </p:sp>
      <p:sp>
        <p:nvSpPr>
          <p:cNvPr id="27" name="文本框 26"/>
          <p:cNvSpPr txBox="1"/>
          <p:nvPr/>
        </p:nvSpPr>
        <p:spPr>
          <a:xfrm>
            <a:off x="7216775" y="4507230"/>
            <a:ext cx="16040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  <a:sym typeface="+mn-ea"/>
              </a:rPr>
              <a:t>美、英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6" grpId="0"/>
      <p:bldP spid="21" grpId="0"/>
      <p:bldP spid="19" grpId="0"/>
      <p:bldP spid="8" grpId="0"/>
      <p:bldP spid="9" grpId="0"/>
      <p:bldP spid="22" grpId="0"/>
      <p:bldP spid="20" grpId="0"/>
      <p:bldP spid="10" grpId="0"/>
      <p:bldP spid="11" grpId="0"/>
      <p:bldP spid="22" grpId="1"/>
      <p:bldP spid="23" grpId="0"/>
      <p:bldP spid="14" grpId="0"/>
      <p:bldP spid="24" grpId="0"/>
      <p:bldP spid="25" grpId="0"/>
      <p:bldP spid="15" grpId="0"/>
      <p:bldP spid="26" grpId="0"/>
      <p:bldP spid="27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08" t="-2326" r="-408" b="2326"/>
          <a:stretch>
            <a:fillRect/>
          </a:stretch>
        </p:blipFill>
        <p:spPr>
          <a:xfrm>
            <a:off x="-86360" y="42545"/>
            <a:ext cx="6363335" cy="6361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87015" y="2416810"/>
            <a:ext cx="617220" cy="10763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/>
              <a:t>直系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087495" y="1012190"/>
            <a:ext cx="969645" cy="1076325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奉系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6010" y="3769360"/>
            <a:ext cx="648335" cy="10763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/>
              <a:t>皖系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884045" y="5103495"/>
            <a:ext cx="902970" cy="107632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桂系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040" y="4694555"/>
            <a:ext cx="81407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/>
              <a:t>滇系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6402705" y="1062990"/>
            <a:ext cx="2381885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思考：</a:t>
            </a:r>
            <a:endParaRPr lang="zh-CN" altLang="en-US" sz="40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从这张地图上，你感觉当时中国处于怎样的一种局面</a:t>
            </a:r>
            <a:endParaRPr lang="zh-CN" altLang="en-US" sz="28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86360" y="160020"/>
            <a:ext cx="7455535" cy="6400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三、群龙无首下军阀混战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 rot="19620000">
            <a:off x="6092825" y="4999355"/>
            <a:ext cx="3322320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5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四分五裂</a:t>
            </a:r>
            <a:endParaRPr lang="zh-CN" altLang="en-US" sz="54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4045" y="2588895"/>
            <a:ext cx="648335" cy="1066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晋系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5"/>
          <p:cNvSpPr txBox="1"/>
          <p:nvPr/>
        </p:nvSpPr>
        <p:spPr>
          <a:xfrm>
            <a:off x="395288" y="4076700"/>
            <a:ext cx="8424862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 algn="just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根据上述表格想一想，北洋军阀的混战局面对中国社会造成哪些不利影响？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46921">
            <a:off x="53975" y="-87312"/>
            <a:ext cx="2638425" cy="12128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44600" y="1125538"/>
          <a:ext cx="6727825" cy="2590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183699"/>
                <a:gridCol w="2376054"/>
                <a:gridCol w="3168072"/>
              </a:tblGrid>
              <a:tr h="3708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农户</a:t>
                      </a: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1914——1918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减少</a:t>
                      </a:r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1500</a:t>
                      </a:r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多万户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耕地</a:t>
                      </a: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1914——1918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减少</a:t>
                      </a:r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2600</a:t>
                      </a:r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多万亩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荒地</a:t>
                      </a: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1914——1918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增加</a:t>
                      </a:r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4900</a:t>
                      </a:r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多万亩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陆军</a:t>
                      </a: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1914——1919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增加</a:t>
                      </a:r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92</a:t>
                      </a:r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万多人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军费</a:t>
                      </a:r>
                      <a:endParaRPr kumimoji="0" lang="zh-CN" altLang="en-US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1916——1918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增加</a:t>
                      </a:r>
                      <a:r>
                        <a:rPr lang="en-US" altLang="zh-CN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5000</a:t>
                      </a:r>
                      <a:r>
                        <a:rPr lang="zh-CN" altLang="en-US" sz="2800" b="0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多万元</a:t>
                      </a:r>
                      <a:endParaRPr lang="zh-CN" altLang="en-US" sz="2800" b="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2" marR="914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3341" name="组合 20"/>
          <p:cNvGrpSpPr/>
          <p:nvPr/>
        </p:nvGrpSpPr>
        <p:grpSpPr>
          <a:xfrm>
            <a:off x="1244600" y="1125538"/>
            <a:ext cx="6726238" cy="2590800"/>
            <a:chOff x="1373187" y="1124744"/>
            <a:chExt cx="6727205" cy="259228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373187" y="1124744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73187" y="1701337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373187" y="2204864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73187" y="2708390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373187" y="3213505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373187" y="3717032"/>
              <a:ext cx="6727205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509588" y="5373688"/>
            <a:ext cx="8310563" cy="830263"/>
          </a:xfrm>
          <a:prstGeom prst="rect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marR="0" indent="45720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农业生产遭到破坏，经济下滑；苛捐杂税增多，百姓负担加重；军阀割据混战，社会动荡不安，民不聊生。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TextBox 21"/>
          <p:cNvSpPr txBox="1"/>
          <p:nvPr/>
        </p:nvSpPr>
        <p:spPr>
          <a:xfrm>
            <a:off x="169863" y="1236663"/>
            <a:ext cx="8650288" cy="1938338"/>
          </a:xfrm>
          <a:prstGeom prst="rect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p>
            <a:pPr marR="0" indent="45720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kern="1200" cap="none" spc="0" normalizeH="0" baseline="0" noProof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北洋军阀统治时期是中国近代史上最黑暗的时期</a:t>
            </a:r>
            <a:endParaRPr kumimoji="0" lang="zh-CN" altLang="en-US" sz="6000" b="1" kern="1200" cap="none" spc="0" normalizeH="0" baseline="0" noProof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3563938" y="3284538"/>
            <a:ext cx="1008063" cy="936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bldLvl="0" animBg="1"/>
      <p:bldP spid="2" grpId="0" bldLvl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7220" y="2630805"/>
            <a:ext cx="3168650" cy="2333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" y="2710180"/>
            <a:ext cx="2366010" cy="2502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90" y="2513330"/>
            <a:ext cx="2440305" cy="2451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93345" y="1076325"/>
            <a:ext cx="860552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4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</a:t>
            </a:r>
            <a:r>
              <a:rPr lang="en-US" altLang="zh-CN" sz="44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9</a:t>
            </a:r>
            <a:r>
              <a:rPr lang="zh-CN" altLang="en-US" sz="44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课 北洋政府的黑暗统治</a:t>
            </a:r>
            <a:endParaRPr lang="en-US" altLang="zh-CN" sz="44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solidFill>
                <a:srgbClr val="FF0000"/>
              </a:soli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450" y="236220"/>
            <a:ext cx="3077210" cy="5791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巩 固 提 高</a:t>
            </a:r>
            <a:endParaRPr lang="zh-CN" altLang="en-US" sz="32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50" y="1098550"/>
            <a:ext cx="883285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1</a:t>
            </a:r>
            <a:r>
              <a:rPr lang="zh-CN" altLang="en-US" sz="3200" b="1"/>
              <a:t>，袁世凯就任中华民国临时大总统后掌握国家实权的是：</a:t>
            </a:r>
            <a:endParaRPr lang="zh-CN" altLang="en-US" sz="3200" b="1"/>
          </a:p>
          <a:p>
            <a:r>
              <a:rPr lang="en-US" altLang="zh-CN" sz="3200" b="1"/>
              <a:t> A</a:t>
            </a:r>
            <a:r>
              <a:rPr lang="zh-CN" altLang="en-US" sz="3200" b="1"/>
              <a:t>国民党                </a:t>
            </a:r>
            <a:r>
              <a:rPr lang="en-US" altLang="zh-CN" sz="3200" b="1"/>
              <a:t>B</a:t>
            </a:r>
            <a:r>
              <a:rPr lang="zh-CN" altLang="en-US" sz="3200" b="1"/>
              <a:t>同盟会  </a:t>
            </a:r>
            <a:endParaRPr lang="zh-CN" altLang="en-US" sz="3200" b="1"/>
          </a:p>
          <a:p>
            <a:r>
              <a:rPr lang="zh-CN" altLang="en-US" sz="3200" b="1"/>
              <a:t> </a:t>
            </a:r>
            <a:r>
              <a:rPr lang="en-US" altLang="zh-CN" sz="3200" b="1"/>
              <a:t>C</a:t>
            </a:r>
            <a:r>
              <a:rPr lang="zh-CN" altLang="en-US" sz="3200" b="1"/>
              <a:t>北洋军阀            </a:t>
            </a:r>
            <a:r>
              <a:rPr lang="en-US" altLang="zh-CN" sz="3200" b="1"/>
              <a:t>D</a:t>
            </a:r>
            <a:r>
              <a:rPr lang="zh-CN" altLang="en-US" sz="3200" b="1"/>
              <a:t>满洲贵族</a:t>
            </a:r>
            <a:endParaRPr lang="zh-CN" altLang="en-US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，孙中山挽联：</a:t>
            </a:r>
            <a:r>
              <a:rPr lang="en-US" altLang="zh-CN" sz="3200" b="1"/>
              <a:t>“</a:t>
            </a:r>
            <a:r>
              <a:rPr lang="zh-CN" altLang="en-US" sz="3200" b="1"/>
              <a:t>做民权保障，谁非后死者</a:t>
            </a:r>
            <a:r>
              <a:rPr lang="zh-CN" altLang="en-US" sz="3200" b="1">
                <a:cs typeface="Arial" panose="020B0604020202020204" pitchFamily="34" charset="0"/>
              </a:rPr>
              <a:t>ٳ</a:t>
            </a:r>
            <a:r>
              <a:rPr lang="zh-CN" altLang="en-US" sz="3200" b="1"/>
              <a:t>为宪法流血，公真第一人</a:t>
            </a:r>
            <a:r>
              <a:rPr lang="en-US" altLang="zh-CN" sz="3200" b="1"/>
              <a:t>”</a:t>
            </a:r>
            <a:r>
              <a:rPr lang="zh-CN" altLang="en-US" sz="3200" b="1"/>
              <a:t>这里的公是指</a:t>
            </a:r>
            <a:endParaRPr lang="zh-CN" altLang="en-US" sz="3200" b="1"/>
          </a:p>
          <a:p>
            <a:r>
              <a:rPr lang="en-US" altLang="zh-CN" sz="3200" b="1"/>
              <a:t>    A</a:t>
            </a:r>
            <a:r>
              <a:rPr lang="zh-CN" altLang="en-US" sz="3200" b="1"/>
              <a:t>袁世凯         </a:t>
            </a:r>
            <a:r>
              <a:rPr lang="en-US" altLang="zh-CN" sz="3200" b="1"/>
              <a:t>B</a:t>
            </a:r>
            <a:r>
              <a:rPr lang="zh-CN" altLang="en-US" sz="3200" b="1"/>
              <a:t>李烈军</a:t>
            </a:r>
            <a:endParaRPr lang="zh-CN" altLang="en-US" sz="3200" b="1"/>
          </a:p>
          <a:p>
            <a:r>
              <a:rPr lang="en-US" altLang="zh-CN" sz="3200" b="1"/>
              <a:t>    C</a:t>
            </a:r>
            <a:r>
              <a:rPr lang="zh-CN" altLang="en-US" sz="3200" b="1"/>
              <a:t>黄兴             </a:t>
            </a:r>
            <a:r>
              <a:rPr lang="en-US" altLang="zh-CN" sz="3200" b="1"/>
              <a:t>D</a:t>
            </a:r>
            <a:r>
              <a:rPr lang="zh-CN" altLang="en-US" sz="3200" b="1"/>
              <a:t>宋教仁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238125" y="2463165"/>
            <a:ext cx="10083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8475" y="4585335"/>
            <a:ext cx="7702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220" y="709930"/>
            <a:ext cx="426847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0495" y="252095"/>
            <a:ext cx="844105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3</a:t>
            </a:r>
            <a:r>
              <a:rPr lang="zh-CN" altLang="en-US" sz="3200" b="1"/>
              <a:t>，袁世凯复辟帝制迅速败亡的根本原因是：</a:t>
            </a:r>
            <a:endParaRPr lang="zh-CN" altLang="en-US" sz="3200" b="1"/>
          </a:p>
          <a:p>
            <a:r>
              <a:rPr lang="en-US" altLang="zh-CN" sz="3200" b="1"/>
              <a:t>A,</a:t>
            </a:r>
            <a:r>
              <a:rPr lang="zh-CN" altLang="en-US" sz="3200" b="1"/>
              <a:t>反袁力量强大           </a:t>
            </a:r>
            <a:r>
              <a:rPr lang="en-US" altLang="zh-CN" sz="3200" b="1"/>
              <a:t>B</a:t>
            </a:r>
            <a:r>
              <a:rPr lang="zh-CN" altLang="en-US" sz="3200" b="1"/>
              <a:t>复辟帝制不得人心</a:t>
            </a:r>
            <a:endParaRPr lang="zh-CN" altLang="en-US" sz="3200" b="1"/>
          </a:p>
          <a:p>
            <a:r>
              <a:rPr lang="en-US" altLang="zh-CN" sz="3200" b="1"/>
              <a:t>C</a:t>
            </a:r>
            <a:r>
              <a:rPr lang="zh-CN" altLang="en-US" sz="3200" b="1"/>
              <a:t>，袁世凯力量弱小     </a:t>
            </a:r>
            <a:r>
              <a:rPr lang="en-US" altLang="zh-CN" sz="3200" b="1"/>
              <a:t>D</a:t>
            </a:r>
            <a:r>
              <a:rPr lang="zh-CN" altLang="en-US" sz="3200" b="1"/>
              <a:t>三民主义指导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262890" y="2286635"/>
            <a:ext cx="856615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4</a:t>
            </a:r>
            <a:r>
              <a:rPr lang="zh-CN" altLang="en-US" sz="3200" b="1"/>
              <a:t>，</a:t>
            </a:r>
            <a:r>
              <a:rPr lang="zh-CN" altLang="en-US" sz="3200" b="1">
                <a:sym typeface="+mn-ea"/>
              </a:rPr>
              <a:t>梁启超说</a:t>
            </a:r>
            <a:r>
              <a:rPr lang="en-US" altLang="zh-CN" sz="3200" b="1"/>
              <a:t>“</a:t>
            </a:r>
            <a:r>
              <a:rPr lang="zh-CN" altLang="en-US" sz="3200" b="1"/>
              <a:t>任凭你像尧那么圣贤，像秦始皇那么强暴，像曹操</a:t>
            </a:r>
            <a:r>
              <a:rPr lang="zh-CN" altLang="en-US" sz="3200" b="1">
                <a:sym typeface="+mn-ea"/>
              </a:rPr>
              <a:t>那么狡猾，再要做中国皇帝，乃永远没人答应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这是因为</a:t>
            </a:r>
            <a:endParaRPr lang="en-US" altLang="zh-CN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A</a:t>
            </a:r>
            <a:r>
              <a:rPr lang="zh-CN" altLang="en-US" sz="3200" b="1">
                <a:sym typeface="+mn-ea"/>
              </a:rPr>
              <a:t>，共和国已建立   </a:t>
            </a:r>
            <a:r>
              <a:rPr lang="en-US" altLang="zh-CN" sz="3200" b="1">
                <a:sym typeface="+mn-ea"/>
              </a:rPr>
              <a:t>B</a:t>
            </a:r>
            <a:r>
              <a:rPr lang="zh-CN" altLang="en-US" sz="3200" b="1">
                <a:sym typeface="+mn-ea"/>
              </a:rPr>
              <a:t>，皇帝制度已被推翻</a:t>
            </a:r>
            <a:endParaRPr lang="zh-CN" altLang="en-US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C</a:t>
            </a:r>
            <a:r>
              <a:rPr lang="zh-CN" altLang="en-US" sz="3200" b="1">
                <a:sym typeface="+mn-ea"/>
              </a:rPr>
              <a:t>，辛亥革命后民主共和观念深入人心</a:t>
            </a:r>
            <a:endParaRPr lang="zh-CN" altLang="en-US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D</a:t>
            </a:r>
            <a:r>
              <a:rPr lang="zh-CN" altLang="en-US" sz="3200" b="1">
                <a:sym typeface="+mn-ea"/>
              </a:rPr>
              <a:t>，半殖民地半封建社会性质没改变</a:t>
            </a:r>
            <a:endParaRPr lang="zh-CN" altLang="en-US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                                            </a:t>
            </a:r>
            <a:endParaRPr lang="zh-CN" altLang="en-US" sz="32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4810" y="739775"/>
            <a:ext cx="10674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B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890" y="4258945"/>
            <a:ext cx="619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C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068638" y="261938"/>
            <a:ext cx="2881313" cy="6461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“北洋政府”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238" y="1522413"/>
            <a:ext cx="8137525" cy="3324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1895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年，袁世凯开始为清政府编练新式陆军。后来，逐渐形成了一个以他为首的军事集团。由于袁世凯长期担任北洋大臣、直隶总督，这个军事集团通常被称为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北洋军阀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北洋军阀执政时期的政府被称为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北洋政府，从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1912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年开始到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1928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年结束。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18" y="4880001"/>
            <a:ext cx="1372587" cy="18689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 descr="c:\users\ADMINI~1\appdata\roaming\360se6\USERDA~1\Temp\T01679~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9" t="402" r="7792"/>
          <a:stretch>
            <a:fillRect/>
          </a:stretch>
        </p:blipFill>
        <p:spPr bwMode="auto">
          <a:xfrm>
            <a:off x="6948260" y="4880001"/>
            <a:ext cx="1866190" cy="18971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2"/>
          <p:cNvSpPr txBox="1"/>
          <p:nvPr/>
        </p:nvSpPr>
        <p:spPr>
          <a:xfrm>
            <a:off x="720725" y="3144520"/>
            <a:ext cx="1535430" cy="4019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91437" tIns="45718" rIns="91437" bIns="45718" anchor="t">
            <a:spAutoFit/>
          </a:bodyPr>
          <a:p>
            <a:pPr defTabSz="1219200" eaLnBrk="0" hangingPunct="0">
              <a:spcBef>
                <a:spcPct val="50000"/>
              </a:spcBef>
            </a:pPr>
            <a:r>
              <a:rPr lang="zh-CN" altLang="en-US" sz="2025" b="1" dirty="0">
                <a:latin typeface="微软雅黑" charset="-122"/>
                <a:ea typeface="微软雅黑" charset="-122"/>
              </a:rPr>
              <a:t>清政府</a:t>
            </a:r>
            <a:endParaRPr lang="zh-CN" altLang="en-US" sz="2025" b="1" dirty="0">
              <a:latin typeface="微软雅黑" charset="-122"/>
              <a:ea typeface="微软雅黑" charset="-122"/>
            </a:endParaRPr>
          </a:p>
        </p:txBody>
      </p:sp>
      <p:sp>
        <p:nvSpPr>
          <p:cNvPr id="14338" name="文本框 3"/>
          <p:cNvSpPr txBox="1"/>
          <p:nvPr/>
        </p:nvSpPr>
        <p:spPr>
          <a:xfrm>
            <a:off x="3819525" y="3162300"/>
            <a:ext cx="1008460" cy="4019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 eaLnBrk="0" hangingPunct="0">
              <a:spcBef>
                <a:spcPct val="50000"/>
              </a:spcBef>
            </a:pPr>
            <a:r>
              <a:rPr lang="zh-CN" altLang="en-US" sz="2025" b="1" dirty="0">
                <a:latin typeface="微软雅黑" charset="-122"/>
                <a:ea typeface="微软雅黑" charset="-122"/>
              </a:rPr>
              <a:t>袁世凯</a:t>
            </a:r>
            <a:endParaRPr lang="zh-CN" altLang="en-US" sz="2025" b="1" dirty="0">
              <a:latin typeface="微软雅黑" charset="-122"/>
              <a:ea typeface="微软雅黑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6338888" y="3107531"/>
            <a:ext cx="1775222" cy="4019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 eaLnBrk="0" hangingPunct="0">
              <a:spcBef>
                <a:spcPct val="50000"/>
              </a:spcBef>
            </a:pPr>
            <a:r>
              <a:rPr lang="zh-CN" altLang="en-US" sz="2025" b="1" dirty="0">
                <a:latin typeface="微软雅黑" charset="-122"/>
                <a:ea typeface="微软雅黑" charset="-122"/>
              </a:rPr>
              <a:t>帝国主义列强</a:t>
            </a:r>
            <a:endParaRPr lang="zh-CN" altLang="en-US" sz="2025" b="1" dirty="0">
              <a:latin typeface="微软雅黑" charset="-122"/>
              <a:ea typeface="微软雅黑" charset="-122"/>
            </a:endParaRPr>
          </a:p>
        </p:txBody>
      </p:sp>
      <p:sp>
        <p:nvSpPr>
          <p:cNvPr id="14340" name="文本框 5"/>
          <p:cNvSpPr txBox="1"/>
          <p:nvPr/>
        </p:nvSpPr>
        <p:spPr>
          <a:xfrm>
            <a:off x="1514475" y="5214938"/>
            <a:ext cx="5742385" cy="4019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 eaLnBrk="0" hangingPunct="0">
              <a:spcBef>
                <a:spcPct val="50000"/>
              </a:spcBef>
            </a:pPr>
            <a:r>
              <a:rPr lang="zh-CN" altLang="en-US" sz="2025" b="1" dirty="0">
                <a:latin typeface="微软雅黑" charset="-122"/>
                <a:ea typeface="微软雅黑" charset="-122"/>
              </a:rPr>
              <a:t>革命党人</a:t>
            </a:r>
            <a:r>
              <a:rPr lang="zh-CN" altLang="en-US" sz="2025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</a:t>
            </a:r>
            <a:r>
              <a:rPr lang="zh-CN" altLang="en-US" sz="2025" b="1" dirty="0">
                <a:latin typeface="微软雅黑" charset="-122"/>
                <a:ea typeface="微软雅黑" charset="-122"/>
              </a:rPr>
              <a:t>立宪派旧官僚</a:t>
            </a:r>
            <a:endParaRPr lang="zh-CN" altLang="en-US" sz="2025" b="1" dirty="0">
              <a:latin typeface="微软雅黑" charset="-122"/>
              <a:ea typeface="微软雅黑" charset="-122"/>
            </a:endParaRPr>
          </a:p>
        </p:txBody>
      </p:sp>
      <p:sp>
        <p:nvSpPr>
          <p:cNvPr id="14341" name="下箭头 6"/>
          <p:cNvSpPr/>
          <p:nvPr/>
        </p:nvSpPr>
        <p:spPr>
          <a:xfrm>
            <a:off x="4108847" y="3593306"/>
            <a:ext cx="152400" cy="1485900"/>
          </a:xfrm>
          <a:prstGeom prst="downArrow">
            <a:avLst>
              <a:gd name="adj1" fmla="val 50000"/>
              <a:gd name="adj2" fmla="val 3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7" tIns="45718" rIns="91437" bIns="45718" anchor="t"/>
          <a:p>
            <a:pPr defTabSz="1219200"/>
            <a:endParaRPr lang="zh-CN" altLang="en-US" sz="157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文本框 7"/>
          <p:cNvSpPr txBox="1"/>
          <p:nvPr/>
        </p:nvSpPr>
        <p:spPr>
          <a:xfrm>
            <a:off x="3688477" y="3687366"/>
            <a:ext cx="458470" cy="100457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军事进攻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43" name="文本框 8"/>
          <p:cNvSpPr txBox="1"/>
          <p:nvPr/>
        </p:nvSpPr>
        <p:spPr>
          <a:xfrm>
            <a:off x="4331415" y="3758803"/>
            <a:ext cx="458470" cy="100457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政治讹诈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44" name="左箭头 9"/>
          <p:cNvSpPr/>
          <p:nvPr/>
        </p:nvSpPr>
        <p:spPr>
          <a:xfrm>
            <a:off x="4899422" y="3321844"/>
            <a:ext cx="1295400" cy="114300"/>
          </a:xfrm>
          <a:prstGeom prst="leftArrow">
            <a:avLst>
              <a:gd name="adj1" fmla="val 50000"/>
              <a:gd name="adj2" fmla="val 2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437" tIns="45718" rIns="91437" bIns="45718" anchor="ctr"/>
          <a:p>
            <a:pPr algn="ctr" defTabSz="1219200" eaLnBrk="0" hangingPunct="0"/>
            <a:endParaRPr lang="zh-CN" altLang="zh-CN" sz="2025" b="1" dirty="0">
              <a:solidFill>
                <a:srgbClr val="FA080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右箭头 10"/>
          <p:cNvSpPr/>
          <p:nvPr/>
        </p:nvSpPr>
        <p:spPr>
          <a:xfrm>
            <a:off x="2308622" y="3321844"/>
            <a:ext cx="1447800" cy="114300"/>
          </a:xfrm>
          <a:prstGeom prst="rightArrow">
            <a:avLst>
              <a:gd name="adj1" fmla="val 50000"/>
              <a:gd name="adj2" fmla="val 2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7" tIns="45718" rIns="91437" bIns="45718" anchor="t"/>
          <a:p>
            <a:pPr defTabSz="1219200"/>
            <a:endParaRPr lang="zh-CN" altLang="en-US" sz="157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文本框 11"/>
          <p:cNvSpPr txBox="1"/>
          <p:nvPr/>
        </p:nvSpPr>
        <p:spPr>
          <a:xfrm>
            <a:off x="2451497" y="2945606"/>
            <a:ext cx="638810" cy="367030"/>
          </a:xfrm>
          <a:prstGeom prst="rect">
            <a:avLst/>
          </a:prstGeom>
          <a:noFill/>
          <a:ln w="9525">
            <a:noFill/>
          </a:ln>
        </p:spPr>
        <p:txBody>
          <a:bodyPr wrap="none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任命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47" name="文本框 12"/>
          <p:cNvSpPr txBox="1"/>
          <p:nvPr/>
        </p:nvSpPr>
        <p:spPr>
          <a:xfrm>
            <a:off x="5760165" y="4115991"/>
            <a:ext cx="458470" cy="100457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军事威胁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48" name="文本框 13"/>
          <p:cNvSpPr txBox="1"/>
          <p:nvPr/>
        </p:nvSpPr>
        <p:spPr>
          <a:xfrm>
            <a:off x="6188155" y="4115991"/>
            <a:ext cx="735330" cy="1114425"/>
          </a:xfrm>
          <a:prstGeom prst="rect">
            <a:avLst/>
          </a:prstGeom>
          <a:noFill/>
          <a:ln w="9525">
            <a:noFill/>
          </a:ln>
        </p:spPr>
        <p:txBody>
          <a:bodyPr vert="eaVert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外交孤立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经济封锁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49" name="左箭头 14"/>
          <p:cNvSpPr/>
          <p:nvPr/>
        </p:nvSpPr>
        <p:spPr>
          <a:xfrm>
            <a:off x="2669381" y="5376863"/>
            <a:ext cx="2658666" cy="96441"/>
          </a:xfrm>
          <a:prstGeom prst="leftArrow">
            <a:avLst>
              <a:gd name="adj1" fmla="val 50000"/>
              <a:gd name="adj2" fmla="val 5394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7" tIns="45718" rIns="91437" bIns="45718" anchor="t"/>
          <a:p>
            <a:pPr defTabSz="1219200"/>
            <a:endParaRPr lang="zh-CN" altLang="en-US" sz="157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5"/>
          <p:cNvSpPr txBox="1"/>
          <p:nvPr/>
        </p:nvSpPr>
        <p:spPr>
          <a:xfrm flipH="1">
            <a:off x="4042172" y="5044679"/>
            <a:ext cx="1000125" cy="367030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施压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4351" name="文本框 17"/>
          <p:cNvSpPr txBox="1"/>
          <p:nvPr/>
        </p:nvSpPr>
        <p:spPr>
          <a:xfrm>
            <a:off x="2137172" y="1925241"/>
            <a:ext cx="4786313" cy="582295"/>
          </a:xfrm>
          <a:prstGeom prst="rect">
            <a:avLst/>
          </a:prstGeom>
          <a:noFill/>
          <a:ln w="57150">
            <a:noFill/>
          </a:ln>
        </p:spPr>
        <p:txBody>
          <a:bodyPr lIns="91437" tIns="45718" rIns="91437" bIns="45718" anchor="t">
            <a:spAutoFit/>
          </a:bodyPr>
          <a:p>
            <a:pPr algn="ctr" defTabSz="1219200" eaLnBrk="0" hangingPunct="0"/>
            <a:r>
              <a:rPr lang="zh-CN" altLang="en-US" sz="3200" b="1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临时政府成立前后形势</a:t>
            </a:r>
            <a:endParaRPr lang="zh-CN" altLang="en-US" sz="3200" b="1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  <p:grpSp>
        <p:nvGrpSpPr>
          <p:cNvPr id="14352" name="组合 19"/>
          <p:cNvGrpSpPr/>
          <p:nvPr/>
        </p:nvGrpSpPr>
        <p:grpSpPr>
          <a:xfrm>
            <a:off x="4398169" y="3431381"/>
            <a:ext cx="2455069" cy="1513285"/>
            <a:chOff x="0" y="0"/>
            <a:chExt cx="1547" cy="1271"/>
          </a:xfrm>
        </p:grpSpPr>
        <p:grpSp>
          <p:nvGrpSpPr>
            <p:cNvPr id="14353" name="组合 20"/>
            <p:cNvGrpSpPr/>
            <p:nvPr/>
          </p:nvGrpSpPr>
          <p:grpSpPr>
            <a:xfrm>
              <a:off x="0" y="0"/>
              <a:ext cx="1536" cy="1271"/>
              <a:chOff x="0" y="0"/>
              <a:chExt cx="1536" cy="1152"/>
            </a:xfrm>
          </p:grpSpPr>
          <p:sp>
            <p:nvSpPr>
              <p:cNvPr id="14354" name="直接连接符 21"/>
              <p:cNvSpPr/>
              <p:nvPr/>
            </p:nvSpPr>
            <p:spPr>
              <a:xfrm flipH="1">
                <a:off x="0" y="0"/>
                <a:ext cx="1440" cy="115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4355" name="直接连接符 22"/>
              <p:cNvSpPr/>
              <p:nvPr/>
            </p:nvSpPr>
            <p:spPr>
              <a:xfrm flipH="1">
                <a:off x="0" y="48"/>
                <a:ext cx="1536" cy="11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sp>
          <p:nvSpPr>
            <p:cNvPr id="14356" name="直接连接符 23"/>
            <p:cNvSpPr/>
            <p:nvPr/>
          </p:nvSpPr>
          <p:spPr>
            <a:xfrm>
              <a:off x="1451" y="0"/>
              <a:ext cx="96" cy="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357" name="文本框 24"/>
          <p:cNvSpPr txBox="1"/>
          <p:nvPr/>
        </p:nvSpPr>
        <p:spPr>
          <a:xfrm>
            <a:off x="5331619" y="2945606"/>
            <a:ext cx="638810" cy="367030"/>
          </a:xfrm>
          <a:prstGeom prst="rect">
            <a:avLst/>
          </a:prstGeom>
          <a:noFill/>
          <a:ln w="9525">
            <a:noFill/>
          </a:ln>
        </p:spPr>
        <p:txBody>
          <a:bodyPr wrap="none" lIns="91437" tIns="45718" rIns="91437" bIns="45718" anchor="t">
            <a:spAutoFit/>
          </a:bodyPr>
          <a:p>
            <a:pPr defTabSz="1219200" eaLnBrk="0" hangingPunct="0"/>
            <a:r>
              <a:rPr lang="zh-CN" altLang="en-US" sz="1800" dirty="0">
                <a:solidFill>
                  <a:srgbClr val="FA0802"/>
                </a:solidFill>
                <a:latin typeface="微软雅黑" charset="-122"/>
                <a:ea typeface="微软雅黑" charset="-122"/>
              </a:rPr>
              <a:t>支持</a:t>
            </a:r>
            <a:endParaRPr lang="zh-CN" altLang="en-US" sz="1800" dirty="0">
              <a:solidFill>
                <a:srgbClr val="FA0802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38" grpId="0" animBg="1"/>
      <p:bldP spid="143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7197"/>
          <p:cNvSpPr/>
          <p:nvPr/>
        </p:nvSpPr>
        <p:spPr>
          <a:xfrm>
            <a:off x="0" y="1668066"/>
            <a:ext cx="335161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二</a:t>
            </a:r>
            <a:r>
              <a:rPr lang="en-US" altLang="zh-CN" sz="24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微软雅黑" charset="-122"/>
                <a:ea typeface="微软雅黑" charset="-122"/>
                <a:sym typeface="宋体" panose="02010600030101010101" pitchFamily="2" charset="-122"/>
              </a:rPr>
              <a:t>袁世凯窃取革命成果</a:t>
            </a:r>
            <a:endParaRPr lang="zh-CN" altLang="en-US" sz="2400" b="1" dirty="0">
              <a:latin typeface="微软雅黑" charset="-122"/>
              <a:ea typeface="微软雅黑" charset="-122"/>
              <a:sym typeface="宋体" panose="02010600030101010101" pitchFamily="2" charset="-122"/>
            </a:endParaRPr>
          </a:p>
        </p:txBody>
      </p:sp>
      <p:pic>
        <p:nvPicPr>
          <p:cNvPr id="230414" name="Picture 14" descr="袁世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835" y="2926556"/>
            <a:ext cx="2902744" cy="277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41" y="2926556"/>
            <a:ext cx="2824163" cy="277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3" name="矩形 78852"/>
          <p:cNvSpPr>
            <a:spLocks noChangeArrowheads="1"/>
          </p:cNvSpPr>
          <p:nvPr/>
        </p:nvSpPr>
        <p:spPr bwMode="auto">
          <a:xfrm>
            <a:off x="6413897" y="2305050"/>
            <a:ext cx="2459831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   孙中山被迫对袁世凯妥协退让，表示如果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清帝退位，袁世凯赞成共和</a:t>
            </a:r>
            <a:r>
              <a:rPr kumimoji="0" lang="zh-CN" altLang="en-US" sz="27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，可以保举他为临时大总统。</a:t>
            </a:r>
            <a:endParaRPr kumimoji="0" lang="zh-CN" altLang="en-US" sz="27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  <p:sp>
        <p:nvSpPr>
          <p:cNvPr id="104454" name="矩形 7174"/>
          <p:cNvSpPr/>
          <p:nvPr/>
        </p:nvSpPr>
        <p:spPr>
          <a:xfrm>
            <a:off x="325041" y="2321719"/>
            <a:ext cx="2012156" cy="381635"/>
          </a:xfrm>
          <a:prstGeom prst="rect">
            <a:avLst/>
          </a:prstGeom>
          <a:noFill/>
          <a:ln w="38100" cap="flat" cmpd="sng">
            <a:solidFill>
              <a:srgbClr val="00CC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100" b="1" dirty="0">
                <a:latin typeface="黑体" panose="02010600030101010101" pitchFamily="49" charset="-122"/>
                <a:ea typeface="黑体" panose="02010600030101010101" pitchFamily="49" charset="-122"/>
              </a:rPr>
              <a:t>清帝退位</a:t>
            </a:r>
            <a:endParaRPr lang="zh-CN" altLang="en-US" sz="21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185230" y="1067991"/>
            <a:ext cx="30988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0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4" descr="http://p0.so.qhimgs1.com/bdr/_240_/t018de7d0353ac557d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3" y="1789510"/>
            <a:ext cx="5972175" cy="23681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397919" y="4995863"/>
            <a:ext cx="4214813" cy="901700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>
              <a:lnSpc>
                <a:spcPct val="130000"/>
              </a:lnSpc>
            </a:pPr>
            <a:r>
              <a:rPr lang="en-US" altLang="zh-CN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1912</a:t>
            </a:r>
            <a:r>
              <a:rPr lang="zh-CN" altLang="en-US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年</a:t>
            </a:r>
            <a:r>
              <a:rPr lang="en-US" altLang="zh-CN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2</a:t>
            </a:r>
            <a:r>
              <a:rPr lang="zh-CN" altLang="en-US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月</a:t>
            </a:r>
            <a:r>
              <a:rPr lang="en-US" altLang="zh-CN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12</a:t>
            </a:r>
            <a:r>
              <a:rPr lang="zh-CN" altLang="en-US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日，宣统帝下诏退位一，清朝</a:t>
            </a:r>
            <a:r>
              <a:rPr lang="en-US" altLang="zh-CN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260</a:t>
            </a:r>
            <a:r>
              <a:rPr lang="zh-CN" altLang="en-US" sz="2025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多年的统治结束。</a:t>
            </a:r>
            <a:endParaRPr lang="zh-CN" altLang="en-US" sz="2025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6139895" y="1067991"/>
            <a:ext cx="235521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人民教育出版社</a:t>
            </a:r>
            <a:r>
              <a:rPr kumimoji="0" lang="zh-CN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八</a:t>
            </a:r>
            <a:r>
              <a:rPr kumimoji="0" lang="zh-CN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年级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|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上册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</a:t>
            </a:r>
            <a:endParaRPr kumimoji="0" lang="zh-CN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731" y="1774031"/>
            <a:ext cx="2438400" cy="366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云形标注 33794"/>
          <p:cNvSpPr/>
          <p:nvPr/>
        </p:nvSpPr>
        <p:spPr>
          <a:xfrm>
            <a:off x="753745" y="932815"/>
            <a:ext cx="6781165" cy="2265045"/>
          </a:xfrm>
          <a:prstGeom prst="cloudCallout">
            <a:avLst>
              <a:gd name="adj1" fmla="val 49806"/>
              <a:gd name="adj2" fmla="val 50773"/>
            </a:avLst>
          </a:prstGeom>
          <a:solidFill>
            <a:srgbClr val="F6D7BA"/>
          </a:solid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37" tIns="45718" rIns="91437" bIns="45718" anchor="t"/>
          <a:p>
            <a:pPr algn="ctr" defTabSz="1219200">
              <a:lnSpc>
                <a:spcPct val="130000"/>
              </a:lnSpc>
            </a:pPr>
            <a:r>
              <a:rPr lang="zh-CN" altLang="en-US" sz="3200" b="1" dirty="0">
                <a:latin typeface="微软雅黑" charset="-122"/>
                <a:ea typeface="微软雅黑" charset="-122"/>
              </a:rPr>
              <a:t>为了限制袁世凯的权力，孙中山提出了哪些条件？</a:t>
            </a:r>
            <a:endParaRPr lang="zh-CN" altLang="en-US" sz="3200" b="1" dirty="0">
              <a:latin typeface="微软雅黑" charset="-122"/>
              <a:ea typeface="微软雅黑" charset="-122"/>
            </a:endParaRPr>
          </a:p>
        </p:txBody>
      </p:sp>
      <p:sp>
        <p:nvSpPr>
          <p:cNvPr id="40970" name="矩形 40969"/>
          <p:cNvSpPr/>
          <p:nvPr/>
        </p:nvSpPr>
        <p:spPr>
          <a:xfrm>
            <a:off x="1588135" y="3749675"/>
            <a:ext cx="6426835" cy="230568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>
            <a:spAutoFit/>
          </a:bodyPr>
          <a:p>
            <a:pPr defTabSz="121920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①临时政府设在</a:t>
            </a:r>
            <a:r>
              <a:rPr lang="zh-CN" altLang="en-US" sz="3200" b="1" dirty="0">
                <a:solidFill>
                  <a:srgbClr val="C00000"/>
                </a:solidFill>
                <a:latin typeface="微软雅黑" charset="-122"/>
                <a:ea typeface="微软雅黑" charset="-122"/>
              </a:rPr>
              <a:t>南京</a:t>
            </a:r>
            <a:r>
              <a:rPr lang="zh-CN" altLang="en-US" sz="32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②新任大总统应到</a:t>
            </a:r>
            <a:r>
              <a:rPr lang="zh-CN" altLang="en-US" sz="3200" b="1" dirty="0">
                <a:solidFill>
                  <a:srgbClr val="C00000"/>
                </a:solidFill>
                <a:latin typeface="微软雅黑" charset="-122"/>
                <a:ea typeface="微软雅黑" charset="-122"/>
              </a:rPr>
              <a:t>南京</a:t>
            </a:r>
            <a:r>
              <a:rPr lang="zh-CN" altLang="en-US" sz="32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就职；</a:t>
            </a:r>
            <a:endParaRPr lang="zh-CN" altLang="en-US" sz="3200" b="1" dirty="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Calibri" panose="020F0502020204030204" charset="0"/>
                <a:ea typeface="微软雅黑" charset="-122"/>
              </a:rPr>
              <a:t>③遵守《中华民国临时约法》</a:t>
            </a:r>
            <a:endParaRPr lang="zh-CN" altLang="en-US" sz="3200" b="1" dirty="0">
              <a:solidFill>
                <a:schemeClr val="tx1"/>
              </a:solidFill>
              <a:latin typeface="Calibri" panose="020F0502020204030204" charset="0"/>
              <a:ea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409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http://p4.so.qhimgs1.com/bdr/_240_/t012e439709c62c02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2143125"/>
            <a:ext cx="4572000" cy="20871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Box 2"/>
          <p:cNvSpPr txBox="1"/>
          <p:nvPr/>
        </p:nvSpPr>
        <p:spPr>
          <a:xfrm>
            <a:off x="2295525" y="1574006"/>
            <a:ext cx="4786313" cy="459105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/>
            <a:r>
              <a:rPr lang="zh-CN" altLang="en-US" sz="24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袁世凯就任中华民国临时大总统</a:t>
            </a:r>
            <a:endParaRPr lang="zh-CN" altLang="en-US" sz="24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8435" name="Picture 4" descr="http://p2.so.qhimgs1.com/bdr/_240_/t012a1d843ac8ff114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8" y="2214563"/>
            <a:ext cx="3162300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Box 4"/>
          <p:cNvSpPr txBox="1"/>
          <p:nvPr/>
        </p:nvSpPr>
        <p:spPr>
          <a:xfrm>
            <a:off x="714375" y="4286250"/>
            <a:ext cx="8072438" cy="1544320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>
              <a:lnSpc>
                <a:spcPct val="150000"/>
              </a:lnSpc>
            </a:pPr>
            <a:r>
              <a:rPr lang="en-US" altLang="zh-CN" sz="2100" dirty="0">
                <a:latin typeface="微软雅黑" charset="-122"/>
                <a:ea typeface="微软雅黑" charset="-122"/>
              </a:rPr>
              <a:t>1912</a:t>
            </a:r>
            <a:r>
              <a:rPr lang="en-US" altLang="en-US" sz="2100" dirty="0">
                <a:latin typeface="微软雅黑" charset="-122"/>
                <a:ea typeface="微软雅黑" charset="-122"/>
              </a:rPr>
              <a:t>年</a:t>
            </a:r>
            <a:r>
              <a:rPr lang="en-US" altLang="zh-CN" sz="2100" dirty="0">
                <a:latin typeface="微软雅黑" charset="-122"/>
                <a:ea typeface="微软雅黑" charset="-122"/>
              </a:rPr>
              <a:t>3</a:t>
            </a:r>
            <a:r>
              <a:rPr lang="en-US" altLang="en-US" sz="2100" dirty="0">
                <a:latin typeface="微软雅黑" charset="-122"/>
                <a:ea typeface="微软雅黑" charset="-122"/>
              </a:rPr>
              <a:t>月，袁世凯在北京就任中华民国临时大总统。</a:t>
            </a:r>
            <a:r>
              <a:rPr lang="en-US" altLang="zh-CN" sz="2100" dirty="0">
                <a:latin typeface="微软雅黑" charset="-122"/>
                <a:ea typeface="微软雅黑" charset="-122"/>
              </a:rPr>
              <a:t>4</a:t>
            </a:r>
            <a:r>
              <a:rPr lang="en-US" altLang="en-US" sz="2100" dirty="0">
                <a:latin typeface="微软雅黑" charset="-122"/>
                <a:ea typeface="微软雅黑" charset="-122"/>
              </a:rPr>
              <a:t>月，孙中山正式解除临时大总统职务，临时政府迁往北京。辛亥革命的胜利果实被袁世凯窃取。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6139895" y="1067991"/>
            <a:ext cx="235521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人民教育出版社</a:t>
            </a:r>
            <a:r>
              <a:rPr kumimoji="0" lang="zh-CN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八</a:t>
            </a:r>
            <a:r>
              <a:rPr kumimoji="0" lang="zh-CN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年级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|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</a:t>
            </a:r>
            <a:r>
              <a:rPr kumimoji="0" lang="zh-CN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上册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  <a:sym typeface="+mn-ea"/>
              </a:rPr>
              <a:t>    </a:t>
            </a:r>
            <a:endParaRPr kumimoji="0" lang="zh-CN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1"/>
          <p:cNvSpPr txBox="1"/>
          <p:nvPr/>
        </p:nvSpPr>
        <p:spPr>
          <a:xfrm>
            <a:off x="1304528" y="442040"/>
            <a:ext cx="5929313" cy="1197610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/>
            <a:r>
              <a:rPr lang="zh-CN" altLang="en-US" sz="36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袁世凯为什么能够窃取辛亥革命的果实？</a:t>
            </a:r>
            <a:endParaRPr lang="zh-CN" altLang="en-US" sz="36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794" y="1824117"/>
            <a:ext cx="7852172" cy="1075055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）中国民族资产阶级的软弱性和妥协性（根本原因）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444" y="2953544"/>
            <a:ext cx="7786688" cy="951865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 anchor="t">
            <a:spAutoFit/>
          </a:bodyPr>
          <a:p>
            <a:pPr defTabSz="1219200"/>
            <a:r>
              <a:rPr lang="zh-CN" altLang="en-US" sz="2800" b="1" dirty="0">
                <a:latin typeface="微软雅黑" charset="-122"/>
                <a:ea typeface="微软雅黑" charset="-122"/>
              </a:rPr>
              <a:t>（</a:t>
            </a:r>
            <a:r>
              <a:rPr lang="en-US" altLang="en-US" sz="2800" b="1" dirty="0">
                <a:latin typeface="微软雅黑" charset="-122"/>
                <a:ea typeface="微软雅黑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微软雅黑" charset="-122"/>
                <a:ea typeface="微软雅黑" charset="-122"/>
              </a:rPr>
              <a:t>）袁世凯</a:t>
            </a:r>
            <a:r>
              <a:rPr lang="zh-CN" altLang="en-US" sz="2800" b="1" dirty="0">
                <a:latin typeface="微软雅黑" charset="-122"/>
                <a:ea typeface="微软雅黑" charset="-122"/>
              </a:rPr>
              <a:t>动用反革命两手策略，软硬兼施，骗取了革命党人的信任；</a:t>
            </a:r>
            <a:endParaRPr lang="zh-CN" altLang="en-US" sz="2800" b="1" dirty="0">
              <a:latin typeface="微软雅黑" charset="-122"/>
              <a:ea typeface="微软雅黑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" y="3905250"/>
            <a:ext cx="7743190" cy="95186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>
            <a:spAutoFit/>
          </a:bodyPr>
          <a:p>
            <a:pPr defTabSz="1219200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（</a:t>
            </a:r>
            <a:r>
              <a:rPr lang="en-US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3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）</a:t>
            </a:r>
            <a:r>
              <a:rPr lang="zh-CN" altLang="en-US" sz="2800" b="1" dirty="0">
                <a:solidFill>
                  <a:srgbClr val="C00000"/>
                </a:solidFill>
                <a:latin typeface="微软雅黑" charset="-122"/>
                <a:ea typeface="微软雅黑" charset="-122"/>
              </a:rPr>
              <a:t>帝国主义列强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-122"/>
                <a:ea typeface="微软雅黑" charset="-122"/>
              </a:rPr>
              <a:t>和各种反动势力勾结，抵制和破坏革命；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100" y="5120640"/>
            <a:ext cx="7561580" cy="95186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>
            <a:spAutoFit/>
          </a:bodyPr>
          <a:p>
            <a:pPr defTabSz="1219200"/>
            <a:r>
              <a:rPr lang="zh-CN" altLang="en-US" sz="2800" b="1" dirty="0">
                <a:latin typeface="微软雅黑" charset="-122"/>
                <a:ea typeface="微软雅黑" charset="-122"/>
              </a:rPr>
              <a:t>（</a:t>
            </a:r>
            <a:r>
              <a:rPr lang="en-US" altLang="en-US" sz="2800" b="1" dirty="0">
                <a:latin typeface="微软雅黑" charset="-122"/>
                <a:ea typeface="微软雅黑" charset="-122"/>
              </a:rPr>
              <a:t>4</a:t>
            </a:r>
            <a:r>
              <a:rPr lang="zh-CN" altLang="en-US" sz="2800" b="1" dirty="0">
                <a:latin typeface="微软雅黑" charset="-122"/>
                <a:ea typeface="微软雅黑" charset="-122"/>
              </a:rPr>
              <a:t>）革命政权中的立宪派和旧官僚乘机向革命派进攻。</a:t>
            </a:r>
            <a:endParaRPr lang="zh-CN" altLang="en-US" sz="2800" b="1" dirty="0">
              <a:latin typeface="微软雅黑" charset="-122"/>
              <a:ea typeface="微软雅黑" charset="-122"/>
            </a:endParaRPr>
          </a:p>
        </p:txBody>
      </p:sp>
      <p:sp>
        <p:nvSpPr>
          <p:cNvPr id="19463" name="Text Box 12"/>
          <p:cNvSpPr txBox="1"/>
          <p:nvPr/>
        </p:nvSpPr>
        <p:spPr>
          <a:xfrm>
            <a:off x="53896" y="441881"/>
            <a:ext cx="1641872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100" b="1" dirty="0">
                <a:latin typeface="Arial" panose="020B0604020202020204" pitchFamily="34" charset="0"/>
                <a:ea typeface="微软雅黑" charset="-122"/>
              </a:rPr>
              <a:t>探究研讨</a:t>
            </a:r>
            <a:endParaRPr lang="zh-CN" altLang="en-US" sz="2100" b="1" dirty="0">
              <a:latin typeface="Arial" panose="020B0604020202020204" pitchFamily="34" charset="0"/>
              <a:ea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2180</Words>
  <Application>WPS 演示</Application>
  <PresentationFormat>全屏显示(4:3)</PresentationFormat>
  <Paragraphs>320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隶书</vt:lpstr>
      <vt:lpstr>华文新魏</vt:lpstr>
      <vt:lpstr>Arial</vt:lpstr>
      <vt:lpstr>Times New Roman</vt:lpstr>
      <vt:lpstr>楷体_GB2312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2016-03-29T14:01:00Z</dcterms:created>
  <dcterms:modified xsi:type="dcterms:W3CDTF">2017-10-26T02:03:25Z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