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1" r:id="rId4"/>
    <p:sldId id="272" r:id="rId5"/>
    <p:sldId id="273" r:id="rId6"/>
    <p:sldId id="274" r:id="rId7"/>
    <p:sldId id="258" r:id="rId8"/>
    <p:sldId id="275" r:id="rId9"/>
    <p:sldId id="276" r:id="rId10"/>
    <p:sldId id="277" r:id="rId11"/>
    <p:sldId id="259" r:id="rId12"/>
    <p:sldId id="260" r:id="rId13"/>
    <p:sldId id="261" r:id="rId14"/>
    <p:sldId id="262" r:id="rId15"/>
    <p:sldId id="263" r:id="rId16"/>
    <p:sldId id="264" r:id="rId17"/>
    <p:sldId id="278" r:id="rId18"/>
    <p:sldId id="279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1AE48-DCF9-4BA2-AB62-2A66C8C3A581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E46AC5-A948-4CA0-AC0C-1EBB8E6312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46AC5-A948-4CA0-AC0C-1EBB8E63127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142976" y="285728"/>
            <a:ext cx="6107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3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  北洋政府的黑暗统治</a:t>
            </a:r>
            <a:endParaRPr lang="zh-CN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4" descr="http://www.jiaxiangwang.com/roc/images/roc-1912-yuanshikai-linshidazongto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428736"/>
            <a:ext cx="54387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4282" y="4857760"/>
            <a:ext cx="861218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宋体" pitchFamily="2" charset="-122"/>
              </a:rPr>
              <a:t>    1912</a:t>
            </a:r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</a:rPr>
              <a:t>年</a:t>
            </a:r>
            <a:r>
              <a:rPr lang="en-US" altLang="zh-CN" sz="3000" b="1" dirty="0">
                <a:solidFill>
                  <a:srgbClr val="0000FF"/>
                </a:solidFill>
                <a:latin typeface="宋体" pitchFamily="2" charset="-122"/>
              </a:rPr>
              <a:t>3</a:t>
            </a:r>
            <a:r>
              <a:rPr lang="zh-CN" altLang="en-US" sz="3000" b="1" dirty="0">
                <a:solidFill>
                  <a:srgbClr val="0000FF"/>
                </a:solidFill>
                <a:latin typeface="宋体" pitchFamily="2" charset="-122"/>
              </a:rPr>
              <a:t>月，袁世凯宣读了“发扬共和之精神，涤荡专制之暇秽，谨守宪法”的誓词，如愿以偿地就任临时大总统职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7"/>
          <p:cNvSpPr>
            <a:spLocks noChangeArrowheads="1"/>
          </p:cNvSpPr>
          <p:nvPr/>
        </p:nvSpPr>
        <p:spPr bwMode="auto">
          <a:xfrm>
            <a:off x="1165208" y="-24"/>
            <a:ext cx="719300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独裁专制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皇帝梦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破灭</a:t>
            </a:r>
            <a:endParaRPr lang="zh-CN" altLang="zh-CN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-71470" y="500042"/>
            <a:ext cx="4786346" cy="6832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  <a:cs typeface="+mn-ea"/>
              </a:rPr>
              <a:t>袁实行</a:t>
            </a:r>
            <a:r>
              <a:rPr lang="zh-CN" altLang="en-US" sz="3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独裁统治</a:t>
            </a:r>
            <a:r>
              <a:rPr lang="zh-CN" altLang="en-US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的</a:t>
            </a:r>
            <a:r>
              <a:rPr lang="zh-CN" altLang="en-US" sz="2800" b="1" noProof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表现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14282" y="1214422"/>
            <a:ext cx="80787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(1)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使内阁成为工具。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71478" y="1643050"/>
            <a:ext cx="4972026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(2)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刺杀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了宋教仁。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42844" y="2105222"/>
            <a:ext cx="4972026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(3)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镇压“二次革命”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42844" y="2571744"/>
            <a:ext cx="8401050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4)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强迫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国会选举他为正式大总统。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42844" y="3071810"/>
            <a:ext cx="9001156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(5)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下令解散国民党，取消国会，修改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总统选举法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把大总统的权力扩大到几乎和皇帝一样。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00034" y="4643446"/>
            <a:ext cx="80740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1915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年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12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月，宣布恢复帝制，下令改“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1916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年”为“洪宪”元年，改中华民国为“中华帝国”，准备元旦登基。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-32" y="4071942"/>
            <a:ext cx="4786346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noProof="1" smtClean="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袁世凯</a:t>
            </a:r>
            <a:r>
              <a:rPr lang="zh-CN" altLang="en-US" sz="28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复辟帝制</a:t>
            </a:r>
            <a:endParaRPr lang="en-US" altLang="en-US" sz="28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3071802" y="3643314"/>
            <a:ext cx="5732462" cy="3214686"/>
            <a:chOff x="3296328" y="3121637"/>
            <a:chExt cx="4256574" cy="2629075"/>
          </a:xfrm>
        </p:grpSpPr>
        <p:pic>
          <p:nvPicPr>
            <p:cNvPr id="4" name="Picture 2" descr="http://www.gx211.com/UploadFile/FCKUpload/201312253016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296328" y="3121637"/>
              <a:ext cx="4256574" cy="2232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矩形 10"/>
            <p:cNvSpPr>
              <a:spLocks noChangeArrowheads="1"/>
            </p:cNvSpPr>
            <p:nvPr/>
          </p:nvSpPr>
          <p:spPr bwMode="auto">
            <a:xfrm>
              <a:off x="3661268" y="5369053"/>
              <a:ext cx="2376144" cy="381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600" b="1" dirty="0">
                  <a:solidFill>
                    <a:srgbClr val="000000"/>
                  </a:solidFill>
                  <a:latin typeface="宋体" pitchFamily="2" charset="-122"/>
                </a:rPr>
                <a:t>云南护国军将领合影</a:t>
              </a:r>
            </a:p>
          </p:txBody>
        </p:sp>
      </p:grp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0" y="-71462"/>
            <a:ext cx="4786346" cy="54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反抗：护国运动</a:t>
            </a:r>
            <a:endParaRPr lang="en-US" altLang="en-US" sz="28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09523" y="301603"/>
            <a:ext cx="2462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(1)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背 景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</a:p>
        </p:txBody>
      </p:sp>
      <p:sp>
        <p:nvSpPr>
          <p:cNvPr id="8" name="矩形 7"/>
          <p:cNvSpPr/>
          <p:nvPr/>
        </p:nvSpPr>
        <p:spPr>
          <a:xfrm>
            <a:off x="71406" y="1071546"/>
            <a:ext cx="1995488" cy="5407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经过</a:t>
            </a:r>
            <a:r>
              <a:rPr lang="en-US" altLang="en-US" sz="2800" b="1" noProof="1">
                <a:latin typeface="黑体" pitchFamily="49" charset="-122"/>
                <a:ea typeface="黑体" pitchFamily="49" charset="-122"/>
                <a:cs typeface="+mn-ea"/>
              </a:rPr>
              <a:t>：   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989164" y="742931"/>
            <a:ext cx="5762625" cy="50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孙中山、蔡锷、李烈钧、唐继尧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746287" y="1214422"/>
            <a:ext cx="7111993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①孙中山发表</a:t>
            </a:r>
            <a:r>
              <a:rPr lang="en-US" altLang="zh-CN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《</a:t>
            </a:r>
            <a:r>
              <a:rPr lang="zh-CN" altLang="en-US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讨袁宣言</a:t>
            </a:r>
            <a:r>
              <a:rPr lang="en-US" altLang="zh-CN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》</a:t>
            </a:r>
            <a:r>
              <a:rPr lang="zh-CN" altLang="en-US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，维护共和制度。</a:t>
            </a:r>
            <a:endParaRPr lang="en-US" altLang="zh-CN" sz="2800" b="1" dirty="0">
              <a:solidFill>
                <a:srgbClr val="3333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②蔡锷</a:t>
            </a:r>
            <a:r>
              <a:rPr lang="zh-CN" altLang="en-US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、李烈钧和唐继尧等在</a:t>
            </a:r>
            <a:r>
              <a:rPr lang="zh-CN" altLang="en-US" sz="2800" b="1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云南打出护国讨袁的旗帜，组织护国讨袁。</a:t>
            </a:r>
            <a:endParaRPr lang="en-US" altLang="zh-CN" sz="2800" b="1" dirty="0">
              <a:solidFill>
                <a:srgbClr val="3333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③北洋军败退，各省宣布独立。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12739" y="714356"/>
            <a:ext cx="3848100" cy="5407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领导人</a:t>
            </a:r>
            <a:r>
              <a:rPr lang="en-US" altLang="en-US" sz="2800" b="1" noProof="1">
                <a:latin typeface="黑体" pitchFamily="49" charset="-122"/>
                <a:ea typeface="黑体" pitchFamily="49" charset="-122"/>
                <a:cs typeface="+mn-ea"/>
              </a:rPr>
              <a:t>：   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898621" y="285728"/>
            <a:ext cx="6888221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袁世凯</a:t>
            </a:r>
            <a:r>
              <a:rPr lang="zh-CN" altLang="en-US" sz="2800" b="1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的倒行逆施遭到</a:t>
            </a:r>
            <a:r>
              <a:rPr lang="zh-CN" altLang="en-US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全国人民的反对。</a:t>
            </a:r>
          </a:p>
        </p:txBody>
      </p:sp>
      <p:pic>
        <p:nvPicPr>
          <p:cNvPr id="13" name="图片 13" descr="图片包含 文字, 照片, 旧, 书籍&#10;&#10;已生成高可信度的说明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876"/>
            <a:ext cx="2071703" cy="2883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8"/>
          <p:cNvSpPr>
            <a:spLocks noChangeArrowheads="1"/>
          </p:cNvSpPr>
          <p:nvPr/>
        </p:nvSpPr>
        <p:spPr bwMode="auto">
          <a:xfrm>
            <a:off x="579407" y="6396037"/>
            <a:ext cx="15792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黑体" pitchFamily="49" charset="-122"/>
                <a:ea typeface="黑体" pitchFamily="49" charset="-122"/>
              </a:rPr>
              <a:t>蔡锷的戎装照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85918" y="3071810"/>
            <a:ext cx="341632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护国运动胜利结束。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2844" y="3000372"/>
            <a:ext cx="1995488" cy="60939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 smtClean="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en-US" sz="2800" b="1" noProof="1" smtClean="0">
                <a:latin typeface="黑体" pitchFamily="49" charset="-122"/>
                <a:ea typeface="黑体" pitchFamily="49" charset="-122"/>
                <a:cs typeface="+mn-ea"/>
              </a:rPr>
              <a:t>：   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​​ 14"/>
          <p:cNvSpPr>
            <a:spLocks noChangeArrowheads="1"/>
          </p:cNvSpPr>
          <p:nvPr/>
        </p:nvSpPr>
        <p:spPr bwMode="auto">
          <a:xfrm>
            <a:off x="0" y="1212829"/>
            <a:ext cx="8786842" cy="2820988"/>
          </a:xfrm>
          <a:prstGeom prst="rect">
            <a:avLst/>
          </a:prstGeom>
          <a:noFill/>
          <a:ln w="3175" algn="ctr">
            <a:noFill/>
            <a:miter lim="800000"/>
          </a:ln>
        </p:spPr>
        <p:txBody>
          <a:bodyPr anchor="ctr"/>
          <a:lstStyle/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+mn-ea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+mn-ea"/>
            </a:endParaRPr>
          </a:p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袁世凯复辟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帝制违背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民意，违背了民主共和的发展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潮流，遭到全国人民的反对；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革命党人的坚决斗争：护国运动的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打击；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北洋军阀的分化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和失去了帝国主义的支持。</a:t>
            </a:r>
            <a:endParaRPr lang="zh-CN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lnSpc>
                <a:spcPct val="140000"/>
              </a:lnSpc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   </a:t>
            </a:r>
            <a:r>
              <a:rPr lang="zh-CN" altLang="en-US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 </a:t>
            </a:r>
            <a:endParaRPr lang="zh-CN" altLang="en-US" sz="2800" b="1" noProof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71689"/>
          <p:cNvSpPr>
            <a:spLocks noChangeArrowheads="1"/>
          </p:cNvSpPr>
          <p:nvPr/>
        </p:nvSpPr>
        <p:spPr bwMode="auto">
          <a:xfrm>
            <a:off x="74613" y="428604"/>
            <a:ext cx="80740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袁世凯复辟帝制为什么会迅速失败？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7"/>
          <p:cNvSpPr>
            <a:spLocks noChangeArrowheads="1"/>
          </p:cNvSpPr>
          <p:nvPr/>
        </p:nvSpPr>
        <p:spPr bwMode="auto">
          <a:xfrm>
            <a:off x="1000100" y="0"/>
            <a:ext cx="719300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军阀割据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混战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生灵涂炭</a:t>
            </a:r>
            <a:endParaRPr lang="zh-CN" altLang="zh-CN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3"/>
          <p:cNvGrpSpPr>
            <a:grpSpLocks/>
          </p:cNvGrpSpPr>
          <p:nvPr/>
        </p:nvGrpSpPr>
        <p:grpSpPr bwMode="auto">
          <a:xfrm>
            <a:off x="685800" y="2317750"/>
            <a:ext cx="7688263" cy="3930650"/>
            <a:chOff x="4917668" y="3845187"/>
            <a:chExt cx="3471786" cy="1363190"/>
          </a:xfrm>
        </p:grpSpPr>
        <p:sp>
          <p:nvSpPr>
            <p:cNvPr id="4" name="圆角矩形 86"/>
            <p:cNvSpPr/>
            <p:nvPr/>
          </p:nvSpPr>
          <p:spPr bwMode="auto">
            <a:xfrm>
              <a:off x="4917668" y="3845187"/>
              <a:ext cx="347178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lnSpc>
                  <a:spcPts val="41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矩形 7"/>
            <p:cNvSpPr>
              <a:spLocks noChangeArrowheads="1"/>
            </p:cNvSpPr>
            <p:nvPr/>
          </p:nvSpPr>
          <p:spPr bwMode="auto">
            <a:xfrm>
              <a:off x="4994373" y="3867760"/>
              <a:ext cx="3286834" cy="1152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        北洋军阀只是一些地方的将领拥有自己的军队独霸一方，他们属于地方政权。而北洋政府是由袁世凯建立</a:t>
              </a: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及继任者建都于北京的中华民国政府，</a:t>
              </a: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在当时代表中国的中央政府，对全国进行统治和管理。</a:t>
              </a:r>
              <a:r>
                <a:rPr lang="en-US" altLang="zh-CN" sz="2800" b="1" dirty="0">
                  <a:latin typeface="微软雅黑" panose="020B0503020204020204" charset="-122"/>
                  <a:ea typeface="微软雅黑" panose="020B0503020204020204" charset="-122"/>
                </a:rPr>
                <a:t>                                    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11"/>
          <p:cNvGrpSpPr>
            <a:grpSpLocks/>
          </p:cNvGrpSpPr>
          <p:nvPr/>
        </p:nvGrpSpPr>
        <p:grpSpPr bwMode="auto">
          <a:xfrm>
            <a:off x="2312988" y="1397000"/>
            <a:ext cx="4649787" cy="801688"/>
            <a:chOff x="2424097" y="2805108"/>
            <a:chExt cx="3975125" cy="1357322"/>
          </a:xfrm>
        </p:grpSpPr>
        <p:sp>
          <p:nvSpPr>
            <p:cNvPr id="7" name="圆角矩形 89"/>
            <p:cNvSpPr/>
            <p:nvPr/>
          </p:nvSpPr>
          <p:spPr>
            <a:xfrm>
              <a:off x="2424097" y="2805108"/>
              <a:ext cx="3786214" cy="1357322"/>
            </a:xfrm>
            <a:prstGeom prst="round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39700" prst="cross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Oval 67"/>
            <p:cNvSpPr>
              <a:spLocks noChangeArrowheads="1"/>
            </p:cNvSpPr>
            <p:nvPr/>
          </p:nvSpPr>
          <p:spPr bwMode="auto">
            <a:xfrm>
              <a:off x="2424097" y="2910317"/>
              <a:ext cx="3595683" cy="1143342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39700" prst="cross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北洋军阀和北洋政府</a:t>
              </a:r>
              <a:endParaRPr lang="zh-CN" altLang="nb-NO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 rot="19388639">
              <a:off x="5386780" y="2829299"/>
              <a:ext cx="1012442" cy="6961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7"/>
          <p:cNvSpPr>
            <a:spLocks noChangeArrowheads="1"/>
          </p:cNvSpPr>
          <p:nvPr/>
        </p:nvSpPr>
        <p:spPr bwMode="auto">
          <a:xfrm>
            <a:off x="1000100" y="0"/>
            <a:ext cx="719300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军阀割据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混战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生灵涂炭</a:t>
            </a:r>
            <a:endParaRPr lang="zh-CN" altLang="zh-CN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785794"/>
            <a:ext cx="271464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</a:rPr>
              <a:t>袁死后的局面：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2" y="1319404"/>
            <a:ext cx="407196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</a:rPr>
              <a:t>军阀割据形成的原因</a:t>
            </a:r>
            <a:r>
              <a:rPr lang="en-US" altLang="zh-CN" sz="2800" b="1" noProof="1" smtClean="0">
                <a:latin typeface="黑体" pitchFamily="49" charset="-122"/>
                <a:ea typeface="黑体" pitchFamily="49" charset="-122"/>
              </a:rPr>
              <a:t>: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6050" y="785794"/>
            <a:ext cx="2714644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军阀割据</a:t>
            </a:r>
            <a:endParaRPr lang="en-US" altLang="en-US" sz="28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7620" y="1316639"/>
            <a:ext cx="2714644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帝国主义扶持</a:t>
            </a:r>
            <a:endParaRPr lang="en-US" altLang="en-US" sz="28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32" y="1785926"/>
            <a:ext cx="407196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</a:rPr>
              <a:t>主要军阀及派系：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285720" y="2428868"/>
            <a:ext cx="8253413" cy="105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以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段祺瑞为首的皖系军阀，以冯国璋和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曹锟为首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的直系，以张作霖为首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的奉系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1938" y="1801813"/>
          <a:ext cx="8561674" cy="4496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720"/>
                <a:gridCol w="2073356"/>
                <a:gridCol w="3470749"/>
                <a:gridCol w="1828849"/>
              </a:tblGrid>
              <a:tr h="147619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派系</a:t>
                      </a:r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主要头目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控制地区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扶植者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4480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直系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36023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皖系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6818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奉系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2133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滇系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6786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桂系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2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晋系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79550" y="2316163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冯国璋、曹锟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092950" y="2381250"/>
            <a:ext cx="1773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英国、美国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41513" y="3167063"/>
            <a:ext cx="1108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段祺瑞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267575" y="31527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日本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41513" y="3992563"/>
            <a:ext cx="1108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张作霖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49450" y="45862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唐继尧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41513" y="52435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陆荣廷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629025" y="2292350"/>
            <a:ext cx="38528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直隶、江苏、江西、湖</a:t>
            </a:r>
            <a:endParaRPr lang="en-US" altLang="zh-CN" sz="24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60813" y="4597400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云南、贵州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686175" y="4017963"/>
            <a:ext cx="2954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黑龙江、吉林、辽宁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60813" y="5233988"/>
            <a:ext cx="1722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广东、广西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35513" y="57531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山西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629025" y="3136900"/>
            <a:ext cx="33099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安徽、山东、浙江、福</a:t>
            </a:r>
            <a:endParaRPr lang="en-US" altLang="zh-CN" sz="24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/>
            <a:r>
              <a:rPr lang="zh-CN" altLang="en-US" sz="24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建、陕西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278688" y="398145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日本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116763" y="46180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英国、美国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099300" y="5254625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英国、美国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329488" y="57372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日本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941513" y="57705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阎锡山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173413" y="873125"/>
            <a:ext cx="3260725" cy="979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军阀割据形势表</a:t>
            </a:r>
            <a:endParaRPr lang="en-US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bdtrip.net/images/nfwwoltznftw633omv2c4y3pnu/2015/0707/201507070856333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36600"/>
            <a:ext cx="698500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941638" y="6205538"/>
            <a:ext cx="2530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srgbClr val="000000"/>
                </a:solidFill>
                <a:latin typeface="宋体" pitchFamily="2" charset="-122"/>
              </a:rPr>
              <a:t>军阀割据形势图</a:t>
            </a:r>
            <a:endParaRPr lang="zh-CN" alt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7"/>
          <p:cNvSpPr>
            <a:spLocks noChangeArrowheads="1"/>
          </p:cNvSpPr>
          <p:nvPr/>
        </p:nvSpPr>
        <p:spPr bwMode="auto">
          <a:xfrm>
            <a:off x="1000100" y="0"/>
            <a:ext cx="719300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军阀割据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混战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生灵涂炭</a:t>
            </a:r>
            <a:endParaRPr lang="zh-CN" altLang="zh-CN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785794"/>
            <a:ext cx="271464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</a:rPr>
              <a:t>袁死后的局面：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2" y="1319404"/>
            <a:ext cx="407196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</a:rPr>
              <a:t>军阀割据形成的原因</a:t>
            </a:r>
            <a:r>
              <a:rPr lang="en-US" altLang="zh-CN" sz="2800" b="1" noProof="1" smtClean="0">
                <a:latin typeface="黑体" pitchFamily="49" charset="-122"/>
                <a:ea typeface="黑体" pitchFamily="49" charset="-122"/>
              </a:rPr>
              <a:t>: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6050" y="785794"/>
            <a:ext cx="2714644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军阀割据</a:t>
            </a:r>
            <a:endParaRPr lang="en-US" altLang="en-US" sz="28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7620" y="1316639"/>
            <a:ext cx="2714644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帝国主义扶持</a:t>
            </a:r>
            <a:endParaRPr lang="en-US" altLang="en-US" sz="28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32" y="1785926"/>
            <a:ext cx="407196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</a:rPr>
              <a:t>主要军阀及派系：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285720" y="2428868"/>
            <a:ext cx="8253413" cy="105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以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段祺瑞为首的皖系军阀，以冯国璋和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曹锟为首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的直系，以张作霖为首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的奉系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71406" y="3476154"/>
            <a:ext cx="162897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危害</a:t>
            </a:r>
            <a:r>
              <a:rPr lang="zh-CN" altLang="en-US" sz="2800" b="1" noProof="1">
                <a:latin typeface="黑体" pitchFamily="49" charset="-122"/>
                <a:ea typeface="黑体" pitchFamily="49" charset="-122"/>
                <a:cs typeface="+mn-ea"/>
              </a:rPr>
              <a:t>：</a:t>
            </a:r>
            <a:endParaRPr lang="en-US" altLang="zh-CN" sz="2800" b="1" noProof="1">
              <a:latin typeface="黑体" pitchFamily="49" charset="-122"/>
              <a:ea typeface="黑体" pitchFamily="49" charset="-122"/>
              <a:cs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6019" y="4065587"/>
            <a:ext cx="7945437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①各霸一方，为抢夺政权和地盘混战，深重灾难。</a:t>
            </a: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②为维护自己的统治，争先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出卖国家主权和资源。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3571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143248"/>
            <a:ext cx="856462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7"/>
          <p:cNvSpPr>
            <a:spLocks noChangeArrowheads="1"/>
          </p:cNvSpPr>
          <p:nvPr/>
        </p:nvSpPr>
        <p:spPr bwMode="auto">
          <a:xfrm>
            <a:off x="1165208" y="-24"/>
            <a:ext cx="719300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独裁专制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皇帝梦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破灭</a:t>
            </a:r>
            <a:endParaRPr lang="zh-CN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-71470" y="500042"/>
            <a:ext cx="4786346" cy="6047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  <a:cs typeface="+mn-ea"/>
              </a:rPr>
              <a:t>袁实行</a:t>
            </a:r>
            <a:r>
              <a:rPr lang="zh-CN" altLang="en-US" sz="3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独裁统治</a:t>
            </a:r>
            <a:r>
              <a:rPr lang="zh-CN" altLang="en-US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的</a:t>
            </a:r>
            <a:r>
              <a:rPr lang="zh-CN" altLang="en-US" sz="2800" b="1" noProof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表现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14282" y="1214422"/>
            <a:ext cx="80787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(1)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采用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各种手段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，使组建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内阁成为工具。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1020784"/>
            <a:ext cx="914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itchFamily="2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目的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国会、内阁，限制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袁世凯专制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，实现民主共和</a:t>
            </a:r>
            <a:r>
              <a:rPr lang="zh-CN" altLang="en-US" sz="2800" b="1" dirty="0">
                <a:latin typeface="宋体" pitchFamily="2" charset="-122"/>
              </a:rPr>
              <a:t>。</a:t>
            </a:r>
            <a:endParaRPr lang="en-US" altLang="zh-CN" sz="2800" b="1" dirty="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itchFamily="2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努力：</a:t>
            </a:r>
            <a:r>
              <a:rPr lang="zh-CN" altLang="en-US" sz="2800" b="1" dirty="0">
                <a:latin typeface="宋体" pitchFamily="2" charset="-122"/>
              </a:rPr>
              <a:t>改组同盟会为国民党，在国会选举中赢得多数议席，成为国会第一大党，并准备组织真正的国民党内阁。</a:t>
            </a:r>
          </a:p>
        </p:txBody>
      </p:sp>
      <p:pic>
        <p:nvPicPr>
          <p:cNvPr id="24578" name="Picture 2" descr="http://www.ilishi.com/uploads/allimg/140506/5-1405061040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500438"/>
            <a:ext cx="39497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矩形 3"/>
          <p:cNvSpPr>
            <a:spLocks noChangeArrowheads="1"/>
          </p:cNvSpPr>
          <p:nvPr/>
        </p:nvSpPr>
        <p:spPr bwMode="auto">
          <a:xfrm>
            <a:off x="2428860" y="6121399"/>
            <a:ext cx="34305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宋教仁宣讲共和剧照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-71470" y="-24"/>
            <a:ext cx="6370638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noProof="1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反</a:t>
            </a:r>
            <a:r>
              <a:rPr lang="zh-CN" altLang="en-US" sz="2800" b="1" noProof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袁</a:t>
            </a:r>
            <a:r>
              <a:rPr lang="zh-CN" altLang="en-US" sz="2800" b="1" noProof="1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独裁</a:t>
            </a:r>
            <a:r>
              <a:rPr lang="zh-CN" altLang="en-US" sz="28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统治</a:t>
            </a:r>
            <a:r>
              <a:rPr lang="zh-CN" altLang="en-US" sz="2800" b="1" noProof="1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的</a:t>
            </a:r>
            <a:r>
              <a:rPr lang="zh-CN" altLang="en-US" sz="2800" b="1" noProof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斗争</a:t>
            </a:r>
            <a:endParaRPr lang="en-US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79426" y="571480"/>
            <a:ext cx="400682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宋教仁改组国民党</a:t>
            </a:r>
            <a:endParaRPr lang="zh-CN" altLang="en-US" sz="2800" b="1" dirty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7"/>
          <p:cNvSpPr>
            <a:spLocks noChangeArrowheads="1"/>
          </p:cNvSpPr>
          <p:nvPr/>
        </p:nvSpPr>
        <p:spPr bwMode="auto">
          <a:xfrm>
            <a:off x="1165208" y="-24"/>
            <a:ext cx="719300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独裁专制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皇帝梦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破灭</a:t>
            </a:r>
            <a:endParaRPr lang="zh-CN" altLang="zh-CN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-71470" y="500042"/>
            <a:ext cx="4786346" cy="6047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  <a:cs typeface="+mn-ea"/>
              </a:rPr>
              <a:t>袁实行</a:t>
            </a:r>
            <a:r>
              <a:rPr lang="zh-CN" altLang="en-US" sz="3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独裁统治</a:t>
            </a:r>
            <a:r>
              <a:rPr lang="zh-CN" altLang="en-US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的</a:t>
            </a:r>
            <a:r>
              <a:rPr lang="zh-CN" altLang="en-US" sz="2800" b="1" noProof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表现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14282" y="1214422"/>
            <a:ext cx="80787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(1)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采用各种手段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，使组建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内阁成为工具。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71478" y="1643050"/>
            <a:ext cx="8401050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(2) 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1913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年，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袁为阻止国民党组阁，派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人在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上海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刺杀了宋教仁。</a:t>
            </a: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203557" y="6110286"/>
            <a:ext cx="2338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ea typeface="微软雅黑" pitchFamily="34" charset="-122"/>
              </a:rPr>
              <a:t>遇刺后的宋教仁</a:t>
            </a:r>
            <a:endParaRPr lang="zh-CN" altLang="en-US" sz="2400">
              <a:latin typeface="Calibri" pitchFamily="34" charset="0"/>
            </a:endParaRPr>
          </a:p>
        </p:txBody>
      </p:sp>
      <p:pic>
        <p:nvPicPr>
          <p:cNvPr id="7" name="图片 6" descr="图片包含 墙壁, 照片, 人员, 室内&#10;&#10;已生成极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214686"/>
            <a:ext cx="3357554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-71470" y="-24"/>
            <a:ext cx="6370638" cy="54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 smtClean="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反</a:t>
            </a:r>
            <a:r>
              <a:rPr lang="zh-CN" altLang="en-US" sz="28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袁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  <a:cs typeface="+mn-ea"/>
              </a:rPr>
              <a:t>独裁</a:t>
            </a:r>
            <a:r>
              <a:rPr lang="zh-CN" altLang="en-US" sz="2800" b="1" noProof="1">
                <a:latin typeface="黑体" pitchFamily="49" charset="-122"/>
                <a:ea typeface="黑体" pitchFamily="49" charset="-122"/>
                <a:cs typeface="+mn-ea"/>
              </a:rPr>
              <a:t>统治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  <a:cs typeface="+mn-ea"/>
              </a:rPr>
              <a:t>的</a:t>
            </a:r>
            <a:r>
              <a:rPr lang="zh-CN" altLang="en-US" sz="2800" b="1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斗争</a:t>
            </a:r>
            <a:endParaRPr lang="en-US" altLang="en-US" sz="28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79426" y="571480"/>
            <a:ext cx="400682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(1)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宋教仁改组国民党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285720" y="1000108"/>
            <a:ext cx="6357982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(2)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1913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年，孙中山发动“二次革命”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5" name="对话气泡: 圆角矩形 1"/>
          <p:cNvSpPr/>
          <p:nvPr/>
        </p:nvSpPr>
        <p:spPr>
          <a:xfrm>
            <a:off x="552450" y="2000240"/>
            <a:ext cx="7902575" cy="1785950"/>
          </a:xfrm>
          <a:prstGeom prst="wedgeRoundRectCallout">
            <a:avLst>
              <a:gd name="adj1" fmla="val 8092"/>
              <a:gd name="adj2" fmla="val -7201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时间和原因：</a:t>
            </a:r>
            <a:endParaRPr lang="en-US" altLang="zh-CN" sz="24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经过：</a:t>
            </a:r>
            <a:endParaRPr lang="en-US" altLang="zh-CN" sz="24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2500298" y="2214554"/>
            <a:ext cx="3359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1913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年，宋教仁遇刺</a:t>
            </a:r>
          </a:p>
        </p:txBody>
      </p:sp>
      <p:sp>
        <p:nvSpPr>
          <p:cNvPr id="18" name="文本框 26"/>
          <p:cNvSpPr txBox="1">
            <a:spLocks noChangeArrowheads="1"/>
          </p:cNvSpPr>
          <p:nvPr/>
        </p:nvSpPr>
        <p:spPr bwMode="auto">
          <a:xfrm>
            <a:off x="1785918" y="2928934"/>
            <a:ext cx="68770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孙中山发动兴师讨袁。李烈钧在江西湖口起兵，宣布独立。黄兴在南京相应。安徽、广东等省也宣布独立。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 animBg="1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7"/>
          <p:cNvSpPr>
            <a:spLocks noChangeArrowheads="1"/>
          </p:cNvSpPr>
          <p:nvPr/>
        </p:nvSpPr>
        <p:spPr bwMode="auto">
          <a:xfrm>
            <a:off x="1165208" y="-24"/>
            <a:ext cx="719300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独裁专制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皇帝梦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破灭</a:t>
            </a:r>
            <a:endParaRPr lang="zh-CN" altLang="zh-CN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-71470" y="500042"/>
            <a:ext cx="4786346" cy="6047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  <a:cs typeface="+mn-ea"/>
              </a:rPr>
              <a:t>袁实行</a:t>
            </a:r>
            <a:r>
              <a:rPr lang="zh-CN" altLang="en-US" sz="3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独裁统治</a:t>
            </a:r>
            <a:r>
              <a:rPr lang="zh-CN" altLang="en-US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的</a:t>
            </a:r>
            <a:r>
              <a:rPr lang="zh-CN" altLang="en-US" sz="2800" b="1" noProof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表现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14282" y="1214422"/>
            <a:ext cx="80787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(1)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采用各种手段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，使组建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内阁成为工具。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71478" y="1643050"/>
            <a:ext cx="4972026" cy="54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(2)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派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人在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上海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刺杀了宋教仁。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42844" y="2105222"/>
            <a:ext cx="4972026" cy="54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(3)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镇压“二次革命”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5113" y="976313"/>
            <a:ext cx="86185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客观原因：</a:t>
            </a:r>
            <a:r>
              <a:rPr lang="zh-CN" altLang="en-US" sz="2800" b="1" dirty="0">
                <a:latin typeface="宋体" pitchFamily="2" charset="-122"/>
              </a:rPr>
              <a:t>是北洋军力量强大，帝国主义大力支持袁世凯。</a:t>
            </a:r>
            <a:endParaRPr lang="en-US" altLang="zh-CN" sz="2800" b="1" dirty="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主观原因：</a:t>
            </a:r>
            <a:r>
              <a:rPr lang="zh-CN" altLang="en-US" sz="2800" b="1" dirty="0">
                <a:latin typeface="宋体" pitchFamily="2" charset="-122"/>
              </a:rPr>
              <a:t>是国民党内部不统一，力量涣散，行动不一致。没有组织和发动群众是不能取胜的重要原因。 </a:t>
            </a:r>
            <a:endParaRPr lang="en-US" altLang="zh-CN" sz="2800" b="1" dirty="0">
              <a:latin typeface="宋体" pitchFamily="2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363788" y="4076700"/>
            <a:ext cx="3132137" cy="1539875"/>
            <a:chOff x="2077018" y="1590500"/>
            <a:chExt cx="3386839" cy="1539755"/>
          </a:xfrm>
        </p:grpSpPr>
        <p:sp>
          <p:nvSpPr>
            <p:cNvPr id="4" name="云形标注 3"/>
            <p:cNvSpPr>
              <a:spLocks noChangeArrowheads="1"/>
            </p:cNvSpPr>
            <p:nvPr/>
          </p:nvSpPr>
          <p:spPr bwMode="auto">
            <a:xfrm>
              <a:off x="2077018" y="1590500"/>
              <a:ext cx="3386839" cy="1539755"/>
            </a:xfrm>
            <a:prstGeom prst="cloudCallout">
              <a:avLst>
                <a:gd name="adj1" fmla="val 84931"/>
                <a:gd name="adj2" fmla="val 49866"/>
              </a:avLst>
            </a:prstGeom>
            <a:solidFill>
              <a:srgbClr val="FFFF99"/>
            </a:solidFill>
            <a:ln w="9525">
              <a:noFill/>
              <a:round/>
              <a:headEnd/>
              <a:tailEnd/>
            </a:ln>
            <a:effectLst>
              <a:outerShdw dist="104725" dir="842191" algn="ctr" rotWithShape="0">
                <a:srgbClr val="808080"/>
              </a:outerShdw>
            </a:effectLst>
          </p:spPr>
          <p:txBody>
            <a:bodyPr/>
            <a:lstStyle/>
            <a:p>
              <a:pPr algn="ctr"/>
              <a:endParaRPr lang="zh-CN" altLang="zh-CN"/>
            </a:p>
          </p:txBody>
        </p:sp>
        <p:sp>
          <p:nvSpPr>
            <p:cNvPr id="5" name="文本框 4099"/>
            <p:cNvSpPr txBox="1">
              <a:spLocks noChangeArrowheads="1"/>
            </p:cNvSpPr>
            <p:nvPr/>
          </p:nvSpPr>
          <p:spPr bwMode="auto">
            <a:xfrm>
              <a:off x="2466326" y="1849348"/>
              <a:ext cx="2841809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宋体" pitchFamily="2" charset="-122"/>
                </a:rPr>
                <a:t>思考：二次革命失败的原因</a:t>
              </a:r>
            </a:p>
          </p:txBody>
        </p:sp>
      </p:grpSp>
      <p:pic>
        <p:nvPicPr>
          <p:cNvPr id="6" name="内容占位符 4100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4710113"/>
            <a:ext cx="1604963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7"/>
          <p:cNvSpPr>
            <a:spLocks noChangeArrowheads="1"/>
          </p:cNvSpPr>
          <p:nvPr/>
        </p:nvSpPr>
        <p:spPr bwMode="auto">
          <a:xfrm>
            <a:off x="1165208" y="-24"/>
            <a:ext cx="719300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独裁专制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皇帝梦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破灭</a:t>
            </a:r>
            <a:endParaRPr lang="zh-CN" altLang="zh-CN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-71470" y="500042"/>
            <a:ext cx="4786346" cy="6832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 smtClean="0">
                <a:latin typeface="黑体" pitchFamily="49" charset="-122"/>
                <a:ea typeface="黑体" pitchFamily="49" charset="-122"/>
                <a:cs typeface="+mn-ea"/>
              </a:rPr>
              <a:t>袁实行</a:t>
            </a:r>
            <a:r>
              <a:rPr lang="zh-CN" altLang="en-US" sz="3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独裁统治</a:t>
            </a:r>
            <a:r>
              <a:rPr lang="zh-CN" altLang="en-US" sz="28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的</a:t>
            </a:r>
            <a:r>
              <a:rPr lang="zh-CN" altLang="en-US" sz="2800" b="1" noProof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+mn-ea"/>
              </a:rPr>
              <a:t>表现</a:t>
            </a:r>
            <a:endParaRPr lang="en-US" altLang="en-US" sz="2800" b="1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14282" y="1214422"/>
            <a:ext cx="80787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(1)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采用各种手段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，使组建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内阁成为工具。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71478" y="1643050"/>
            <a:ext cx="4972026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(2)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派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人在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上海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刺杀了宋教仁。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42844" y="2105222"/>
            <a:ext cx="4972026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(3)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镇压“二次革命”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42844" y="2571744"/>
            <a:ext cx="8401050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(4)1913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年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10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月，强迫国会选举他为正式大总统。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42844" y="3071810"/>
            <a:ext cx="9001156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(5)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下令解散国民党，取消国会，修改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总统选举法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把大总统的权力扩大到几乎和皇帝一样。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img1.gtimg.com/view/pics/hv1/113/201/2079/1352383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6938" y="784225"/>
            <a:ext cx="7343775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矩形 2"/>
          <p:cNvSpPr>
            <a:spLocks noChangeArrowheads="1"/>
          </p:cNvSpPr>
          <p:nvPr/>
        </p:nvSpPr>
        <p:spPr bwMode="auto">
          <a:xfrm>
            <a:off x="3213100" y="5938838"/>
            <a:ext cx="343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袁世凯举行祭天大典</a:t>
            </a:r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974</Words>
  <PresentationFormat>全屏显示(4:3)</PresentationFormat>
  <Paragraphs>130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xt114</cp:lastModifiedBy>
  <cp:revision>历史备课大师【全免费】</cp:revision>
  <dcterms:created xsi:type="dcterms:W3CDTF">2017-09-26T09:06:36Z</dcterms:created>
  <dcterms:modified xsi:type="dcterms:W3CDTF">2017-10-17T08:36:17Z</dcterms:modified>
</cp:coreProperties>
</file>