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58" r:id="rId3"/>
    <p:sldId id="288" r:id="rId4"/>
    <p:sldId id="293" r:id="rId5"/>
    <p:sldId id="386" r:id="rId6"/>
    <p:sldId id="389" r:id="rId7"/>
    <p:sldId id="387" r:id="rId8"/>
    <p:sldId id="385" r:id="rId9"/>
    <p:sldId id="332" r:id="rId10"/>
    <p:sldId id="296" r:id="rId11"/>
    <p:sldId id="390" r:id="rId12"/>
    <p:sldId id="388" r:id="rId13"/>
    <p:sldId id="391" r:id="rId14"/>
    <p:sldId id="363" r:id="rId15"/>
    <p:sldId id="407" r:id="rId16"/>
    <p:sldId id="392" r:id="rId17"/>
    <p:sldId id="394" r:id="rId18"/>
    <p:sldId id="398" r:id="rId19"/>
    <p:sldId id="395" r:id="rId20"/>
    <p:sldId id="403" r:id="rId21"/>
    <p:sldId id="405" r:id="rId22"/>
    <p:sldId id="373" r:id="rId23"/>
    <p:sldId id="295" r:id="rId24"/>
    <p:sldId id="404" r:id="rId25"/>
    <p:sldId id="399" r:id="rId26"/>
    <p:sldId id="401" r:id="rId27"/>
    <p:sldId id="360" r:id="rId28"/>
    <p:sldId id="406" r:id="rId29"/>
    <p:sldId id="334" r:id="rId30"/>
    <p:sldId id="393" r:id="rId31"/>
    <p:sldId id="342" r:id="rId32"/>
    <p:sldId id="335" r:id="rId33"/>
    <p:sldId id="350" r:id="rId34"/>
    <p:sldId id="261" r:id="rId35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B0B1FD"/>
    <a:srgbClr val="0000CC"/>
    <a:srgbClr val="0909B7"/>
    <a:srgbClr val="60980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71" autoAdjust="0"/>
    <p:restoredTop sz="94301" autoAdjust="0"/>
  </p:normalViewPr>
  <p:slideViewPr>
    <p:cSldViewPr snapToGrid="0">
      <p:cViewPr varScale="1">
        <p:scale>
          <a:sx n="92" d="100"/>
          <a:sy n="92" d="100"/>
        </p:scale>
        <p:origin x="-135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98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949DF71-0BC1-4AA8-94B2-A22E8FEA2BB9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12583AF-C27E-4BF7-9FFE-24E404C884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FCA20-A164-4BF5-9739-01073AABCA81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538F6-677E-496F-908E-F599FCE637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2D0E1-38CE-4459-9DA2-F03AB7B34BCD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C6AD3-D55C-45B1-868E-E776E6255E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AB507-A6EA-403B-9BC0-7C9A1E9179EA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DAA18-14DA-4328-B4F8-935CD61DE0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15DAB-AB97-4D75-B75C-7608D1EF2563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8BC9F-85C7-4E98-8534-BF8339BBA2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F4081-2075-4021-9634-2FD2ED3669B7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203E6-BD09-4F4C-BAA3-00E7F047E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BA314-34C6-4E30-80B7-7B451B91876F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7F8F9-8A10-4B1F-9446-3EDB7D6BFE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72257-748A-480B-92D9-8824AC24F034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CE63-A303-4FFF-B690-76B10A7B33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A4A3C-3F1E-4863-8DFD-3E9AFACC09D1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9C2EC-EF0A-478D-AD7B-77278F13D1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E807F-23BB-4037-A5DD-D59A1EFEBFFF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29757-16B5-4910-9EDE-4ACBB3C2FD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8CF614-F242-4F06-9537-7A0FDA5EBB29}" type="datetimeFigureOut">
              <a:rPr lang="zh-CN" altLang="en-US"/>
              <a:pPr>
                <a:defRPr/>
              </a:pPr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A3982A7-4D1E-4D31-B226-AD25B751FB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49" r:id="rId9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7013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88988" y="1909763"/>
            <a:ext cx="7578725" cy="3979862"/>
            <a:chOff x="248839" y="1434386"/>
            <a:chExt cx="4791076" cy="5139911"/>
          </a:xfrm>
        </p:grpSpPr>
        <p:grpSp>
          <p:nvGrpSpPr>
            <p:cNvPr id="14339" name="组合 1"/>
            <p:cNvGrpSpPr>
              <a:grpSpLocks/>
            </p:cNvGrpSpPr>
            <p:nvPr/>
          </p:nvGrpSpPr>
          <p:grpSpPr bwMode="auto">
            <a:xfrm>
              <a:off x="248839" y="1434386"/>
              <a:ext cx="4791076" cy="5139911"/>
              <a:chOff x="301808" y="978560"/>
              <a:chExt cx="8424937" cy="352839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01808" y="978560"/>
                <a:ext cx="8424937" cy="3528392"/>
              </a:xfrm>
              <a:prstGeom prst="rect">
                <a:avLst/>
              </a:prstGeom>
              <a:gradFill>
                <a:gsLst>
                  <a:gs pos="67000">
                    <a:srgbClr val="B7732F"/>
                  </a:gs>
                  <a:gs pos="0">
                    <a:srgbClr val="CC8238"/>
                  </a:gs>
                </a:gsLst>
                <a:lin ang="5400000" scaled="0"/>
              </a:gra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7A4D20"/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71450" h="6350"/>
              </a:sp3d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87107" y="1174190"/>
                <a:ext cx="8054339" cy="319905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30635" y="1026412"/>
                <a:ext cx="8167283" cy="320468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4" name="TextBox 268"/>
            <p:cNvSpPr txBox="1"/>
            <p:nvPr/>
          </p:nvSpPr>
          <p:spPr>
            <a:xfrm>
              <a:off x="459590" y="2010498"/>
              <a:ext cx="4369574" cy="43895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zh-CN" altLang="en-US" sz="28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武昌起义胜利后，袁世凯在帝国主义的支持下，是怎样窃取胜利果实的呢？袁世凯的皇帝梦是怎样破灭的呢？袁世凯死后，中国的局势又是怎样的呢？今天就让我们一起探究这些问题。</a:t>
              </a:r>
              <a:endParaRPr lang="en-US" altLang="zh-CN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30000"/>
                </a:lnSpc>
                <a:defRPr/>
              </a:pPr>
              <a:endPara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2822575" y="1817688"/>
            <a:ext cx="541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第二篇章</a:t>
            </a:r>
          </a:p>
        </p:txBody>
      </p:sp>
      <p:grpSp>
        <p:nvGrpSpPr>
          <p:cNvPr id="23555" name="Group 4"/>
          <p:cNvGrpSpPr>
            <a:grpSpLocks noChangeAspect="1"/>
          </p:cNvGrpSpPr>
          <p:nvPr/>
        </p:nvGrpSpPr>
        <p:grpSpPr bwMode="auto">
          <a:xfrm>
            <a:off x="819150" y="2835275"/>
            <a:ext cx="8037513" cy="1663700"/>
            <a:chOff x="907" y="1749"/>
            <a:chExt cx="4102" cy="994"/>
          </a:xfrm>
        </p:grpSpPr>
        <p:sp>
          <p:nvSpPr>
            <p:cNvPr id="23556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7" y="1749"/>
              <a:ext cx="3811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557" name="Group 126"/>
            <p:cNvGrpSpPr>
              <a:grpSpLocks/>
            </p:cNvGrpSpPr>
            <p:nvPr/>
          </p:nvGrpSpPr>
          <p:grpSpPr bwMode="auto">
            <a:xfrm>
              <a:off x="907" y="1759"/>
              <a:ext cx="3792" cy="960"/>
              <a:chOff x="907" y="1759"/>
              <a:chExt cx="3792" cy="960"/>
            </a:xfrm>
          </p:grpSpPr>
          <p:sp>
            <p:nvSpPr>
              <p:cNvPr id="23559" name="Rectangle 5"/>
              <p:cNvSpPr>
                <a:spLocks noChangeArrowheads="1"/>
              </p:cNvSpPr>
              <p:nvPr/>
            </p:nvSpPr>
            <p:spPr bwMode="auto">
              <a:xfrm>
                <a:off x="913" y="1759"/>
                <a:ext cx="3786" cy="11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0" name="Rectangle 6"/>
              <p:cNvSpPr>
                <a:spLocks noChangeArrowheads="1"/>
              </p:cNvSpPr>
              <p:nvPr/>
            </p:nvSpPr>
            <p:spPr bwMode="auto">
              <a:xfrm>
                <a:off x="913" y="1770"/>
                <a:ext cx="3786" cy="16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1" name="Rectangle 7"/>
              <p:cNvSpPr>
                <a:spLocks noChangeArrowheads="1"/>
              </p:cNvSpPr>
              <p:nvPr/>
            </p:nvSpPr>
            <p:spPr bwMode="auto">
              <a:xfrm>
                <a:off x="913" y="1786"/>
                <a:ext cx="3786" cy="10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2" name="Rectangle 8"/>
              <p:cNvSpPr>
                <a:spLocks noChangeArrowheads="1"/>
              </p:cNvSpPr>
              <p:nvPr/>
            </p:nvSpPr>
            <p:spPr bwMode="auto">
              <a:xfrm>
                <a:off x="913" y="1796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3" name="Rectangle 9"/>
              <p:cNvSpPr>
                <a:spLocks noChangeArrowheads="1"/>
              </p:cNvSpPr>
              <p:nvPr/>
            </p:nvSpPr>
            <p:spPr bwMode="auto">
              <a:xfrm>
                <a:off x="913" y="1807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4" name="Rectangle 10"/>
              <p:cNvSpPr>
                <a:spLocks noChangeArrowheads="1"/>
              </p:cNvSpPr>
              <p:nvPr/>
            </p:nvSpPr>
            <p:spPr bwMode="auto">
              <a:xfrm>
                <a:off x="913" y="1818"/>
                <a:ext cx="3786" cy="5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5" name="Rectangle 11"/>
              <p:cNvSpPr>
                <a:spLocks noChangeArrowheads="1"/>
              </p:cNvSpPr>
              <p:nvPr/>
            </p:nvSpPr>
            <p:spPr bwMode="auto">
              <a:xfrm>
                <a:off x="913" y="1823"/>
                <a:ext cx="3786" cy="10"/>
              </a:xfrm>
              <a:prstGeom prst="rect">
                <a:avLst/>
              </a:prstGeom>
              <a:solidFill>
                <a:srgbClr val="81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6" name="Rectangle 12"/>
              <p:cNvSpPr>
                <a:spLocks noChangeArrowheads="1"/>
              </p:cNvSpPr>
              <p:nvPr/>
            </p:nvSpPr>
            <p:spPr bwMode="auto">
              <a:xfrm>
                <a:off x="913" y="1833"/>
                <a:ext cx="3786" cy="11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7" name="Rectangle 13"/>
              <p:cNvSpPr>
                <a:spLocks noChangeArrowheads="1"/>
              </p:cNvSpPr>
              <p:nvPr/>
            </p:nvSpPr>
            <p:spPr bwMode="auto">
              <a:xfrm>
                <a:off x="913" y="1844"/>
                <a:ext cx="3786" cy="5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8" name="Rectangle 14"/>
              <p:cNvSpPr>
                <a:spLocks noChangeArrowheads="1"/>
              </p:cNvSpPr>
              <p:nvPr/>
            </p:nvSpPr>
            <p:spPr bwMode="auto">
              <a:xfrm>
                <a:off x="913" y="1849"/>
                <a:ext cx="3786" cy="6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69" name="Rectangle 15"/>
              <p:cNvSpPr>
                <a:spLocks noChangeArrowheads="1"/>
              </p:cNvSpPr>
              <p:nvPr/>
            </p:nvSpPr>
            <p:spPr bwMode="auto">
              <a:xfrm>
                <a:off x="913" y="1855"/>
                <a:ext cx="3786" cy="10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0" name="Rectangle 16"/>
              <p:cNvSpPr>
                <a:spLocks noChangeArrowheads="1"/>
              </p:cNvSpPr>
              <p:nvPr/>
            </p:nvSpPr>
            <p:spPr bwMode="auto">
              <a:xfrm>
                <a:off x="913" y="1865"/>
                <a:ext cx="3786" cy="6"/>
              </a:xfrm>
              <a:prstGeom prst="rect">
                <a:avLst/>
              </a:prstGeom>
              <a:solidFill>
                <a:srgbClr val="8E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1" name="Rectangle 17"/>
              <p:cNvSpPr>
                <a:spLocks noChangeArrowheads="1"/>
              </p:cNvSpPr>
              <p:nvPr/>
            </p:nvSpPr>
            <p:spPr bwMode="auto">
              <a:xfrm>
                <a:off x="913" y="1871"/>
                <a:ext cx="3786" cy="5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2" name="Rectangle 18"/>
              <p:cNvSpPr>
                <a:spLocks noChangeArrowheads="1"/>
              </p:cNvSpPr>
              <p:nvPr/>
            </p:nvSpPr>
            <p:spPr bwMode="auto">
              <a:xfrm>
                <a:off x="913" y="1876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3" name="Rectangle 19"/>
              <p:cNvSpPr>
                <a:spLocks noChangeArrowheads="1"/>
              </p:cNvSpPr>
              <p:nvPr/>
            </p:nvSpPr>
            <p:spPr bwMode="auto">
              <a:xfrm>
                <a:off x="913" y="1881"/>
                <a:ext cx="3786" cy="5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4" name="Rectangle 20"/>
              <p:cNvSpPr>
                <a:spLocks noChangeArrowheads="1"/>
              </p:cNvSpPr>
              <p:nvPr/>
            </p:nvSpPr>
            <p:spPr bwMode="auto">
              <a:xfrm>
                <a:off x="913" y="1886"/>
                <a:ext cx="3786" cy="6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5" name="Rectangle 21"/>
              <p:cNvSpPr>
                <a:spLocks noChangeArrowheads="1"/>
              </p:cNvSpPr>
              <p:nvPr/>
            </p:nvSpPr>
            <p:spPr bwMode="auto">
              <a:xfrm>
                <a:off x="913" y="1892"/>
                <a:ext cx="3786" cy="5"/>
              </a:xfrm>
              <a:prstGeom prst="rect">
                <a:avLst/>
              </a:prstGeom>
              <a:solidFill>
                <a:srgbClr val="98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6" name="Rectangle 22"/>
              <p:cNvSpPr>
                <a:spLocks noChangeArrowheads="1"/>
              </p:cNvSpPr>
              <p:nvPr/>
            </p:nvSpPr>
            <p:spPr bwMode="auto">
              <a:xfrm>
                <a:off x="913" y="1897"/>
                <a:ext cx="3786" cy="5"/>
              </a:xfrm>
              <a:prstGeom prst="rect">
                <a:avLst/>
              </a:prstGeom>
              <a:solidFill>
                <a:srgbClr val="9B04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7" name="Rectangle 23"/>
              <p:cNvSpPr>
                <a:spLocks noChangeArrowheads="1"/>
              </p:cNvSpPr>
              <p:nvPr/>
            </p:nvSpPr>
            <p:spPr bwMode="auto">
              <a:xfrm>
                <a:off x="913" y="1902"/>
                <a:ext cx="3786" cy="6"/>
              </a:xfrm>
              <a:prstGeom prst="rect">
                <a:avLst/>
              </a:prstGeom>
              <a:solidFill>
                <a:srgbClr val="9D08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8" name="Rectangle 24"/>
              <p:cNvSpPr>
                <a:spLocks noChangeArrowheads="1"/>
              </p:cNvSpPr>
              <p:nvPr/>
            </p:nvSpPr>
            <p:spPr bwMode="auto">
              <a:xfrm>
                <a:off x="913" y="190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79" name="Rectangle 25"/>
              <p:cNvSpPr>
                <a:spLocks noChangeArrowheads="1"/>
              </p:cNvSpPr>
              <p:nvPr/>
            </p:nvSpPr>
            <p:spPr bwMode="auto">
              <a:xfrm>
                <a:off x="913" y="1913"/>
                <a:ext cx="3786" cy="5"/>
              </a:xfrm>
              <a:prstGeom prst="rect">
                <a:avLst/>
              </a:prstGeom>
              <a:solidFill>
                <a:srgbClr val="A20B2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0" name="Rectangle 26"/>
              <p:cNvSpPr>
                <a:spLocks noChangeArrowheads="1"/>
              </p:cNvSpPr>
              <p:nvPr/>
            </p:nvSpPr>
            <p:spPr bwMode="auto">
              <a:xfrm>
                <a:off x="913" y="1918"/>
                <a:ext cx="3786" cy="5"/>
              </a:xfrm>
              <a:prstGeom prst="rect">
                <a:avLst/>
              </a:prstGeom>
              <a:solidFill>
                <a:srgbClr val="A4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1" name="Rectangle 27"/>
              <p:cNvSpPr>
                <a:spLocks noChangeArrowheads="1"/>
              </p:cNvSpPr>
              <p:nvPr/>
            </p:nvSpPr>
            <p:spPr bwMode="auto">
              <a:xfrm>
                <a:off x="913" y="1923"/>
                <a:ext cx="3786" cy="6"/>
              </a:xfrm>
              <a:prstGeom prst="rect">
                <a:avLst/>
              </a:prstGeom>
              <a:solidFill>
                <a:srgbClr val="A6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2" name="Rectangle 28"/>
              <p:cNvSpPr>
                <a:spLocks noChangeArrowheads="1"/>
              </p:cNvSpPr>
              <p:nvPr/>
            </p:nvSpPr>
            <p:spPr bwMode="auto">
              <a:xfrm>
                <a:off x="913" y="1929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3" name="Rectangle 29"/>
              <p:cNvSpPr>
                <a:spLocks noChangeArrowheads="1"/>
              </p:cNvSpPr>
              <p:nvPr/>
            </p:nvSpPr>
            <p:spPr bwMode="auto">
              <a:xfrm>
                <a:off x="913" y="1934"/>
                <a:ext cx="3786" cy="5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4" name="Rectangle 30"/>
              <p:cNvSpPr>
                <a:spLocks noChangeArrowheads="1"/>
              </p:cNvSpPr>
              <p:nvPr/>
            </p:nvSpPr>
            <p:spPr bwMode="auto">
              <a:xfrm>
                <a:off x="913" y="1939"/>
                <a:ext cx="3786" cy="6"/>
              </a:xfrm>
              <a:prstGeom prst="rect">
                <a:avLst/>
              </a:prstGeom>
              <a:solidFill>
                <a:srgbClr val="AE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5" name="Rectangle 31"/>
              <p:cNvSpPr>
                <a:spLocks noChangeArrowheads="1"/>
              </p:cNvSpPr>
              <p:nvPr/>
            </p:nvSpPr>
            <p:spPr bwMode="auto">
              <a:xfrm>
                <a:off x="913" y="1945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6" name="Rectangle 32"/>
              <p:cNvSpPr>
                <a:spLocks noChangeArrowheads="1"/>
              </p:cNvSpPr>
              <p:nvPr/>
            </p:nvSpPr>
            <p:spPr bwMode="auto">
              <a:xfrm>
                <a:off x="913" y="1950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7" name="Rectangle 33"/>
              <p:cNvSpPr>
                <a:spLocks noChangeArrowheads="1"/>
              </p:cNvSpPr>
              <p:nvPr/>
            </p:nvSpPr>
            <p:spPr bwMode="auto">
              <a:xfrm>
                <a:off x="913" y="1955"/>
                <a:ext cx="3786" cy="5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8" name="Rectangle 34"/>
              <p:cNvSpPr>
                <a:spLocks noChangeArrowheads="1"/>
              </p:cNvSpPr>
              <p:nvPr/>
            </p:nvSpPr>
            <p:spPr bwMode="auto">
              <a:xfrm>
                <a:off x="913" y="1960"/>
                <a:ext cx="3786" cy="6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89" name="Rectangle 35"/>
              <p:cNvSpPr>
                <a:spLocks noChangeArrowheads="1"/>
              </p:cNvSpPr>
              <p:nvPr/>
            </p:nvSpPr>
            <p:spPr bwMode="auto">
              <a:xfrm>
                <a:off x="913" y="1966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0" name="Rectangle 36"/>
              <p:cNvSpPr>
                <a:spLocks noChangeArrowheads="1"/>
              </p:cNvSpPr>
              <p:nvPr/>
            </p:nvSpPr>
            <p:spPr bwMode="auto">
              <a:xfrm>
                <a:off x="913" y="1971"/>
                <a:ext cx="3786" cy="5"/>
              </a:xfrm>
              <a:prstGeom prst="rect">
                <a:avLst/>
              </a:prstGeom>
              <a:solidFill>
                <a:srgbClr val="BC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1" name="Rectangle 37"/>
              <p:cNvSpPr>
                <a:spLocks noChangeArrowheads="1"/>
              </p:cNvSpPr>
              <p:nvPr/>
            </p:nvSpPr>
            <p:spPr bwMode="auto">
              <a:xfrm>
                <a:off x="913" y="1976"/>
                <a:ext cx="3786" cy="6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2" name="Rectangle 38"/>
              <p:cNvSpPr>
                <a:spLocks noChangeArrowheads="1"/>
              </p:cNvSpPr>
              <p:nvPr/>
            </p:nvSpPr>
            <p:spPr bwMode="auto">
              <a:xfrm>
                <a:off x="913" y="1982"/>
                <a:ext cx="3786" cy="5"/>
              </a:xfrm>
              <a:prstGeom prst="rect">
                <a:avLst/>
              </a:prstGeom>
              <a:solidFill>
                <a:srgbClr val="C1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3" name="Rectangle 39"/>
              <p:cNvSpPr>
                <a:spLocks noChangeArrowheads="1"/>
              </p:cNvSpPr>
              <p:nvPr/>
            </p:nvSpPr>
            <p:spPr bwMode="auto">
              <a:xfrm>
                <a:off x="913" y="1987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4" name="Rectangle 40"/>
              <p:cNvSpPr>
                <a:spLocks noChangeArrowheads="1"/>
              </p:cNvSpPr>
              <p:nvPr/>
            </p:nvSpPr>
            <p:spPr bwMode="auto">
              <a:xfrm>
                <a:off x="913" y="1992"/>
                <a:ext cx="3786" cy="5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5" name="Rectangle 41"/>
              <p:cNvSpPr>
                <a:spLocks noChangeArrowheads="1"/>
              </p:cNvSpPr>
              <p:nvPr/>
            </p:nvSpPr>
            <p:spPr bwMode="auto">
              <a:xfrm>
                <a:off x="913" y="1997"/>
                <a:ext cx="3786" cy="6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6" name="Rectangle 42"/>
              <p:cNvSpPr>
                <a:spLocks noChangeArrowheads="1"/>
              </p:cNvSpPr>
              <p:nvPr/>
            </p:nvSpPr>
            <p:spPr bwMode="auto">
              <a:xfrm>
                <a:off x="913" y="2003"/>
                <a:ext cx="3786" cy="5"/>
              </a:xfrm>
              <a:prstGeom prst="rect">
                <a:avLst/>
              </a:prstGeom>
              <a:solidFill>
                <a:srgbClr val="CA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7" name="Rectangle 43"/>
              <p:cNvSpPr>
                <a:spLocks noChangeArrowheads="1"/>
              </p:cNvSpPr>
              <p:nvPr/>
            </p:nvSpPr>
            <p:spPr bwMode="auto">
              <a:xfrm>
                <a:off x="913" y="2008"/>
                <a:ext cx="3786" cy="5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8" name="Rectangle 44"/>
              <p:cNvSpPr>
                <a:spLocks noChangeArrowheads="1"/>
              </p:cNvSpPr>
              <p:nvPr/>
            </p:nvSpPr>
            <p:spPr bwMode="auto">
              <a:xfrm>
                <a:off x="913" y="2013"/>
                <a:ext cx="3786" cy="6"/>
              </a:xfrm>
              <a:prstGeom prst="rect">
                <a:avLst/>
              </a:prstGeom>
              <a:solidFill>
                <a:srgbClr val="CF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599" name="Rectangle 45"/>
              <p:cNvSpPr>
                <a:spLocks noChangeArrowheads="1"/>
              </p:cNvSpPr>
              <p:nvPr/>
            </p:nvSpPr>
            <p:spPr bwMode="auto">
              <a:xfrm>
                <a:off x="913" y="2019"/>
                <a:ext cx="3786" cy="5"/>
              </a:xfrm>
              <a:prstGeom prst="rect">
                <a:avLst/>
              </a:prstGeom>
              <a:solidFill>
                <a:srgbClr val="D1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0" name="Rectangle 46"/>
              <p:cNvSpPr>
                <a:spLocks noChangeArrowheads="1"/>
              </p:cNvSpPr>
              <p:nvPr/>
            </p:nvSpPr>
            <p:spPr bwMode="auto">
              <a:xfrm>
                <a:off x="913" y="2024"/>
                <a:ext cx="3786" cy="5"/>
              </a:xfrm>
              <a:prstGeom prst="rect">
                <a:avLst/>
              </a:prstGeom>
              <a:solidFill>
                <a:srgbClr val="D3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1" name="Rectangle 47"/>
              <p:cNvSpPr>
                <a:spLocks noChangeArrowheads="1"/>
              </p:cNvSpPr>
              <p:nvPr/>
            </p:nvSpPr>
            <p:spPr bwMode="auto">
              <a:xfrm>
                <a:off x="913" y="2029"/>
                <a:ext cx="3786" cy="5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2" name="Rectangle 48"/>
              <p:cNvSpPr>
                <a:spLocks noChangeArrowheads="1"/>
              </p:cNvSpPr>
              <p:nvPr/>
            </p:nvSpPr>
            <p:spPr bwMode="auto">
              <a:xfrm>
                <a:off x="913" y="2034"/>
                <a:ext cx="3786" cy="6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3" name="Rectangle 49"/>
              <p:cNvSpPr>
                <a:spLocks noChangeArrowheads="1"/>
              </p:cNvSpPr>
              <p:nvPr/>
            </p:nvSpPr>
            <p:spPr bwMode="auto">
              <a:xfrm>
                <a:off x="913" y="2040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4" name="Rectangle 50"/>
              <p:cNvSpPr>
                <a:spLocks noChangeArrowheads="1"/>
              </p:cNvSpPr>
              <p:nvPr/>
            </p:nvSpPr>
            <p:spPr bwMode="auto">
              <a:xfrm>
                <a:off x="913" y="2045"/>
                <a:ext cx="3786" cy="11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5" name="Rectangle 51"/>
              <p:cNvSpPr>
                <a:spLocks noChangeArrowheads="1"/>
              </p:cNvSpPr>
              <p:nvPr/>
            </p:nvSpPr>
            <p:spPr bwMode="auto">
              <a:xfrm>
                <a:off x="913" y="2056"/>
                <a:ext cx="3786" cy="5"/>
              </a:xfrm>
              <a:prstGeom prst="rect">
                <a:avLst/>
              </a:prstGeom>
              <a:solidFill>
                <a:srgbClr val="DF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6" name="Rectangle 52"/>
              <p:cNvSpPr>
                <a:spLocks noChangeArrowheads="1"/>
              </p:cNvSpPr>
              <p:nvPr/>
            </p:nvSpPr>
            <p:spPr bwMode="auto">
              <a:xfrm>
                <a:off x="913" y="2061"/>
                <a:ext cx="3786" cy="5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7" name="Rectangle 53"/>
              <p:cNvSpPr>
                <a:spLocks noChangeArrowheads="1"/>
              </p:cNvSpPr>
              <p:nvPr/>
            </p:nvSpPr>
            <p:spPr bwMode="auto">
              <a:xfrm>
                <a:off x="913" y="2066"/>
                <a:ext cx="3786" cy="11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8" name="Rectangle 54"/>
              <p:cNvSpPr>
                <a:spLocks noChangeArrowheads="1"/>
              </p:cNvSpPr>
              <p:nvPr/>
            </p:nvSpPr>
            <p:spPr bwMode="auto">
              <a:xfrm>
                <a:off x="913" y="2077"/>
                <a:ext cx="3786" cy="10"/>
              </a:xfrm>
              <a:prstGeom prst="rect">
                <a:avLst/>
              </a:prstGeom>
              <a:solidFill>
                <a:srgbClr val="E6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09" name="Rectangle 55"/>
              <p:cNvSpPr>
                <a:spLocks noChangeArrowheads="1"/>
              </p:cNvSpPr>
              <p:nvPr/>
            </p:nvSpPr>
            <p:spPr bwMode="auto">
              <a:xfrm>
                <a:off x="913" y="2087"/>
                <a:ext cx="3786" cy="11"/>
              </a:xfrm>
              <a:prstGeom prst="rect">
                <a:avLst/>
              </a:prstGeom>
              <a:solidFill>
                <a:srgbClr val="E9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0" name="Rectangle 56"/>
              <p:cNvSpPr>
                <a:spLocks noChangeArrowheads="1"/>
              </p:cNvSpPr>
              <p:nvPr/>
            </p:nvSpPr>
            <p:spPr bwMode="auto">
              <a:xfrm>
                <a:off x="913" y="2098"/>
                <a:ext cx="3786" cy="10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1" name="Rectangle 57"/>
              <p:cNvSpPr>
                <a:spLocks noChangeArrowheads="1"/>
              </p:cNvSpPr>
              <p:nvPr/>
            </p:nvSpPr>
            <p:spPr bwMode="auto">
              <a:xfrm>
                <a:off x="913" y="2108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2" name="Rectangle 58"/>
              <p:cNvSpPr>
                <a:spLocks noChangeArrowheads="1"/>
              </p:cNvSpPr>
              <p:nvPr/>
            </p:nvSpPr>
            <p:spPr bwMode="auto">
              <a:xfrm>
                <a:off x="913" y="2119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3" name="Rectangle 59"/>
              <p:cNvSpPr>
                <a:spLocks noChangeArrowheads="1"/>
              </p:cNvSpPr>
              <p:nvPr/>
            </p:nvSpPr>
            <p:spPr bwMode="auto">
              <a:xfrm>
                <a:off x="913" y="2130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4" name="Rectangle 60"/>
              <p:cNvSpPr>
                <a:spLocks noChangeArrowheads="1"/>
              </p:cNvSpPr>
              <p:nvPr/>
            </p:nvSpPr>
            <p:spPr bwMode="auto">
              <a:xfrm>
                <a:off x="913" y="2140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5" name="Rectangle 61"/>
              <p:cNvSpPr>
                <a:spLocks noChangeArrowheads="1"/>
              </p:cNvSpPr>
              <p:nvPr/>
            </p:nvSpPr>
            <p:spPr bwMode="auto">
              <a:xfrm>
                <a:off x="913" y="2151"/>
                <a:ext cx="3786" cy="16"/>
              </a:xfrm>
              <a:prstGeom prst="rect">
                <a:avLst/>
              </a:prstGeom>
              <a:solidFill>
                <a:srgbClr val="F6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6" name="Rectangle 62"/>
              <p:cNvSpPr>
                <a:spLocks noChangeArrowheads="1"/>
              </p:cNvSpPr>
              <p:nvPr/>
            </p:nvSpPr>
            <p:spPr bwMode="auto">
              <a:xfrm>
                <a:off x="913" y="2167"/>
                <a:ext cx="3786" cy="15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7" name="Rectangle 63"/>
              <p:cNvSpPr>
                <a:spLocks noChangeArrowheads="1"/>
              </p:cNvSpPr>
              <p:nvPr/>
            </p:nvSpPr>
            <p:spPr bwMode="auto">
              <a:xfrm>
                <a:off x="913" y="2182"/>
                <a:ext cx="3786" cy="32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8" name="Rectangle 64"/>
              <p:cNvSpPr>
                <a:spLocks noChangeArrowheads="1"/>
              </p:cNvSpPr>
              <p:nvPr/>
            </p:nvSpPr>
            <p:spPr bwMode="auto">
              <a:xfrm>
                <a:off x="913" y="2214"/>
                <a:ext cx="3786" cy="58"/>
              </a:xfrm>
              <a:prstGeom prst="rect">
                <a:avLst/>
              </a:prstGeom>
              <a:solidFill>
                <a:srgbClr val="FC0B3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19" name="Rectangle 65"/>
              <p:cNvSpPr>
                <a:spLocks noChangeArrowheads="1"/>
              </p:cNvSpPr>
              <p:nvPr/>
            </p:nvSpPr>
            <p:spPr bwMode="auto">
              <a:xfrm>
                <a:off x="913" y="2272"/>
                <a:ext cx="3786" cy="27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0" name="Rectangle 66"/>
              <p:cNvSpPr>
                <a:spLocks noChangeArrowheads="1"/>
              </p:cNvSpPr>
              <p:nvPr/>
            </p:nvSpPr>
            <p:spPr bwMode="auto">
              <a:xfrm>
                <a:off x="913" y="2299"/>
                <a:ext cx="3786" cy="16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1" name="Rectangle 67"/>
              <p:cNvSpPr>
                <a:spLocks noChangeArrowheads="1"/>
              </p:cNvSpPr>
              <p:nvPr/>
            </p:nvSpPr>
            <p:spPr bwMode="auto">
              <a:xfrm>
                <a:off x="913" y="2315"/>
                <a:ext cx="3786" cy="10"/>
              </a:xfrm>
              <a:prstGeom prst="rect">
                <a:avLst/>
              </a:prstGeom>
              <a:solidFill>
                <a:srgbClr val="F6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2" name="Rectangle 68"/>
              <p:cNvSpPr>
                <a:spLocks noChangeArrowheads="1"/>
              </p:cNvSpPr>
              <p:nvPr/>
            </p:nvSpPr>
            <p:spPr bwMode="auto">
              <a:xfrm>
                <a:off x="913" y="2325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3" name="Rectangle 69"/>
              <p:cNvSpPr>
                <a:spLocks noChangeArrowheads="1"/>
              </p:cNvSpPr>
              <p:nvPr/>
            </p:nvSpPr>
            <p:spPr bwMode="auto">
              <a:xfrm>
                <a:off x="913" y="2336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4" name="Rectangle 70"/>
              <p:cNvSpPr>
                <a:spLocks noChangeArrowheads="1"/>
              </p:cNvSpPr>
              <p:nvPr/>
            </p:nvSpPr>
            <p:spPr bwMode="auto">
              <a:xfrm>
                <a:off x="913" y="2346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5" name="Rectangle 71"/>
              <p:cNvSpPr>
                <a:spLocks noChangeArrowheads="1"/>
              </p:cNvSpPr>
              <p:nvPr/>
            </p:nvSpPr>
            <p:spPr bwMode="auto">
              <a:xfrm>
                <a:off x="913" y="2357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6" name="Rectangle 72"/>
              <p:cNvSpPr>
                <a:spLocks noChangeArrowheads="1"/>
              </p:cNvSpPr>
              <p:nvPr/>
            </p:nvSpPr>
            <p:spPr bwMode="auto">
              <a:xfrm>
                <a:off x="913" y="2368"/>
                <a:ext cx="3786" cy="5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7" name="Rectangle 73"/>
              <p:cNvSpPr>
                <a:spLocks noChangeArrowheads="1"/>
              </p:cNvSpPr>
              <p:nvPr/>
            </p:nvSpPr>
            <p:spPr bwMode="auto">
              <a:xfrm>
                <a:off x="913" y="2373"/>
                <a:ext cx="3786" cy="10"/>
              </a:xfrm>
              <a:prstGeom prst="rect">
                <a:avLst/>
              </a:prstGeom>
              <a:solidFill>
                <a:srgbClr val="EA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8" name="Rectangle 74"/>
              <p:cNvSpPr>
                <a:spLocks noChangeArrowheads="1"/>
              </p:cNvSpPr>
              <p:nvPr/>
            </p:nvSpPr>
            <p:spPr bwMode="auto">
              <a:xfrm>
                <a:off x="913" y="2383"/>
                <a:ext cx="3786" cy="6"/>
              </a:xfrm>
              <a:prstGeom prst="rect">
                <a:avLst/>
              </a:prstGeom>
              <a:solidFill>
                <a:srgbClr val="E8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29" name="Rectangle 75"/>
              <p:cNvSpPr>
                <a:spLocks noChangeArrowheads="1"/>
              </p:cNvSpPr>
              <p:nvPr/>
            </p:nvSpPr>
            <p:spPr bwMode="auto">
              <a:xfrm>
                <a:off x="913" y="2389"/>
                <a:ext cx="3786" cy="10"/>
              </a:xfrm>
              <a:prstGeom prst="rect">
                <a:avLst/>
              </a:prstGeom>
              <a:solidFill>
                <a:srgbClr val="E6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0" name="Rectangle 76"/>
              <p:cNvSpPr>
                <a:spLocks noChangeArrowheads="1"/>
              </p:cNvSpPr>
              <p:nvPr/>
            </p:nvSpPr>
            <p:spPr bwMode="auto">
              <a:xfrm>
                <a:off x="913" y="2399"/>
                <a:ext cx="3786" cy="6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1" name="Rectangle 77"/>
              <p:cNvSpPr>
                <a:spLocks noChangeArrowheads="1"/>
              </p:cNvSpPr>
              <p:nvPr/>
            </p:nvSpPr>
            <p:spPr bwMode="auto">
              <a:xfrm>
                <a:off x="913" y="2405"/>
                <a:ext cx="3786" cy="10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2" name="Rectangle 78"/>
              <p:cNvSpPr>
                <a:spLocks noChangeArrowheads="1"/>
              </p:cNvSpPr>
              <p:nvPr/>
            </p:nvSpPr>
            <p:spPr bwMode="auto">
              <a:xfrm>
                <a:off x="913" y="2415"/>
                <a:ext cx="3786" cy="5"/>
              </a:xfrm>
              <a:prstGeom prst="rect">
                <a:avLst/>
              </a:prstGeom>
              <a:solidFill>
                <a:srgbClr val="DE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3" name="Rectangle 79"/>
              <p:cNvSpPr>
                <a:spLocks noChangeArrowheads="1"/>
              </p:cNvSpPr>
              <p:nvPr/>
            </p:nvSpPr>
            <p:spPr bwMode="auto">
              <a:xfrm>
                <a:off x="913" y="2420"/>
                <a:ext cx="3786" cy="6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4" name="Rectangle 80"/>
              <p:cNvSpPr>
                <a:spLocks noChangeArrowheads="1"/>
              </p:cNvSpPr>
              <p:nvPr/>
            </p:nvSpPr>
            <p:spPr bwMode="auto">
              <a:xfrm>
                <a:off x="913" y="2426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5" name="Rectangle 81"/>
              <p:cNvSpPr>
                <a:spLocks noChangeArrowheads="1"/>
              </p:cNvSpPr>
              <p:nvPr/>
            </p:nvSpPr>
            <p:spPr bwMode="auto">
              <a:xfrm>
                <a:off x="913" y="2431"/>
                <a:ext cx="3786" cy="5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6" name="Rectangle 82"/>
              <p:cNvSpPr>
                <a:spLocks noChangeArrowheads="1"/>
              </p:cNvSpPr>
              <p:nvPr/>
            </p:nvSpPr>
            <p:spPr bwMode="auto">
              <a:xfrm>
                <a:off x="913" y="2436"/>
                <a:ext cx="3786" cy="6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7" name="Rectangle 83"/>
              <p:cNvSpPr>
                <a:spLocks noChangeArrowheads="1"/>
              </p:cNvSpPr>
              <p:nvPr/>
            </p:nvSpPr>
            <p:spPr bwMode="auto">
              <a:xfrm>
                <a:off x="913" y="2442"/>
                <a:ext cx="3786" cy="5"/>
              </a:xfrm>
              <a:prstGeom prst="rect">
                <a:avLst/>
              </a:prstGeom>
              <a:solidFill>
                <a:srgbClr val="D4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8" name="Rectangle 84"/>
              <p:cNvSpPr>
                <a:spLocks noChangeArrowheads="1"/>
              </p:cNvSpPr>
              <p:nvPr/>
            </p:nvSpPr>
            <p:spPr bwMode="auto">
              <a:xfrm>
                <a:off x="913" y="2447"/>
                <a:ext cx="3786" cy="5"/>
              </a:xfrm>
              <a:prstGeom prst="rect">
                <a:avLst/>
              </a:prstGeom>
              <a:solidFill>
                <a:srgbClr val="D2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39" name="Rectangle 85"/>
              <p:cNvSpPr>
                <a:spLocks noChangeArrowheads="1"/>
              </p:cNvSpPr>
              <p:nvPr/>
            </p:nvSpPr>
            <p:spPr bwMode="auto">
              <a:xfrm>
                <a:off x="913" y="2452"/>
                <a:ext cx="3786" cy="5"/>
              </a:xfrm>
              <a:prstGeom prst="rect">
                <a:avLst/>
              </a:prstGeom>
              <a:solidFill>
                <a:srgbClr val="D0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0" name="Rectangle 86"/>
              <p:cNvSpPr>
                <a:spLocks noChangeArrowheads="1"/>
              </p:cNvSpPr>
              <p:nvPr/>
            </p:nvSpPr>
            <p:spPr bwMode="auto">
              <a:xfrm>
                <a:off x="913" y="2457"/>
                <a:ext cx="3786" cy="6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1" name="Rectangle 87"/>
              <p:cNvSpPr>
                <a:spLocks noChangeArrowheads="1"/>
              </p:cNvSpPr>
              <p:nvPr/>
            </p:nvSpPr>
            <p:spPr bwMode="auto">
              <a:xfrm>
                <a:off x="913" y="2463"/>
                <a:ext cx="3786" cy="5"/>
              </a:xfrm>
              <a:prstGeom prst="rect">
                <a:avLst/>
              </a:prstGeom>
              <a:solidFill>
                <a:srgbClr val="CB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2" name="Rectangle 88"/>
              <p:cNvSpPr>
                <a:spLocks noChangeArrowheads="1"/>
              </p:cNvSpPr>
              <p:nvPr/>
            </p:nvSpPr>
            <p:spPr bwMode="auto">
              <a:xfrm>
                <a:off x="913" y="2468"/>
                <a:ext cx="3786" cy="5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3" name="Rectangle 89"/>
              <p:cNvSpPr>
                <a:spLocks noChangeArrowheads="1"/>
              </p:cNvSpPr>
              <p:nvPr/>
            </p:nvSpPr>
            <p:spPr bwMode="auto">
              <a:xfrm>
                <a:off x="913" y="2473"/>
                <a:ext cx="3786" cy="6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4" name="Rectangle 90"/>
              <p:cNvSpPr>
                <a:spLocks noChangeArrowheads="1"/>
              </p:cNvSpPr>
              <p:nvPr/>
            </p:nvSpPr>
            <p:spPr bwMode="auto">
              <a:xfrm>
                <a:off x="913" y="2479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5" name="Rectangle 91"/>
              <p:cNvSpPr>
                <a:spLocks noChangeArrowheads="1"/>
              </p:cNvSpPr>
              <p:nvPr/>
            </p:nvSpPr>
            <p:spPr bwMode="auto">
              <a:xfrm>
                <a:off x="913" y="2484"/>
                <a:ext cx="3786" cy="5"/>
              </a:xfrm>
              <a:prstGeom prst="rect">
                <a:avLst/>
              </a:prstGeom>
              <a:solidFill>
                <a:srgbClr val="C2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6" name="Rectangle 92"/>
              <p:cNvSpPr>
                <a:spLocks noChangeArrowheads="1"/>
              </p:cNvSpPr>
              <p:nvPr/>
            </p:nvSpPr>
            <p:spPr bwMode="auto">
              <a:xfrm>
                <a:off x="913" y="2489"/>
                <a:ext cx="3786" cy="5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7" name="Rectangle 93"/>
              <p:cNvSpPr>
                <a:spLocks noChangeArrowheads="1"/>
              </p:cNvSpPr>
              <p:nvPr/>
            </p:nvSpPr>
            <p:spPr bwMode="auto">
              <a:xfrm>
                <a:off x="913" y="2494"/>
                <a:ext cx="3786" cy="6"/>
              </a:xfrm>
              <a:prstGeom prst="rect">
                <a:avLst/>
              </a:prstGeom>
              <a:solidFill>
                <a:srgbClr val="BD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8" name="Rectangle 94"/>
              <p:cNvSpPr>
                <a:spLocks noChangeArrowheads="1"/>
              </p:cNvSpPr>
              <p:nvPr/>
            </p:nvSpPr>
            <p:spPr bwMode="auto">
              <a:xfrm>
                <a:off x="913" y="2500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49" name="Rectangle 95"/>
              <p:cNvSpPr>
                <a:spLocks noChangeArrowheads="1"/>
              </p:cNvSpPr>
              <p:nvPr/>
            </p:nvSpPr>
            <p:spPr bwMode="auto">
              <a:xfrm>
                <a:off x="913" y="2505"/>
                <a:ext cx="3786" cy="5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0" name="Rectangle 96"/>
              <p:cNvSpPr>
                <a:spLocks noChangeArrowheads="1"/>
              </p:cNvSpPr>
              <p:nvPr/>
            </p:nvSpPr>
            <p:spPr bwMode="auto">
              <a:xfrm>
                <a:off x="913" y="2510"/>
                <a:ext cx="3786" cy="6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1" name="Rectangle 97"/>
              <p:cNvSpPr>
                <a:spLocks noChangeArrowheads="1"/>
              </p:cNvSpPr>
              <p:nvPr/>
            </p:nvSpPr>
            <p:spPr bwMode="auto">
              <a:xfrm>
                <a:off x="913" y="2516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2" name="Rectangle 98"/>
              <p:cNvSpPr>
                <a:spLocks noChangeArrowheads="1"/>
              </p:cNvSpPr>
              <p:nvPr/>
            </p:nvSpPr>
            <p:spPr bwMode="auto">
              <a:xfrm>
                <a:off x="913" y="2521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3" name="Rectangle 99"/>
              <p:cNvSpPr>
                <a:spLocks noChangeArrowheads="1"/>
              </p:cNvSpPr>
              <p:nvPr/>
            </p:nvSpPr>
            <p:spPr bwMode="auto">
              <a:xfrm>
                <a:off x="913" y="2526"/>
                <a:ext cx="3786" cy="5"/>
              </a:xfrm>
              <a:prstGeom prst="rect">
                <a:avLst/>
              </a:prstGeom>
              <a:solidFill>
                <a:srgbClr val="AE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4" name="Rectangle 100"/>
              <p:cNvSpPr>
                <a:spLocks noChangeArrowheads="1"/>
              </p:cNvSpPr>
              <p:nvPr/>
            </p:nvSpPr>
            <p:spPr bwMode="auto">
              <a:xfrm>
                <a:off x="913" y="2531"/>
                <a:ext cx="3786" cy="6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5" name="Rectangle 101"/>
              <p:cNvSpPr>
                <a:spLocks noChangeArrowheads="1"/>
              </p:cNvSpPr>
              <p:nvPr/>
            </p:nvSpPr>
            <p:spPr bwMode="auto">
              <a:xfrm>
                <a:off x="913" y="2537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6" name="Rectangle 102"/>
              <p:cNvSpPr>
                <a:spLocks noChangeArrowheads="1"/>
              </p:cNvSpPr>
              <p:nvPr/>
            </p:nvSpPr>
            <p:spPr bwMode="auto">
              <a:xfrm>
                <a:off x="913" y="2542"/>
                <a:ext cx="3786" cy="5"/>
              </a:xfrm>
              <a:prstGeom prst="rect">
                <a:avLst/>
              </a:prstGeom>
              <a:solidFill>
                <a:srgbClr val="A7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7" name="Rectangle 103"/>
              <p:cNvSpPr>
                <a:spLocks noChangeArrowheads="1"/>
              </p:cNvSpPr>
              <p:nvPr/>
            </p:nvSpPr>
            <p:spPr bwMode="auto">
              <a:xfrm>
                <a:off x="913" y="2547"/>
                <a:ext cx="3786" cy="6"/>
              </a:xfrm>
              <a:prstGeom prst="rect">
                <a:avLst/>
              </a:prstGeom>
              <a:solidFill>
                <a:srgbClr val="A4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8" name="Rectangle 104"/>
              <p:cNvSpPr>
                <a:spLocks noChangeArrowheads="1"/>
              </p:cNvSpPr>
              <p:nvPr/>
            </p:nvSpPr>
            <p:spPr bwMode="auto">
              <a:xfrm>
                <a:off x="913" y="2553"/>
                <a:ext cx="3786" cy="5"/>
              </a:xfrm>
              <a:prstGeom prst="rect">
                <a:avLst/>
              </a:prstGeom>
              <a:solidFill>
                <a:srgbClr val="A2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59" name="Rectangle 105"/>
              <p:cNvSpPr>
                <a:spLocks noChangeArrowheads="1"/>
              </p:cNvSpPr>
              <p:nvPr/>
            </p:nvSpPr>
            <p:spPr bwMode="auto">
              <a:xfrm>
                <a:off x="913" y="255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0" name="Rectangle 106"/>
              <p:cNvSpPr>
                <a:spLocks noChangeArrowheads="1"/>
              </p:cNvSpPr>
              <p:nvPr/>
            </p:nvSpPr>
            <p:spPr bwMode="auto">
              <a:xfrm>
                <a:off x="913" y="2563"/>
                <a:ext cx="3786" cy="5"/>
              </a:xfrm>
              <a:prstGeom prst="rect">
                <a:avLst/>
              </a:prstGeom>
              <a:solidFill>
                <a:srgbClr val="9E09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1" name="Rectangle 107"/>
              <p:cNvSpPr>
                <a:spLocks noChangeArrowheads="1"/>
              </p:cNvSpPr>
              <p:nvPr/>
            </p:nvSpPr>
            <p:spPr bwMode="auto">
              <a:xfrm>
                <a:off x="913" y="2568"/>
                <a:ext cx="3786" cy="6"/>
              </a:xfrm>
              <a:prstGeom prst="rect">
                <a:avLst/>
              </a:prstGeom>
              <a:solidFill>
                <a:srgbClr val="9B05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2" name="Rectangle 108"/>
              <p:cNvSpPr>
                <a:spLocks noChangeArrowheads="1"/>
              </p:cNvSpPr>
              <p:nvPr/>
            </p:nvSpPr>
            <p:spPr bwMode="auto">
              <a:xfrm>
                <a:off x="913" y="2574"/>
                <a:ext cx="3786" cy="5"/>
              </a:xfrm>
              <a:prstGeom prst="rect">
                <a:avLst/>
              </a:prstGeom>
              <a:solidFill>
                <a:srgbClr val="9901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3" name="Rectangle 109"/>
              <p:cNvSpPr>
                <a:spLocks noChangeArrowheads="1"/>
              </p:cNvSpPr>
              <p:nvPr/>
            </p:nvSpPr>
            <p:spPr bwMode="auto">
              <a:xfrm>
                <a:off x="913" y="2579"/>
                <a:ext cx="3786" cy="5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4" name="Rectangle 110"/>
              <p:cNvSpPr>
                <a:spLocks noChangeArrowheads="1"/>
              </p:cNvSpPr>
              <p:nvPr/>
            </p:nvSpPr>
            <p:spPr bwMode="auto">
              <a:xfrm>
                <a:off x="913" y="2584"/>
                <a:ext cx="3786" cy="6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5" name="Rectangle 111"/>
              <p:cNvSpPr>
                <a:spLocks noChangeArrowheads="1"/>
              </p:cNvSpPr>
              <p:nvPr/>
            </p:nvSpPr>
            <p:spPr bwMode="auto">
              <a:xfrm>
                <a:off x="913" y="2590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6" name="Rectangle 112"/>
              <p:cNvSpPr>
                <a:spLocks noChangeArrowheads="1"/>
              </p:cNvSpPr>
              <p:nvPr/>
            </p:nvSpPr>
            <p:spPr bwMode="auto">
              <a:xfrm>
                <a:off x="913" y="2595"/>
                <a:ext cx="3786" cy="10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7" name="Rectangle 113"/>
              <p:cNvSpPr>
                <a:spLocks noChangeArrowheads="1"/>
              </p:cNvSpPr>
              <p:nvPr/>
            </p:nvSpPr>
            <p:spPr bwMode="auto">
              <a:xfrm>
                <a:off x="913" y="2605"/>
                <a:ext cx="3786" cy="6"/>
              </a:xfrm>
              <a:prstGeom prst="rect">
                <a:avLst/>
              </a:prstGeom>
              <a:solidFill>
                <a:srgbClr val="8D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8" name="Rectangle 114"/>
              <p:cNvSpPr>
                <a:spLocks noChangeArrowheads="1"/>
              </p:cNvSpPr>
              <p:nvPr/>
            </p:nvSpPr>
            <p:spPr bwMode="auto">
              <a:xfrm>
                <a:off x="913" y="2611"/>
                <a:ext cx="3786" cy="5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69" name="Rectangle 115"/>
              <p:cNvSpPr>
                <a:spLocks noChangeArrowheads="1"/>
              </p:cNvSpPr>
              <p:nvPr/>
            </p:nvSpPr>
            <p:spPr bwMode="auto">
              <a:xfrm>
                <a:off x="913" y="2616"/>
                <a:ext cx="3786" cy="5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0" name="Rectangle 116"/>
              <p:cNvSpPr>
                <a:spLocks noChangeArrowheads="1"/>
              </p:cNvSpPr>
              <p:nvPr/>
            </p:nvSpPr>
            <p:spPr bwMode="auto">
              <a:xfrm>
                <a:off x="913" y="2621"/>
                <a:ext cx="3786" cy="11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1" name="Rectangle 117"/>
              <p:cNvSpPr>
                <a:spLocks noChangeArrowheads="1"/>
              </p:cNvSpPr>
              <p:nvPr/>
            </p:nvSpPr>
            <p:spPr bwMode="auto">
              <a:xfrm>
                <a:off x="913" y="2632"/>
                <a:ext cx="3786" cy="5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2" name="Rectangle 118"/>
              <p:cNvSpPr>
                <a:spLocks noChangeArrowheads="1"/>
              </p:cNvSpPr>
              <p:nvPr/>
            </p:nvSpPr>
            <p:spPr bwMode="auto">
              <a:xfrm>
                <a:off x="913" y="2637"/>
                <a:ext cx="3786" cy="11"/>
              </a:xfrm>
              <a:prstGeom prst="rect">
                <a:avLst/>
              </a:prstGeom>
              <a:solidFill>
                <a:srgbClr val="82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3" name="Rectangle 119"/>
              <p:cNvSpPr>
                <a:spLocks noChangeArrowheads="1"/>
              </p:cNvSpPr>
              <p:nvPr/>
            </p:nvSpPr>
            <p:spPr bwMode="auto">
              <a:xfrm>
                <a:off x="913" y="2648"/>
                <a:ext cx="3786" cy="10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4" name="Rectangle 120"/>
              <p:cNvSpPr>
                <a:spLocks noChangeArrowheads="1"/>
              </p:cNvSpPr>
              <p:nvPr/>
            </p:nvSpPr>
            <p:spPr bwMode="auto">
              <a:xfrm>
                <a:off x="913" y="2658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5" name="Rectangle 121"/>
              <p:cNvSpPr>
                <a:spLocks noChangeArrowheads="1"/>
              </p:cNvSpPr>
              <p:nvPr/>
            </p:nvSpPr>
            <p:spPr bwMode="auto">
              <a:xfrm>
                <a:off x="913" y="2669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6" name="Rectangle 122"/>
              <p:cNvSpPr>
                <a:spLocks noChangeArrowheads="1"/>
              </p:cNvSpPr>
              <p:nvPr/>
            </p:nvSpPr>
            <p:spPr bwMode="auto">
              <a:xfrm>
                <a:off x="913" y="2680"/>
                <a:ext cx="3786" cy="15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7" name="Rectangle 123"/>
              <p:cNvSpPr>
                <a:spLocks noChangeArrowheads="1"/>
              </p:cNvSpPr>
              <p:nvPr/>
            </p:nvSpPr>
            <p:spPr bwMode="auto">
              <a:xfrm>
                <a:off x="913" y="2695"/>
                <a:ext cx="3786" cy="11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8" name="Rectangle 124"/>
              <p:cNvSpPr>
                <a:spLocks noChangeArrowheads="1"/>
              </p:cNvSpPr>
              <p:nvPr/>
            </p:nvSpPr>
            <p:spPr bwMode="auto">
              <a:xfrm>
                <a:off x="913" y="2706"/>
                <a:ext cx="3786" cy="5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679" name="Rectangle 125"/>
              <p:cNvSpPr>
                <a:spLocks noChangeArrowheads="1"/>
              </p:cNvSpPr>
              <p:nvPr/>
            </p:nvSpPr>
            <p:spPr bwMode="auto">
              <a:xfrm>
                <a:off x="907" y="1767"/>
                <a:ext cx="3783" cy="952"/>
              </a:xfrm>
              <a:prstGeom prst="rect">
                <a:avLst/>
              </a:prstGeom>
              <a:noFill/>
              <a:ln w="31750" cap="rnd">
                <a:solidFill>
                  <a:srgbClr val="4847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23558" name="Rectangle 127"/>
            <p:cNvSpPr>
              <a:spLocks noChangeArrowheads="1"/>
            </p:cNvSpPr>
            <p:nvPr/>
          </p:nvSpPr>
          <p:spPr bwMode="auto">
            <a:xfrm>
              <a:off x="1338" y="1984"/>
              <a:ext cx="3671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4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独裁专制皇帝一梦破灭</a:t>
              </a:r>
              <a:endParaRPr lang="zh-CN" altLang="zh-CN" sz="44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68300" y="2033588"/>
            <a:ext cx="6370638" cy="60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30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袁世凯实行独裁统治的表现</a:t>
            </a:r>
            <a:r>
              <a:rPr lang="en-US" altLang="en-US" sz="30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lang="en-US" altLang="en-US" sz="3000" b="1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68300" y="1397000"/>
            <a:ext cx="7978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二、袁世凯的独裁统治和皇帝梦的破灭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368300" y="2762250"/>
            <a:ext cx="8078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采用各种手段，控制组建的内阁。</a:t>
            </a: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385763" y="3387725"/>
            <a:ext cx="84010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 1912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年，宋教仁把同盟会改组为国民党，重新组织内阁，限制袁世凯的权力。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1913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年，袁世凯派人在上海刺杀了宋教仁。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833938" y="1543050"/>
            <a:ext cx="3925887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ea typeface="微软雅黑" pitchFamily="34" charset="-122"/>
              </a:rPr>
              <a:t>        宋教仁，</a:t>
            </a:r>
            <a:r>
              <a:rPr lang="en-US" altLang="zh-CN" sz="2400" b="1">
                <a:ea typeface="微软雅黑" pitchFamily="34" charset="-122"/>
              </a:rPr>
              <a:t>1904</a:t>
            </a:r>
            <a:r>
              <a:rPr lang="zh-CN" altLang="en-US" sz="2400" b="1">
                <a:ea typeface="微软雅黑" pitchFamily="34" charset="-122"/>
              </a:rPr>
              <a:t>年，参与组织华兴会。</a:t>
            </a:r>
            <a:r>
              <a:rPr lang="en-US" altLang="zh-CN" sz="2400" b="1">
                <a:ea typeface="微软雅黑" pitchFamily="34" charset="-122"/>
              </a:rPr>
              <a:t>1905</a:t>
            </a:r>
            <a:r>
              <a:rPr lang="zh-CN" altLang="en-US" sz="2400" b="1">
                <a:ea typeface="微软雅黑" pitchFamily="34" charset="-122"/>
              </a:rPr>
              <a:t>年，参加同盟会。</a:t>
            </a:r>
            <a:r>
              <a:rPr lang="en-US" altLang="zh-CN" sz="2400" b="1">
                <a:ea typeface="微软雅黑" pitchFamily="34" charset="-122"/>
              </a:rPr>
              <a:t>1912</a:t>
            </a:r>
            <a:r>
              <a:rPr lang="zh-CN" altLang="en-US" sz="2400" b="1">
                <a:ea typeface="微软雅黑" pitchFamily="34" charset="-122"/>
              </a:rPr>
              <a:t>年，任南京临时政府法制院总裁。同年</a:t>
            </a:r>
            <a:r>
              <a:rPr lang="en-US" altLang="zh-CN" sz="2400" b="1">
                <a:ea typeface="微软雅黑" pitchFamily="34" charset="-122"/>
              </a:rPr>
              <a:t>8</a:t>
            </a:r>
            <a:r>
              <a:rPr lang="zh-CN" altLang="en-US" sz="2400" b="1">
                <a:ea typeface="微软雅黑" pitchFamily="34" charset="-122"/>
              </a:rPr>
              <a:t>月，将同盟会改组为国民党，限制袁世凯权力，实现民主共和。</a:t>
            </a:r>
            <a:r>
              <a:rPr lang="en-US" altLang="zh-CN" sz="2400" b="1">
                <a:ea typeface="微软雅黑" pitchFamily="34" charset="-122"/>
              </a:rPr>
              <a:t>1913</a:t>
            </a:r>
            <a:r>
              <a:rPr lang="zh-CN" altLang="en-US" sz="2400" b="1">
                <a:ea typeface="微软雅黑" pitchFamily="34" charset="-122"/>
              </a:rPr>
              <a:t>年，被袁世凯派人遇刺于上海，年仅</a:t>
            </a:r>
            <a:r>
              <a:rPr lang="en-US" altLang="zh-CN" sz="2400" b="1">
                <a:ea typeface="微软雅黑" pitchFamily="34" charset="-122"/>
              </a:rPr>
              <a:t>31</a:t>
            </a:r>
            <a:r>
              <a:rPr lang="zh-CN" altLang="en-US" sz="2400" b="1">
                <a:ea typeface="微软雅黑" pitchFamily="34" charset="-122"/>
              </a:rPr>
              <a:t>岁。</a:t>
            </a:r>
          </a:p>
        </p:txBody>
      </p:sp>
      <p:sp>
        <p:nvSpPr>
          <p:cNvPr id="25603" name="矩形 1"/>
          <p:cNvSpPr>
            <a:spLocks noChangeArrowheads="1"/>
          </p:cNvSpPr>
          <p:nvPr/>
        </p:nvSpPr>
        <p:spPr bwMode="auto">
          <a:xfrm>
            <a:off x="1439863" y="5853113"/>
            <a:ext cx="2338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ea typeface="微软雅黑" pitchFamily="34" charset="-122"/>
              </a:rPr>
              <a:t>遇刺后的宋教仁</a:t>
            </a:r>
            <a:endParaRPr lang="zh-CN" altLang="en-US" sz="2400">
              <a:latin typeface="Calibri" pitchFamily="34" charset="0"/>
            </a:endParaRPr>
          </a:p>
        </p:txBody>
      </p:sp>
      <p:pic>
        <p:nvPicPr>
          <p:cNvPr id="25604" name="图片 7" descr="图片包含 墙壁, 照片, 人员, 室内&#10;&#10;已生成极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538" y="1481138"/>
            <a:ext cx="41910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463550" y="1249363"/>
            <a:ext cx="8078788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1913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年，孙中山发动“二次革命”。袁世凯派兵镇压“二次革命”。</a:t>
            </a: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485775" y="4900613"/>
            <a:ext cx="840105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(4)1913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月，强迫国会选举他为正式大总统。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485775" y="5437188"/>
            <a:ext cx="8148638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(5)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下令解散国民党，取消国会，修改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总统选举法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，把大总统的权力扩大到几乎和皇帝一样。</a:t>
            </a:r>
          </a:p>
        </p:txBody>
      </p:sp>
      <p:sp>
        <p:nvSpPr>
          <p:cNvPr id="2" name="对话气泡: 圆角矩形 1"/>
          <p:cNvSpPr/>
          <p:nvPr/>
        </p:nvSpPr>
        <p:spPr>
          <a:xfrm>
            <a:off x="552450" y="2332038"/>
            <a:ext cx="7902575" cy="2519362"/>
          </a:xfrm>
          <a:prstGeom prst="wedgeRoundRectCallout">
            <a:avLst>
              <a:gd name="adj1" fmla="val 8092"/>
              <a:gd name="adj2" fmla="val -7201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时间和原因：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领导人：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经过：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结果：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14600" y="2425700"/>
            <a:ext cx="3359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1913</a:t>
            </a: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年，宋教仁遇刺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1879600" y="2924175"/>
            <a:ext cx="36845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孙中山、李烈钧、黄兴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622425" y="3386138"/>
            <a:ext cx="68770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b="1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孙中山发动兴师讨袁。李烈钧在江西湖口起兵，宣布独立。黄兴在南京相应。安徽、广东等省也宣布独立。</a:t>
            </a:r>
            <a:endParaRPr lang="zh-CN" altLang="en-US" sz="22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622425" y="4330700"/>
            <a:ext cx="1593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失败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/>
      <p:bldP spid="15" grpId="0"/>
      <p:bldP spid="2" grpId="0" animBg="1"/>
      <p:bldP spid="3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3"/>
          <p:cNvGrpSpPr>
            <a:grpSpLocks/>
          </p:cNvGrpSpPr>
          <p:nvPr/>
        </p:nvGrpSpPr>
        <p:grpSpPr bwMode="auto">
          <a:xfrm>
            <a:off x="685800" y="2317750"/>
            <a:ext cx="7688263" cy="3930650"/>
            <a:chOff x="4917668" y="3845187"/>
            <a:chExt cx="3471786" cy="1363190"/>
          </a:xfrm>
        </p:grpSpPr>
        <p:sp>
          <p:nvSpPr>
            <p:cNvPr id="13" name="圆角矩形 86"/>
            <p:cNvSpPr/>
            <p:nvPr/>
          </p:nvSpPr>
          <p:spPr bwMode="auto">
            <a:xfrm>
              <a:off x="4917668" y="3845187"/>
              <a:ext cx="347178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lnSpc>
                  <a:spcPts val="41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662" name="矩形 7"/>
            <p:cNvSpPr>
              <a:spLocks noChangeArrowheads="1"/>
            </p:cNvSpPr>
            <p:nvPr/>
          </p:nvSpPr>
          <p:spPr bwMode="auto">
            <a:xfrm>
              <a:off x="4994375" y="3867501"/>
              <a:ext cx="3287152" cy="1312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200" b="1">
                  <a:latin typeface="微软雅黑" pitchFamily="34" charset="-122"/>
                  <a:ea typeface="微软雅黑" pitchFamily="34" charset="-122"/>
                </a:rPr>
                <a:t>        在中国谁不想当皇帝呢？过去的人相当皇帝，现在的人相当皇帝，未来的人还会想当皇帝的</a:t>
              </a:r>
              <a:r>
                <a:rPr lang="en-US" altLang="zh-CN" sz="3200" b="1"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3200" b="1">
                  <a:latin typeface="微软雅黑" pitchFamily="34" charset="-122"/>
                  <a:ea typeface="微软雅黑" pitchFamily="34" charset="-122"/>
                </a:rPr>
                <a:t>中国有着出产皇帝的肥沃土壤</a:t>
              </a:r>
              <a:r>
                <a:rPr lang="en-US" altLang="zh-CN" sz="3200" b="1">
                  <a:latin typeface="微软雅黑" pitchFamily="34" charset="-122"/>
                  <a:ea typeface="微软雅黑" pitchFamily="34" charset="-122"/>
                </a:rPr>
                <a:t>……</a:t>
              </a:r>
            </a:p>
            <a:p>
              <a:pPr>
                <a:lnSpc>
                  <a:spcPct val="150000"/>
                </a:lnSpc>
                <a:buFont typeface="Arial" charset="0"/>
                <a:buNone/>
              </a:pPr>
              <a:r>
                <a:rPr lang="en-US" altLang="zh-CN" sz="3200" b="1">
                  <a:latin typeface="微软雅黑" pitchFamily="34" charset="-122"/>
                  <a:ea typeface="微软雅黑" pitchFamily="34" charset="-122"/>
                </a:rPr>
                <a:t>                                    ——</a:t>
              </a:r>
              <a:r>
                <a:rPr lang="zh-CN" altLang="en-US" sz="3200" b="1">
                  <a:latin typeface="微软雅黑" pitchFamily="34" charset="-122"/>
                  <a:ea typeface="微软雅黑" pitchFamily="34" charset="-122"/>
                </a:rPr>
                <a:t>袁世凯</a:t>
              </a:r>
            </a:p>
          </p:txBody>
        </p:sp>
      </p:grpSp>
      <p:grpSp>
        <p:nvGrpSpPr>
          <p:cNvPr id="27651" name="组合 11"/>
          <p:cNvGrpSpPr>
            <a:grpSpLocks/>
          </p:cNvGrpSpPr>
          <p:nvPr/>
        </p:nvGrpSpPr>
        <p:grpSpPr bwMode="auto">
          <a:xfrm>
            <a:off x="2887663" y="1397000"/>
            <a:ext cx="3487737" cy="801688"/>
            <a:chOff x="2424097" y="2805108"/>
            <a:chExt cx="3975125" cy="1357322"/>
          </a:xfrm>
        </p:grpSpPr>
        <p:sp>
          <p:nvSpPr>
            <p:cNvPr id="16" name="圆角矩形 89"/>
            <p:cNvSpPr/>
            <p:nvPr/>
          </p:nvSpPr>
          <p:spPr>
            <a:xfrm>
              <a:off x="2424097" y="2805108"/>
              <a:ext cx="3786214" cy="1357322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39700" prst="cross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Oval 67"/>
            <p:cNvSpPr>
              <a:spLocks noChangeArrowheads="1"/>
            </p:cNvSpPr>
            <p:nvPr/>
          </p:nvSpPr>
          <p:spPr bwMode="auto">
            <a:xfrm>
              <a:off x="2424097" y="2910317"/>
              <a:ext cx="3595683" cy="1143342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39700" prst="cross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小知识</a:t>
              </a:r>
              <a:endParaRPr lang="zh-CN" altLang="nb-NO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 bwMode="auto">
            <a:xfrm rot="19388639">
              <a:off x="5385990" y="2829299"/>
              <a:ext cx="1013232" cy="6961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dirty="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内容占位符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9900"/>
            <a:ext cx="914400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1882775" y="3213100"/>
            <a:ext cx="38862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kumimoji="1" lang="zh-CN" altLang="zh-CN" sz="22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6" name="Text Box 3"/>
          <p:cNvSpPr txBox="1">
            <a:spLocks noChangeArrowheads="1"/>
          </p:cNvSpPr>
          <p:nvPr/>
        </p:nvSpPr>
        <p:spPr bwMode="auto">
          <a:xfrm>
            <a:off x="2405063" y="922338"/>
            <a:ext cx="5775325" cy="522287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视频：袁世凯的独裁统治和皇帝梦</a:t>
            </a: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23900" y="1763713"/>
            <a:ext cx="768826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98463" y="1254125"/>
            <a:ext cx="6370637" cy="684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袁世凯复辟帝制的史实</a:t>
            </a:r>
            <a:r>
              <a:rPr lang="en-US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lang="en-US" altLang="en-US" sz="3200" b="1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2636838" y="2055813"/>
            <a:ext cx="60864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出卖国家利益，投靠帝国主义。</a:t>
            </a: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649288" y="3475038"/>
            <a:ext cx="84026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发表文章、组织“筹安会”和“请愿团”等。</a:t>
            </a:r>
          </a:p>
        </p:txBody>
      </p:sp>
      <p:sp>
        <p:nvSpPr>
          <p:cNvPr id="2" name="矩形 1"/>
          <p:cNvSpPr/>
          <p:nvPr/>
        </p:nvSpPr>
        <p:spPr>
          <a:xfrm>
            <a:off x="463550" y="2032000"/>
            <a:ext cx="2854325" cy="609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寻求外援</a:t>
            </a:r>
            <a:r>
              <a:rPr lang="en-US" altLang="en-US" sz="28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：   </a:t>
            </a:r>
            <a:endParaRPr lang="en-US" altLang="en-US" sz="2800" b="1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485775" y="2741613"/>
            <a:ext cx="6084888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制造复辟舆论：</a:t>
            </a: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541338" y="4119563"/>
            <a:ext cx="6084887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复辟帝制时间：</a:t>
            </a:r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649288" y="4764088"/>
            <a:ext cx="80740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1915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月，宣布恢复帝制，下令改“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1916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年”为“洪宪”元年，改中华民国为“中华帝国”，准备元旦登基。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5" descr="图片包含 建筑物, 人物, 群组, 户外&#10;&#10;已生成极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650" y="1223963"/>
            <a:ext cx="6967538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85775" y="5284788"/>
            <a:ext cx="82756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ea typeface="微软雅黑" pitchFamily="34" charset="-122"/>
              </a:rPr>
              <a:t>       袁世凯为其帝制活动制造理论根据和舆论环境，在社会上掀起一股以尊孔、祀孔为表现形式的复辟逆流。图为</a:t>
            </a:r>
            <a:r>
              <a:rPr lang="zh-CN" altLang="en-US" sz="2400" b="1">
                <a:solidFill>
                  <a:srgbClr val="3333FF"/>
                </a:solidFill>
                <a:ea typeface="微软雅黑" pitchFamily="34" charset="-122"/>
              </a:rPr>
              <a:t>袁世凯（左三）身穿祭祀服在天坛祭天</a:t>
            </a:r>
            <a:r>
              <a:rPr lang="zh-CN" altLang="en-US" sz="2400" b="1"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114425" y="2552700"/>
            <a:ext cx="7294563" cy="3225800"/>
          </a:xfrm>
          <a:prstGeom prst="cloudCallout">
            <a:avLst>
              <a:gd name="adj1" fmla="val -46778"/>
              <a:gd name="adj2" fmla="val -49801"/>
            </a:avLst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 anchor="ctr"/>
          <a:lstStyle/>
          <a:p>
            <a:pPr indent="719138">
              <a:lnSpc>
                <a:spcPct val="150000"/>
              </a:lnSpc>
            </a:pP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  <a:p>
            <a:pPr indent="719138">
              <a:lnSpc>
                <a:spcPct val="150000"/>
              </a:lnSpc>
            </a:pP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 袁世凯当皇帝多长时间吗？护国战争是怎么发生的呢？</a:t>
            </a:r>
          </a:p>
          <a:p>
            <a:pPr indent="719138">
              <a:lnSpc>
                <a:spcPct val="150000"/>
              </a:lnSpc>
            </a:pPr>
            <a:endParaRPr lang="zh-CN" altLang="en-US" sz="32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542" y="1543178"/>
            <a:ext cx="2576195" cy="6788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你知道吗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98463" y="1214438"/>
            <a:ext cx="6370637" cy="6334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护国战争</a:t>
            </a:r>
            <a:r>
              <a:rPr lang="en-US" altLang="en-US" sz="32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lang="en-US" altLang="en-US" sz="3200" b="1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441325" y="1847850"/>
            <a:ext cx="2462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背景：</a:t>
            </a:r>
          </a:p>
        </p:txBody>
      </p:sp>
      <p:sp>
        <p:nvSpPr>
          <p:cNvPr id="2" name="矩形 1"/>
          <p:cNvSpPr/>
          <p:nvPr/>
        </p:nvSpPr>
        <p:spPr>
          <a:xfrm>
            <a:off x="485775" y="3063875"/>
            <a:ext cx="1995488" cy="6318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经过</a:t>
            </a:r>
            <a:r>
              <a:rPr lang="en-US" altLang="en-US" sz="28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：   </a:t>
            </a:r>
            <a:endParaRPr lang="en-US" altLang="en-US" sz="2800" b="1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2317750" y="2473325"/>
            <a:ext cx="57626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孙中山、蔡锷、李烈钧、唐继尧</a:t>
            </a:r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574675" y="3671888"/>
            <a:ext cx="8183563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①孙中山发表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讨袁宣言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，维护共和制度。</a:t>
            </a:r>
            <a:endParaRPr lang="en-US" altLang="zh-CN" sz="2800" b="1">
              <a:solidFill>
                <a:srgbClr val="3333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②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1915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年底，蔡锷、李烈钧和唐继尧等在云南宣告独立，组织护国军讨袁。</a:t>
            </a:r>
            <a:endParaRPr lang="en-US" altLang="zh-CN" sz="2800" b="1">
              <a:solidFill>
                <a:srgbClr val="3333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③北洋军败退，各省宣布独立。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41325" y="2444750"/>
            <a:ext cx="3848100" cy="565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领导人</a:t>
            </a:r>
            <a:r>
              <a:rPr lang="en-US" altLang="en-US" sz="28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：   </a:t>
            </a:r>
            <a:endParaRPr lang="en-US" altLang="en-US" sz="2800" b="1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1982788" y="1831975"/>
            <a:ext cx="8150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袁世凯的复辟帝制遭到全国人民的反对。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26" grpId="0"/>
      <p:bldP spid="30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2840038" y="1717675"/>
            <a:ext cx="541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第一篇章</a:t>
            </a:r>
          </a:p>
        </p:txBody>
      </p:sp>
      <p:grpSp>
        <p:nvGrpSpPr>
          <p:cNvPr id="15363" name="Group 4"/>
          <p:cNvGrpSpPr>
            <a:grpSpLocks noChangeAspect="1"/>
          </p:cNvGrpSpPr>
          <p:nvPr/>
        </p:nvGrpSpPr>
        <p:grpSpPr bwMode="auto">
          <a:xfrm>
            <a:off x="819150" y="2835275"/>
            <a:ext cx="7812088" cy="1663700"/>
            <a:chOff x="907" y="1749"/>
            <a:chExt cx="3987" cy="994"/>
          </a:xfrm>
        </p:grpSpPr>
        <p:sp>
          <p:nvSpPr>
            <p:cNvPr id="15364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7" y="1749"/>
              <a:ext cx="3811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65" name="Group 126"/>
            <p:cNvGrpSpPr>
              <a:grpSpLocks/>
            </p:cNvGrpSpPr>
            <p:nvPr/>
          </p:nvGrpSpPr>
          <p:grpSpPr bwMode="auto">
            <a:xfrm>
              <a:off x="907" y="1759"/>
              <a:ext cx="3792" cy="960"/>
              <a:chOff x="907" y="1759"/>
              <a:chExt cx="3792" cy="960"/>
            </a:xfrm>
          </p:grpSpPr>
          <p:sp>
            <p:nvSpPr>
              <p:cNvPr id="15367" name="Rectangle 5"/>
              <p:cNvSpPr>
                <a:spLocks noChangeArrowheads="1"/>
              </p:cNvSpPr>
              <p:nvPr/>
            </p:nvSpPr>
            <p:spPr bwMode="auto">
              <a:xfrm>
                <a:off x="913" y="1759"/>
                <a:ext cx="3786" cy="11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68" name="Rectangle 6"/>
              <p:cNvSpPr>
                <a:spLocks noChangeArrowheads="1"/>
              </p:cNvSpPr>
              <p:nvPr/>
            </p:nvSpPr>
            <p:spPr bwMode="auto">
              <a:xfrm>
                <a:off x="913" y="1770"/>
                <a:ext cx="3786" cy="16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69" name="Rectangle 7"/>
              <p:cNvSpPr>
                <a:spLocks noChangeArrowheads="1"/>
              </p:cNvSpPr>
              <p:nvPr/>
            </p:nvSpPr>
            <p:spPr bwMode="auto">
              <a:xfrm>
                <a:off x="913" y="1786"/>
                <a:ext cx="3786" cy="10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0" name="Rectangle 8"/>
              <p:cNvSpPr>
                <a:spLocks noChangeArrowheads="1"/>
              </p:cNvSpPr>
              <p:nvPr/>
            </p:nvSpPr>
            <p:spPr bwMode="auto">
              <a:xfrm>
                <a:off x="913" y="1796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1" name="Rectangle 9"/>
              <p:cNvSpPr>
                <a:spLocks noChangeArrowheads="1"/>
              </p:cNvSpPr>
              <p:nvPr/>
            </p:nvSpPr>
            <p:spPr bwMode="auto">
              <a:xfrm>
                <a:off x="913" y="1807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2" name="Rectangle 10"/>
              <p:cNvSpPr>
                <a:spLocks noChangeArrowheads="1"/>
              </p:cNvSpPr>
              <p:nvPr/>
            </p:nvSpPr>
            <p:spPr bwMode="auto">
              <a:xfrm>
                <a:off x="913" y="1818"/>
                <a:ext cx="3786" cy="5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3" name="Rectangle 11"/>
              <p:cNvSpPr>
                <a:spLocks noChangeArrowheads="1"/>
              </p:cNvSpPr>
              <p:nvPr/>
            </p:nvSpPr>
            <p:spPr bwMode="auto">
              <a:xfrm>
                <a:off x="913" y="1823"/>
                <a:ext cx="3786" cy="10"/>
              </a:xfrm>
              <a:prstGeom prst="rect">
                <a:avLst/>
              </a:prstGeom>
              <a:solidFill>
                <a:srgbClr val="81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4" name="Rectangle 12"/>
              <p:cNvSpPr>
                <a:spLocks noChangeArrowheads="1"/>
              </p:cNvSpPr>
              <p:nvPr/>
            </p:nvSpPr>
            <p:spPr bwMode="auto">
              <a:xfrm>
                <a:off x="913" y="1833"/>
                <a:ext cx="3786" cy="11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5" name="Rectangle 13"/>
              <p:cNvSpPr>
                <a:spLocks noChangeArrowheads="1"/>
              </p:cNvSpPr>
              <p:nvPr/>
            </p:nvSpPr>
            <p:spPr bwMode="auto">
              <a:xfrm>
                <a:off x="913" y="1844"/>
                <a:ext cx="3786" cy="5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6" name="Rectangle 14"/>
              <p:cNvSpPr>
                <a:spLocks noChangeArrowheads="1"/>
              </p:cNvSpPr>
              <p:nvPr/>
            </p:nvSpPr>
            <p:spPr bwMode="auto">
              <a:xfrm>
                <a:off x="913" y="1849"/>
                <a:ext cx="3786" cy="6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7" name="Rectangle 15"/>
              <p:cNvSpPr>
                <a:spLocks noChangeArrowheads="1"/>
              </p:cNvSpPr>
              <p:nvPr/>
            </p:nvSpPr>
            <p:spPr bwMode="auto">
              <a:xfrm>
                <a:off x="913" y="1855"/>
                <a:ext cx="3786" cy="10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8" name="Rectangle 16"/>
              <p:cNvSpPr>
                <a:spLocks noChangeArrowheads="1"/>
              </p:cNvSpPr>
              <p:nvPr/>
            </p:nvSpPr>
            <p:spPr bwMode="auto">
              <a:xfrm>
                <a:off x="913" y="1865"/>
                <a:ext cx="3786" cy="6"/>
              </a:xfrm>
              <a:prstGeom prst="rect">
                <a:avLst/>
              </a:prstGeom>
              <a:solidFill>
                <a:srgbClr val="8E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9" name="Rectangle 17"/>
              <p:cNvSpPr>
                <a:spLocks noChangeArrowheads="1"/>
              </p:cNvSpPr>
              <p:nvPr/>
            </p:nvSpPr>
            <p:spPr bwMode="auto">
              <a:xfrm>
                <a:off x="913" y="1871"/>
                <a:ext cx="3786" cy="5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0" name="Rectangle 18"/>
              <p:cNvSpPr>
                <a:spLocks noChangeArrowheads="1"/>
              </p:cNvSpPr>
              <p:nvPr/>
            </p:nvSpPr>
            <p:spPr bwMode="auto">
              <a:xfrm>
                <a:off x="913" y="1876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1" name="Rectangle 19"/>
              <p:cNvSpPr>
                <a:spLocks noChangeArrowheads="1"/>
              </p:cNvSpPr>
              <p:nvPr/>
            </p:nvSpPr>
            <p:spPr bwMode="auto">
              <a:xfrm>
                <a:off x="913" y="1881"/>
                <a:ext cx="3786" cy="5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2" name="Rectangle 20"/>
              <p:cNvSpPr>
                <a:spLocks noChangeArrowheads="1"/>
              </p:cNvSpPr>
              <p:nvPr/>
            </p:nvSpPr>
            <p:spPr bwMode="auto">
              <a:xfrm>
                <a:off x="913" y="1886"/>
                <a:ext cx="3786" cy="6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3" name="Rectangle 21"/>
              <p:cNvSpPr>
                <a:spLocks noChangeArrowheads="1"/>
              </p:cNvSpPr>
              <p:nvPr/>
            </p:nvSpPr>
            <p:spPr bwMode="auto">
              <a:xfrm>
                <a:off x="913" y="1892"/>
                <a:ext cx="3786" cy="5"/>
              </a:xfrm>
              <a:prstGeom prst="rect">
                <a:avLst/>
              </a:prstGeom>
              <a:solidFill>
                <a:srgbClr val="98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4" name="Rectangle 22"/>
              <p:cNvSpPr>
                <a:spLocks noChangeArrowheads="1"/>
              </p:cNvSpPr>
              <p:nvPr/>
            </p:nvSpPr>
            <p:spPr bwMode="auto">
              <a:xfrm>
                <a:off x="913" y="1897"/>
                <a:ext cx="3786" cy="5"/>
              </a:xfrm>
              <a:prstGeom prst="rect">
                <a:avLst/>
              </a:prstGeom>
              <a:solidFill>
                <a:srgbClr val="9B04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5" name="Rectangle 23"/>
              <p:cNvSpPr>
                <a:spLocks noChangeArrowheads="1"/>
              </p:cNvSpPr>
              <p:nvPr/>
            </p:nvSpPr>
            <p:spPr bwMode="auto">
              <a:xfrm>
                <a:off x="913" y="1902"/>
                <a:ext cx="3786" cy="6"/>
              </a:xfrm>
              <a:prstGeom prst="rect">
                <a:avLst/>
              </a:prstGeom>
              <a:solidFill>
                <a:srgbClr val="9D08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6" name="Rectangle 24"/>
              <p:cNvSpPr>
                <a:spLocks noChangeArrowheads="1"/>
              </p:cNvSpPr>
              <p:nvPr/>
            </p:nvSpPr>
            <p:spPr bwMode="auto">
              <a:xfrm>
                <a:off x="913" y="190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7" name="Rectangle 25"/>
              <p:cNvSpPr>
                <a:spLocks noChangeArrowheads="1"/>
              </p:cNvSpPr>
              <p:nvPr/>
            </p:nvSpPr>
            <p:spPr bwMode="auto">
              <a:xfrm>
                <a:off x="913" y="1913"/>
                <a:ext cx="3786" cy="5"/>
              </a:xfrm>
              <a:prstGeom prst="rect">
                <a:avLst/>
              </a:prstGeom>
              <a:solidFill>
                <a:srgbClr val="A20B2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8" name="Rectangle 26"/>
              <p:cNvSpPr>
                <a:spLocks noChangeArrowheads="1"/>
              </p:cNvSpPr>
              <p:nvPr/>
            </p:nvSpPr>
            <p:spPr bwMode="auto">
              <a:xfrm>
                <a:off x="913" y="1918"/>
                <a:ext cx="3786" cy="5"/>
              </a:xfrm>
              <a:prstGeom prst="rect">
                <a:avLst/>
              </a:prstGeom>
              <a:solidFill>
                <a:srgbClr val="A4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9" name="Rectangle 27"/>
              <p:cNvSpPr>
                <a:spLocks noChangeArrowheads="1"/>
              </p:cNvSpPr>
              <p:nvPr/>
            </p:nvSpPr>
            <p:spPr bwMode="auto">
              <a:xfrm>
                <a:off x="913" y="1923"/>
                <a:ext cx="3786" cy="6"/>
              </a:xfrm>
              <a:prstGeom prst="rect">
                <a:avLst/>
              </a:prstGeom>
              <a:solidFill>
                <a:srgbClr val="A6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0" name="Rectangle 28"/>
              <p:cNvSpPr>
                <a:spLocks noChangeArrowheads="1"/>
              </p:cNvSpPr>
              <p:nvPr/>
            </p:nvSpPr>
            <p:spPr bwMode="auto">
              <a:xfrm>
                <a:off x="913" y="1929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1" name="Rectangle 29"/>
              <p:cNvSpPr>
                <a:spLocks noChangeArrowheads="1"/>
              </p:cNvSpPr>
              <p:nvPr/>
            </p:nvSpPr>
            <p:spPr bwMode="auto">
              <a:xfrm>
                <a:off x="913" y="1934"/>
                <a:ext cx="3786" cy="5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2" name="Rectangle 30"/>
              <p:cNvSpPr>
                <a:spLocks noChangeArrowheads="1"/>
              </p:cNvSpPr>
              <p:nvPr/>
            </p:nvSpPr>
            <p:spPr bwMode="auto">
              <a:xfrm>
                <a:off x="913" y="1939"/>
                <a:ext cx="3786" cy="6"/>
              </a:xfrm>
              <a:prstGeom prst="rect">
                <a:avLst/>
              </a:prstGeom>
              <a:solidFill>
                <a:srgbClr val="AE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3" name="Rectangle 31"/>
              <p:cNvSpPr>
                <a:spLocks noChangeArrowheads="1"/>
              </p:cNvSpPr>
              <p:nvPr/>
            </p:nvSpPr>
            <p:spPr bwMode="auto">
              <a:xfrm>
                <a:off x="913" y="1945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4" name="Rectangle 32"/>
              <p:cNvSpPr>
                <a:spLocks noChangeArrowheads="1"/>
              </p:cNvSpPr>
              <p:nvPr/>
            </p:nvSpPr>
            <p:spPr bwMode="auto">
              <a:xfrm>
                <a:off x="913" y="1950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5" name="Rectangle 33"/>
              <p:cNvSpPr>
                <a:spLocks noChangeArrowheads="1"/>
              </p:cNvSpPr>
              <p:nvPr/>
            </p:nvSpPr>
            <p:spPr bwMode="auto">
              <a:xfrm>
                <a:off x="913" y="1955"/>
                <a:ext cx="3786" cy="5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6" name="Rectangle 34"/>
              <p:cNvSpPr>
                <a:spLocks noChangeArrowheads="1"/>
              </p:cNvSpPr>
              <p:nvPr/>
            </p:nvSpPr>
            <p:spPr bwMode="auto">
              <a:xfrm>
                <a:off x="913" y="1960"/>
                <a:ext cx="3786" cy="6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7" name="Rectangle 35"/>
              <p:cNvSpPr>
                <a:spLocks noChangeArrowheads="1"/>
              </p:cNvSpPr>
              <p:nvPr/>
            </p:nvSpPr>
            <p:spPr bwMode="auto">
              <a:xfrm>
                <a:off x="913" y="1966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8" name="Rectangle 36"/>
              <p:cNvSpPr>
                <a:spLocks noChangeArrowheads="1"/>
              </p:cNvSpPr>
              <p:nvPr/>
            </p:nvSpPr>
            <p:spPr bwMode="auto">
              <a:xfrm>
                <a:off x="913" y="1971"/>
                <a:ext cx="3786" cy="5"/>
              </a:xfrm>
              <a:prstGeom prst="rect">
                <a:avLst/>
              </a:prstGeom>
              <a:solidFill>
                <a:srgbClr val="BC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9" name="Rectangle 37"/>
              <p:cNvSpPr>
                <a:spLocks noChangeArrowheads="1"/>
              </p:cNvSpPr>
              <p:nvPr/>
            </p:nvSpPr>
            <p:spPr bwMode="auto">
              <a:xfrm>
                <a:off x="913" y="1976"/>
                <a:ext cx="3786" cy="6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0" name="Rectangle 38"/>
              <p:cNvSpPr>
                <a:spLocks noChangeArrowheads="1"/>
              </p:cNvSpPr>
              <p:nvPr/>
            </p:nvSpPr>
            <p:spPr bwMode="auto">
              <a:xfrm>
                <a:off x="913" y="1982"/>
                <a:ext cx="3786" cy="5"/>
              </a:xfrm>
              <a:prstGeom prst="rect">
                <a:avLst/>
              </a:prstGeom>
              <a:solidFill>
                <a:srgbClr val="C1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1" name="Rectangle 39"/>
              <p:cNvSpPr>
                <a:spLocks noChangeArrowheads="1"/>
              </p:cNvSpPr>
              <p:nvPr/>
            </p:nvSpPr>
            <p:spPr bwMode="auto">
              <a:xfrm>
                <a:off x="913" y="1987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2" name="Rectangle 40"/>
              <p:cNvSpPr>
                <a:spLocks noChangeArrowheads="1"/>
              </p:cNvSpPr>
              <p:nvPr/>
            </p:nvSpPr>
            <p:spPr bwMode="auto">
              <a:xfrm>
                <a:off x="913" y="1992"/>
                <a:ext cx="3786" cy="5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3" name="Rectangle 41"/>
              <p:cNvSpPr>
                <a:spLocks noChangeArrowheads="1"/>
              </p:cNvSpPr>
              <p:nvPr/>
            </p:nvSpPr>
            <p:spPr bwMode="auto">
              <a:xfrm>
                <a:off x="913" y="1997"/>
                <a:ext cx="3786" cy="6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4" name="Rectangle 42"/>
              <p:cNvSpPr>
                <a:spLocks noChangeArrowheads="1"/>
              </p:cNvSpPr>
              <p:nvPr/>
            </p:nvSpPr>
            <p:spPr bwMode="auto">
              <a:xfrm>
                <a:off x="913" y="2003"/>
                <a:ext cx="3786" cy="5"/>
              </a:xfrm>
              <a:prstGeom prst="rect">
                <a:avLst/>
              </a:prstGeom>
              <a:solidFill>
                <a:srgbClr val="CA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5" name="Rectangle 43"/>
              <p:cNvSpPr>
                <a:spLocks noChangeArrowheads="1"/>
              </p:cNvSpPr>
              <p:nvPr/>
            </p:nvSpPr>
            <p:spPr bwMode="auto">
              <a:xfrm>
                <a:off x="913" y="2008"/>
                <a:ext cx="3786" cy="5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6" name="Rectangle 44"/>
              <p:cNvSpPr>
                <a:spLocks noChangeArrowheads="1"/>
              </p:cNvSpPr>
              <p:nvPr/>
            </p:nvSpPr>
            <p:spPr bwMode="auto">
              <a:xfrm>
                <a:off x="913" y="2013"/>
                <a:ext cx="3786" cy="6"/>
              </a:xfrm>
              <a:prstGeom prst="rect">
                <a:avLst/>
              </a:prstGeom>
              <a:solidFill>
                <a:srgbClr val="CF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7" name="Rectangle 45"/>
              <p:cNvSpPr>
                <a:spLocks noChangeArrowheads="1"/>
              </p:cNvSpPr>
              <p:nvPr/>
            </p:nvSpPr>
            <p:spPr bwMode="auto">
              <a:xfrm>
                <a:off x="913" y="2019"/>
                <a:ext cx="3786" cy="5"/>
              </a:xfrm>
              <a:prstGeom prst="rect">
                <a:avLst/>
              </a:prstGeom>
              <a:solidFill>
                <a:srgbClr val="D1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8" name="Rectangle 46"/>
              <p:cNvSpPr>
                <a:spLocks noChangeArrowheads="1"/>
              </p:cNvSpPr>
              <p:nvPr/>
            </p:nvSpPr>
            <p:spPr bwMode="auto">
              <a:xfrm>
                <a:off x="913" y="2024"/>
                <a:ext cx="3786" cy="5"/>
              </a:xfrm>
              <a:prstGeom prst="rect">
                <a:avLst/>
              </a:prstGeom>
              <a:solidFill>
                <a:srgbClr val="D3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9" name="Rectangle 47"/>
              <p:cNvSpPr>
                <a:spLocks noChangeArrowheads="1"/>
              </p:cNvSpPr>
              <p:nvPr/>
            </p:nvSpPr>
            <p:spPr bwMode="auto">
              <a:xfrm>
                <a:off x="913" y="2029"/>
                <a:ext cx="3786" cy="5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0" name="Rectangle 48"/>
              <p:cNvSpPr>
                <a:spLocks noChangeArrowheads="1"/>
              </p:cNvSpPr>
              <p:nvPr/>
            </p:nvSpPr>
            <p:spPr bwMode="auto">
              <a:xfrm>
                <a:off x="913" y="2034"/>
                <a:ext cx="3786" cy="6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1" name="Rectangle 49"/>
              <p:cNvSpPr>
                <a:spLocks noChangeArrowheads="1"/>
              </p:cNvSpPr>
              <p:nvPr/>
            </p:nvSpPr>
            <p:spPr bwMode="auto">
              <a:xfrm>
                <a:off x="913" y="2040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2" name="Rectangle 50"/>
              <p:cNvSpPr>
                <a:spLocks noChangeArrowheads="1"/>
              </p:cNvSpPr>
              <p:nvPr/>
            </p:nvSpPr>
            <p:spPr bwMode="auto">
              <a:xfrm>
                <a:off x="913" y="2045"/>
                <a:ext cx="3786" cy="11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3" name="Rectangle 51"/>
              <p:cNvSpPr>
                <a:spLocks noChangeArrowheads="1"/>
              </p:cNvSpPr>
              <p:nvPr/>
            </p:nvSpPr>
            <p:spPr bwMode="auto">
              <a:xfrm>
                <a:off x="913" y="2056"/>
                <a:ext cx="3786" cy="5"/>
              </a:xfrm>
              <a:prstGeom prst="rect">
                <a:avLst/>
              </a:prstGeom>
              <a:solidFill>
                <a:srgbClr val="DF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4" name="Rectangle 52"/>
              <p:cNvSpPr>
                <a:spLocks noChangeArrowheads="1"/>
              </p:cNvSpPr>
              <p:nvPr/>
            </p:nvSpPr>
            <p:spPr bwMode="auto">
              <a:xfrm>
                <a:off x="913" y="2061"/>
                <a:ext cx="3786" cy="5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5" name="Rectangle 53"/>
              <p:cNvSpPr>
                <a:spLocks noChangeArrowheads="1"/>
              </p:cNvSpPr>
              <p:nvPr/>
            </p:nvSpPr>
            <p:spPr bwMode="auto">
              <a:xfrm>
                <a:off x="913" y="2066"/>
                <a:ext cx="3786" cy="11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6" name="Rectangle 54"/>
              <p:cNvSpPr>
                <a:spLocks noChangeArrowheads="1"/>
              </p:cNvSpPr>
              <p:nvPr/>
            </p:nvSpPr>
            <p:spPr bwMode="auto">
              <a:xfrm>
                <a:off x="913" y="2077"/>
                <a:ext cx="3786" cy="10"/>
              </a:xfrm>
              <a:prstGeom prst="rect">
                <a:avLst/>
              </a:prstGeom>
              <a:solidFill>
                <a:srgbClr val="E6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7" name="Rectangle 55"/>
              <p:cNvSpPr>
                <a:spLocks noChangeArrowheads="1"/>
              </p:cNvSpPr>
              <p:nvPr/>
            </p:nvSpPr>
            <p:spPr bwMode="auto">
              <a:xfrm>
                <a:off x="913" y="2087"/>
                <a:ext cx="3786" cy="11"/>
              </a:xfrm>
              <a:prstGeom prst="rect">
                <a:avLst/>
              </a:prstGeom>
              <a:solidFill>
                <a:srgbClr val="E9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8" name="Rectangle 56"/>
              <p:cNvSpPr>
                <a:spLocks noChangeArrowheads="1"/>
              </p:cNvSpPr>
              <p:nvPr/>
            </p:nvSpPr>
            <p:spPr bwMode="auto">
              <a:xfrm>
                <a:off x="913" y="2098"/>
                <a:ext cx="3786" cy="10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9" name="Rectangle 57"/>
              <p:cNvSpPr>
                <a:spLocks noChangeArrowheads="1"/>
              </p:cNvSpPr>
              <p:nvPr/>
            </p:nvSpPr>
            <p:spPr bwMode="auto">
              <a:xfrm>
                <a:off x="913" y="2108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0" name="Rectangle 58"/>
              <p:cNvSpPr>
                <a:spLocks noChangeArrowheads="1"/>
              </p:cNvSpPr>
              <p:nvPr/>
            </p:nvSpPr>
            <p:spPr bwMode="auto">
              <a:xfrm>
                <a:off x="913" y="2119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1" name="Rectangle 59"/>
              <p:cNvSpPr>
                <a:spLocks noChangeArrowheads="1"/>
              </p:cNvSpPr>
              <p:nvPr/>
            </p:nvSpPr>
            <p:spPr bwMode="auto">
              <a:xfrm>
                <a:off x="913" y="2130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2" name="Rectangle 60"/>
              <p:cNvSpPr>
                <a:spLocks noChangeArrowheads="1"/>
              </p:cNvSpPr>
              <p:nvPr/>
            </p:nvSpPr>
            <p:spPr bwMode="auto">
              <a:xfrm>
                <a:off x="913" y="2140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3" name="Rectangle 61"/>
              <p:cNvSpPr>
                <a:spLocks noChangeArrowheads="1"/>
              </p:cNvSpPr>
              <p:nvPr/>
            </p:nvSpPr>
            <p:spPr bwMode="auto">
              <a:xfrm>
                <a:off x="913" y="2151"/>
                <a:ext cx="3786" cy="16"/>
              </a:xfrm>
              <a:prstGeom prst="rect">
                <a:avLst/>
              </a:prstGeom>
              <a:solidFill>
                <a:srgbClr val="F6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4" name="Rectangle 62"/>
              <p:cNvSpPr>
                <a:spLocks noChangeArrowheads="1"/>
              </p:cNvSpPr>
              <p:nvPr/>
            </p:nvSpPr>
            <p:spPr bwMode="auto">
              <a:xfrm>
                <a:off x="913" y="2167"/>
                <a:ext cx="3786" cy="15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5" name="Rectangle 63"/>
              <p:cNvSpPr>
                <a:spLocks noChangeArrowheads="1"/>
              </p:cNvSpPr>
              <p:nvPr/>
            </p:nvSpPr>
            <p:spPr bwMode="auto">
              <a:xfrm>
                <a:off x="913" y="2182"/>
                <a:ext cx="3786" cy="32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6" name="Rectangle 64"/>
              <p:cNvSpPr>
                <a:spLocks noChangeArrowheads="1"/>
              </p:cNvSpPr>
              <p:nvPr/>
            </p:nvSpPr>
            <p:spPr bwMode="auto">
              <a:xfrm>
                <a:off x="913" y="2214"/>
                <a:ext cx="3786" cy="58"/>
              </a:xfrm>
              <a:prstGeom prst="rect">
                <a:avLst/>
              </a:prstGeom>
              <a:solidFill>
                <a:srgbClr val="FC0B3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7" name="Rectangle 65"/>
              <p:cNvSpPr>
                <a:spLocks noChangeArrowheads="1"/>
              </p:cNvSpPr>
              <p:nvPr/>
            </p:nvSpPr>
            <p:spPr bwMode="auto">
              <a:xfrm>
                <a:off x="913" y="2272"/>
                <a:ext cx="3786" cy="27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8" name="Rectangle 66"/>
              <p:cNvSpPr>
                <a:spLocks noChangeArrowheads="1"/>
              </p:cNvSpPr>
              <p:nvPr/>
            </p:nvSpPr>
            <p:spPr bwMode="auto">
              <a:xfrm>
                <a:off x="913" y="2299"/>
                <a:ext cx="3786" cy="16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9" name="Rectangle 67"/>
              <p:cNvSpPr>
                <a:spLocks noChangeArrowheads="1"/>
              </p:cNvSpPr>
              <p:nvPr/>
            </p:nvSpPr>
            <p:spPr bwMode="auto">
              <a:xfrm>
                <a:off x="913" y="2315"/>
                <a:ext cx="3786" cy="10"/>
              </a:xfrm>
              <a:prstGeom prst="rect">
                <a:avLst/>
              </a:prstGeom>
              <a:solidFill>
                <a:srgbClr val="F6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0" name="Rectangle 68"/>
              <p:cNvSpPr>
                <a:spLocks noChangeArrowheads="1"/>
              </p:cNvSpPr>
              <p:nvPr/>
            </p:nvSpPr>
            <p:spPr bwMode="auto">
              <a:xfrm>
                <a:off x="913" y="2325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1" name="Rectangle 69"/>
              <p:cNvSpPr>
                <a:spLocks noChangeArrowheads="1"/>
              </p:cNvSpPr>
              <p:nvPr/>
            </p:nvSpPr>
            <p:spPr bwMode="auto">
              <a:xfrm>
                <a:off x="913" y="2336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2" name="Rectangle 70"/>
              <p:cNvSpPr>
                <a:spLocks noChangeArrowheads="1"/>
              </p:cNvSpPr>
              <p:nvPr/>
            </p:nvSpPr>
            <p:spPr bwMode="auto">
              <a:xfrm>
                <a:off x="913" y="2346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3" name="Rectangle 71"/>
              <p:cNvSpPr>
                <a:spLocks noChangeArrowheads="1"/>
              </p:cNvSpPr>
              <p:nvPr/>
            </p:nvSpPr>
            <p:spPr bwMode="auto">
              <a:xfrm>
                <a:off x="913" y="2357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4" name="Rectangle 72"/>
              <p:cNvSpPr>
                <a:spLocks noChangeArrowheads="1"/>
              </p:cNvSpPr>
              <p:nvPr/>
            </p:nvSpPr>
            <p:spPr bwMode="auto">
              <a:xfrm>
                <a:off x="913" y="2368"/>
                <a:ext cx="3786" cy="5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5" name="Rectangle 73"/>
              <p:cNvSpPr>
                <a:spLocks noChangeArrowheads="1"/>
              </p:cNvSpPr>
              <p:nvPr/>
            </p:nvSpPr>
            <p:spPr bwMode="auto">
              <a:xfrm>
                <a:off x="913" y="2373"/>
                <a:ext cx="3786" cy="10"/>
              </a:xfrm>
              <a:prstGeom prst="rect">
                <a:avLst/>
              </a:prstGeom>
              <a:solidFill>
                <a:srgbClr val="EA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6" name="Rectangle 74"/>
              <p:cNvSpPr>
                <a:spLocks noChangeArrowheads="1"/>
              </p:cNvSpPr>
              <p:nvPr/>
            </p:nvSpPr>
            <p:spPr bwMode="auto">
              <a:xfrm>
                <a:off x="913" y="2383"/>
                <a:ext cx="3786" cy="6"/>
              </a:xfrm>
              <a:prstGeom prst="rect">
                <a:avLst/>
              </a:prstGeom>
              <a:solidFill>
                <a:srgbClr val="E8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7" name="Rectangle 75"/>
              <p:cNvSpPr>
                <a:spLocks noChangeArrowheads="1"/>
              </p:cNvSpPr>
              <p:nvPr/>
            </p:nvSpPr>
            <p:spPr bwMode="auto">
              <a:xfrm>
                <a:off x="913" y="2389"/>
                <a:ext cx="3786" cy="10"/>
              </a:xfrm>
              <a:prstGeom prst="rect">
                <a:avLst/>
              </a:prstGeom>
              <a:solidFill>
                <a:srgbClr val="E6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8" name="Rectangle 76"/>
              <p:cNvSpPr>
                <a:spLocks noChangeArrowheads="1"/>
              </p:cNvSpPr>
              <p:nvPr/>
            </p:nvSpPr>
            <p:spPr bwMode="auto">
              <a:xfrm>
                <a:off x="913" y="2399"/>
                <a:ext cx="3786" cy="6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9" name="Rectangle 77"/>
              <p:cNvSpPr>
                <a:spLocks noChangeArrowheads="1"/>
              </p:cNvSpPr>
              <p:nvPr/>
            </p:nvSpPr>
            <p:spPr bwMode="auto">
              <a:xfrm>
                <a:off x="913" y="2405"/>
                <a:ext cx="3786" cy="10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0" name="Rectangle 78"/>
              <p:cNvSpPr>
                <a:spLocks noChangeArrowheads="1"/>
              </p:cNvSpPr>
              <p:nvPr/>
            </p:nvSpPr>
            <p:spPr bwMode="auto">
              <a:xfrm>
                <a:off x="913" y="2415"/>
                <a:ext cx="3786" cy="5"/>
              </a:xfrm>
              <a:prstGeom prst="rect">
                <a:avLst/>
              </a:prstGeom>
              <a:solidFill>
                <a:srgbClr val="DE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1" name="Rectangle 79"/>
              <p:cNvSpPr>
                <a:spLocks noChangeArrowheads="1"/>
              </p:cNvSpPr>
              <p:nvPr/>
            </p:nvSpPr>
            <p:spPr bwMode="auto">
              <a:xfrm>
                <a:off x="913" y="2420"/>
                <a:ext cx="3786" cy="6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2" name="Rectangle 80"/>
              <p:cNvSpPr>
                <a:spLocks noChangeArrowheads="1"/>
              </p:cNvSpPr>
              <p:nvPr/>
            </p:nvSpPr>
            <p:spPr bwMode="auto">
              <a:xfrm>
                <a:off x="913" y="2426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3" name="Rectangle 81"/>
              <p:cNvSpPr>
                <a:spLocks noChangeArrowheads="1"/>
              </p:cNvSpPr>
              <p:nvPr/>
            </p:nvSpPr>
            <p:spPr bwMode="auto">
              <a:xfrm>
                <a:off x="913" y="2431"/>
                <a:ext cx="3786" cy="5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4" name="Rectangle 82"/>
              <p:cNvSpPr>
                <a:spLocks noChangeArrowheads="1"/>
              </p:cNvSpPr>
              <p:nvPr/>
            </p:nvSpPr>
            <p:spPr bwMode="auto">
              <a:xfrm>
                <a:off x="913" y="2436"/>
                <a:ext cx="3786" cy="6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5" name="Rectangle 83"/>
              <p:cNvSpPr>
                <a:spLocks noChangeArrowheads="1"/>
              </p:cNvSpPr>
              <p:nvPr/>
            </p:nvSpPr>
            <p:spPr bwMode="auto">
              <a:xfrm>
                <a:off x="913" y="2442"/>
                <a:ext cx="3786" cy="5"/>
              </a:xfrm>
              <a:prstGeom prst="rect">
                <a:avLst/>
              </a:prstGeom>
              <a:solidFill>
                <a:srgbClr val="D4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6" name="Rectangle 84"/>
              <p:cNvSpPr>
                <a:spLocks noChangeArrowheads="1"/>
              </p:cNvSpPr>
              <p:nvPr/>
            </p:nvSpPr>
            <p:spPr bwMode="auto">
              <a:xfrm>
                <a:off x="913" y="2447"/>
                <a:ext cx="3786" cy="5"/>
              </a:xfrm>
              <a:prstGeom prst="rect">
                <a:avLst/>
              </a:prstGeom>
              <a:solidFill>
                <a:srgbClr val="D2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7" name="Rectangle 85"/>
              <p:cNvSpPr>
                <a:spLocks noChangeArrowheads="1"/>
              </p:cNvSpPr>
              <p:nvPr/>
            </p:nvSpPr>
            <p:spPr bwMode="auto">
              <a:xfrm>
                <a:off x="913" y="2452"/>
                <a:ext cx="3786" cy="5"/>
              </a:xfrm>
              <a:prstGeom prst="rect">
                <a:avLst/>
              </a:prstGeom>
              <a:solidFill>
                <a:srgbClr val="D0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8" name="Rectangle 86"/>
              <p:cNvSpPr>
                <a:spLocks noChangeArrowheads="1"/>
              </p:cNvSpPr>
              <p:nvPr/>
            </p:nvSpPr>
            <p:spPr bwMode="auto">
              <a:xfrm>
                <a:off x="913" y="2457"/>
                <a:ext cx="3786" cy="6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9" name="Rectangle 87"/>
              <p:cNvSpPr>
                <a:spLocks noChangeArrowheads="1"/>
              </p:cNvSpPr>
              <p:nvPr/>
            </p:nvSpPr>
            <p:spPr bwMode="auto">
              <a:xfrm>
                <a:off x="913" y="2463"/>
                <a:ext cx="3786" cy="5"/>
              </a:xfrm>
              <a:prstGeom prst="rect">
                <a:avLst/>
              </a:prstGeom>
              <a:solidFill>
                <a:srgbClr val="CB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0" name="Rectangle 88"/>
              <p:cNvSpPr>
                <a:spLocks noChangeArrowheads="1"/>
              </p:cNvSpPr>
              <p:nvPr/>
            </p:nvSpPr>
            <p:spPr bwMode="auto">
              <a:xfrm>
                <a:off x="913" y="2468"/>
                <a:ext cx="3786" cy="5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1" name="Rectangle 89"/>
              <p:cNvSpPr>
                <a:spLocks noChangeArrowheads="1"/>
              </p:cNvSpPr>
              <p:nvPr/>
            </p:nvSpPr>
            <p:spPr bwMode="auto">
              <a:xfrm>
                <a:off x="913" y="2473"/>
                <a:ext cx="3786" cy="6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2" name="Rectangle 90"/>
              <p:cNvSpPr>
                <a:spLocks noChangeArrowheads="1"/>
              </p:cNvSpPr>
              <p:nvPr/>
            </p:nvSpPr>
            <p:spPr bwMode="auto">
              <a:xfrm>
                <a:off x="913" y="2479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3" name="Rectangle 91"/>
              <p:cNvSpPr>
                <a:spLocks noChangeArrowheads="1"/>
              </p:cNvSpPr>
              <p:nvPr/>
            </p:nvSpPr>
            <p:spPr bwMode="auto">
              <a:xfrm>
                <a:off x="913" y="2484"/>
                <a:ext cx="3786" cy="5"/>
              </a:xfrm>
              <a:prstGeom prst="rect">
                <a:avLst/>
              </a:prstGeom>
              <a:solidFill>
                <a:srgbClr val="C2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4" name="Rectangle 92"/>
              <p:cNvSpPr>
                <a:spLocks noChangeArrowheads="1"/>
              </p:cNvSpPr>
              <p:nvPr/>
            </p:nvSpPr>
            <p:spPr bwMode="auto">
              <a:xfrm>
                <a:off x="913" y="2489"/>
                <a:ext cx="3786" cy="5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5" name="Rectangle 93"/>
              <p:cNvSpPr>
                <a:spLocks noChangeArrowheads="1"/>
              </p:cNvSpPr>
              <p:nvPr/>
            </p:nvSpPr>
            <p:spPr bwMode="auto">
              <a:xfrm>
                <a:off x="913" y="2494"/>
                <a:ext cx="3786" cy="6"/>
              </a:xfrm>
              <a:prstGeom prst="rect">
                <a:avLst/>
              </a:prstGeom>
              <a:solidFill>
                <a:srgbClr val="BD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6" name="Rectangle 94"/>
              <p:cNvSpPr>
                <a:spLocks noChangeArrowheads="1"/>
              </p:cNvSpPr>
              <p:nvPr/>
            </p:nvSpPr>
            <p:spPr bwMode="auto">
              <a:xfrm>
                <a:off x="913" y="2500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7" name="Rectangle 95"/>
              <p:cNvSpPr>
                <a:spLocks noChangeArrowheads="1"/>
              </p:cNvSpPr>
              <p:nvPr/>
            </p:nvSpPr>
            <p:spPr bwMode="auto">
              <a:xfrm>
                <a:off x="913" y="2505"/>
                <a:ext cx="3786" cy="5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8" name="Rectangle 96"/>
              <p:cNvSpPr>
                <a:spLocks noChangeArrowheads="1"/>
              </p:cNvSpPr>
              <p:nvPr/>
            </p:nvSpPr>
            <p:spPr bwMode="auto">
              <a:xfrm>
                <a:off x="913" y="2510"/>
                <a:ext cx="3786" cy="6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9" name="Rectangle 97"/>
              <p:cNvSpPr>
                <a:spLocks noChangeArrowheads="1"/>
              </p:cNvSpPr>
              <p:nvPr/>
            </p:nvSpPr>
            <p:spPr bwMode="auto">
              <a:xfrm>
                <a:off x="913" y="2516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0" name="Rectangle 98"/>
              <p:cNvSpPr>
                <a:spLocks noChangeArrowheads="1"/>
              </p:cNvSpPr>
              <p:nvPr/>
            </p:nvSpPr>
            <p:spPr bwMode="auto">
              <a:xfrm>
                <a:off x="913" y="2521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1" name="Rectangle 99"/>
              <p:cNvSpPr>
                <a:spLocks noChangeArrowheads="1"/>
              </p:cNvSpPr>
              <p:nvPr/>
            </p:nvSpPr>
            <p:spPr bwMode="auto">
              <a:xfrm>
                <a:off x="913" y="2526"/>
                <a:ext cx="3786" cy="5"/>
              </a:xfrm>
              <a:prstGeom prst="rect">
                <a:avLst/>
              </a:prstGeom>
              <a:solidFill>
                <a:srgbClr val="AE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2" name="Rectangle 100"/>
              <p:cNvSpPr>
                <a:spLocks noChangeArrowheads="1"/>
              </p:cNvSpPr>
              <p:nvPr/>
            </p:nvSpPr>
            <p:spPr bwMode="auto">
              <a:xfrm>
                <a:off x="913" y="2531"/>
                <a:ext cx="3786" cy="6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3" name="Rectangle 101"/>
              <p:cNvSpPr>
                <a:spLocks noChangeArrowheads="1"/>
              </p:cNvSpPr>
              <p:nvPr/>
            </p:nvSpPr>
            <p:spPr bwMode="auto">
              <a:xfrm>
                <a:off x="913" y="2537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4" name="Rectangle 102"/>
              <p:cNvSpPr>
                <a:spLocks noChangeArrowheads="1"/>
              </p:cNvSpPr>
              <p:nvPr/>
            </p:nvSpPr>
            <p:spPr bwMode="auto">
              <a:xfrm>
                <a:off x="913" y="2542"/>
                <a:ext cx="3786" cy="5"/>
              </a:xfrm>
              <a:prstGeom prst="rect">
                <a:avLst/>
              </a:prstGeom>
              <a:solidFill>
                <a:srgbClr val="A7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5" name="Rectangle 103"/>
              <p:cNvSpPr>
                <a:spLocks noChangeArrowheads="1"/>
              </p:cNvSpPr>
              <p:nvPr/>
            </p:nvSpPr>
            <p:spPr bwMode="auto">
              <a:xfrm>
                <a:off x="913" y="2547"/>
                <a:ext cx="3786" cy="6"/>
              </a:xfrm>
              <a:prstGeom prst="rect">
                <a:avLst/>
              </a:prstGeom>
              <a:solidFill>
                <a:srgbClr val="A4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6" name="Rectangle 104"/>
              <p:cNvSpPr>
                <a:spLocks noChangeArrowheads="1"/>
              </p:cNvSpPr>
              <p:nvPr/>
            </p:nvSpPr>
            <p:spPr bwMode="auto">
              <a:xfrm>
                <a:off x="913" y="2553"/>
                <a:ext cx="3786" cy="5"/>
              </a:xfrm>
              <a:prstGeom prst="rect">
                <a:avLst/>
              </a:prstGeom>
              <a:solidFill>
                <a:srgbClr val="A2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7" name="Rectangle 105"/>
              <p:cNvSpPr>
                <a:spLocks noChangeArrowheads="1"/>
              </p:cNvSpPr>
              <p:nvPr/>
            </p:nvSpPr>
            <p:spPr bwMode="auto">
              <a:xfrm>
                <a:off x="913" y="255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8" name="Rectangle 106"/>
              <p:cNvSpPr>
                <a:spLocks noChangeArrowheads="1"/>
              </p:cNvSpPr>
              <p:nvPr/>
            </p:nvSpPr>
            <p:spPr bwMode="auto">
              <a:xfrm>
                <a:off x="913" y="2563"/>
                <a:ext cx="3786" cy="5"/>
              </a:xfrm>
              <a:prstGeom prst="rect">
                <a:avLst/>
              </a:prstGeom>
              <a:solidFill>
                <a:srgbClr val="9E09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9" name="Rectangle 107"/>
              <p:cNvSpPr>
                <a:spLocks noChangeArrowheads="1"/>
              </p:cNvSpPr>
              <p:nvPr/>
            </p:nvSpPr>
            <p:spPr bwMode="auto">
              <a:xfrm>
                <a:off x="913" y="2568"/>
                <a:ext cx="3786" cy="6"/>
              </a:xfrm>
              <a:prstGeom prst="rect">
                <a:avLst/>
              </a:prstGeom>
              <a:solidFill>
                <a:srgbClr val="9B05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0" name="Rectangle 108"/>
              <p:cNvSpPr>
                <a:spLocks noChangeArrowheads="1"/>
              </p:cNvSpPr>
              <p:nvPr/>
            </p:nvSpPr>
            <p:spPr bwMode="auto">
              <a:xfrm>
                <a:off x="913" y="2574"/>
                <a:ext cx="3786" cy="5"/>
              </a:xfrm>
              <a:prstGeom prst="rect">
                <a:avLst/>
              </a:prstGeom>
              <a:solidFill>
                <a:srgbClr val="9901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1" name="Rectangle 109"/>
              <p:cNvSpPr>
                <a:spLocks noChangeArrowheads="1"/>
              </p:cNvSpPr>
              <p:nvPr/>
            </p:nvSpPr>
            <p:spPr bwMode="auto">
              <a:xfrm>
                <a:off x="913" y="2579"/>
                <a:ext cx="3786" cy="5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2" name="Rectangle 110"/>
              <p:cNvSpPr>
                <a:spLocks noChangeArrowheads="1"/>
              </p:cNvSpPr>
              <p:nvPr/>
            </p:nvSpPr>
            <p:spPr bwMode="auto">
              <a:xfrm>
                <a:off x="913" y="2584"/>
                <a:ext cx="3786" cy="6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3" name="Rectangle 111"/>
              <p:cNvSpPr>
                <a:spLocks noChangeArrowheads="1"/>
              </p:cNvSpPr>
              <p:nvPr/>
            </p:nvSpPr>
            <p:spPr bwMode="auto">
              <a:xfrm>
                <a:off x="913" y="2590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4" name="Rectangle 112"/>
              <p:cNvSpPr>
                <a:spLocks noChangeArrowheads="1"/>
              </p:cNvSpPr>
              <p:nvPr/>
            </p:nvSpPr>
            <p:spPr bwMode="auto">
              <a:xfrm>
                <a:off x="913" y="2595"/>
                <a:ext cx="3786" cy="10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5" name="Rectangle 113"/>
              <p:cNvSpPr>
                <a:spLocks noChangeArrowheads="1"/>
              </p:cNvSpPr>
              <p:nvPr/>
            </p:nvSpPr>
            <p:spPr bwMode="auto">
              <a:xfrm>
                <a:off x="913" y="2605"/>
                <a:ext cx="3786" cy="6"/>
              </a:xfrm>
              <a:prstGeom prst="rect">
                <a:avLst/>
              </a:prstGeom>
              <a:solidFill>
                <a:srgbClr val="8D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6" name="Rectangle 114"/>
              <p:cNvSpPr>
                <a:spLocks noChangeArrowheads="1"/>
              </p:cNvSpPr>
              <p:nvPr/>
            </p:nvSpPr>
            <p:spPr bwMode="auto">
              <a:xfrm>
                <a:off x="913" y="2611"/>
                <a:ext cx="3786" cy="5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7" name="Rectangle 115"/>
              <p:cNvSpPr>
                <a:spLocks noChangeArrowheads="1"/>
              </p:cNvSpPr>
              <p:nvPr/>
            </p:nvSpPr>
            <p:spPr bwMode="auto">
              <a:xfrm>
                <a:off x="913" y="2616"/>
                <a:ext cx="3786" cy="5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8" name="Rectangle 116"/>
              <p:cNvSpPr>
                <a:spLocks noChangeArrowheads="1"/>
              </p:cNvSpPr>
              <p:nvPr/>
            </p:nvSpPr>
            <p:spPr bwMode="auto">
              <a:xfrm>
                <a:off x="913" y="2621"/>
                <a:ext cx="3786" cy="11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9" name="Rectangle 117"/>
              <p:cNvSpPr>
                <a:spLocks noChangeArrowheads="1"/>
              </p:cNvSpPr>
              <p:nvPr/>
            </p:nvSpPr>
            <p:spPr bwMode="auto">
              <a:xfrm>
                <a:off x="913" y="2632"/>
                <a:ext cx="3786" cy="5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0" name="Rectangle 118"/>
              <p:cNvSpPr>
                <a:spLocks noChangeArrowheads="1"/>
              </p:cNvSpPr>
              <p:nvPr/>
            </p:nvSpPr>
            <p:spPr bwMode="auto">
              <a:xfrm>
                <a:off x="913" y="2637"/>
                <a:ext cx="3786" cy="11"/>
              </a:xfrm>
              <a:prstGeom prst="rect">
                <a:avLst/>
              </a:prstGeom>
              <a:solidFill>
                <a:srgbClr val="82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1" name="Rectangle 119"/>
              <p:cNvSpPr>
                <a:spLocks noChangeArrowheads="1"/>
              </p:cNvSpPr>
              <p:nvPr/>
            </p:nvSpPr>
            <p:spPr bwMode="auto">
              <a:xfrm>
                <a:off x="913" y="2648"/>
                <a:ext cx="3786" cy="10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2" name="Rectangle 120"/>
              <p:cNvSpPr>
                <a:spLocks noChangeArrowheads="1"/>
              </p:cNvSpPr>
              <p:nvPr/>
            </p:nvSpPr>
            <p:spPr bwMode="auto">
              <a:xfrm>
                <a:off x="913" y="2658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3" name="Rectangle 121"/>
              <p:cNvSpPr>
                <a:spLocks noChangeArrowheads="1"/>
              </p:cNvSpPr>
              <p:nvPr/>
            </p:nvSpPr>
            <p:spPr bwMode="auto">
              <a:xfrm>
                <a:off x="913" y="2669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4" name="Rectangle 122"/>
              <p:cNvSpPr>
                <a:spLocks noChangeArrowheads="1"/>
              </p:cNvSpPr>
              <p:nvPr/>
            </p:nvSpPr>
            <p:spPr bwMode="auto">
              <a:xfrm>
                <a:off x="913" y="2680"/>
                <a:ext cx="3786" cy="15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5" name="Rectangle 123"/>
              <p:cNvSpPr>
                <a:spLocks noChangeArrowheads="1"/>
              </p:cNvSpPr>
              <p:nvPr/>
            </p:nvSpPr>
            <p:spPr bwMode="auto">
              <a:xfrm>
                <a:off x="913" y="2695"/>
                <a:ext cx="3786" cy="11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6" name="Rectangle 124"/>
              <p:cNvSpPr>
                <a:spLocks noChangeArrowheads="1"/>
              </p:cNvSpPr>
              <p:nvPr/>
            </p:nvSpPr>
            <p:spPr bwMode="auto">
              <a:xfrm>
                <a:off x="913" y="2706"/>
                <a:ext cx="3786" cy="5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7" name="Rectangle 125"/>
              <p:cNvSpPr>
                <a:spLocks noChangeArrowheads="1"/>
              </p:cNvSpPr>
              <p:nvPr/>
            </p:nvSpPr>
            <p:spPr bwMode="auto">
              <a:xfrm>
                <a:off x="907" y="1767"/>
                <a:ext cx="3783" cy="952"/>
              </a:xfrm>
              <a:prstGeom prst="rect">
                <a:avLst/>
              </a:prstGeom>
              <a:noFill/>
              <a:ln w="31750" cap="rnd">
                <a:solidFill>
                  <a:srgbClr val="4847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15366" name="Rectangle 127"/>
            <p:cNvSpPr>
              <a:spLocks noChangeArrowheads="1"/>
            </p:cNvSpPr>
            <p:nvPr/>
          </p:nvSpPr>
          <p:spPr bwMode="auto">
            <a:xfrm>
              <a:off x="1223" y="2000"/>
              <a:ext cx="367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4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列强选新代理窃取果实</a:t>
              </a:r>
              <a:endParaRPr lang="zh-CN" altLang="zh-CN" sz="48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3" descr="图片包含 文字, 照片, 旧, 书籍&#10;&#10;已生成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3438" y="1293813"/>
            <a:ext cx="2967037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矩形 138"/>
          <p:cNvSpPr>
            <a:spLocks noChangeArrowheads="1"/>
          </p:cNvSpPr>
          <p:nvPr/>
        </p:nvSpPr>
        <p:spPr bwMode="auto">
          <a:xfrm>
            <a:off x="1198563" y="5908675"/>
            <a:ext cx="2030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ea typeface="微软雅黑" pitchFamily="34" charset="-122"/>
              </a:rPr>
              <a:t>蔡锷的戎装照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140" name="Text Box 4"/>
          <p:cNvSpPr txBox="1">
            <a:spLocks noChangeArrowheads="1"/>
          </p:cNvSpPr>
          <p:nvPr/>
        </p:nvSpPr>
        <p:spPr bwMode="auto">
          <a:xfrm>
            <a:off x="4083050" y="1171575"/>
            <a:ext cx="4329113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ea typeface="微软雅黑" pitchFamily="34" charset="-122"/>
              </a:rPr>
              <a:t>     蔡锷（</a:t>
            </a:r>
            <a:r>
              <a:rPr lang="en-US" altLang="zh-CN" sz="2400" b="1">
                <a:ea typeface="微软雅黑" pitchFamily="34" charset="-122"/>
              </a:rPr>
              <a:t>1882</a:t>
            </a:r>
            <a:r>
              <a:rPr lang="zh-CN" altLang="en-US" sz="2400" b="1">
                <a:ea typeface="微软雅黑" pitchFamily="34" charset="-122"/>
              </a:rPr>
              <a:t>年－</a:t>
            </a:r>
            <a:r>
              <a:rPr lang="en-US" altLang="zh-CN" sz="2400" b="1">
                <a:ea typeface="微软雅黑" pitchFamily="34" charset="-122"/>
              </a:rPr>
              <a:t>1916</a:t>
            </a:r>
            <a:r>
              <a:rPr lang="zh-CN" altLang="en-US" sz="2400" b="1">
                <a:ea typeface="微软雅黑" pitchFamily="34" charset="-122"/>
              </a:rPr>
              <a:t>年），汉族，是中华民国初年的杰出军事领袖。蔡锷一生中，做了两件大事：一件是辛亥革命时期，在云南领导了推翻清朝统治的新军起义；另一件是积极参加了反对袁世凯称帝的护国战争。他能辨别政治风云，顺应历史潮流，投身革命运动；在军事理论和战争实践方面都作出了较突出的贡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649288" y="1427163"/>
            <a:ext cx="608647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(4)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结果：</a:t>
            </a:r>
          </a:p>
        </p:txBody>
      </p:sp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723900" y="1992313"/>
            <a:ext cx="770890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①袁世凯众叛亲离，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1916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22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日，被迫取消帝制，想继续窃据大总统职位。</a:t>
            </a:r>
            <a:endParaRPr lang="en-US" altLang="zh-CN" sz="2800" b="1">
              <a:solidFill>
                <a:srgbClr val="3333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②孙中山发表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第二次讨袁宣言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。 </a:t>
            </a:r>
            <a:endParaRPr lang="en-US" altLang="zh-CN" sz="2800" b="1">
              <a:solidFill>
                <a:srgbClr val="3333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③ 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月，袁世凯绝望死去。护国运动胜利结束。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574675" y="2997200"/>
            <a:ext cx="7808913" cy="2820988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袁世凯复辟帝制和卖国违背民意，违背了民主共和的发展潮流 。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革命党人的坚决斗争：护国运动的打击，全国人民的反对 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北洋军阀的分化和帝国主义的放弃。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0" hangingPunct="0">
              <a:lnSpc>
                <a:spcPct val="140000"/>
              </a:lnSpc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/>
            </a:r>
            <a:b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</a:t>
            </a:r>
            <a:r>
              <a:rPr lang="zh-CN" altLang="en-US" sz="2800" b="1" noProof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</a:t>
            </a: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3" name="矩形 71689"/>
          <p:cNvSpPr>
            <a:spLocks noChangeArrowheads="1"/>
          </p:cNvSpPr>
          <p:nvPr/>
        </p:nvSpPr>
        <p:spPr bwMode="auto">
          <a:xfrm>
            <a:off x="649288" y="2212975"/>
            <a:ext cx="80740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袁世凯复辟帝制为什么会迅速失败？</a:t>
            </a:r>
          </a:p>
        </p:txBody>
      </p:sp>
      <p:sp>
        <p:nvSpPr>
          <p:cNvPr id="35844" name="WordArt 3"/>
          <p:cNvSpPr>
            <a:spLocks noChangeArrowheads="1" noChangeShapeType="1" noTextEdit="1"/>
          </p:cNvSpPr>
          <p:nvPr/>
        </p:nvSpPr>
        <p:spPr bwMode="auto">
          <a:xfrm>
            <a:off x="574675" y="1431925"/>
            <a:ext cx="1439863" cy="493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69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议一议：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5"/>
          <p:cNvSpPr txBox="1">
            <a:spLocks noChangeArrowheads="1"/>
          </p:cNvSpPr>
          <p:nvPr/>
        </p:nvSpPr>
        <p:spPr bwMode="auto">
          <a:xfrm>
            <a:off x="3008313" y="1697038"/>
            <a:ext cx="541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第三篇章</a:t>
            </a:r>
          </a:p>
        </p:txBody>
      </p:sp>
      <p:grpSp>
        <p:nvGrpSpPr>
          <p:cNvPr id="36867" name="Group 4"/>
          <p:cNvGrpSpPr>
            <a:grpSpLocks noChangeAspect="1"/>
          </p:cNvGrpSpPr>
          <p:nvPr/>
        </p:nvGrpSpPr>
        <p:grpSpPr bwMode="auto">
          <a:xfrm>
            <a:off x="866775" y="2835275"/>
            <a:ext cx="8037513" cy="1663700"/>
            <a:chOff x="907" y="1749"/>
            <a:chExt cx="4102" cy="994"/>
          </a:xfrm>
        </p:grpSpPr>
        <p:sp>
          <p:nvSpPr>
            <p:cNvPr id="36868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7" y="1749"/>
              <a:ext cx="3811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869" name="Group 126"/>
            <p:cNvGrpSpPr>
              <a:grpSpLocks/>
            </p:cNvGrpSpPr>
            <p:nvPr/>
          </p:nvGrpSpPr>
          <p:grpSpPr bwMode="auto">
            <a:xfrm>
              <a:off x="907" y="1759"/>
              <a:ext cx="3792" cy="960"/>
              <a:chOff x="907" y="1759"/>
              <a:chExt cx="3792" cy="960"/>
            </a:xfrm>
          </p:grpSpPr>
          <p:sp>
            <p:nvSpPr>
              <p:cNvPr id="36871" name="Rectangle 5"/>
              <p:cNvSpPr>
                <a:spLocks noChangeArrowheads="1"/>
              </p:cNvSpPr>
              <p:nvPr/>
            </p:nvSpPr>
            <p:spPr bwMode="auto">
              <a:xfrm>
                <a:off x="913" y="1759"/>
                <a:ext cx="3786" cy="11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72" name="Rectangle 6"/>
              <p:cNvSpPr>
                <a:spLocks noChangeArrowheads="1"/>
              </p:cNvSpPr>
              <p:nvPr/>
            </p:nvSpPr>
            <p:spPr bwMode="auto">
              <a:xfrm>
                <a:off x="913" y="1770"/>
                <a:ext cx="3786" cy="16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73" name="Rectangle 7"/>
              <p:cNvSpPr>
                <a:spLocks noChangeArrowheads="1"/>
              </p:cNvSpPr>
              <p:nvPr/>
            </p:nvSpPr>
            <p:spPr bwMode="auto">
              <a:xfrm>
                <a:off x="913" y="1786"/>
                <a:ext cx="3786" cy="10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74" name="Rectangle 8"/>
              <p:cNvSpPr>
                <a:spLocks noChangeArrowheads="1"/>
              </p:cNvSpPr>
              <p:nvPr/>
            </p:nvSpPr>
            <p:spPr bwMode="auto">
              <a:xfrm>
                <a:off x="913" y="1796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75" name="Rectangle 9"/>
              <p:cNvSpPr>
                <a:spLocks noChangeArrowheads="1"/>
              </p:cNvSpPr>
              <p:nvPr/>
            </p:nvSpPr>
            <p:spPr bwMode="auto">
              <a:xfrm>
                <a:off x="913" y="1807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76" name="Rectangle 10"/>
              <p:cNvSpPr>
                <a:spLocks noChangeArrowheads="1"/>
              </p:cNvSpPr>
              <p:nvPr/>
            </p:nvSpPr>
            <p:spPr bwMode="auto">
              <a:xfrm>
                <a:off x="913" y="1818"/>
                <a:ext cx="3786" cy="5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77" name="Rectangle 11"/>
              <p:cNvSpPr>
                <a:spLocks noChangeArrowheads="1"/>
              </p:cNvSpPr>
              <p:nvPr/>
            </p:nvSpPr>
            <p:spPr bwMode="auto">
              <a:xfrm>
                <a:off x="913" y="1823"/>
                <a:ext cx="3786" cy="10"/>
              </a:xfrm>
              <a:prstGeom prst="rect">
                <a:avLst/>
              </a:prstGeom>
              <a:solidFill>
                <a:srgbClr val="81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78" name="Rectangle 12"/>
              <p:cNvSpPr>
                <a:spLocks noChangeArrowheads="1"/>
              </p:cNvSpPr>
              <p:nvPr/>
            </p:nvSpPr>
            <p:spPr bwMode="auto">
              <a:xfrm>
                <a:off x="913" y="1833"/>
                <a:ext cx="3786" cy="11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79" name="Rectangle 13"/>
              <p:cNvSpPr>
                <a:spLocks noChangeArrowheads="1"/>
              </p:cNvSpPr>
              <p:nvPr/>
            </p:nvSpPr>
            <p:spPr bwMode="auto">
              <a:xfrm>
                <a:off x="913" y="1844"/>
                <a:ext cx="3786" cy="5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0" name="Rectangle 14"/>
              <p:cNvSpPr>
                <a:spLocks noChangeArrowheads="1"/>
              </p:cNvSpPr>
              <p:nvPr/>
            </p:nvSpPr>
            <p:spPr bwMode="auto">
              <a:xfrm>
                <a:off x="913" y="1849"/>
                <a:ext cx="3786" cy="6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1" name="Rectangle 15"/>
              <p:cNvSpPr>
                <a:spLocks noChangeArrowheads="1"/>
              </p:cNvSpPr>
              <p:nvPr/>
            </p:nvSpPr>
            <p:spPr bwMode="auto">
              <a:xfrm>
                <a:off x="913" y="1855"/>
                <a:ext cx="3786" cy="10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2" name="Rectangle 16"/>
              <p:cNvSpPr>
                <a:spLocks noChangeArrowheads="1"/>
              </p:cNvSpPr>
              <p:nvPr/>
            </p:nvSpPr>
            <p:spPr bwMode="auto">
              <a:xfrm>
                <a:off x="913" y="1865"/>
                <a:ext cx="3786" cy="6"/>
              </a:xfrm>
              <a:prstGeom prst="rect">
                <a:avLst/>
              </a:prstGeom>
              <a:solidFill>
                <a:srgbClr val="8E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3" name="Rectangle 17"/>
              <p:cNvSpPr>
                <a:spLocks noChangeArrowheads="1"/>
              </p:cNvSpPr>
              <p:nvPr/>
            </p:nvSpPr>
            <p:spPr bwMode="auto">
              <a:xfrm>
                <a:off x="913" y="1871"/>
                <a:ext cx="3786" cy="5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4" name="Rectangle 18"/>
              <p:cNvSpPr>
                <a:spLocks noChangeArrowheads="1"/>
              </p:cNvSpPr>
              <p:nvPr/>
            </p:nvSpPr>
            <p:spPr bwMode="auto">
              <a:xfrm>
                <a:off x="913" y="1876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5" name="Rectangle 19"/>
              <p:cNvSpPr>
                <a:spLocks noChangeArrowheads="1"/>
              </p:cNvSpPr>
              <p:nvPr/>
            </p:nvSpPr>
            <p:spPr bwMode="auto">
              <a:xfrm>
                <a:off x="913" y="1881"/>
                <a:ext cx="3786" cy="5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6" name="Rectangle 20"/>
              <p:cNvSpPr>
                <a:spLocks noChangeArrowheads="1"/>
              </p:cNvSpPr>
              <p:nvPr/>
            </p:nvSpPr>
            <p:spPr bwMode="auto">
              <a:xfrm>
                <a:off x="913" y="1886"/>
                <a:ext cx="3786" cy="6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7" name="Rectangle 21"/>
              <p:cNvSpPr>
                <a:spLocks noChangeArrowheads="1"/>
              </p:cNvSpPr>
              <p:nvPr/>
            </p:nvSpPr>
            <p:spPr bwMode="auto">
              <a:xfrm>
                <a:off x="913" y="1892"/>
                <a:ext cx="3786" cy="5"/>
              </a:xfrm>
              <a:prstGeom prst="rect">
                <a:avLst/>
              </a:prstGeom>
              <a:solidFill>
                <a:srgbClr val="98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8" name="Rectangle 22"/>
              <p:cNvSpPr>
                <a:spLocks noChangeArrowheads="1"/>
              </p:cNvSpPr>
              <p:nvPr/>
            </p:nvSpPr>
            <p:spPr bwMode="auto">
              <a:xfrm>
                <a:off x="913" y="1897"/>
                <a:ext cx="3786" cy="5"/>
              </a:xfrm>
              <a:prstGeom prst="rect">
                <a:avLst/>
              </a:prstGeom>
              <a:solidFill>
                <a:srgbClr val="9B04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89" name="Rectangle 23"/>
              <p:cNvSpPr>
                <a:spLocks noChangeArrowheads="1"/>
              </p:cNvSpPr>
              <p:nvPr/>
            </p:nvSpPr>
            <p:spPr bwMode="auto">
              <a:xfrm>
                <a:off x="913" y="1902"/>
                <a:ext cx="3786" cy="6"/>
              </a:xfrm>
              <a:prstGeom prst="rect">
                <a:avLst/>
              </a:prstGeom>
              <a:solidFill>
                <a:srgbClr val="9D08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0" name="Rectangle 24"/>
              <p:cNvSpPr>
                <a:spLocks noChangeArrowheads="1"/>
              </p:cNvSpPr>
              <p:nvPr/>
            </p:nvSpPr>
            <p:spPr bwMode="auto">
              <a:xfrm>
                <a:off x="913" y="190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1" name="Rectangle 25"/>
              <p:cNvSpPr>
                <a:spLocks noChangeArrowheads="1"/>
              </p:cNvSpPr>
              <p:nvPr/>
            </p:nvSpPr>
            <p:spPr bwMode="auto">
              <a:xfrm>
                <a:off x="913" y="1913"/>
                <a:ext cx="3786" cy="5"/>
              </a:xfrm>
              <a:prstGeom prst="rect">
                <a:avLst/>
              </a:prstGeom>
              <a:solidFill>
                <a:srgbClr val="A20B2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2" name="Rectangle 26"/>
              <p:cNvSpPr>
                <a:spLocks noChangeArrowheads="1"/>
              </p:cNvSpPr>
              <p:nvPr/>
            </p:nvSpPr>
            <p:spPr bwMode="auto">
              <a:xfrm>
                <a:off x="913" y="1918"/>
                <a:ext cx="3786" cy="5"/>
              </a:xfrm>
              <a:prstGeom prst="rect">
                <a:avLst/>
              </a:prstGeom>
              <a:solidFill>
                <a:srgbClr val="A4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3" name="Rectangle 27"/>
              <p:cNvSpPr>
                <a:spLocks noChangeArrowheads="1"/>
              </p:cNvSpPr>
              <p:nvPr/>
            </p:nvSpPr>
            <p:spPr bwMode="auto">
              <a:xfrm>
                <a:off x="913" y="1923"/>
                <a:ext cx="3786" cy="6"/>
              </a:xfrm>
              <a:prstGeom prst="rect">
                <a:avLst/>
              </a:prstGeom>
              <a:solidFill>
                <a:srgbClr val="A6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4" name="Rectangle 28"/>
              <p:cNvSpPr>
                <a:spLocks noChangeArrowheads="1"/>
              </p:cNvSpPr>
              <p:nvPr/>
            </p:nvSpPr>
            <p:spPr bwMode="auto">
              <a:xfrm>
                <a:off x="913" y="1929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5" name="Rectangle 29"/>
              <p:cNvSpPr>
                <a:spLocks noChangeArrowheads="1"/>
              </p:cNvSpPr>
              <p:nvPr/>
            </p:nvSpPr>
            <p:spPr bwMode="auto">
              <a:xfrm>
                <a:off x="913" y="1934"/>
                <a:ext cx="3786" cy="5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6" name="Rectangle 30"/>
              <p:cNvSpPr>
                <a:spLocks noChangeArrowheads="1"/>
              </p:cNvSpPr>
              <p:nvPr/>
            </p:nvSpPr>
            <p:spPr bwMode="auto">
              <a:xfrm>
                <a:off x="913" y="1939"/>
                <a:ext cx="3786" cy="6"/>
              </a:xfrm>
              <a:prstGeom prst="rect">
                <a:avLst/>
              </a:prstGeom>
              <a:solidFill>
                <a:srgbClr val="AE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7" name="Rectangle 31"/>
              <p:cNvSpPr>
                <a:spLocks noChangeArrowheads="1"/>
              </p:cNvSpPr>
              <p:nvPr/>
            </p:nvSpPr>
            <p:spPr bwMode="auto">
              <a:xfrm>
                <a:off x="913" y="1945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8" name="Rectangle 32"/>
              <p:cNvSpPr>
                <a:spLocks noChangeArrowheads="1"/>
              </p:cNvSpPr>
              <p:nvPr/>
            </p:nvSpPr>
            <p:spPr bwMode="auto">
              <a:xfrm>
                <a:off x="913" y="1950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899" name="Rectangle 33"/>
              <p:cNvSpPr>
                <a:spLocks noChangeArrowheads="1"/>
              </p:cNvSpPr>
              <p:nvPr/>
            </p:nvSpPr>
            <p:spPr bwMode="auto">
              <a:xfrm>
                <a:off x="913" y="1955"/>
                <a:ext cx="3786" cy="5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0" name="Rectangle 34"/>
              <p:cNvSpPr>
                <a:spLocks noChangeArrowheads="1"/>
              </p:cNvSpPr>
              <p:nvPr/>
            </p:nvSpPr>
            <p:spPr bwMode="auto">
              <a:xfrm>
                <a:off x="913" y="1960"/>
                <a:ext cx="3786" cy="6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1" name="Rectangle 35"/>
              <p:cNvSpPr>
                <a:spLocks noChangeArrowheads="1"/>
              </p:cNvSpPr>
              <p:nvPr/>
            </p:nvSpPr>
            <p:spPr bwMode="auto">
              <a:xfrm>
                <a:off x="913" y="1966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2" name="Rectangle 36"/>
              <p:cNvSpPr>
                <a:spLocks noChangeArrowheads="1"/>
              </p:cNvSpPr>
              <p:nvPr/>
            </p:nvSpPr>
            <p:spPr bwMode="auto">
              <a:xfrm>
                <a:off x="913" y="1971"/>
                <a:ext cx="3786" cy="5"/>
              </a:xfrm>
              <a:prstGeom prst="rect">
                <a:avLst/>
              </a:prstGeom>
              <a:solidFill>
                <a:srgbClr val="BC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3" name="Rectangle 37"/>
              <p:cNvSpPr>
                <a:spLocks noChangeArrowheads="1"/>
              </p:cNvSpPr>
              <p:nvPr/>
            </p:nvSpPr>
            <p:spPr bwMode="auto">
              <a:xfrm>
                <a:off x="913" y="1976"/>
                <a:ext cx="3786" cy="6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4" name="Rectangle 38"/>
              <p:cNvSpPr>
                <a:spLocks noChangeArrowheads="1"/>
              </p:cNvSpPr>
              <p:nvPr/>
            </p:nvSpPr>
            <p:spPr bwMode="auto">
              <a:xfrm>
                <a:off x="913" y="1982"/>
                <a:ext cx="3786" cy="5"/>
              </a:xfrm>
              <a:prstGeom prst="rect">
                <a:avLst/>
              </a:prstGeom>
              <a:solidFill>
                <a:srgbClr val="C1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5" name="Rectangle 39"/>
              <p:cNvSpPr>
                <a:spLocks noChangeArrowheads="1"/>
              </p:cNvSpPr>
              <p:nvPr/>
            </p:nvSpPr>
            <p:spPr bwMode="auto">
              <a:xfrm>
                <a:off x="913" y="1987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6" name="Rectangle 40"/>
              <p:cNvSpPr>
                <a:spLocks noChangeArrowheads="1"/>
              </p:cNvSpPr>
              <p:nvPr/>
            </p:nvSpPr>
            <p:spPr bwMode="auto">
              <a:xfrm>
                <a:off x="913" y="1992"/>
                <a:ext cx="3786" cy="5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7" name="Rectangle 41"/>
              <p:cNvSpPr>
                <a:spLocks noChangeArrowheads="1"/>
              </p:cNvSpPr>
              <p:nvPr/>
            </p:nvSpPr>
            <p:spPr bwMode="auto">
              <a:xfrm>
                <a:off x="913" y="1997"/>
                <a:ext cx="3786" cy="6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8" name="Rectangle 42"/>
              <p:cNvSpPr>
                <a:spLocks noChangeArrowheads="1"/>
              </p:cNvSpPr>
              <p:nvPr/>
            </p:nvSpPr>
            <p:spPr bwMode="auto">
              <a:xfrm>
                <a:off x="913" y="2003"/>
                <a:ext cx="3786" cy="5"/>
              </a:xfrm>
              <a:prstGeom prst="rect">
                <a:avLst/>
              </a:prstGeom>
              <a:solidFill>
                <a:srgbClr val="CA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09" name="Rectangle 43"/>
              <p:cNvSpPr>
                <a:spLocks noChangeArrowheads="1"/>
              </p:cNvSpPr>
              <p:nvPr/>
            </p:nvSpPr>
            <p:spPr bwMode="auto">
              <a:xfrm>
                <a:off x="913" y="2008"/>
                <a:ext cx="3786" cy="5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0" name="Rectangle 44"/>
              <p:cNvSpPr>
                <a:spLocks noChangeArrowheads="1"/>
              </p:cNvSpPr>
              <p:nvPr/>
            </p:nvSpPr>
            <p:spPr bwMode="auto">
              <a:xfrm>
                <a:off x="913" y="2013"/>
                <a:ext cx="3786" cy="6"/>
              </a:xfrm>
              <a:prstGeom prst="rect">
                <a:avLst/>
              </a:prstGeom>
              <a:solidFill>
                <a:srgbClr val="CF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1" name="Rectangle 45"/>
              <p:cNvSpPr>
                <a:spLocks noChangeArrowheads="1"/>
              </p:cNvSpPr>
              <p:nvPr/>
            </p:nvSpPr>
            <p:spPr bwMode="auto">
              <a:xfrm>
                <a:off x="913" y="2019"/>
                <a:ext cx="3786" cy="5"/>
              </a:xfrm>
              <a:prstGeom prst="rect">
                <a:avLst/>
              </a:prstGeom>
              <a:solidFill>
                <a:srgbClr val="D1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2" name="Rectangle 46"/>
              <p:cNvSpPr>
                <a:spLocks noChangeArrowheads="1"/>
              </p:cNvSpPr>
              <p:nvPr/>
            </p:nvSpPr>
            <p:spPr bwMode="auto">
              <a:xfrm>
                <a:off x="913" y="2024"/>
                <a:ext cx="3786" cy="5"/>
              </a:xfrm>
              <a:prstGeom prst="rect">
                <a:avLst/>
              </a:prstGeom>
              <a:solidFill>
                <a:srgbClr val="D3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3" name="Rectangle 47"/>
              <p:cNvSpPr>
                <a:spLocks noChangeArrowheads="1"/>
              </p:cNvSpPr>
              <p:nvPr/>
            </p:nvSpPr>
            <p:spPr bwMode="auto">
              <a:xfrm>
                <a:off x="913" y="2029"/>
                <a:ext cx="3786" cy="5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4" name="Rectangle 48"/>
              <p:cNvSpPr>
                <a:spLocks noChangeArrowheads="1"/>
              </p:cNvSpPr>
              <p:nvPr/>
            </p:nvSpPr>
            <p:spPr bwMode="auto">
              <a:xfrm>
                <a:off x="913" y="2034"/>
                <a:ext cx="3786" cy="6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5" name="Rectangle 49"/>
              <p:cNvSpPr>
                <a:spLocks noChangeArrowheads="1"/>
              </p:cNvSpPr>
              <p:nvPr/>
            </p:nvSpPr>
            <p:spPr bwMode="auto">
              <a:xfrm>
                <a:off x="913" y="2040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6" name="Rectangle 50"/>
              <p:cNvSpPr>
                <a:spLocks noChangeArrowheads="1"/>
              </p:cNvSpPr>
              <p:nvPr/>
            </p:nvSpPr>
            <p:spPr bwMode="auto">
              <a:xfrm>
                <a:off x="913" y="2045"/>
                <a:ext cx="3786" cy="11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7" name="Rectangle 51"/>
              <p:cNvSpPr>
                <a:spLocks noChangeArrowheads="1"/>
              </p:cNvSpPr>
              <p:nvPr/>
            </p:nvSpPr>
            <p:spPr bwMode="auto">
              <a:xfrm>
                <a:off x="913" y="2056"/>
                <a:ext cx="3786" cy="5"/>
              </a:xfrm>
              <a:prstGeom prst="rect">
                <a:avLst/>
              </a:prstGeom>
              <a:solidFill>
                <a:srgbClr val="DF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8" name="Rectangle 52"/>
              <p:cNvSpPr>
                <a:spLocks noChangeArrowheads="1"/>
              </p:cNvSpPr>
              <p:nvPr/>
            </p:nvSpPr>
            <p:spPr bwMode="auto">
              <a:xfrm>
                <a:off x="913" y="2061"/>
                <a:ext cx="3786" cy="5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19" name="Rectangle 53"/>
              <p:cNvSpPr>
                <a:spLocks noChangeArrowheads="1"/>
              </p:cNvSpPr>
              <p:nvPr/>
            </p:nvSpPr>
            <p:spPr bwMode="auto">
              <a:xfrm>
                <a:off x="913" y="2066"/>
                <a:ext cx="3786" cy="11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0" name="Rectangle 54"/>
              <p:cNvSpPr>
                <a:spLocks noChangeArrowheads="1"/>
              </p:cNvSpPr>
              <p:nvPr/>
            </p:nvSpPr>
            <p:spPr bwMode="auto">
              <a:xfrm>
                <a:off x="913" y="2077"/>
                <a:ext cx="3786" cy="10"/>
              </a:xfrm>
              <a:prstGeom prst="rect">
                <a:avLst/>
              </a:prstGeom>
              <a:solidFill>
                <a:srgbClr val="E6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1" name="Rectangle 55"/>
              <p:cNvSpPr>
                <a:spLocks noChangeArrowheads="1"/>
              </p:cNvSpPr>
              <p:nvPr/>
            </p:nvSpPr>
            <p:spPr bwMode="auto">
              <a:xfrm>
                <a:off x="913" y="2087"/>
                <a:ext cx="3786" cy="11"/>
              </a:xfrm>
              <a:prstGeom prst="rect">
                <a:avLst/>
              </a:prstGeom>
              <a:solidFill>
                <a:srgbClr val="E9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2" name="Rectangle 56"/>
              <p:cNvSpPr>
                <a:spLocks noChangeArrowheads="1"/>
              </p:cNvSpPr>
              <p:nvPr/>
            </p:nvSpPr>
            <p:spPr bwMode="auto">
              <a:xfrm>
                <a:off x="913" y="2098"/>
                <a:ext cx="3786" cy="10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3" name="Rectangle 57"/>
              <p:cNvSpPr>
                <a:spLocks noChangeArrowheads="1"/>
              </p:cNvSpPr>
              <p:nvPr/>
            </p:nvSpPr>
            <p:spPr bwMode="auto">
              <a:xfrm>
                <a:off x="913" y="2108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4" name="Rectangle 58"/>
              <p:cNvSpPr>
                <a:spLocks noChangeArrowheads="1"/>
              </p:cNvSpPr>
              <p:nvPr/>
            </p:nvSpPr>
            <p:spPr bwMode="auto">
              <a:xfrm>
                <a:off x="913" y="2119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5" name="Rectangle 59"/>
              <p:cNvSpPr>
                <a:spLocks noChangeArrowheads="1"/>
              </p:cNvSpPr>
              <p:nvPr/>
            </p:nvSpPr>
            <p:spPr bwMode="auto">
              <a:xfrm>
                <a:off x="913" y="2130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6" name="Rectangle 60"/>
              <p:cNvSpPr>
                <a:spLocks noChangeArrowheads="1"/>
              </p:cNvSpPr>
              <p:nvPr/>
            </p:nvSpPr>
            <p:spPr bwMode="auto">
              <a:xfrm>
                <a:off x="913" y="2140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7" name="Rectangle 61"/>
              <p:cNvSpPr>
                <a:spLocks noChangeArrowheads="1"/>
              </p:cNvSpPr>
              <p:nvPr/>
            </p:nvSpPr>
            <p:spPr bwMode="auto">
              <a:xfrm>
                <a:off x="913" y="2151"/>
                <a:ext cx="3786" cy="16"/>
              </a:xfrm>
              <a:prstGeom prst="rect">
                <a:avLst/>
              </a:prstGeom>
              <a:solidFill>
                <a:srgbClr val="F6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8" name="Rectangle 62"/>
              <p:cNvSpPr>
                <a:spLocks noChangeArrowheads="1"/>
              </p:cNvSpPr>
              <p:nvPr/>
            </p:nvSpPr>
            <p:spPr bwMode="auto">
              <a:xfrm>
                <a:off x="913" y="2167"/>
                <a:ext cx="3786" cy="15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29" name="Rectangle 63"/>
              <p:cNvSpPr>
                <a:spLocks noChangeArrowheads="1"/>
              </p:cNvSpPr>
              <p:nvPr/>
            </p:nvSpPr>
            <p:spPr bwMode="auto">
              <a:xfrm>
                <a:off x="913" y="2182"/>
                <a:ext cx="3786" cy="32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0" name="Rectangle 64"/>
              <p:cNvSpPr>
                <a:spLocks noChangeArrowheads="1"/>
              </p:cNvSpPr>
              <p:nvPr/>
            </p:nvSpPr>
            <p:spPr bwMode="auto">
              <a:xfrm>
                <a:off x="913" y="2214"/>
                <a:ext cx="3786" cy="58"/>
              </a:xfrm>
              <a:prstGeom prst="rect">
                <a:avLst/>
              </a:prstGeom>
              <a:solidFill>
                <a:srgbClr val="FC0B3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1" name="Rectangle 65"/>
              <p:cNvSpPr>
                <a:spLocks noChangeArrowheads="1"/>
              </p:cNvSpPr>
              <p:nvPr/>
            </p:nvSpPr>
            <p:spPr bwMode="auto">
              <a:xfrm>
                <a:off x="913" y="2272"/>
                <a:ext cx="3786" cy="27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2" name="Rectangle 66"/>
              <p:cNvSpPr>
                <a:spLocks noChangeArrowheads="1"/>
              </p:cNvSpPr>
              <p:nvPr/>
            </p:nvSpPr>
            <p:spPr bwMode="auto">
              <a:xfrm>
                <a:off x="913" y="2299"/>
                <a:ext cx="3786" cy="16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3" name="Rectangle 67"/>
              <p:cNvSpPr>
                <a:spLocks noChangeArrowheads="1"/>
              </p:cNvSpPr>
              <p:nvPr/>
            </p:nvSpPr>
            <p:spPr bwMode="auto">
              <a:xfrm>
                <a:off x="913" y="2315"/>
                <a:ext cx="3786" cy="10"/>
              </a:xfrm>
              <a:prstGeom prst="rect">
                <a:avLst/>
              </a:prstGeom>
              <a:solidFill>
                <a:srgbClr val="F6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4" name="Rectangle 68"/>
              <p:cNvSpPr>
                <a:spLocks noChangeArrowheads="1"/>
              </p:cNvSpPr>
              <p:nvPr/>
            </p:nvSpPr>
            <p:spPr bwMode="auto">
              <a:xfrm>
                <a:off x="913" y="2325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5" name="Rectangle 69"/>
              <p:cNvSpPr>
                <a:spLocks noChangeArrowheads="1"/>
              </p:cNvSpPr>
              <p:nvPr/>
            </p:nvSpPr>
            <p:spPr bwMode="auto">
              <a:xfrm>
                <a:off x="913" y="2336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6" name="Rectangle 70"/>
              <p:cNvSpPr>
                <a:spLocks noChangeArrowheads="1"/>
              </p:cNvSpPr>
              <p:nvPr/>
            </p:nvSpPr>
            <p:spPr bwMode="auto">
              <a:xfrm>
                <a:off x="913" y="2346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7" name="Rectangle 71"/>
              <p:cNvSpPr>
                <a:spLocks noChangeArrowheads="1"/>
              </p:cNvSpPr>
              <p:nvPr/>
            </p:nvSpPr>
            <p:spPr bwMode="auto">
              <a:xfrm>
                <a:off x="913" y="2357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8" name="Rectangle 72"/>
              <p:cNvSpPr>
                <a:spLocks noChangeArrowheads="1"/>
              </p:cNvSpPr>
              <p:nvPr/>
            </p:nvSpPr>
            <p:spPr bwMode="auto">
              <a:xfrm>
                <a:off x="913" y="2368"/>
                <a:ext cx="3786" cy="5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39" name="Rectangle 73"/>
              <p:cNvSpPr>
                <a:spLocks noChangeArrowheads="1"/>
              </p:cNvSpPr>
              <p:nvPr/>
            </p:nvSpPr>
            <p:spPr bwMode="auto">
              <a:xfrm>
                <a:off x="913" y="2373"/>
                <a:ext cx="3786" cy="10"/>
              </a:xfrm>
              <a:prstGeom prst="rect">
                <a:avLst/>
              </a:prstGeom>
              <a:solidFill>
                <a:srgbClr val="EA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0" name="Rectangle 74"/>
              <p:cNvSpPr>
                <a:spLocks noChangeArrowheads="1"/>
              </p:cNvSpPr>
              <p:nvPr/>
            </p:nvSpPr>
            <p:spPr bwMode="auto">
              <a:xfrm>
                <a:off x="913" y="2383"/>
                <a:ext cx="3786" cy="6"/>
              </a:xfrm>
              <a:prstGeom prst="rect">
                <a:avLst/>
              </a:prstGeom>
              <a:solidFill>
                <a:srgbClr val="E8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1" name="Rectangle 75"/>
              <p:cNvSpPr>
                <a:spLocks noChangeArrowheads="1"/>
              </p:cNvSpPr>
              <p:nvPr/>
            </p:nvSpPr>
            <p:spPr bwMode="auto">
              <a:xfrm>
                <a:off x="913" y="2389"/>
                <a:ext cx="3786" cy="10"/>
              </a:xfrm>
              <a:prstGeom prst="rect">
                <a:avLst/>
              </a:prstGeom>
              <a:solidFill>
                <a:srgbClr val="E6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2" name="Rectangle 76"/>
              <p:cNvSpPr>
                <a:spLocks noChangeArrowheads="1"/>
              </p:cNvSpPr>
              <p:nvPr/>
            </p:nvSpPr>
            <p:spPr bwMode="auto">
              <a:xfrm>
                <a:off x="913" y="2399"/>
                <a:ext cx="3786" cy="6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3" name="Rectangle 77"/>
              <p:cNvSpPr>
                <a:spLocks noChangeArrowheads="1"/>
              </p:cNvSpPr>
              <p:nvPr/>
            </p:nvSpPr>
            <p:spPr bwMode="auto">
              <a:xfrm>
                <a:off x="913" y="2405"/>
                <a:ext cx="3786" cy="10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4" name="Rectangle 78"/>
              <p:cNvSpPr>
                <a:spLocks noChangeArrowheads="1"/>
              </p:cNvSpPr>
              <p:nvPr/>
            </p:nvSpPr>
            <p:spPr bwMode="auto">
              <a:xfrm>
                <a:off x="913" y="2415"/>
                <a:ext cx="3786" cy="5"/>
              </a:xfrm>
              <a:prstGeom prst="rect">
                <a:avLst/>
              </a:prstGeom>
              <a:solidFill>
                <a:srgbClr val="DE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5" name="Rectangle 79"/>
              <p:cNvSpPr>
                <a:spLocks noChangeArrowheads="1"/>
              </p:cNvSpPr>
              <p:nvPr/>
            </p:nvSpPr>
            <p:spPr bwMode="auto">
              <a:xfrm>
                <a:off x="913" y="2420"/>
                <a:ext cx="3786" cy="6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6" name="Rectangle 80"/>
              <p:cNvSpPr>
                <a:spLocks noChangeArrowheads="1"/>
              </p:cNvSpPr>
              <p:nvPr/>
            </p:nvSpPr>
            <p:spPr bwMode="auto">
              <a:xfrm>
                <a:off x="913" y="2426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7" name="Rectangle 81"/>
              <p:cNvSpPr>
                <a:spLocks noChangeArrowheads="1"/>
              </p:cNvSpPr>
              <p:nvPr/>
            </p:nvSpPr>
            <p:spPr bwMode="auto">
              <a:xfrm>
                <a:off x="913" y="2431"/>
                <a:ext cx="3786" cy="5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8" name="Rectangle 82"/>
              <p:cNvSpPr>
                <a:spLocks noChangeArrowheads="1"/>
              </p:cNvSpPr>
              <p:nvPr/>
            </p:nvSpPr>
            <p:spPr bwMode="auto">
              <a:xfrm>
                <a:off x="913" y="2436"/>
                <a:ext cx="3786" cy="6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49" name="Rectangle 83"/>
              <p:cNvSpPr>
                <a:spLocks noChangeArrowheads="1"/>
              </p:cNvSpPr>
              <p:nvPr/>
            </p:nvSpPr>
            <p:spPr bwMode="auto">
              <a:xfrm>
                <a:off x="913" y="2442"/>
                <a:ext cx="3786" cy="5"/>
              </a:xfrm>
              <a:prstGeom prst="rect">
                <a:avLst/>
              </a:prstGeom>
              <a:solidFill>
                <a:srgbClr val="D4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0" name="Rectangle 84"/>
              <p:cNvSpPr>
                <a:spLocks noChangeArrowheads="1"/>
              </p:cNvSpPr>
              <p:nvPr/>
            </p:nvSpPr>
            <p:spPr bwMode="auto">
              <a:xfrm>
                <a:off x="913" y="2447"/>
                <a:ext cx="3786" cy="5"/>
              </a:xfrm>
              <a:prstGeom prst="rect">
                <a:avLst/>
              </a:prstGeom>
              <a:solidFill>
                <a:srgbClr val="D2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1" name="Rectangle 85"/>
              <p:cNvSpPr>
                <a:spLocks noChangeArrowheads="1"/>
              </p:cNvSpPr>
              <p:nvPr/>
            </p:nvSpPr>
            <p:spPr bwMode="auto">
              <a:xfrm>
                <a:off x="913" y="2452"/>
                <a:ext cx="3786" cy="5"/>
              </a:xfrm>
              <a:prstGeom prst="rect">
                <a:avLst/>
              </a:prstGeom>
              <a:solidFill>
                <a:srgbClr val="D0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2" name="Rectangle 86"/>
              <p:cNvSpPr>
                <a:spLocks noChangeArrowheads="1"/>
              </p:cNvSpPr>
              <p:nvPr/>
            </p:nvSpPr>
            <p:spPr bwMode="auto">
              <a:xfrm>
                <a:off x="913" y="2457"/>
                <a:ext cx="3786" cy="6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3" name="Rectangle 87"/>
              <p:cNvSpPr>
                <a:spLocks noChangeArrowheads="1"/>
              </p:cNvSpPr>
              <p:nvPr/>
            </p:nvSpPr>
            <p:spPr bwMode="auto">
              <a:xfrm>
                <a:off x="913" y="2463"/>
                <a:ext cx="3786" cy="5"/>
              </a:xfrm>
              <a:prstGeom prst="rect">
                <a:avLst/>
              </a:prstGeom>
              <a:solidFill>
                <a:srgbClr val="CB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4" name="Rectangle 88"/>
              <p:cNvSpPr>
                <a:spLocks noChangeArrowheads="1"/>
              </p:cNvSpPr>
              <p:nvPr/>
            </p:nvSpPr>
            <p:spPr bwMode="auto">
              <a:xfrm>
                <a:off x="913" y="2468"/>
                <a:ext cx="3786" cy="5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5" name="Rectangle 89"/>
              <p:cNvSpPr>
                <a:spLocks noChangeArrowheads="1"/>
              </p:cNvSpPr>
              <p:nvPr/>
            </p:nvSpPr>
            <p:spPr bwMode="auto">
              <a:xfrm>
                <a:off x="913" y="2473"/>
                <a:ext cx="3786" cy="6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6" name="Rectangle 90"/>
              <p:cNvSpPr>
                <a:spLocks noChangeArrowheads="1"/>
              </p:cNvSpPr>
              <p:nvPr/>
            </p:nvSpPr>
            <p:spPr bwMode="auto">
              <a:xfrm>
                <a:off x="913" y="2479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7" name="Rectangle 91"/>
              <p:cNvSpPr>
                <a:spLocks noChangeArrowheads="1"/>
              </p:cNvSpPr>
              <p:nvPr/>
            </p:nvSpPr>
            <p:spPr bwMode="auto">
              <a:xfrm>
                <a:off x="913" y="2484"/>
                <a:ext cx="3786" cy="5"/>
              </a:xfrm>
              <a:prstGeom prst="rect">
                <a:avLst/>
              </a:prstGeom>
              <a:solidFill>
                <a:srgbClr val="C2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8" name="Rectangle 92"/>
              <p:cNvSpPr>
                <a:spLocks noChangeArrowheads="1"/>
              </p:cNvSpPr>
              <p:nvPr/>
            </p:nvSpPr>
            <p:spPr bwMode="auto">
              <a:xfrm>
                <a:off x="913" y="2489"/>
                <a:ext cx="3786" cy="5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59" name="Rectangle 93"/>
              <p:cNvSpPr>
                <a:spLocks noChangeArrowheads="1"/>
              </p:cNvSpPr>
              <p:nvPr/>
            </p:nvSpPr>
            <p:spPr bwMode="auto">
              <a:xfrm>
                <a:off x="913" y="2494"/>
                <a:ext cx="3786" cy="6"/>
              </a:xfrm>
              <a:prstGeom prst="rect">
                <a:avLst/>
              </a:prstGeom>
              <a:solidFill>
                <a:srgbClr val="BD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0" name="Rectangle 94"/>
              <p:cNvSpPr>
                <a:spLocks noChangeArrowheads="1"/>
              </p:cNvSpPr>
              <p:nvPr/>
            </p:nvSpPr>
            <p:spPr bwMode="auto">
              <a:xfrm>
                <a:off x="913" y="2500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1" name="Rectangle 95"/>
              <p:cNvSpPr>
                <a:spLocks noChangeArrowheads="1"/>
              </p:cNvSpPr>
              <p:nvPr/>
            </p:nvSpPr>
            <p:spPr bwMode="auto">
              <a:xfrm>
                <a:off x="913" y="2505"/>
                <a:ext cx="3786" cy="5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2" name="Rectangle 96"/>
              <p:cNvSpPr>
                <a:spLocks noChangeArrowheads="1"/>
              </p:cNvSpPr>
              <p:nvPr/>
            </p:nvSpPr>
            <p:spPr bwMode="auto">
              <a:xfrm>
                <a:off x="913" y="2510"/>
                <a:ext cx="3786" cy="6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3" name="Rectangle 97"/>
              <p:cNvSpPr>
                <a:spLocks noChangeArrowheads="1"/>
              </p:cNvSpPr>
              <p:nvPr/>
            </p:nvSpPr>
            <p:spPr bwMode="auto">
              <a:xfrm>
                <a:off x="913" y="2516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4" name="Rectangle 98"/>
              <p:cNvSpPr>
                <a:spLocks noChangeArrowheads="1"/>
              </p:cNvSpPr>
              <p:nvPr/>
            </p:nvSpPr>
            <p:spPr bwMode="auto">
              <a:xfrm>
                <a:off x="913" y="2521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5" name="Rectangle 99"/>
              <p:cNvSpPr>
                <a:spLocks noChangeArrowheads="1"/>
              </p:cNvSpPr>
              <p:nvPr/>
            </p:nvSpPr>
            <p:spPr bwMode="auto">
              <a:xfrm>
                <a:off x="913" y="2526"/>
                <a:ext cx="3786" cy="5"/>
              </a:xfrm>
              <a:prstGeom prst="rect">
                <a:avLst/>
              </a:prstGeom>
              <a:solidFill>
                <a:srgbClr val="AE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6" name="Rectangle 100"/>
              <p:cNvSpPr>
                <a:spLocks noChangeArrowheads="1"/>
              </p:cNvSpPr>
              <p:nvPr/>
            </p:nvSpPr>
            <p:spPr bwMode="auto">
              <a:xfrm>
                <a:off x="913" y="2531"/>
                <a:ext cx="3786" cy="6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7" name="Rectangle 101"/>
              <p:cNvSpPr>
                <a:spLocks noChangeArrowheads="1"/>
              </p:cNvSpPr>
              <p:nvPr/>
            </p:nvSpPr>
            <p:spPr bwMode="auto">
              <a:xfrm>
                <a:off x="913" y="2537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8" name="Rectangle 102"/>
              <p:cNvSpPr>
                <a:spLocks noChangeArrowheads="1"/>
              </p:cNvSpPr>
              <p:nvPr/>
            </p:nvSpPr>
            <p:spPr bwMode="auto">
              <a:xfrm>
                <a:off x="913" y="2542"/>
                <a:ext cx="3786" cy="5"/>
              </a:xfrm>
              <a:prstGeom prst="rect">
                <a:avLst/>
              </a:prstGeom>
              <a:solidFill>
                <a:srgbClr val="A7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69" name="Rectangle 103"/>
              <p:cNvSpPr>
                <a:spLocks noChangeArrowheads="1"/>
              </p:cNvSpPr>
              <p:nvPr/>
            </p:nvSpPr>
            <p:spPr bwMode="auto">
              <a:xfrm>
                <a:off x="913" y="2547"/>
                <a:ext cx="3786" cy="6"/>
              </a:xfrm>
              <a:prstGeom prst="rect">
                <a:avLst/>
              </a:prstGeom>
              <a:solidFill>
                <a:srgbClr val="A4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0" name="Rectangle 104"/>
              <p:cNvSpPr>
                <a:spLocks noChangeArrowheads="1"/>
              </p:cNvSpPr>
              <p:nvPr/>
            </p:nvSpPr>
            <p:spPr bwMode="auto">
              <a:xfrm>
                <a:off x="913" y="2553"/>
                <a:ext cx="3786" cy="5"/>
              </a:xfrm>
              <a:prstGeom prst="rect">
                <a:avLst/>
              </a:prstGeom>
              <a:solidFill>
                <a:srgbClr val="A2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1" name="Rectangle 105"/>
              <p:cNvSpPr>
                <a:spLocks noChangeArrowheads="1"/>
              </p:cNvSpPr>
              <p:nvPr/>
            </p:nvSpPr>
            <p:spPr bwMode="auto">
              <a:xfrm>
                <a:off x="913" y="255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2" name="Rectangle 106"/>
              <p:cNvSpPr>
                <a:spLocks noChangeArrowheads="1"/>
              </p:cNvSpPr>
              <p:nvPr/>
            </p:nvSpPr>
            <p:spPr bwMode="auto">
              <a:xfrm>
                <a:off x="913" y="2563"/>
                <a:ext cx="3786" cy="5"/>
              </a:xfrm>
              <a:prstGeom prst="rect">
                <a:avLst/>
              </a:prstGeom>
              <a:solidFill>
                <a:srgbClr val="9E09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3" name="Rectangle 107"/>
              <p:cNvSpPr>
                <a:spLocks noChangeArrowheads="1"/>
              </p:cNvSpPr>
              <p:nvPr/>
            </p:nvSpPr>
            <p:spPr bwMode="auto">
              <a:xfrm>
                <a:off x="913" y="2568"/>
                <a:ext cx="3786" cy="6"/>
              </a:xfrm>
              <a:prstGeom prst="rect">
                <a:avLst/>
              </a:prstGeom>
              <a:solidFill>
                <a:srgbClr val="9B05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4" name="Rectangle 108"/>
              <p:cNvSpPr>
                <a:spLocks noChangeArrowheads="1"/>
              </p:cNvSpPr>
              <p:nvPr/>
            </p:nvSpPr>
            <p:spPr bwMode="auto">
              <a:xfrm>
                <a:off x="913" y="2574"/>
                <a:ext cx="3786" cy="5"/>
              </a:xfrm>
              <a:prstGeom prst="rect">
                <a:avLst/>
              </a:prstGeom>
              <a:solidFill>
                <a:srgbClr val="9901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5" name="Rectangle 109"/>
              <p:cNvSpPr>
                <a:spLocks noChangeArrowheads="1"/>
              </p:cNvSpPr>
              <p:nvPr/>
            </p:nvSpPr>
            <p:spPr bwMode="auto">
              <a:xfrm>
                <a:off x="913" y="2579"/>
                <a:ext cx="3786" cy="5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6" name="Rectangle 110"/>
              <p:cNvSpPr>
                <a:spLocks noChangeArrowheads="1"/>
              </p:cNvSpPr>
              <p:nvPr/>
            </p:nvSpPr>
            <p:spPr bwMode="auto">
              <a:xfrm>
                <a:off x="913" y="2584"/>
                <a:ext cx="3786" cy="6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7" name="Rectangle 111"/>
              <p:cNvSpPr>
                <a:spLocks noChangeArrowheads="1"/>
              </p:cNvSpPr>
              <p:nvPr/>
            </p:nvSpPr>
            <p:spPr bwMode="auto">
              <a:xfrm>
                <a:off x="913" y="2590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8" name="Rectangle 112"/>
              <p:cNvSpPr>
                <a:spLocks noChangeArrowheads="1"/>
              </p:cNvSpPr>
              <p:nvPr/>
            </p:nvSpPr>
            <p:spPr bwMode="auto">
              <a:xfrm>
                <a:off x="913" y="2595"/>
                <a:ext cx="3786" cy="10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79" name="Rectangle 113"/>
              <p:cNvSpPr>
                <a:spLocks noChangeArrowheads="1"/>
              </p:cNvSpPr>
              <p:nvPr/>
            </p:nvSpPr>
            <p:spPr bwMode="auto">
              <a:xfrm>
                <a:off x="913" y="2605"/>
                <a:ext cx="3786" cy="6"/>
              </a:xfrm>
              <a:prstGeom prst="rect">
                <a:avLst/>
              </a:prstGeom>
              <a:solidFill>
                <a:srgbClr val="8D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0" name="Rectangle 114"/>
              <p:cNvSpPr>
                <a:spLocks noChangeArrowheads="1"/>
              </p:cNvSpPr>
              <p:nvPr/>
            </p:nvSpPr>
            <p:spPr bwMode="auto">
              <a:xfrm>
                <a:off x="913" y="2611"/>
                <a:ext cx="3786" cy="5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1" name="Rectangle 115"/>
              <p:cNvSpPr>
                <a:spLocks noChangeArrowheads="1"/>
              </p:cNvSpPr>
              <p:nvPr/>
            </p:nvSpPr>
            <p:spPr bwMode="auto">
              <a:xfrm>
                <a:off x="913" y="2616"/>
                <a:ext cx="3786" cy="5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2" name="Rectangle 116"/>
              <p:cNvSpPr>
                <a:spLocks noChangeArrowheads="1"/>
              </p:cNvSpPr>
              <p:nvPr/>
            </p:nvSpPr>
            <p:spPr bwMode="auto">
              <a:xfrm>
                <a:off x="913" y="2621"/>
                <a:ext cx="3786" cy="11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3" name="Rectangle 117"/>
              <p:cNvSpPr>
                <a:spLocks noChangeArrowheads="1"/>
              </p:cNvSpPr>
              <p:nvPr/>
            </p:nvSpPr>
            <p:spPr bwMode="auto">
              <a:xfrm>
                <a:off x="913" y="2632"/>
                <a:ext cx="3786" cy="5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4" name="Rectangle 118"/>
              <p:cNvSpPr>
                <a:spLocks noChangeArrowheads="1"/>
              </p:cNvSpPr>
              <p:nvPr/>
            </p:nvSpPr>
            <p:spPr bwMode="auto">
              <a:xfrm>
                <a:off x="913" y="2637"/>
                <a:ext cx="3786" cy="11"/>
              </a:xfrm>
              <a:prstGeom prst="rect">
                <a:avLst/>
              </a:prstGeom>
              <a:solidFill>
                <a:srgbClr val="82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5" name="Rectangle 119"/>
              <p:cNvSpPr>
                <a:spLocks noChangeArrowheads="1"/>
              </p:cNvSpPr>
              <p:nvPr/>
            </p:nvSpPr>
            <p:spPr bwMode="auto">
              <a:xfrm>
                <a:off x="913" y="2648"/>
                <a:ext cx="3786" cy="10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6" name="Rectangle 120"/>
              <p:cNvSpPr>
                <a:spLocks noChangeArrowheads="1"/>
              </p:cNvSpPr>
              <p:nvPr/>
            </p:nvSpPr>
            <p:spPr bwMode="auto">
              <a:xfrm>
                <a:off x="913" y="2658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7" name="Rectangle 121"/>
              <p:cNvSpPr>
                <a:spLocks noChangeArrowheads="1"/>
              </p:cNvSpPr>
              <p:nvPr/>
            </p:nvSpPr>
            <p:spPr bwMode="auto">
              <a:xfrm>
                <a:off x="913" y="2669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8" name="Rectangle 122"/>
              <p:cNvSpPr>
                <a:spLocks noChangeArrowheads="1"/>
              </p:cNvSpPr>
              <p:nvPr/>
            </p:nvSpPr>
            <p:spPr bwMode="auto">
              <a:xfrm>
                <a:off x="913" y="2680"/>
                <a:ext cx="3786" cy="15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89" name="Rectangle 123"/>
              <p:cNvSpPr>
                <a:spLocks noChangeArrowheads="1"/>
              </p:cNvSpPr>
              <p:nvPr/>
            </p:nvSpPr>
            <p:spPr bwMode="auto">
              <a:xfrm>
                <a:off x="913" y="2695"/>
                <a:ext cx="3786" cy="11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90" name="Rectangle 124"/>
              <p:cNvSpPr>
                <a:spLocks noChangeArrowheads="1"/>
              </p:cNvSpPr>
              <p:nvPr/>
            </p:nvSpPr>
            <p:spPr bwMode="auto">
              <a:xfrm>
                <a:off x="913" y="2706"/>
                <a:ext cx="3786" cy="5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991" name="Rectangle 125"/>
              <p:cNvSpPr>
                <a:spLocks noChangeArrowheads="1"/>
              </p:cNvSpPr>
              <p:nvPr/>
            </p:nvSpPr>
            <p:spPr bwMode="auto">
              <a:xfrm>
                <a:off x="907" y="1767"/>
                <a:ext cx="3783" cy="952"/>
              </a:xfrm>
              <a:prstGeom prst="rect">
                <a:avLst/>
              </a:prstGeom>
              <a:noFill/>
              <a:ln w="31750" cap="rnd">
                <a:solidFill>
                  <a:srgbClr val="4847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6870" name="Rectangle 127"/>
            <p:cNvSpPr>
              <a:spLocks noChangeArrowheads="1"/>
            </p:cNvSpPr>
            <p:nvPr/>
          </p:nvSpPr>
          <p:spPr bwMode="auto">
            <a:xfrm>
              <a:off x="1338" y="1984"/>
              <a:ext cx="3671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4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军阀割据混战生灵涂炭</a:t>
              </a:r>
              <a:endParaRPr lang="zh-CN" altLang="zh-CN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23"/>
          <p:cNvGrpSpPr>
            <a:grpSpLocks/>
          </p:cNvGrpSpPr>
          <p:nvPr/>
        </p:nvGrpSpPr>
        <p:grpSpPr bwMode="auto">
          <a:xfrm>
            <a:off x="685800" y="2317750"/>
            <a:ext cx="7688263" cy="3930650"/>
            <a:chOff x="4917668" y="3845187"/>
            <a:chExt cx="3471786" cy="1363190"/>
          </a:xfrm>
        </p:grpSpPr>
        <p:sp>
          <p:nvSpPr>
            <p:cNvPr id="13" name="圆角矩形 86"/>
            <p:cNvSpPr/>
            <p:nvPr/>
          </p:nvSpPr>
          <p:spPr bwMode="auto">
            <a:xfrm>
              <a:off x="4917668" y="3845187"/>
              <a:ext cx="347178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lnSpc>
                  <a:spcPts val="41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/>
          </p:nvSpPr>
          <p:spPr bwMode="auto">
            <a:xfrm>
              <a:off x="4994373" y="3867760"/>
              <a:ext cx="3286834" cy="1152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        北洋军阀只是一些地方的将领拥有自己的军队独霸一方，他们属于地方政权。而北洋政府是由袁世凯建立</a:t>
              </a: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及继任者建都于北京的中华民国政府，</a:t>
              </a: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在当时代表中国的中央政府，对全国进行统治和管理。</a:t>
              </a: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</a:rPr>
                <a:t>                                    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891" name="组合 11"/>
          <p:cNvGrpSpPr>
            <a:grpSpLocks/>
          </p:cNvGrpSpPr>
          <p:nvPr/>
        </p:nvGrpSpPr>
        <p:grpSpPr bwMode="auto">
          <a:xfrm>
            <a:off x="2312988" y="1397000"/>
            <a:ext cx="4649787" cy="801688"/>
            <a:chOff x="2424097" y="2805108"/>
            <a:chExt cx="3975125" cy="1357322"/>
          </a:xfrm>
        </p:grpSpPr>
        <p:sp>
          <p:nvSpPr>
            <p:cNvPr id="16" name="圆角矩形 89"/>
            <p:cNvSpPr/>
            <p:nvPr/>
          </p:nvSpPr>
          <p:spPr>
            <a:xfrm>
              <a:off x="2424097" y="2805108"/>
              <a:ext cx="3786214" cy="1357322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39700" prst="cross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Oval 67"/>
            <p:cNvSpPr>
              <a:spLocks noChangeArrowheads="1"/>
            </p:cNvSpPr>
            <p:nvPr/>
          </p:nvSpPr>
          <p:spPr bwMode="auto">
            <a:xfrm>
              <a:off x="2424097" y="2910317"/>
              <a:ext cx="3595683" cy="1143342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39700" prst="cross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北洋军阀和北洋政府</a:t>
              </a:r>
              <a:endParaRPr lang="zh-CN" altLang="nb-NO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 bwMode="auto">
            <a:xfrm rot="19388639">
              <a:off x="5386780" y="2829299"/>
              <a:ext cx="1012442" cy="6961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63550" y="1736725"/>
            <a:ext cx="6370638" cy="760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出现的原因</a:t>
            </a:r>
            <a:r>
              <a:rPr lang="en-US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lang="en-US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463550" y="1339850"/>
            <a:ext cx="690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三、军阀割据混战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92125" y="2546350"/>
            <a:ext cx="825341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帝国主义采取“分而治之”的侵华政策和中国封建经济的分散性，在帝国主义的操纵下，大小军阀各霸一方。</a:t>
            </a: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574675" y="4811713"/>
            <a:ext cx="8253413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分裂成以段祺瑞为首的皖系军阀，以冯国璋和曹锟（</a:t>
            </a:r>
            <a:r>
              <a:rPr lang="en-US" altLang="zh-CN" sz="2800" b="1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kūn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）为首的直系，以张作霖为首的皖系。</a:t>
            </a:r>
          </a:p>
        </p:txBody>
      </p:sp>
      <p:sp>
        <p:nvSpPr>
          <p:cNvPr id="2" name="矩形 1"/>
          <p:cNvSpPr/>
          <p:nvPr/>
        </p:nvSpPr>
        <p:spPr>
          <a:xfrm>
            <a:off x="492125" y="4157663"/>
            <a:ext cx="3649663" cy="6096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北洋军阀的分裂</a:t>
            </a:r>
            <a:r>
              <a:rPr lang="en-US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：   </a:t>
            </a:r>
            <a:endParaRPr lang="en-US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/>
      <p:bldP spid="25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261938" y="1801813"/>
          <a:ext cx="8561387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720"/>
                <a:gridCol w="2073356"/>
                <a:gridCol w="3470749"/>
                <a:gridCol w="1828849"/>
              </a:tblGrid>
              <a:tr h="147619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派系</a:t>
                      </a:r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主要头目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控制地区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扶植者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4480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直系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6023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皖系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6818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奉系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2133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滇系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6786">
                <a:tc>
                  <a:txBody>
                    <a:bodyPr/>
                    <a:lstStyle/>
                    <a:p>
                      <a:pPr marL="0" marR="0" lvl="0" indent="0" algn="ctr" defTabSz="91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桂系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2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晋系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79550" y="231616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冯国璋、曹锟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092950" y="2381250"/>
            <a:ext cx="1773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英国、美国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941513" y="3167063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段祺瑞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267575" y="3152775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941513" y="3992563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张作霖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949450" y="45862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唐继尧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941513" y="52435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陆荣廷</a:t>
            </a:r>
          </a:p>
        </p:txBody>
      </p:sp>
      <p:sp>
        <p:nvSpPr>
          <p:cNvPr id="263" name="矩形 262"/>
          <p:cNvSpPr>
            <a:spLocks noChangeArrowheads="1"/>
          </p:cNvSpPr>
          <p:nvPr/>
        </p:nvSpPr>
        <p:spPr bwMode="auto">
          <a:xfrm>
            <a:off x="3629025" y="2292350"/>
            <a:ext cx="38528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直隶、江苏、江西、湖</a:t>
            </a:r>
            <a:endParaRPr lang="en-US" altLang="zh-CN" sz="24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</a:t>
            </a:r>
          </a:p>
        </p:txBody>
      </p:sp>
      <p:sp>
        <p:nvSpPr>
          <p:cNvPr id="264" name="矩形 263"/>
          <p:cNvSpPr>
            <a:spLocks noChangeArrowheads="1"/>
          </p:cNvSpPr>
          <p:nvPr/>
        </p:nvSpPr>
        <p:spPr bwMode="auto">
          <a:xfrm>
            <a:off x="3960813" y="4597400"/>
            <a:ext cx="1722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云南、贵州</a:t>
            </a:r>
          </a:p>
        </p:txBody>
      </p:sp>
      <p:sp>
        <p:nvSpPr>
          <p:cNvPr id="265" name="矩形 264"/>
          <p:cNvSpPr>
            <a:spLocks noChangeArrowheads="1"/>
          </p:cNvSpPr>
          <p:nvPr/>
        </p:nvSpPr>
        <p:spPr bwMode="auto">
          <a:xfrm>
            <a:off x="3686175" y="4017963"/>
            <a:ext cx="2954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黑龙江、吉林、辽宁</a:t>
            </a:r>
          </a:p>
        </p:txBody>
      </p:sp>
      <p:sp>
        <p:nvSpPr>
          <p:cNvPr id="266" name="矩形 265"/>
          <p:cNvSpPr>
            <a:spLocks noChangeArrowheads="1"/>
          </p:cNvSpPr>
          <p:nvPr/>
        </p:nvSpPr>
        <p:spPr bwMode="auto">
          <a:xfrm>
            <a:off x="3960813" y="5233988"/>
            <a:ext cx="1722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广东、广西</a:t>
            </a:r>
          </a:p>
        </p:txBody>
      </p:sp>
      <p:sp>
        <p:nvSpPr>
          <p:cNvPr id="267" name="矩形 266"/>
          <p:cNvSpPr>
            <a:spLocks noChangeArrowheads="1"/>
          </p:cNvSpPr>
          <p:nvPr/>
        </p:nvSpPr>
        <p:spPr bwMode="auto">
          <a:xfrm>
            <a:off x="4735513" y="57531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山西</a:t>
            </a:r>
          </a:p>
        </p:txBody>
      </p:sp>
      <p:sp>
        <p:nvSpPr>
          <p:cNvPr id="268" name="矩形 267"/>
          <p:cNvSpPr>
            <a:spLocks noChangeArrowheads="1"/>
          </p:cNvSpPr>
          <p:nvPr/>
        </p:nvSpPr>
        <p:spPr bwMode="auto">
          <a:xfrm>
            <a:off x="3629025" y="3136900"/>
            <a:ext cx="33099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安徽、山东、浙江、福</a:t>
            </a:r>
            <a:endParaRPr lang="en-US" altLang="zh-CN" sz="24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建、陕西</a:t>
            </a:r>
          </a:p>
        </p:txBody>
      </p:sp>
      <p:sp>
        <p:nvSpPr>
          <p:cNvPr id="269" name="矩形 268"/>
          <p:cNvSpPr>
            <a:spLocks noChangeArrowheads="1"/>
          </p:cNvSpPr>
          <p:nvPr/>
        </p:nvSpPr>
        <p:spPr bwMode="auto">
          <a:xfrm>
            <a:off x="7278688" y="398145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</a:t>
            </a:r>
          </a:p>
        </p:txBody>
      </p:sp>
      <p:sp>
        <p:nvSpPr>
          <p:cNvPr id="270" name="矩形 269"/>
          <p:cNvSpPr>
            <a:spLocks noChangeArrowheads="1"/>
          </p:cNvSpPr>
          <p:nvPr/>
        </p:nvSpPr>
        <p:spPr bwMode="auto">
          <a:xfrm>
            <a:off x="7116763" y="4618038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英国、美国</a:t>
            </a:r>
          </a:p>
        </p:txBody>
      </p:sp>
      <p:sp>
        <p:nvSpPr>
          <p:cNvPr id="271" name="矩形 270"/>
          <p:cNvSpPr>
            <a:spLocks noChangeArrowheads="1"/>
          </p:cNvSpPr>
          <p:nvPr/>
        </p:nvSpPr>
        <p:spPr bwMode="auto">
          <a:xfrm>
            <a:off x="7099300" y="5254625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英国、美国</a:t>
            </a:r>
          </a:p>
        </p:txBody>
      </p:sp>
      <p:sp>
        <p:nvSpPr>
          <p:cNvPr id="272" name="矩形 271"/>
          <p:cNvSpPr>
            <a:spLocks noChangeArrowheads="1"/>
          </p:cNvSpPr>
          <p:nvPr/>
        </p:nvSpPr>
        <p:spPr bwMode="auto">
          <a:xfrm>
            <a:off x="7329488" y="57372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</a:t>
            </a:r>
          </a:p>
        </p:txBody>
      </p:sp>
      <p:sp>
        <p:nvSpPr>
          <p:cNvPr id="273" name="矩形 272"/>
          <p:cNvSpPr>
            <a:spLocks noChangeArrowheads="1"/>
          </p:cNvSpPr>
          <p:nvPr/>
        </p:nvSpPr>
        <p:spPr bwMode="auto">
          <a:xfrm>
            <a:off x="1941513" y="57705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阎锡山</a:t>
            </a:r>
          </a:p>
        </p:txBody>
      </p:sp>
      <p:sp>
        <p:nvSpPr>
          <p:cNvPr id="274" name="Text Box 10"/>
          <p:cNvSpPr txBox="1">
            <a:spLocks noChangeArrowheads="1"/>
          </p:cNvSpPr>
          <p:nvPr/>
        </p:nvSpPr>
        <p:spPr bwMode="auto">
          <a:xfrm>
            <a:off x="3173413" y="873125"/>
            <a:ext cx="3260725" cy="979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军阀割据形势表</a:t>
            </a:r>
            <a:endParaRPr lang="en-US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5" grpId="0"/>
      <p:bldP spid="26" grpId="0"/>
      <p:bldP spid="263" grpId="0"/>
      <p:bldP spid="264" grpId="0"/>
      <p:bldP spid="265" grpId="0"/>
      <p:bldP spid="266" grpId="0"/>
      <p:bldP spid="267" grpId="0"/>
      <p:bldP spid="268" grpId="0"/>
      <p:bldP spid="269" grpId="0"/>
      <p:bldP spid="270" grpId="0"/>
      <p:bldP spid="271" grpId="0"/>
      <p:bldP spid="272" grpId="0"/>
      <p:bldP spid="27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574675" y="1447800"/>
            <a:ext cx="562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军阀混战概况：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49288" y="2071688"/>
            <a:ext cx="6535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抢夺政权和地盘，不惜出卖国家利益。</a:t>
            </a:r>
          </a:p>
        </p:txBody>
      </p:sp>
      <p:sp>
        <p:nvSpPr>
          <p:cNvPr id="2" name="矩形 1"/>
          <p:cNvSpPr/>
          <p:nvPr/>
        </p:nvSpPr>
        <p:spPr>
          <a:xfrm>
            <a:off x="574675" y="2574925"/>
            <a:ext cx="1530350" cy="661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noProof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危害</a:t>
            </a:r>
            <a:r>
              <a:rPr lang="zh-CN" altLang="en-US" sz="28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lang="en-US" altLang="zh-CN" sz="2800" b="1" noProof="1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9288" y="3354388"/>
            <a:ext cx="7945437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直接损害人民的生命财产，人口减少，农业生产遭到破坏，带来沉重的赋税。</a:t>
            </a:r>
            <a:endParaRPr lang="en-US" altLang="zh-CN" sz="2800" b="1">
              <a:solidFill>
                <a:srgbClr val="3333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阻碍了国家的统一和经济社会发展。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277813" y="2424113"/>
            <a:ext cx="8499475" cy="4017962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eaLnBrk="0" hangingPunct="0">
              <a:lnSpc>
                <a:spcPct val="130000"/>
              </a:lnSpc>
              <a:defRPr/>
            </a:pPr>
            <a:r>
              <a:rPr lang="en-US" altLang="zh-CN" sz="2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北洋军阀各派系都有一支军队，各自占据着一块地盘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。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2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北洋军阀各派系都有帝国主义作为靠山。 </a:t>
            </a:r>
            <a:r>
              <a:rPr lang="en-US" altLang="zh-CN" sz="2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3.</a:t>
            </a:r>
            <a:r>
              <a:rPr lang="zh-CN" altLang="en-US" sz="2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北洋军阀各派系都是封建主义者。军阀们在政治上代表了封建地主阶级的利益，在文化上大搞封建复古主义，在思想上表现出浓厚的封建地方主义、宗族主义、皇权主义色彩。</a:t>
            </a:r>
            <a:r>
              <a:rPr lang="en-US" altLang="zh-CN" sz="2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4.</a:t>
            </a:r>
            <a:r>
              <a:rPr lang="zh-CN" altLang="en-US" sz="2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北洋军阀的统治方法都极端残暴而且愚昧，各派系为了争夺政权，攻战不已，给人民带来沉重的灾难。</a:t>
            </a:r>
            <a:endParaRPr lang="en-US" altLang="zh-CN" sz="2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1987" name="矩形 71689"/>
          <p:cNvSpPr>
            <a:spLocks noChangeArrowheads="1"/>
          </p:cNvSpPr>
          <p:nvPr/>
        </p:nvSpPr>
        <p:spPr bwMode="auto">
          <a:xfrm>
            <a:off x="277813" y="1908175"/>
            <a:ext cx="7502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你能说说北洋军阀统治的特点吗？</a:t>
            </a:r>
          </a:p>
        </p:txBody>
      </p:sp>
      <p:sp>
        <p:nvSpPr>
          <p:cNvPr id="41988" name="WordArt 3"/>
          <p:cNvSpPr>
            <a:spLocks noChangeArrowheads="1" noChangeShapeType="1" noTextEdit="1"/>
          </p:cNvSpPr>
          <p:nvPr/>
        </p:nvSpPr>
        <p:spPr bwMode="auto">
          <a:xfrm>
            <a:off x="574675" y="1266825"/>
            <a:ext cx="1408113" cy="536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84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分组讨论：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6"/>
          <p:cNvSpPr txBox="1">
            <a:spLocks noChangeArrowheads="1"/>
          </p:cNvSpPr>
          <p:nvPr/>
        </p:nvSpPr>
        <p:spPr bwMode="auto">
          <a:xfrm>
            <a:off x="314325" y="1550988"/>
            <a:ext cx="8208963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袁世凯篡夺胜利果实的标志性事件是（     ）</a:t>
            </a:r>
            <a:br>
              <a:rPr lang="zh-CN" altLang="en-US" sz="2800" b="1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逼迫清帝退位         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在北京就任临时大总统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 marL="0" lvl="1"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袁世凯在南京就职   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参议院选其为临时大总统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 marL="0" lvl="1"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清朝宣统皇帝下诏退位的时间是（      ）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A.1910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日       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B. 1911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日    </a:t>
            </a:r>
            <a:endParaRPr lang="en-US" altLang="zh-CN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C.1912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日       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D.1912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日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465888" y="1663700"/>
            <a:ext cx="9350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756275" y="3559175"/>
            <a:ext cx="935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 descr="图片包含 户外, 人员, 男士, 建筑物&#10;&#10;已生成极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150" y="1431925"/>
            <a:ext cx="3341688" cy="426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6147"/>
          <p:cNvSpPr>
            <a:spLocks noChangeArrowheads="1"/>
          </p:cNvSpPr>
          <p:nvPr/>
        </p:nvSpPr>
        <p:spPr bwMode="auto">
          <a:xfrm>
            <a:off x="1763713" y="56880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袁世凯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4456113" y="1138238"/>
            <a:ext cx="4625975" cy="533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>
                <a:ea typeface="微软雅黑" pitchFamily="34" charset="-122"/>
              </a:rPr>
              <a:t>       袁世凯（</a:t>
            </a:r>
            <a:r>
              <a:rPr lang="en-US" altLang="zh-CN" sz="2200" b="1">
                <a:ea typeface="微软雅黑" pitchFamily="34" charset="-122"/>
              </a:rPr>
              <a:t>1859</a:t>
            </a:r>
            <a:r>
              <a:rPr lang="zh-CN" altLang="en-US" sz="2200" b="1">
                <a:ea typeface="微软雅黑" pitchFamily="34" charset="-122"/>
              </a:rPr>
              <a:t>年</a:t>
            </a:r>
            <a:r>
              <a:rPr lang="en-US" altLang="zh-CN" sz="2200" b="1">
                <a:ea typeface="微软雅黑" pitchFamily="34" charset="-122"/>
              </a:rPr>
              <a:t>—1916</a:t>
            </a:r>
            <a:r>
              <a:rPr lang="zh-CN" altLang="en-US" sz="2200" b="1">
                <a:ea typeface="微软雅黑" pitchFamily="34" charset="-122"/>
              </a:rPr>
              <a:t>年），汉族，中国近代史上的政治、军事人物。</a:t>
            </a:r>
            <a:r>
              <a:rPr lang="en-US" altLang="zh-CN" sz="2200" b="1">
                <a:ea typeface="微软雅黑" pitchFamily="34" charset="-122"/>
              </a:rPr>
              <a:t>1895</a:t>
            </a:r>
            <a:r>
              <a:rPr lang="zh-CN" altLang="en-US" sz="2200" b="1">
                <a:ea typeface="微软雅黑" pitchFamily="34" charset="-122"/>
              </a:rPr>
              <a:t>年，袁世凯开始在天津训练新军。</a:t>
            </a:r>
            <a:r>
              <a:rPr lang="en-US" altLang="zh-CN" sz="2200" b="1">
                <a:ea typeface="微软雅黑" pitchFamily="34" charset="-122"/>
              </a:rPr>
              <a:t>1901</a:t>
            </a:r>
            <a:r>
              <a:rPr lang="zh-CN" altLang="en-US" sz="2200" b="1">
                <a:ea typeface="微软雅黑" pitchFamily="34" charset="-122"/>
              </a:rPr>
              <a:t>年，担任直隶总督兼北洋大臣。辛亥革命期间逼清帝退位，并成为中华民国临时大总统，后当选为中华民国首任大总统。他下令解散国会，修改</a:t>
            </a:r>
            <a:r>
              <a:rPr lang="en-US" altLang="zh-CN" sz="2200" b="1">
                <a:ea typeface="微软雅黑" pitchFamily="34" charset="-122"/>
              </a:rPr>
              <a:t>《</a:t>
            </a:r>
            <a:r>
              <a:rPr lang="zh-CN" altLang="en-US" sz="2200" b="1">
                <a:ea typeface="微软雅黑" pitchFamily="34" charset="-122"/>
              </a:rPr>
              <a:t>中华民国临时约法</a:t>
            </a:r>
            <a:r>
              <a:rPr lang="en-US" altLang="zh-CN" sz="2200" b="1">
                <a:ea typeface="微软雅黑" pitchFamily="34" charset="-122"/>
              </a:rPr>
              <a:t>》</a:t>
            </a:r>
            <a:r>
              <a:rPr lang="zh-CN" altLang="en-US" sz="2200" b="1">
                <a:ea typeface="微软雅黑" pitchFamily="34" charset="-122"/>
              </a:rPr>
              <a:t>，颁布</a:t>
            </a:r>
            <a:r>
              <a:rPr lang="en-US" altLang="zh-CN" sz="2200" b="1">
                <a:ea typeface="微软雅黑" pitchFamily="34" charset="-122"/>
              </a:rPr>
              <a:t>《</a:t>
            </a:r>
            <a:r>
              <a:rPr lang="zh-CN" altLang="en-US" sz="2200" b="1">
                <a:ea typeface="微软雅黑" pitchFamily="34" charset="-122"/>
              </a:rPr>
              <a:t>中华民国约法</a:t>
            </a:r>
            <a:r>
              <a:rPr lang="en-US" altLang="zh-CN" sz="2200" b="1">
                <a:ea typeface="微软雅黑" pitchFamily="34" charset="-122"/>
              </a:rPr>
              <a:t>》</a:t>
            </a:r>
            <a:r>
              <a:rPr lang="zh-CN" altLang="en-US" sz="2200" b="1">
                <a:ea typeface="微软雅黑" pitchFamily="34" charset="-122"/>
              </a:rPr>
              <a:t>并修改</a:t>
            </a:r>
            <a:r>
              <a:rPr lang="en-US" altLang="zh-CN" sz="2200" b="1">
                <a:ea typeface="微软雅黑" pitchFamily="34" charset="-122"/>
              </a:rPr>
              <a:t>《</a:t>
            </a:r>
            <a:r>
              <a:rPr lang="zh-CN" altLang="en-US" sz="2200" b="1">
                <a:ea typeface="微软雅黑" pitchFamily="34" charset="-122"/>
              </a:rPr>
              <a:t>总统选举法</a:t>
            </a:r>
            <a:r>
              <a:rPr lang="en-US" altLang="zh-CN" sz="2200" b="1">
                <a:ea typeface="微软雅黑" pitchFamily="34" charset="-122"/>
              </a:rPr>
              <a:t>》</a:t>
            </a:r>
            <a:r>
              <a:rPr lang="zh-CN" altLang="en-US" sz="2200" b="1">
                <a:ea typeface="微软雅黑" pitchFamily="34" charset="-122"/>
              </a:rPr>
              <a:t>。</a:t>
            </a:r>
            <a:r>
              <a:rPr lang="en-US" altLang="zh-CN" sz="2200" b="1">
                <a:ea typeface="微软雅黑" pitchFamily="34" charset="-122"/>
              </a:rPr>
              <a:t>1915</a:t>
            </a:r>
            <a:r>
              <a:rPr lang="zh-CN" altLang="en-US" sz="2200" b="1">
                <a:ea typeface="微软雅黑" pitchFamily="34" charset="-122"/>
              </a:rPr>
              <a:t>年</a:t>
            </a:r>
            <a:r>
              <a:rPr lang="en-US" altLang="zh-CN" sz="2200" b="1">
                <a:ea typeface="微软雅黑" pitchFamily="34" charset="-122"/>
              </a:rPr>
              <a:t>12</a:t>
            </a:r>
            <a:r>
              <a:rPr lang="zh-CN" altLang="en-US" sz="2200" b="1">
                <a:ea typeface="微软雅黑" pitchFamily="34" charset="-122"/>
              </a:rPr>
              <a:t>月，悍然称帝，建立中华帝国，后来在护国运动的压力下取消皇帝尊号，不久后去世。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6"/>
          <p:cNvSpPr txBox="1">
            <a:spLocks noChangeArrowheads="1"/>
          </p:cNvSpPr>
          <p:nvPr/>
        </p:nvSpPr>
        <p:spPr bwMode="auto">
          <a:xfrm>
            <a:off x="498475" y="1433513"/>
            <a:ext cx="8208963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下列最能体现袁世凯称帝的选项是（      ）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修改总统选举法      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解散国民党和国会 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废除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临时约法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颁布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中华民国约法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endParaRPr kumimoji="1" lang="zh-CN" altLang="en-US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他曾护国有功，后成为割据一方的军阀，依附帝国主义，造成军阀混战，他是（     ）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蔡锷    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B. 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段祺瑞   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唐继尧    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曹锟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426200" y="1543050"/>
            <a:ext cx="9350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181600" y="4119563"/>
            <a:ext cx="935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6"/>
          <p:cNvSpPr txBox="1">
            <a:spLocks noChangeArrowheads="1"/>
          </p:cNvSpPr>
          <p:nvPr/>
        </p:nvSpPr>
        <p:spPr bwMode="auto">
          <a:xfrm>
            <a:off x="498475" y="1441450"/>
            <a:ext cx="7929563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5.</a:t>
            </a:r>
            <a:r>
              <a:rPr kumimoji="1" lang="en-US" altLang="zh-CN" sz="2400" b="1">
                <a:solidFill>
                  <a:srgbClr val="0000FF"/>
                </a:solidFill>
                <a:latin typeface="宋体" charset="-122"/>
              </a:rPr>
              <a:t>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从二次革命失败的主要原因分析，下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列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说法正确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选项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（    ）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孙中山是否直接参与了革命活动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帝国主义是否支持袁世凯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革命党人是否采取武装斗争的手段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讨袁斗争是否有广泛的群众基础</a:t>
            </a:r>
            <a:endParaRPr lang="zh-CN" altLang="en-US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428875" y="2190750"/>
            <a:ext cx="935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"/>
          <p:cNvSpPr>
            <a:spLocks noChangeArrowheads="1"/>
          </p:cNvSpPr>
          <p:nvPr/>
        </p:nvSpPr>
        <p:spPr bwMode="auto">
          <a:xfrm>
            <a:off x="609600" y="1325563"/>
            <a:ext cx="793115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材料：万户涕泪，一人冠冕，其心尚有“共和”二字存耶？既望共和，即称民贼。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请回答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20000"/>
              </a:lnSpc>
            </a:pPr>
            <a:r>
              <a:rPr kumimoji="1" lang="en-US" altLang="zh-CN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Wingdings" pitchFamily="2" charset="2"/>
              </a:rPr>
              <a:t>(1)</a:t>
            </a:r>
            <a:r>
              <a:rPr kumimoji="1"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上面的材料是谁说的？ </a:t>
            </a:r>
          </a:p>
          <a:p>
            <a:pPr>
              <a:lnSpc>
                <a:spcPct val="120000"/>
              </a:lnSpc>
            </a:pP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材料中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民贼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指的是谁？</a:t>
            </a:r>
          </a:p>
          <a:p>
            <a:pPr>
              <a:lnSpc>
                <a:spcPct val="120000"/>
              </a:lnSpc>
            </a:pPr>
            <a:r>
              <a:rPr kumimoji="1" lang="en-US" altLang="zh-CN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(3)</a:t>
            </a:r>
            <a:r>
              <a:rPr kumimoji="1" lang="zh-CN" altLang="en-US" sz="2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革命党人为讨伐“民贼”采取了哪些活动？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09600" y="4298950"/>
            <a:ext cx="79311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孙中山。</a:t>
            </a:r>
            <a:endParaRPr lang="en-US" altLang="zh-CN" sz="2600" b="1">
              <a:solidFill>
                <a:srgbClr val="3333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袁世凯。</a:t>
            </a:r>
          </a:p>
          <a:p>
            <a:pPr>
              <a:lnSpc>
                <a:spcPct val="120000"/>
              </a:lnSpc>
              <a:buClr>
                <a:srgbClr val="330066"/>
              </a:buClr>
              <a:buSzPct val="70000"/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(3)1912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年，改组同盟会为国民党；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1913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年，发动“二次革命”；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1915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年，发动护国战争。</a:t>
            </a:r>
            <a:endParaRPr lang="zh-CN" altLang="en-US" sz="26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对角圆角矩形 28"/>
          <p:cNvSpPr/>
          <p:nvPr/>
        </p:nvSpPr>
        <p:spPr>
          <a:xfrm rot="21346829">
            <a:off x="1485900" y="1357313"/>
            <a:ext cx="7121525" cy="4740275"/>
          </a:xfrm>
          <a:prstGeom prst="round2DiagRect">
            <a:avLst>
              <a:gd name="adj1" fmla="val 12682"/>
              <a:gd name="adj2" fmla="val 0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90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  <a:latin typeface="汉仪大宋简"/>
              <a:ea typeface="汉仪大宋简"/>
              <a:cs typeface="汉仪大宋简"/>
            </a:endParaRPr>
          </a:p>
        </p:txBody>
      </p:sp>
      <p:pic>
        <p:nvPicPr>
          <p:cNvPr id="47106" name="Picture 3" descr="C:\TDDOWNLOAD\penci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412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文本框 1"/>
          <p:cNvSpPr txBox="1">
            <a:spLocks noChangeArrowheads="1"/>
          </p:cNvSpPr>
          <p:nvPr/>
        </p:nvSpPr>
        <p:spPr bwMode="auto">
          <a:xfrm rot="-180000">
            <a:off x="1743075" y="1481138"/>
            <a:ext cx="6608763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19138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武昌起义胜利后，袁世凯在帝国主义的支持下，窃取了辛亥革命的胜利果实。他对外投靠帝国主义，对内采取独裁统治，通过种种手段当上了中华帝国的皇帝，遭到全国人民的反对，后在绝望中死去。袁世凯死后，军阀割据一方，混战不休，给人民带来沉重灾难。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大括号 12"/>
          <p:cNvSpPr>
            <a:spLocks/>
          </p:cNvSpPr>
          <p:nvPr/>
        </p:nvSpPr>
        <p:spPr bwMode="auto">
          <a:xfrm>
            <a:off x="2705100" y="1727200"/>
            <a:ext cx="261938" cy="931863"/>
          </a:xfrm>
          <a:prstGeom prst="leftBrace">
            <a:avLst>
              <a:gd name="adj1" fmla="val 442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左大括号 13"/>
          <p:cNvSpPr>
            <a:spLocks/>
          </p:cNvSpPr>
          <p:nvPr/>
        </p:nvSpPr>
        <p:spPr bwMode="auto">
          <a:xfrm>
            <a:off x="2646363" y="3003550"/>
            <a:ext cx="222250" cy="1077913"/>
          </a:xfrm>
          <a:prstGeom prst="leftBrace">
            <a:avLst>
              <a:gd name="adj1" fmla="val 5242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左大括号 14"/>
          <p:cNvSpPr>
            <a:spLocks/>
          </p:cNvSpPr>
          <p:nvPr/>
        </p:nvSpPr>
        <p:spPr bwMode="auto">
          <a:xfrm>
            <a:off x="2668588" y="4576763"/>
            <a:ext cx="177800" cy="1001712"/>
          </a:xfrm>
          <a:prstGeom prst="leftBrace">
            <a:avLst>
              <a:gd name="adj1" fmla="val 7065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09574"/>
          <p:cNvSpPr txBox="1"/>
          <p:nvPr/>
        </p:nvSpPr>
        <p:spPr>
          <a:xfrm>
            <a:off x="654050" y="1779588"/>
            <a:ext cx="2068513" cy="95408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袁世凯窃取革命果实</a:t>
            </a:r>
          </a:p>
        </p:txBody>
      </p:sp>
      <p:sp>
        <p:nvSpPr>
          <p:cNvPr id="25" name="文本框 109576"/>
          <p:cNvSpPr txBox="1"/>
          <p:nvPr/>
        </p:nvSpPr>
        <p:spPr>
          <a:xfrm>
            <a:off x="2967038" y="1727200"/>
            <a:ext cx="4614862" cy="941388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帝国主义选中袁世凯的原因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袁世凯窃取革命果实的步骤</a:t>
            </a:r>
          </a:p>
        </p:txBody>
      </p:sp>
      <p:sp>
        <p:nvSpPr>
          <p:cNvPr id="31" name="文本框 109582"/>
          <p:cNvSpPr txBox="1"/>
          <p:nvPr/>
        </p:nvSpPr>
        <p:spPr>
          <a:xfrm>
            <a:off x="2895600" y="2884488"/>
            <a:ext cx="4814888" cy="141287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袁世凯实行独裁统治的表现</a:t>
            </a:r>
            <a:endParaRPr lang="en-US" altLang="zh-CN" sz="26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袁世凯复辟帝制的史实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护国战争</a:t>
            </a:r>
          </a:p>
        </p:txBody>
      </p:sp>
      <p:sp>
        <p:nvSpPr>
          <p:cNvPr id="33" name="文本框 109584"/>
          <p:cNvSpPr txBox="1"/>
          <p:nvPr/>
        </p:nvSpPr>
        <p:spPr>
          <a:xfrm>
            <a:off x="2868613" y="4433888"/>
            <a:ext cx="5256212" cy="138112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出现的原因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北洋军阀的分裂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军阀混战概况和危害</a:t>
            </a:r>
          </a:p>
        </p:txBody>
      </p:sp>
      <p:sp>
        <p:nvSpPr>
          <p:cNvPr id="35" name="文本框 109586"/>
          <p:cNvSpPr txBox="1"/>
          <p:nvPr/>
        </p:nvSpPr>
        <p:spPr>
          <a:xfrm>
            <a:off x="593725" y="2959100"/>
            <a:ext cx="2025650" cy="138430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袁世凯的独裁统治和皇帝梦的破灭</a:t>
            </a:r>
          </a:p>
        </p:txBody>
      </p:sp>
      <p:sp>
        <p:nvSpPr>
          <p:cNvPr id="36" name="文本框 109587"/>
          <p:cNvSpPr txBox="1"/>
          <p:nvPr/>
        </p:nvSpPr>
        <p:spPr>
          <a:xfrm>
            <a:off x="609600" y="4624388"/>
            <a:ext cx="2009775" cy="95408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军阀割据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混战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5" grpId="0"/>
      <p:bldP spid="31" grpId="0"/>
      <p:bldP spid="33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68300" y="1560513"/>
            <a:ext cx="6370638" cy="2205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帝国主义选中袁世凯原因</a:t>
            </a:r>
            <a:r>
              <a:rPr lang="en-US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endParaRPr lang="en-US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袁世凯窃取革命果实的步骤</a:t>
            </a:r>
            <a:r>
              <a:rPr lang="en-US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：   </a:t>
            </a:r>
            <a:endParaRPr lang="en-US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68300" y="1204913"/>
            <a:ext cx="690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一、袁世凯窃取革命果实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8300" y="2257425"/>
            <a:ext cx="8253413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武昌起义后，清政府土崩瓦解，帝国主义选中袁世凯为新的代理人，认为袁世凯能维护其在华利益。</a:t>
            </a:r>
            <a:endParaRPr lang="zh-CN" altLang="en-US" sz="2600" b="1">
              <a:solidFill>
                <a:srgbClr val="3333FF"/>
              </a:solidFill>
              <a:ea typeface="微软雅黑" pitchFamily="34" charset="-122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368300" y="3670300"/>
            <a:ext cx="807878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清政府在帝国主义的压力下，重新起用袁世凯。</a:t>
            </a: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368300" y="4129088"/>
            <a:ext cx="8253413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袁世凯率北洋军队攻占汉阳、汉口，炮轰武昌。革命党人被迫停战议和，如果清帝退位，袁世凯赞成共和，可以把政权让给袁世凯。</a:t>
            </a: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368300" y="5487988"/>
            <a:ext cx="8383588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袁世凯逼迫清帝退位。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1912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日，宣统帝下诏退位。第二天，袁世凯宣布“赞成议和”。孙中山辞职。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/>
      <p:bldP spid="18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W0200908034679357733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1492250"/>
            <a:ext cx="2814638" cy="426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7" descr="W0200908034679357395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4100" y="1517650"/>
            <a:ext cx="5053013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" name="Rectangle 8"/>
          <p:cNvSpPr>
            <a:spLocks noChangeArrowheads="1"/>
          </p:cNvSpPr>
          <p:nvPr/>
        </p:nvSpPr>
        <p:spPr bwMode="auto">
          <a:xfrm>
            <a:off x="419100" y="5813425"/>
            <a:ext cx="2627313" cy="36988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/>
            <a:ext uri="{91240B29-F687-4F45-9708-019B960494DF}"/>
          </a:extLst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清朝最后一位皇帝溥仪 </a:t>
            </a:r>
          </a:p>
        </p:txBody>
      </p:sp>
      <p:sp>
        <p:nvSpPr>
          <p:cNvPr id="140" name="Rectangle 9"/>
          <p:cNvSpPr>
            <a:spLocks noChangeArrowheads="1"/>
          </p:cNvSpPr>
          <p:nvPr/>
        </p:nvSpPr>
        <p:spPr bwMode="auto">
          <a:xfrm>
            <a:off x="5581650" y="3894138"/>
            <a:ext cx="1177925" cy="3683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/>
            <a:ext uri="{91240B29-F687-4F45-9708-019B960494DF}"/>
          </a:extLst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退位诏书 </a:t>
            </a:r>
          </a:p>
        </p:txBody>
      </p:sp>
      <p:sp>
        <p:nvSpPr>
          <p:cNvPr id="142" name="Rectangle 2"/>
          <p:cNvSpPr>
            <a:spLocks noChangeArrowheads="1"/>
          </p:cNvSpPr>
          <p:nvPr/>
        </p:nvSpPr>
        <p:spPr bwMode="auto">
          <a:xfrm>
            <a:off x="3475038" y="4508500"/>
            <a:ext cx="5392737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　　中华民国成立以后，清宣统帝溥仪于</a:t>
            </a:r>
            <a:r>
              <a:rPr kumimoji="1" lang="en-US" altLang="zh-CN" sz="2400" b="1">
                <a:latin typeface="微软雅黑" pitchFamily="34" charset="-122"/>
                <a:ea typeface="微软雅黑" pitchFamily="34" charset="-122"/>
              </a:rPr>
              <a:t>1912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2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1" lang="en-US" altLang="zh-CN" sz="2400" b="1">
                <a:latin typeface="微软雅黑" pitchFamily="34" charset="-122"/>
                <a:ea typeface="微软雅黑" pitchFamily="34" charset="-122"/>
              </a:rPr>
              <a:t>12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日宣布“退位”，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清朝统治结束。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从此，二千年的中国封建专制政体宣告结束。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243388" y="1316038"/>
            <a:ext cx="4540250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　　</a:t>
            </a:r>
            <a:r>
              <a:rPr kumimoji="1" lang="en-US" altLang="zh-CN" sz="2400" b="1">
                <a:latin typeface="微软雅黑" pitchFamily="34" charset="-122"/>
                <a:ea typeface="微软雅黑" pitchFamily="34" charset="-122"/>
              </a:rPr>
              <a:t>1912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2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1" lang="en-US" altLang="zh-CN" sz="2400" b="1">
                <a:latin typeface="微软雅黑" pitchFamily="34" charset="-122"/>
                <a:ea typeface="微软雅黑" pitchFamily="34" charset="-122"/>
              </a:rPr>
              <a:t>12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日，宣统帝退位。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　　按照议和条件，孙中山于</a:t>
            </a:r>
            <a:r>
              <a:rPr kumimoji="1" lang="en-US" altLang="zh-CN" sz="2400" b="1">
                <a:latin typeface="微软雅黑" pitchFamily="34" charset="-122"/>
                <a:ea typeface="微软雅黑" pitchFamily="34" charset="-122"/>
              </a:rPr>
              <a:t>13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日辞职。为限制袁世凯的权力，防止其独裁，孙中山在辞职咨文中提出了定都南京、新总统到南京就职和遵守</a:t>
            </a:r>
            <a:r>
              <a:rPr kumimoji="1" lang="en-US" altLang="zh-CN" sz="24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临时约法</a:t>
            </a:r>
            <a:r>
              <a:rPr kumimoji="1"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等三项条件，要袁世凯遵守。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　　孙中山向参议院提出附有三项条件的辞职咨文。这是孙中山为维护民主共和所作的最大努力。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250950" y="6022975"/>
            <a:ext cx="2154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孙中山辞职咨文</a:t>
            </a:r>
          </a:p>
        </p:txBody>
      </p:sp>
      <p:pic>
        <p:nvPicPr>
          <p:cNvPr id="19460" name="Picture 4" descr="c"/>
          <p:cNvPicPr>
            <a:picLocks noChangeAspect="1" noChangeArrowheads="1"/>
          </p:cNvPicPr>
          <p:nvPr/>
        </p:nvPicPr>
        <p:blipFill>
          <a:blip r:embed="rId2">
            <a:lum bright="-12000" contrast="12000"/>
          </a:blip>
          <a:srcRect/>
          <a:stretch>
            <a:fillRect/>
          </a:stretch>
        </p:blipFill>
        <p:spPr bwMode="auto">
          <a:xfrm>
            <a:off x="541338" y="1317625"/>
            <a:ext cx="3551237" cy="461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55600" y="4957763"/>
            <a:ext cx="84328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r>
              <a:rPr kumimoji="1"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kumimoji="1"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1912</a:t>
            </a:r>
            <a:r>
              <a:rPr kumimoji="1"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1"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r>
              <a:rPr kumimoji="1"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日，孙中山根据辞职咨文所附条件，派专使</a:t>
            </a:r>
            <a:r>
              <a:rPr kumimoji="1"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蔡元培</a:t>
            </a:r>
            <a:r>
              <a:rPr kumimoji="1"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（前左五）赴北京迎袁世凯到南京就任临时大总统。但是，袁世凯暗中指使他的亲信部队在北京举行“兵变”。顿时，北方形势紧张，参议院只得让步，同意袁世凯在北京就职。</a:t>
            </a:r>
          </a:p>
        </p:txBody>
      </p:sp>
      <p:pic>
        <p:nvPicPr>
          <p:cNvPr id="20483" name="Picture 4" descr="tem1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813" y="1227138"/>
            <a:ext cx="6810375" cy="368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404813" y="1258888"/>
            <a:ext cx="8107362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5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(4)1912</a:t>
            </a:r>
            <a:r>
              <a:rPr lang="zh-CN" altLang="en-US" sz="25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5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5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25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5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日，袁世凯在北京就任中华民国临时大总统，建立大地主、大买办的反动政权。辛亥革命的胜利果实被袁世凯窃取。</a:t>
            </a: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6253163" y="2641600"/>
            <a:ext cx="2486025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600" b="1">
                <a:latin typeface="微软雅黑" pitchFamily="34" charset="-122"/>
                <a:ea typeface="微软雅黑" pitchFamily="34" charset="-122"/>
              </a:rPr>
              <a:t>      1912</a:t>
            </a: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26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1" lang="en-US" altLang="zh-CN" sz="2600" b="1"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日下午</a:t>
            </a:r>
            <a:r>
              <a:rPr kumimoji="1" lang="en-US" altLang="zh-CN" sz="26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时，袁世凯宣誓就职临时大总统。图为</a:t>
            </a:r>
            <a:r>
              <a:rPr kumimoji="1"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袁世凯在就任临时大总统的宣誓仪式上</a:t>
            </a: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。  </a:t>
            </a:r>
          </a:p>
        </p:txBody>
      </p:sp>
      <p:pic>
        <p:nvPicPr>
          <p:cNvPr id="3" name="图片 2" descr="图片包含 照片, 旧, 建筑物, 群组&#10;&#10;已生成极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2808288"/>
            <a:ext cx="56451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463550" y="2520950"/>
            <a:ext cx="8239125" cy="3695700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客观原因：帝国主义和封建势力太强大。</a:t>
            </a: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主观原因：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资产阶级本身的软弱性和妥协性。①没有提出彻底的反帝反封建的革命纲领。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  <a:sym typeface="Calibri" panose="020F0502020204030204" charset="0"/>
              </a:rPr>
              <a:t>②不能充分发动和依靠人民群众。③没有建立坚强的革命政党，同盟会建立后，缺乏严密的组织和纪律。④没有建立起自己的武装力量，不能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阻止袁世凯篡夺革命的领导权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  <a:sym typeface="Calibri" panose="020F0502020204030204" charset="0"/>
              </a:rPr>
              <a:t>。所以，辛亥革命失败是必然的。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</a:t>
            </a:r>
            <a:r>
              <a:rPr lang="zh-CN" altLang="en-US" sz="2800" b="1" noProof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</a:t>
            </a: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1" name="矩形 71689"/>
          <p:cNvSpPr>
            <a:spLocks noChangeArrowheads="1"/>
          </p:cNvSpPr>
          <p:nvPr/>
        </p:nvSpPr>
        <p:spPr bwMode="auto">
          <a:xfrm>
            <a:off x="574675" y="1943100"/>
            <a:ext cx="59991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辛亥革命为什么以失败告终？</a:t>
            </a:r>
          </a:p>
        </p:txBody>
      </p:sp>
      <p:sp>
        <p:nvSpPr>
          <p:cNvPr id="22532" name="WordArt 3"/>
          <p:cNvSpPr>
            <a:spLocks noChangeArrowheads="1" noChangeShapeType="1" noTextEdit="1"/>
          </p:cNvSpPr>
          <p:nvPr/>
        </p:nvSpPr>
        <p:spPr bwMode="auto">
          <a:xfrm>
            <a:off x="463550" y="1344613"/>
            <a:ext cx="1516063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84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分组讨论：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2973</Words>
  <Application>WPS 演示</Application>
  <PresentationFormat>全屏显示(4:3)</PresentationFormat>
  <Paragraphs>186</Paragraphs>
  <Slides>34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Calibri</vt:lpstr>
      <vt:lpstr>宋体</vt:lpstr>
      <vt:lpstr>Arial</vt:lpstr>
      <vt:lpstr>Calibri Light</vt:lpstr>
      <vt:lpstr>等线</vt:lpstr>
      <vt:lpstr>微软雅黑</vt:lpstr>
      <vt:lpstr>Times New Roman</vt:lpstr>
      <vt:lpstr>+mn-ea</vt:lpstr>
      <vt:lpstr>Wingdings</vt:lpstr>
      <vt:lpstr>汉仪大宋简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User</cp:lastModifiedBy>
  <cp:revision>历史备课大师【全免费】</cp:revision>
  <dcterms:created xsi:type="dcterms:W3CDTF">2017-03-01T06:40:00Z</dcterms:created>
  <dcterms:modified xsi:type="dcterms:W3CDTF">2017-10-06T13:05:38Z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