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532" r:id="rId2"/>
    <p:sldId id="390" r:id="rId3"/>
    <p:sldId id="456" r:id="rId4"/>
    <p:sldId id="534" r:id="rId5"/>
    <p:sldId id="542" r:id="rId6"/>
    <p:sldId id="504" r:id="rId7"/>
    <p:sldId id="518" r:id="rId8"/>
    <p:sldId id="535" r:id="rId9"/>
    <p:sldId id="536" r:id="rId10"/>
    <p:sldId id="537" r:id="rId11"/>
    <p:sldId id="437" r:id="rId12"/>
    <p:sldId id="516" r:id="rId13"/>
    <p:sldId id="426" r:id="rId14"/>
    <p:sldId id="430" r:id="rId15"/>
    <p:sldId id="436" r:id="rId16"/>
    <p:sldId id="540" r:id="rId17"/>
    <p:sldId id="503" r:id="rId18"/>
    <p:sldId id="544" r:id="rId19"/>
    <p:sldId id="543" r:id="rId20"/>
    <p:sldId id="509" r:id="rId21"/>
    <p:sldId id="523" r:id="rId22"/>
    <p:sldId id="334" r:id="rId23"/>
    <p:sldId id="342" r:id="rId24"/>
    <p:sldId id="435" r:id="rId25"/>
    <p:sldId id="541" r:id="rId26"/>
    <p:sldId id="388" r:id="rId27"/>
    <p:sldId id="545" r:id="rId28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CC"/>
    <a:srgbClr val="B0B1FD"/>
    <a:srgbClr val="0909B7"/>
    <a:srgbClr val="6098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29" autoAdjust="0"/>
    <p:restoredTop sz="92518" autoAdjust="0"/>
  </p:normalViewPr>
  <p:slideViewPr>
    <p:cSldViewPr snapToGrid="0">
      <p:cViewPr varScale="1">
        <p:scale>
          <a:sx n="85" d="100"/>
          <a:sy n="85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31C15C9-D2EC-4815-BA82-F57178A8D077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6C9FE9B-0648-40C0-BFE9-5A5746B3D6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A88333-6688-41A0-B1FB-FE9934A67D5B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69FA91-2BE2-4195-A7B7-4BE79686E723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AB12F6-7689-48E9-9C93-5185A327A47E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F4BAE1-5A5B-435B-8244-903FCD42E9B4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14EA90-F078-48E6-A969-71C26541593B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6FC30-E3C0-45F7-AE48-8F134530CAF3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890C0-6D94-4D1F-8188-F03B6917CE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724D5-3173-4B0C-A3AC-CA48273E565B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DEF81-85FE-482F-B2CE-584AB5A1B3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3AD1E-5E62-4731-BA75-E0B7D0C677B4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85BBD-3E3D-4412-9459-BCCF9AE584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76309-CA74-4D64-8F5B-0EE57EC69466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6E76E-0A5B-4378-BC54-11E15DE700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E7D23-7C48-4EC0-9358-B551DCBC66EC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8CA94-F65F-4A00-BD28-0D41314612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34E2D-0238-4402-AEAD-2BB56A6E32BF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1101F-4608-4255-8798-8C2D2544C2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7572C-C61D-4A56-9600-82740866537A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C84FD-3F8E-40BE-900F-781E9C02E2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1C61B-A4E3-42F7-B275-91DA6BD34CAE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01DFA-0E21-4126-8D6A-A8B67BE17A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B11E9-B166-4631-9DA7-6F3C52CF0151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2CEDE-79FF-4033-A0FA-BEAF899A69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D968B9A-EF61-4508-B143-C63BDE3492C5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13D3DF-CB75-4E52-ADC8-4F5687430C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49" r:id="rId9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7013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88988" y="1909763"/>
            <a:ext cx="7578725" cy="4360862"/>
            <a:chOff x="248839" y="1434386"/>
            <a:chExt cx="4791076" cy="5630240"/>
          </a:xfrm>
        </p:grpSpPr>
        <p:grpSp>
          <p:nvGrpSpPr>
            <p:cNvPr id="14339" name="组合 1"/>
            <p:cNvGrpSpPr>
              <a:grpSpLocks/>
            </p:cNvGrpSpPr>
            <p:nvPr/>
          </p:nvGrpSpPr>
          <p:grpSpPr bwMode="auto">
            <a:xfrm>
              <a:off x="248839" y="1434386"/>
              <a:ext cx="4791076" cy="5139911"/>
              <a:chOff x="301808" y="978560"/>
              <a:chExt cx="8424937" cy="352839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01808" y="978560"/>
                <a:ext cx="8424937" cy="3528392"/>
              </a:xfrm>
              <a:prstGeom prst="rect">
                <a:avLst/>
              </a:prstGeom>
              <a:gradFill>
                <a:gsLst>
                  <a:gs pos="67000">
                    <a:srgbClr val="B7732F"/>
                  </a:gs>
                  <a:gs pos="0">
                    <a:srgbClr val="CC8238"/>
                  </a:gs>
                </a:gsLst>
                <a:lin ang="5400000" scaled="0"/>
              </a:gra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7A4D20"/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71450" h="6350"/>
              </a:sp3d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87107" y="1174131"/>
                <a:ext cx="8054339" cy="3199484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30635" y="1026397"/>
                <a:ext cx="8167283" cy="320511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4" name="TextBox 268"/>
            <p:cNvSpPr txBox="1"/>
            <p:nvPr/>
          </p:nvSpPr>
          <p:spPr>
            <a:xfrm>
              <a:off x="435504" y="1883247"/>
              <a:ext cx="4369574" cy="51813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zh-CN" altLang="en-US" sz="2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辛亥革命后，中华民国虽然成立，但民主共和制度并没有真正实现，中国社会仍是一片黑暗。一些先进的知识分子是怎样同黑暗的封建势力作斗争的呢？在当时产生了什么影响呢？今天就让我们一起来领略这些先进知识分子的风采吧！</a:t>
              </a:r>
              <a:endParaRPr lang="en-US" altLang="zh-CN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30000"/>
                </a:lnSpc>
                <a:defRPr/>
              </a:pPr>
              <a:endPara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1747"/>
          <p:cNvSpPr>
            <a:spLocks noChangeArrowheads="1"/>
          </p:cNvSpPr>
          <p:nvPr/>
        </p:nvSpPr>
        <p:spPr bwMode="auto">
          <a:xfrm>
            <a:off x="182563" y="4860925"/>
            <a:ext cx="86169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北京大学简称“北大”，诞生于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1898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年，初名京师大学堂，是中国近代第一所国立大学。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1912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年，京师大学堂改为北京大学。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世纪初，北京大学是新文化运动的摇篮。图为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北京大学校门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51" name="Picture 2" descr="北京大学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349375"/>
            <a:ext cx="6257925" cy="3373438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7652" name="文本框 2"/>
          <p:cNvSpPr txBox="1">
            <a:spLocks noChangeArrowheads="1"/>
          </p:cNvSpPr>
          <p:nvPr/>
        </p:nvSpPr>
        <p:spPr bwMode="auto">
          <a:xfrm>
            <a:off x="4243388" y="622300"/>
            <a:ext cx="19732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Calibri" pitchFamily="34" charset="0"/>
              </a:rPr>
              <a:t>21</a:t>
            </a:r>
            <a:r>
              <a:rPr lang="zh-CN" altLang="zh-CN">
                <a:solidFill>
                  <a:schemeClr val="bg1"/>
                </a:solidFill>
                <a:latin typeface="Calibri" pitchFamily="34" charset="0"/>
              </a:rPr>
              <a:t>世纪教育网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Rectangle 2"/>
          <p:cNvSpPr>
            <a:spLocks noChangeArrowheads="1"/>
          </p:cNvSpPr>
          <p:nvPr/>
        </p:nvSpPr>
        <p:spPr bwMode="auto">
          <a:xfrm>
            <a:off x="485775" y="1914525"/>
            <a:ext cx="8085138" cy="3868738"/>
          </a:xfrm>
          <a:prstGeom prst="rect">
            <a:avLst/>
          </a:prstGeom>
          <a:solidFill>
            <a:srgbClr val="CC6600">
              <a:alpha val="39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 marL="342900" indent="-342900" algn="ctr" fontAlgn="auto">
              <a:lnSpc>
                <a:spcPct val="1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000" noProof="1">
                <a:latin typeface="+mn-lt"/>
                <a:ea typeface="华文行楷" panose="02010800040101010101" pitchFamily="2" charset="-122"/>
                <a:cs typeface="+mn-ea"/>
              </a:rPr>
              <a:t> </a:t>
            </a:r>
            <a:r>
              <a:rPr lang="zh-CN" altLang="en-US" sz="54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高举口号破罗网</a:t>
            </a:r>
            <a:endParaRPr lang="zh-CN" altLang="en-US" sz="5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5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71" name="Group 3"/>
          <p:cNvGrpSpPr>
            <a:grpSpLocks/>
          </p:cNvGrpSpPr>
          <p:nvPr/>
        </p:nvGrpSpPr>
        <p:grpSpPr bwMode="auto">
          <a:xfrm>
            <a:off x="3422650" y="1227138"/>
            <a:ext cx="1346200" cy="5297487"/>
            <a:chOff x="0" y="0"/>
            <a:chExt cx="854" cy="3760"/>
          </a:xfrm>
        </p:grpSpPr>
        <p:pic>
          <p:nvPicPr>
            <p:cNvPr id="2970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645" cy="3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9707" name="Group 5"/>
            <p:cNvGrpSpPr>
              <a:grpSpLocks/>
            </p:cNvGrpSpPr>
            <p:nvPr/>
          </p:nvGrpSpPr>
          <p:grpSpPr bwMode="auto">
            <a:xfrm>
              <a:off x="278" y="555"/>
              <a:ext cx="576" cy="2607"/>
              <a:chOff x="0" y="0"/>
              <a:chExt cx="576" cy="2044"/>
            </a:xfrm>
          </p:grpSpPr>
          <p:grpSp>
            <p:nvGrpSpPr>
              <p:cNvPr id="29708" name="Group 6"/>
              <p:cNvGrpSpPr>
                <a:grpSpLocks/>
              </p:cNvGrpSpPr>
              <p:nvPr/>
            </p:nvGrpSpPr>
            <p:grpSpPr bwMode="auto">
              <a:xfrm>
                <a:off x="0" y="2"/>
                <a:ext cx="336" cy="2042"/>
                <a:chOff x="0" y="0"/>
                <a:chExt cx="336" cy="2042"/>
              </a:xfrm>
            </p:grpSpPr>
            <p:sp>
              <p:nvSpPr>
                <p:cNvPr id="29710" name="Rectangle 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336" cy="2039"/>
                </a:xfrm>
                <a:prstGeom prst="rect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767676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rot="10800000" wrap="none" anchor="ctr"/>
                <a:lstStyle/>
                <a:p>
                  <a:pPr algn="r" eaLnBrk="0" hangingPunct="0"/>
                  <a:endParaRPr lang="zh-CN" altLang="zh-CN"/>
                </a:p>
              </p:txBody>
            </p:sp>
            <p:sp>
              <p:nvSpPr>
                <p:cNvPr id="29711" name="Rectangle 4"/>
                <p:cNvSpPr>
                  <a:spLocks noChangeArrowheads="1"/>
                </p:cNvSpPr>
                <p:nvPr/>
              </p:nvSpPr>
              <p:spPr bwMode="auto">
                <a:xfrm flipH="1" flipV="1">
                  <a:off x="144" y="3"/>
                  <a:ext cx="192" cy="2039"/>
                </a:xfrm>
                <a:prstGeom prst="rect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rot="10800000" wrap="none" anchor="ctr"/>
                <a:lstStyle/>
                <a:p>
                  <a:pPr algn="r" eaLnBrk="0" hangingPunct="0"/>
                  <a:endParaRPr lang="zh-CN" altLang="zh-CN"/>
                </a:p>
              </p:txBody>
            </p:sp>
          </p:grpSp>
          <p:sp>
            <p:nvSpPr>
              <p:cNvPr id="29709" name="Rectangle 25"/>
              <p:cNvSpPr>
                <a:spLocks noChangeArrowheads="1"/>
              </p:cNvSpPr>
              <p:nvPr/>
            </p:nvSpPr>
            <p:spPr bwMode="auto">
              <a:xfrm flipH="1" flipV="1">
                <a:off x="336" y="0"/>
                <a:ext cx="240" cy="2040"/>
              </a:xfrm>
              <a:prstGeom prst="rect">
                <a:avLst/>
              </a:prstGeom>
              <a:gradFill rotWithShape="1">
                <a:gsLst>
                  <a:gs pos="0">
                    <a:srgbClr val="3B3B3B">
                      <a:alpha val="0"/>
                    </a:srgbClr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</p:grpSp>
      </p:grpSp>
      <p:grpSp>
        <p:nvGrpSpPr>
          <p:cNvPr id="278" name="Group 10"/>
          <p:cNvGrpSpPr>
            <a:grpSpLocks/>
          </p:cNvGrpSpPr>
          <p:nvPr/>
        </p:nvGrpSpPr>
        <p:grpSpPr bwMode="auto">
          <a:xfrm>
            <a:off x="4667250" y="1227138"/>
            <a:ext cx="1019175" cy="5297487"/>
            <a:chOff x="0" y="0"/>
            <a:chExt cx="645" cy="3760"/>
          </a:xfrm>
        </p:grpSpPr>
        <p:pic>
          <p:nvPicPr>
            <p:cNvPr id="29701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645" cy="3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9702" name="Group 12"/>
            <p:cNvGrpSpPr>
              <a:grpSpLocks/>
            </p:cNvGrpSpPr>
            <p:nvPr/>
          </p:nvGrpSpPr>
          <p:grpSpPr bwMode="auto">
            <a:xfrm>
              <a:off x="51" y="543"/>
              <a:ext cx="561" cy="2607"/>
              <a:chOff x="0" y="0"/>
              <a:chExt cx="561" cy="2042"/>
            </a:xfrm>
          </p:grpSpPr>
          <p:sp>
            <p:nvSpPr>
              <p:cNvPr id="29703" name="Rectangle 18"/>
              <p:cNvSpPr>
                <a:spLocks noChangeArrowheads="1"/>
              </p:cNvSpPr>
              <p:nvPr/>
            </p:nvSpPr>
            <p:spPr bwMode="auto">
              <a:xfrm flipH="1" flipV="1">
                <a:off x="225" y="0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  <p:sp>
            <p:nvSpPr>
              <p:cNvPr id="29704" name="Rectangle 19"/>
              <p:cNvSpPr>
                <a:spLocks noChangeArrowheads="1"/>
              </p:cNvSpPr>
              <p:nvPr/>
            </p:nvSpPr>
            <p:spPr bwMode="auto">
              <a:xfrm flipV="1">
                <a:off x="225" y="2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  <p:sp>
            <p:nvSpPr>
              <p:cNvPr id="29705" name="Rectangle 26"/>
              <p:cNvSpPr>
                <a:spLocks noChangeArrowheads="1"/>
              </p:cNvSpPr>
              <p:nvPr/>
            </p:nvSpPr>
            <p:spPr bwMode="auto">
              <a:xfrm flipV="1">
                <a:off x="0" y="1"/>
                <a:ext cx="240" cy="2040"/>
              </a:xfrm>
              <a:prstGeom prst="rect">
                <a:avLst/>
              </a:prstGeom>
              <a:gradFill rotWithShape="1">
                <a:gsLst>
                  <a:gs pos="0">
                    <a:srgbClr val="3B3B3B">
                      <a:alpha val="0"/>
                    </a:srgbClr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1493 -0.00463 L 0.40069 -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8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-0.41285 -0.004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17538" y="1860550"/>
            <a:ext cx="5340350" cy="739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新文化运动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初期的主要内容</a:t>
            </a:r>
            <a:r>
              <a:rPr lang="en-US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723900" y="2536825"/>
            <a:ext cx="7945438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提倡民主，反对专制；提倡科学，反对迷信；提倡新文学，反对旧文学。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49288" y="4470400"/>
            <a:ext cx="41957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新文化运动的两大口号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845050" y="4598988"/>
            <a:ext cx="32591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民主和科学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563563" y="1296988"/>
            <a:ext cx="5902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二、民主与科学的口号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17550" y="3913188"/>
            <a:ext cx="2847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资产阶级新文化</a:t>
            </a: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auto">
          <a:xfrm>
            <a:off x="3463925" y="3998913"/>
            <a:ext cx="1246188" cy="311150"/>
          </a:xfrm>
          <a:prstGeom prst="leftRightArrow">
            <a:avLst>
              <a:gd name="adj1" fmla="val 50000"/>
              <a:gd name="adj2" fmla="val 69960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4845050" y="3917950"/>
            <a:ext cx="2224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封建旧文化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/>
      <p:bldP spid="29" grpId="0" bldLvl="0"/>
      <p:bldP spid="18" grpId="0" bldLvl="0"/>
      <p:bldP spid="25" grpId="0" bldLvl="0" animBg="1"/>
      <p:bldP spid="17" grpId="0"/>
      <p:bldP spid="26" grpId="0" animBg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520700" y="2428875"/>
            <a:ext cx="8018463" cy="352742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提倡民主，就是要宣传资产阶级的民主精神和民主思想，建立资产阶级民主制度，反对封建礼教和封建的伦理道德，反对封建专制和军阀独裁。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提倡科学，就是要传播科学知识，树立科学精神，运用科学法则，反对迷信和盲从。</a:t>
            </a:r>
          </a:p>
        </p:txBody>
      </p:sp>
      <p:sp>
        <p:nvSpPr>
          <p:cNvPr id="15" name="Oval 67"/>
          <p:cNvSpPr>
            <a:spLocks noChangeArrowheads="1"/>
          </p:cNvSpPr>
          <p:nvPr/>
        </p:nvSpPr>
        <p:spPr bwMode="auto">
          <a:xfrm>
            <a:off x="1827972" y="1505641"/>
            <a:ext cx="4976392" cy="858253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39700" prst="cross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什么是民主和科学呢？</a:t>
            </a:r>
            <a:endParaRPr lang="nb-NO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574675" y="3260725"/>
            <a:ext cx="7862888" cy="308927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区别：辛亥革命是学习西方的政治制度，新文化运动是学习西方的思想文化。</a:t>
            </a: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联系：二者都属于资产阶级向西方学习的革命活动，同属于近代化探索的内容。</a:t>
            </a: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5" name="矩形 71689"/>
          <p:cNvSpPr>
            <a:spLocks noChangeArrowheads="1"/>
          </p:cNvSpPr>
          <p:nvPr/>
        </p:nvSpPr>
        <p:spPr bwMode="auto">
          <a:xfrm>
            <a:off x="390525" y="2178050"/>
            <a:ext cx="804703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       新文化运动与辛亥革命、近代化探索之间有什么关系呢？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6" name="WordArt 3"/>
          <p:cNvSpPr>
            <a:spLocks noChangeArrowheads="1" noChangeShapeType="1" noTextEdit="1"/>
          </p:cNvSpPr>
          <p:nvPr/>
        </p:nvSpPr>
        <p:spPr bwMode="auto">
          <a:xfrm>
            <a:off x="485775" y="1447800"/>
            <a:ext cx="1439863" cy="493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69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议一议：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Rectangle 2"/>
          <p:cNvSpPr>
            <a:spLocks noChangeArrowheads="1"/>
          </p:cNvSpPr>
          <p:nvPr/>
        </p:nvSpPr>
        <p:spPr bwMode="auto">
          <a:xfrm>
            <a:off x="485775" y="1914525"/>
            <a:ext cx="8085138" cy="3868738"/>
          </a:xfrm>
          <a:prstGeom prst="rect">
            <a:avLst/>
          </a:prstGeom>
          <a:solidFill>
            <a:srgbClr val="CC6600">
              <a:alpha val="39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 marL="342900" indent="-342900" algn="ctr" fontAlgn="auto">
              <a:lnSpc>
                <a:spcPct val="1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000" noProof="1">
                <a:latin typeface="+mn-lt"/>
                <a:ea typeface="华文行楷" panose="02010800040101010101" pitchFamily="2" charset="-122"/>
                <a:cs typeface="+mn-ea"/>
              </a:rPr>
              <a:t> </a:t>
            </a:r>
            <a:r>
              <a:rPr lang="zh-CN" altLang="en-US" sz="54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文学革命创典范</a:t>
            </a:r>
            <a:endParaRPr lang="zh-CN" altLang="en-US" sz="5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5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71" name="Group 3"/>
          <p:cNvGrpSpPr>
            <a:grpSpLocks/>
          </p:cNvGrpSpPr>
          <p:nvPr/>
        </p:nvGrpSpPr>
        <p:grpSpPr bwMode="auto">
          <a:xfrm>
            <a:off x="3422650" y="1227138"/>
            <a:ext cx="1346200" cy="5297487"/>
            <a:chOff x="0" y="0"/>
            <a:chExt cx="854" cy="3760"/>
          </a:xfrm>
        </p:grpSpPr>
        <p:pic>
          <p:nvPicPr>
            <p:cNvPr id="3482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645" cy="3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4827" name="Group 5"/>
            <p:cNvGrpSpPr>
              <a:grpSpLocks/>
            </p:cNvGrpSpPr>
            <p:nvPr/>
          </p:nvGrpSpPr>
          <p:grpSpPr bwMode="auto">
            <a:xfrm>
              <a:off x="278" y="555"/>
              <a:ext cx="576" cy="2607"/>
              <a:chOff x="0" y="0"/>
              <a:chExt cx="576" cy="2044"/>
            </a:xfrm>
          </p:grpSpPr>
          <p:grpSp>
            <p:nvGrpSpPr>
              <p:cNvPr id="34828" name="Group 6"/>
              <p:cNvGrpSpPr>
                <a:grpSpLocks/>
              </p:cNvGrpSpPr>
              <p:nvPr/>
            </p:nvGrpSpPr>
            <p:grpSpPr bwMode="auto">
              <a:xfrm>
                <a:off x="0" y="2"/>
                <a:ext cx="336" cy="2042"/>
                <a:chOff x="0" y="0"/>
                <a:chExt cx="336" cy="2042"/>
              </a:xfrm>
            </p:grpSpPr>
            <p:sp>
              <p:nvSpPr>
                <p:cNvPr id="34830" name="Rectangle 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336" cy="2039"/>
                </a:xfrm>
                <a:prstGeom prst="rect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767676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rot="10800000" wrap="none" anchor="ctr"/>
                <a:lstStyle/>
                <a:p>
                  <a:pPr algn="r" eaLnBrk="0" hangingPunct="0"/>
                  <a:endParaRPr lang="zh-CN" altLang="zh-CN"/>
                </a:p>
              </p:txBody>
            </p:sp>
            <p:sp>
              <p:nvSpPr>
                <p:cNvPr id="34831" name="Rectangle 4"/>
                <p:cNvSpPr>
                  <a:spLocks noChangeArrowheads="1"/>
                </p:cNvSpPr>
                <p:nvPr/>
              </p:nvSpPr>
              <p:spPr bwMode="auto">
                <a:xfrm flipH="1" flipV="1">
                  <a:off x="144" y="3"/>
                  <a:ext cx="192" cy="2039"/>
                </a:xfrm>
                <a:prstGeom prst="rect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rot="10800000" wrap="none" anchor="ctr"/>
                <a:lstStyle/>
                <a:p>
                  <a:pPr algn="r" eaLnBrk="0" hangingPunct="0"/>
                  <a:endParaRPr lang="zh-CN" altLang="zh-CN"/>
                </a:p>
              </p:txBody>
            </p:sp>
          </p:grpSp>
          <p:sp>
            <p:nvSpPr>
              <p:cNvPr id="34829" name="Rectangle 25"/>
              <p:cNvSpPr>
                <a:spLocks noChangeArrowheads="1"/>
              </p:cNvSpPr>
              <p:nvPr/>
            </p:nvSpPr>
            <p:spPr bwMode="auto">
              <a:xfrm flipH="1" flipV="1">
                <a:off x="336" y="0"/>
                <a:ext cx="240" cy="2040"/>
              </a:xfrm>
              <a:prstGeom prst="rect">
                <a:avLst/>
              </a:prstGeom>
              <a:gradFill rotWithShape="1">
                <a:gsLst>
                  <a:gs pos="0">
                    <a:srgbClr val="3B3B3B">
                      <a:alpha val="0"/>
                    </a:srgbClr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</p:grpSp>
      </p:grpSp>
      <p:grpSp>
        <p:nvGrpSpPr>
          <p:cNvPr id="278" name="Group 10"/>
          <p:cNvGrpSpPr>
            <a:grpSpLocks/>
          </p:cNvGrpSpPr>
          <p:nvPr/>
        </p:nvGrpSpPr>
        <p:grpSpPr bwMode="auto">
          <a:xfrm>
            <a:off x="4554538" y="1227138"/>
            <a:ext cx="1019175" cy="5297487"/>
            <a:chOff x="0" y="0"/>
            <a:chExt cx="645" cy="3760"/>
          </a:xfrm>
        </p:grpSpPr>
        <p:pic>
          <p:nvPicPr>
            <p:cNvPr id="34821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645" cy="3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4822" name="Group 12"/>
            <p:cNvGrpSpPr>
              <a:grpSpLocks/>
            </p:cNvGrpSpPr>
            <p:nvPr/>
          </p:nvGrpSpPr>
          <p:grpSpPr bwMode="auto">
            <a:xfrm>
              <a:off x="51" y="543"/>
              <a:ext cx="561" cy="2607"/>
              <a:chOff x="0" y="0"/>
              <a:chExt cx="561" cy="2042"/>
            </a:xfrm>
          </p:grpSpPr>
          <p:sp>
            <p:nvSpPr>
              <p:cNvPr id="34823" name="Rectangle 18"/>
              <p:cNvSpPr>
                <a:spLocks noChangeArrowheads="1"/>
              </p:cNvSpPr>
              <p:nvPr/>
            </p:nvSpPr>
            <p:spPr bwMode="auto">
              <a:xfrm flipH="1" flipV="1">
                <a:off x="225" y="0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  <p:sp>
            <p:nvSpPr>
              <p:cNvPr id="34824" name="Rectangle 19"/>
              <p:cNvSpPr>
                <a:spLocks noChangeArrowheads="1"/>
              </p:cNvSpPr>
              <p:nvPr/>
            </p:nvSpPr>
            <p:spPr bwMode="auto">
              <a:xfrm flipV="1">
                <a:off x="225" y="2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  <p:sp>
            <p:nvSpPr>
              <p:cNvPr id="34825" name="Rectangle 26"/>
              <p:cNvSpPr>
                <a:spLocks noChangeArrowheads="1"/>
              </p:cNvSpPr>
              <p:nvPr/>
            </p:nvSpPr>
            <p:spPr bwMode="auto">
              <a:xfrm flipV="1">
                <a:off x="0" y="1"/>
                <a:ext cx="240" cy="2040"/>
              </a:xfrm>
              <a:prstGeom prst="rect">
                <a:avLst/>
              </a:prstGeom>
              <a:gradFill rotWithShape="1">
                <a:gsLst>
                  <a:gs pos="0">
                    <a:srgbClr val="3B3B3B">
                      <a:alpha val="0"/>
                    </a:srgbClr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1493 -0.00463 L 0.40069 -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-0.41285 -0.004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74675" y="1731963"/>
            <a:ext cx="4162425" cy="661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什么是文学革命？</a:t>
            </a:r>
            <a:endParaRPr lang="en-US" altLang="en-US" sz="2800" b="1" noProof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563563" y="2381250"/>
            <a:ext cx="794543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它是新文化运动初期的又一个重要内容，在民主和科学两面大旗下，一些先进的知识分子提出以白话文代替文言文，是对封建主义文学的攻击，是提倡新文学的一场文学革命运动。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463550" y="4473575"/>
            <a:ext cx="284638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代表作品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563563" y="5211763"/>
            <a:ext cx="7823200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胡适的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文学改良刍（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ch</a:t>
            </a:r>
            <a:r>
              <a:rPr lang="en-US" altLang="zh-CN" sz="20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Ú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）议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；陈独秀的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文学革命论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；鲁迅的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狂人日记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563563" y="1296988"/>
            <a:ext cx="5902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三、文学革命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/>
      <p:bldP spid="29" grpId="0" bldLvl="0"/>
      <p:bldP spid="18" grpId="0" bldLvl="0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2" descr="图片包含 人员, 室内, 男士, 墙壁&#10;&#10;已生成极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50" y="1543050"/>
            <a:ext cx="3225800" cy="423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097338" y="1446213"/>
            <a:ext cx="4224337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>
                <a:solidFill>
                  <a:srgbClr val="0000FF"/>
                </a:solidFill>
                <a:latin typeface="宋体" charset="-122"/>
              </a:rPr>
              <a:t> 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1917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年初，胡适在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新青年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上发表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文学改良刍议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，提出以白话文代替文言文，主张写文章须“言之有物”。</a:t>
            </a:r>
            <a:b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　　从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1918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年起，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新青年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率先改用白话文和新式标点符号。</a:t>
            </a: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1816100" y="5748338"/>
            <a:ext cx="614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胡适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" y="1358900"/>
            <a:ext cx="3657600" cy="457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675188" y="1341438"/>
            <a:ext cx="35226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>
                <a:solidFill>
                  <a:srgbClr val="0000FF"/>
                </a:solidFill>
                <a:latin typeface="宋体" charset="-122"/>
              </a:rPr>
              <a:t> 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继胡适之后，陈独秀发表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文学革命论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，主张用通俗易懂的白话文来表达新思想，反对用雕琢、艰涩的文言文来宣扬旧思想。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320800" y="5045075"/>
            <a:ext cx="2936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狂人日记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书影</a:t>
            </a: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4560888" y="5037138"/>
            <a:ext cx="2936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狂人日记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插图</a:t>
            </a:r>
          </a:p>
        </p:txBody>
      </p:sp>
      <p:pic>
        <p:nvPicPr>
          <p:cNvPr id="39940" name="Picture 6" descr="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8900" y="1320800"/>
            <a:ext cx="2859088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7" descr="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1550" y="1325563"/>
            <a:ext cx="2820988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7813" y="5478463"/>
            <a:ext cx="85661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鲁迅在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新青年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上发表白话文小说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狂人日记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。把反封建的思想内容同白话文形式结合起来，成为新文学的典范。</a:t>
            </a:r>
          </a:p>
        </p:txBody>
      </p:sp>
      <p:sp>
        <p:nvSpPr>
          <p:cNvPr id="39943" name="文本框 2"/>
          <p:cNvSpPr txBox="1">
            <a:spLocks noChangeArrowheads="1"/>
          </p:cNvSpPr>
          <p:nvPr/>
        </p:nvSpPr>
        <p:spPr bwMode="auto">
          <a:xfrm>
            <a:off x="1358900" y="3244850"/>
            <a:ext cx="19716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21</a:t>
            </a:r>
            <a:r>
              <a:rPr lang="zh-CN" altLang="zh-CN">
                <a:latin typeface="Calibri" pitchFamily="34" charset="0"/>
              </a:rPr>
              <a:t>世纪教育网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Rectangle 2"/>
          <p:cNvSpPr>
            <a:spLocks noChangeArrowheads="1"/>
          </p:cNvSpPr>
          <p:nvPr/>
        </p:nvSpPr>
        <p:spPr bwMode="auto">
          <a:xfrm>
            <a:off x="485775" y="1914525"/>
            <a:ext cx="8085138" cy="3868738"/>
          </a:xfrm>
          <a:prstGeom prst="rect">
            <a:avLst/>
          </a:prstGeom>
          <a:solidFill>
            <a:srgbClr val="CC6600">
              <a:alpha val="39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 marL="342900" indent="-342900" algn="ctr" fontAlgn="auto">
              <a:lnSpc>
                <a:spcPct val="1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000" noProof="1">
                <a:latin typeface="+mn-lt"/>
                <a:ea typeface="华文行楷" panose="02010800040101010101" pitchFamily="2" charset="-122"/>
                <a:cs typeface="+mn-ea"/>
              </a:rPr>
              <a:t> </a:t>
            </a:r>
            <a:r>
              <a:rPr lang="zh-CN" altLang="en-US" sz="54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创办报刊掀运动</a:t>
            </a:r>
            <a:endParaRPr lang="zh-CN" altLang="en-US" sz="5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5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71" name="Group 3"/>
          <p:cNvGrpSpPr>
            <a:grpSpLocks/>
          </p:cNvGrpSpPr>
          <p:nvPr/>
        </p:nvGrpSpPr>
        <p:grpSpPr bwMode="auto">
          <a:xfrm>
            <a:off x="3422650" y="1227138"/>
            <a:ext cx="1346200" cy="5297487"/>
            <a:chOff x="0" y="0"/>
            <a:chExt cx="854" cy="3760"/>
          </a:xfrm>
        </p:grpSpPr>
        <p:pic>
          <p:nvPicPr>
            <p:cNvPr id="15370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645" cy="3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71" name="Group 5"/>
            <p:cNvGrpSpPr>
              <a:grpSpLocks/>
            </p:cNvGrpSpPr>
            <p:nvPr/>
          </p:nvGrpSpPr>
          <p:grpSpPr bwMode="auto">
            <a:xfrm>
              <a:off x="278" y="555"/>
              <a:ext cx="576" cy="2607"/>
              <a:chOff x="0" y="0"/>
              <a:chExt cx="576" cy="2044"/>
            </a:xfrm>
          </p:grpSpPr>
          <p:grpSp>
            <p:nvGrpSpPr>
              <p:cNvPr id="15372" name="Group 6"/>
              <p:cNvGrpSpPr>
                <a:grpSpLocks/>
              </p:cNvGrpSpPr>
              <p:nvPr/>
            </p:nvGrpSpPr>
            <p:grpSpPr bwMode="auto">
              <a:xfrm>
                <a:off x="0" y="2"/>
                <a:ext cx="336" cy="2042"/>
                <a:chOff x="0" y="0"/>
                <a:chExt cx="336" cy="2042"/>
              </a:xfrm>
            </p:grpSpPr>
            <p:sp>
              <p:nvSpPr>
                <p:cNvPr id="15374" name="Rectangle 5"/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336" cy="2039"/>
                </a:xfrm>
                <a:prstGeom prst="rect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767676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rot="10800000" wrap="none" anchor="ctr"/>
                <a:lstStyle/>
                <a:p>
                  <a:pPr algn="r" eaLnBrk="0" hangingPunct="0"/>
                  <a:endParaRPr lang="zh-CN" altLang="zh-CN"/>
                </a:p>
              </p:txBody>
            </p:sp>
            <p:sp>
              <p:nvSpPr>
                <p:cNvPr id="15375" name="Rectangle 4"/>
                <p:cNvSpPr>
                  <a:spLocks noChangeArrowheads="1"/>
                </p:cNvSpPr>
                <p:nvPr/>
              </p:nvSpPr>
              <p:spPr bwMode="auto">
                <a:xfrm flipH="1" flipV="1">
                  <a:off x="144" y="3"/>
                  <a:ext cx="192" cy="2039"/>
                </a:xfrm>
                <a:prstGeom prst="rect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rot="10800000" wrap="none" anchor="ctr"/>
                <a:lstStyle/>
                <a:p>
                  <a:pPr algn="r" eaLnBrk="0" hangingPunct="0"/>
                  <a:endParaRPr lang="zh-CN" altLang="zh-CN"/>
                </a:p>
              </p:txBody>
            </p:sp>
          </p:grpSp>
          <p:sp>
            <p:nvSpPr>
              <p:cNvPr id="15373" name="Rectangle 25"/>
              <p:cNvSpPr>
                <a:spLocks noChangeArrowheads="1"/>
              </p:cNvSpPr>
              <p:nvPr/>
            </p:nvSpPr>
            <p:spPr bwMode="auto">
              <a:xfrm flipH="1" flipV="1">
                <a:off x="336" y="0"/>
                <a:ext cx="240" cy="2040"/>
              </a:xfrm>
              <a:prstGeom prst="rect">
                <a:avLst/>
              </a:prstGeom>
              <a:gradFill rotWithShape="1">
                <a:gsLst>
                  <a:gs pos="0">
                    <a:srgbClr val="3B3B3B">
                      <a:alpha val="0"/>
                    </a:srgbClr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</p:grpSp>
      </p:grpSp>
      <p:grpSp>
        <p:nvGrpSpPr>
          <p:cNvPr id="278" name="Group 10"/>
          <p:cNvGrpSpPr>
            <a:grpSpLocks/>
          </p:cNvGrpSpPr>
          <p:nvPr/>
        </p:nvGrpSpPr>
        <p:grpSpPr bwMode="auto">
          <a:xfrm>
            <a:off x="4554538" y="1227138"/>
            <a:ext cx="1019175" cy="5297487"/>
            <a:chOff x="0" y="0"/>
            <a:chExt cx="645" cy="3760"/>
          </a:xfrm>
        </p:grpSpPr>
        <p:pic>
          <p:nvPicPr>
            <p:cNvPr id="15365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645" cy="3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66" name="Group 12"/>
            <p:cNvGrpSpPr>
              <a:grpSpLocks/>
            </p:cNvGrpSpPr>
            <p:nvPr/>
          </p:nvGrpSpPr>
          <p:grpSpPr bwMode="auto">
            <a:xfrm>
              <a:off x="51" y="543"/>
              <a:ext cx="561" cy="2607"/>
              <a:chOff x="0" y="0"/>
              <a:chExt cx="561" cy="2042"/>
            </a:xfrm>
          </p:grpSpPr>
          <p:sp>
            <p:nvSpPr>
              <p:cNvPr id="15367" name="Rectangle 18"/>
              <p:cNvSpPr>
                <a:spLocks noChangeArrowheads="1"/>
              </p:cNvSpPr>
              <p:nvPr/>
            </p:nvSpPr>
            <p:spPr bwMode="auto">
              <a:xfrm flipH="1" flipV="1">
                <a:off x="225" y="0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  <p:sp>
            <p:nvSpPr>
              <p:cNvPr id="15368" name="Rectangle 19"/>
              <p:cNvSpPr>
                <a:spLocks noChangeArrowheads="1"/>
              </p:cNvSpPr>
              <p:nvPr/>
            </p:nvSpPr>
            <p:spPr bwMode="auto">
              <a:xfrm flipV="1">
                <a:off x="225" y="2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  <p:sp>
            <p:nvSpPr>
              <p:cNvPr id="15369" name="Rectangle 26"/>
              <p:cNvSpPr>
                <a:spLocks noChangeArrowheads="1"/>
              </p:cNvSpPr>
              <p:nvPr/>
            </p:nvSpPr>
            <p:spPr bwMode="auto">
              <a:xfrm flipV="1">
                <a:off x="0" y="1"/>
                <a:ext cx="240" cy="2040"/>
              </a:xfrm>
              <a:prstGeom prst="rect">
                <a:avLst/>
              </a:prstGeom>
              <a:gradFill rotWithShape="1">
                <a:gsLst>
                  <a:gs pos="0">
                    <a:srgbClr val="3B3B3B">
                      <a:alpha val="0"/>
                    </a:srgbClr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r" eaLnBrk="0" hangingPunct="0"/>
                <a:endParaRPr lang="zh-CN" altLang="zh-CN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1493 -0.00463 L 0.40069 -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-0.41285 -0.004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49288" y="1155700"/>
            <a:ext cx="4262437" cy="830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新文化运动的影响</a:t>
            </a:r>
            <a:r>
              <a:rPr lang="en-US" altLang="en-US" sz="32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49288" y="3648075"/>
            <a:ext cx="7807325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①它高举民主与科学的旗帜，对封建专制制度和封建思想文化进行了一次猛烈的扫荡，推动自然科学的发展。②促进了中国人民特别是知识青年的觉醒，为马克思主义在中国的传播创造了条件。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08025" y="2501900"/>
            <a:ext cx="75771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是中国近代史上一次空前深刻的思想解放运动。</a:t>
            </a:r>
            <a:endParaRPr lang="zh-CN" altLang="en-US" sz="28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8025" y="1865313"/>
            <a:ext cx="1682750" cy="738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性质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7" name="矩形 26"/>
          <p:cNvSpPr/>
          <p:nvPr/>
        </p:nvSpPr>
        <p:spPr>
          <a:xfrm>
            <a:off x="708025" y="2990850"/>
            <a:ext cx="1682750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影响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/>
      <p:bldP spid="17" grpId="0"/>
      <p:bldP spid="28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485775" y="3124200"/>
            <a:ext cx="8235950" cy="334327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进步性：</a:t>
            </a:r>
            <a:r>
              <a:rPr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 ①它对封建专制制度和封建思想文化进行了一次猛烈的扫荡，推动了自然科学的发展。②促进了中国人民特别是知识青年的觉醒，为马克思主义在中国的传播创造了条件。</a:t>
            </a:r>
            <a:endParaRPr lang="en-US" altLang="zh-CN" sz="28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局限性：前期的新文化运动没有同群众运动相结合，对东西方文化存在绝对肯定或绝对否定的偏向。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7" name="矩形 71689"/>
          <p:cNvSpPr>
            <a:spLocks noChangeArrowheads="1"/>
          </p:cNvSpPr>
          <p:nvPr/>
        </p:nvSpPr>
        <p:spPr bwMode="auto">
          <a:xfrm>
            <a:off x="574675" y="1752600"/>
            <a:ext cx="8034338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       对于新文化运动，有人说是中国历史上空前的思想大解放运动，有人说它有很大历史局限性。你怎样评价它呢？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88" name="WordArt 3"/>
          <p:cNvSpPr>
            <a:spLocks noChangeArrowheads="1" noChangeShapeType="1" noTextEdit="1"/>
          </p:cNvSpPr>
          <p:nvPr/>
        </p:nvSpPr>
        <p:spPr bwMode="auto">
          <a:xfrm>
            <a:off x="663575" y="1258888"/>
            <a:ext cx="1439863" cy="493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69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分组讨论：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6"/>
          <p:cNvSpPr txBox="1">
            <a:spLocks noChangeArrowheads="1"/>
          </p:cNvSpPr>
          <p:nvPr/>
        </p:nvSpPr>
        <p:spPr bwMode="auto">
          <a:xfrm>
            <a:off x="685800" y="1528763"/>
            <a:ext cx="7697788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新文化运动是中国近代的一场思想解放运动，下列对它的兴起，说法正确的选项是（  　）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李大钊在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新青年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上发表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青春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一文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陈独秀在北京创办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青年杂志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endParaRPr lang="zh-CN" altLang="en-US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蔡元培出任北京大学的校长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陈独秀在上海创办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青年杂志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lang="zh-CN" altLang="en-US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472238" y="2286000"/>
            <a:ext cx="9350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6"/>
          <p:cNvSpPr txBox="1">
            <a:spLocks noChangeArrowheads="1"/>
          </p:cNvSpPr>
          <p:nvPr/>
        </p:nvSpPr>
        <p:spPr bwMode="auto">
          <a:xfrm>
            <a:off x="498475" y="1277938"/>
            <a:ext cx="7929563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请看右图，此刊物提出的口号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是（     ）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民主和科学   　     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自强和求富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变法图强               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三民主义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  <a:sym typeface="宋体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新文化运动的两大阵地是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（     ）</a:t>
            </a:r>
          </a:p>
          <a:p>
            <a:pPr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①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每周评论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》    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②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新青年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    ③北京大学      ④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湘江评论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》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宋体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宋体" charset="-122"/>
              </a:rPr>
              <a:t>A.①②      B. ①③      C. ②③     D.③④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875338" y="1292225"/>
            <a:ext cx="9350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A</a:t>
            </a:r>
            <a:endParaRPr lang="en-US" altLang="zh-CN" sz="3600" b="1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781550" y="3111500"/>
            <a:ext cx="935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</a:p>
        </p:txBody>
      </p:sp>
      <p:pic>
        <p:nvPicPr>
          <p:cNvPr id="44037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5038" y="1441450"/>
            <a:ext cx="1438275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6"/>
          <p:cNvSpPr txBox="1">
            <a:spLocks noChangeArrowheads="1"/>
          </p:cNvSpPr>
          <p:nvPr/>
        </p:nvSpPr>
        <p:spPr bwMode="auto">
          <a:xfrm>
            <a:off x="520700" y="1149350"/>
            <a:ext cx="8208963" cy="578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有人说，新文化运动是戊戌变法和辛亥革命的继续，其主要含义是指它（        ）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继续坚持反封建斗争        B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继续向西方学习 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提出民主和科学的口号    D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主张民主共和</a:t>
            </a:r>
            <a:endParaRPr lang="en-US" altLang="zh-CN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下列选中，成为新文学典范的白话小说是（       ）</a:t>
            </a:r>
            <a:endParaRPr lang="en-US" altLang="zh-CN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文学革命论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B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狂人日记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文学改良刍议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D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青春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endParaRPr lang="zh-CN" altLang="en-US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343400" y="1817688"/>
            <a:ext cx="935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7323138" y="4038600"/>
            <a:ext cx="9350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74650" y="1227138"/>
            <a:ext cx="8154988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600" b="1">
                <a:latin typeface="微软雅黑" pitchFamily="34" charset="-122"/>
                <a:ea typeface="微软雅黑" pitchFamily="34" charset="-122"/>
              </a:rPr>
              <a:t>6.</a:t>
            </a: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材料：</a:t>
            </a:r>
            <a:r>
              <a:rPr kumimoji="1"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西洋人因为拥护德、赛两先生，闹了多少事，流了多少血，德、赛两先生才渐渐从黑暗中把他们救出，引到光明世界。我们现在认定只有这两位先生，可以救治中国政治上、道德上、艺术上、思想上一切的黑暗。</a:t>
            </a:r>
            <a:endParaRPr kumimoji="1" lang="en-US" altLang="zh-CN" sz="2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</a:t>
            </a:r>
            <a:r>
              <a:rPr kumimoji="1"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kumimoji="1"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陈独秀</a:t>
            </a:r>
          </a:p>
        </p:txBody>
      </p:sp>
      <p:sp>
        <p:nvSpPr>
          <p:cNvPr id="46083" name="Text Box 15"/>
          <p:cNvSpPr txBox="1">
            <a:spLocks noChangeArrowheads="1"/>
          </p:cNvSpPr>
          <p:nvPr/>
        </p:nvSpPr>
        <p:spPr bwMode="auto">
          <a:xfrm>
            <a:off x="368300" y="3794125"/>
            <a:ext cx="8228013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       请根据材料结合所学，说说“</a:t>
            </a:r>
            <a:r>
              <a:rPr kumimoji="1"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德、赛两先生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”指的是什么？</a:t>
            </a: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368300" y="4648200"/>
            <a:ext cx="8228013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“德先生”和“赛先生”是对民主和科学的另一种称呼。民主与科学的英文分别是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Democracy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Science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。人们以单词的第一个字母再加上“先生”二字，这样既生动又简单，让人过目不忘。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对角圆角矩形 28"/>
          <p:cNvSpPr/>
          <p:nvPr/>
        </p:nvSpPr>
        <p:spPr>
          <a:xfrm rot="21346829">
            <a:off x="1628775" y="1163638"/>
            <a:ext cx="6954838" cy="5051425"/>
          </a:xfrm>
          <a:prstGeom prst="round2DiagRect">
            <a:avLst>
              <a:gd name="adj1" fmla="val 12682"/>
              <a:gd name="adj2" fmla="val 0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90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rgbClr val="FFFFFF"/>
              </a:solidFill>
              <a:latin typeface="汉仪大宋简"/>
              <a:ea typeface="汉仪大宋简"/>
              <a:cs typeface="汉仪大宋简"/>
            </a:endParaRPr>
          </a:p>
        </p:txBody>
      </p:sp>
      <p:pic>
        <p:nvPicPr>
          <p:cNvPr id="47106" name="Picture 3" descr="C:\TDDOWNLOAD\penci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412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文本框 1"/>
          <p:cNvSpPr txBox="1">
            <a:spLocks noChangeArrowheads="1"/>
          </p:cNvSpPr>
          <p:nvPr/>
        </p:nvSpPr>
        <p:spPr bwMode="auto">
          <a:xfrm rot="-180000">
            <a:off x="1931988" y="1409700"/>
            <a:ext cx="6488112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  新文化运动是中国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近代</a:t>
            </a:r>
            <a:r>
              <a:rPr lang="zh-CN" altLang="en-US" sz="2800" b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史上一次空前深刻的思想解放运动，它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高举民主与科学的旗帜，对封建专制制度和封建思想文化进行了一次猛烈的扫荡，激发了广大青年追求新思想的热情，促使人们探索救国救民的出路，掀起了一场思想解放的风暴。</a:t>
            </a:r>
            <a:endParaRPr lang="zh-CN" altLang="zh-CN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大括号 12"/>
          <p:cNvSpPr>
            <a:spLocks/>
          </p:cNvSpPr>
          <p:nvPr/>
        </p:nvSpPr>
        <p:spPr bwMode="auto">
          <a:xfrm>
            <a:off x="2667000" y="1354138"/>
            <a:ext cx="392113" cy="1514475"/>
          </a:xfrm>
          <a:prstGeom prst="leftBrace">
            <a:avLst>
              <a:gd name="adj1" fmla="val 442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左大括号 13"/>
          <p:cNvSpPr>
            <a:spLocks/>
          </p:cNvSpPr>
          <p:nvPr/>
        </p:nvSpPr>
        <p:spPr bwMode="auto">
          <a:xfrm>
            <a:off x="2660650" y="3211513"/>
            <a:ext cx="200025" cy="909637"/>
          </a:xfrm>
          <a:prstGeom prst="leftBrace">
            <a:avLst>
              <a:gd name="adj1" fmla="val 525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左大括号 14"/>
          <p:cNvSpPr>
            <a:spLocks/>
          </p:cNvSpPr>
          <p:nvPr/>
        </p:nvSpPr>
        <p:spPr bwMode="auto">
          <a:xfrm>
            <a:off x="2563813" y="4433888"/>
            <a:ext cx="180975" cy="1000125"/>
          </a:xfrm>
          <a:prstGeom prst="leftBrace">
            <a:avLst>
              <a:gd name="adj1" fmla="val 6992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09574"/>
          <p:cNvSpPr txBox="1"/>
          <p:nvPr/>
        </p:nvSpPr>
        <p:spPr>
          <a:xfrm>
            <a:off x="314325" y="1760538"/>
            <a:ext cx="2068513" cy="95250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陈独秀与</a:t>
            </a:r>
          </a:p>
          <a:p>
            <a:pPr eaLnBrk="0" hangingPunct="0"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新青年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109576"/>
          <p:cNvSpPr txBox="1"/>
          <p:nvPr/>
        </p:nvSpPr>
        <p:spPr>
          <a:xfrm>
            <a:off x="3106738" y="1185863"/>
            <a:ext cx="5200650" cy="1852612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背景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新文化运动兴起的时间、标志</a:t>
            </a:r>
            <a:endParaRPr lang="en-US" altLang="zh-CN" sz="26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新文化运动的两大阵地</a:t>
            </a:r>
            <a:endParaRPr lang="en-US" altLang="zh-CN" sz="26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新文化运动的代表人物</a:t>
            </a:r>
          </a:p>
        </p:txBody>
      </p:sp>
      <p:sp>
        <p:nvSpPr>
          <p:cNvPr id="31" name="文本框 109582"/>
          <p:cNvSpPr txBox="1"/>
          <p:nvPr/>
        </p:nvSpPr>
        <p:spPr>
          <a:xfrm>
            <a:off x="2955925" y="3138488"/>
            <a:ext cx="4814888" cy="97155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新文化运动初期的主要内容</a:t>
            </a:r>
            <a:endParaRPr lang="en-US" altLang="zh-CN" sz="26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新文化运动的两大口号</a:t>
            </a:r>
          </a:p>
        </p:txBody>
      </p:sp>
      <p:sp>
        <p:nvSpPr>
          <p:cNvPr id="33" name="文本框 109584"/>
          <p:cNvSpPr txBox="1"/>
          <p:nvPr/>
        </p:nvSpPr>
        <p:spPr>
          <a:xfrm>
            <a:off x="2928938" y="4227513"/>
            <a:ext cx="5256212" cy="141287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文学革命的定义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代表作品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新文化运动的影响</a:t>
            </a:r>
          </a:p>
        </p:txBody>
      </p:sp>
      <p:sp>
        <p:nvSpPr>
          <p:cNvPr id="35" name="文本框 109586"/>
          <p:cNvSpPr txBox="1"/>
          <p:nvPr/>
        </p:nvSpPr>
        <p:spPr>
          <a:xfrm>
            <a:off x="538163" y="3106738"/>
            <a:ext cx="2025650" cy="95408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民主与科学的口号</a:t>
            </a:r>
          </a:p>
        </p:txBody>
      </p:sp>
      <p:sp>
        <p:nvSpPr>
          <p:cNvPr id="36" name="文本框 109587"/>
          <p:cNvSpPr txBox="1"/>
          <p:nvPr/>
        </p:nvSpPr>
        <p:spPr>
          <a:xfrm>
            <a:off x="609600" y="4546600"/>
            <a:ext cx="2009775" cy="52387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文学革命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5" grpId="0"/>
      <p:bldP spid="31" grpId="0"/>
      <p:bldP spid="33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74675" y="1585913"/>
            <a:ext cx="4806950" cy="663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背景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649288" y="1211263"/>
            <a:ext cx="59039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一、陈独秀与</a:t>
            </a: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新青年</a:t>
            </a: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3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723900" y="2200275"/>
            <a:ext cx="78105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辛亥革命后，封建思想并未清除，北洋军阀在思想领域掀起尊孔复古的逆流。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5807075" y="3024188"/>
            <a:ext cx="2987675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3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　　民国初期，袁世凯为</a:t>
            </a:r>
            <a:r>
              <a:rPr lang="zh-CN" altLang="en-US" sz="23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其帝制活动制造理论根据和舆论环境</a:t>
            </a:r>
            <a:r>
              <a:rPr lang="zh-CN" altLang="en-US" sz="23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，在社会上掀起一股以尊孔、祀孔为表现形式的复辟逆流。</a:t>
            </a:r>
            <a:r>
              <a:rPr lang="zh-CN" altLang="en-US" sz="23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尊孔祭天是袁世凯复辟帝制的预演。</a:t>
            </a:r>
          </a:p>
        </p:txBody>
      </p:sp>
      <p:pic>
        <p:nvPicPr>
          <p:cNvPr id="26" name="Picture 5" descr="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888" y="3092450"/>
            <a:ext cx="4919662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31747"/>
          <p:cNvSpPr>
            <a:spLocks noChangeArrowheads="1"/>
          </p:cNvSpPr>
          <p:nvPr/>
        </p:nvSpPr>
        <p:spPr bwMode="auto">
          <a:xfrm>
            <a:off x="1301750" y="6026150"/>
            <a:ext cx="39560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袁世凯身穿祭祀服在天坛祭天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6" name="文本框 2"/>
          <p:cNvSpPr txBox="1">
            <a:spLocks noChangeArrowheads="1"/>
          </p:cNvSpPr>
          <p:nvPr/>
        </p:nvSpPr>
        <p:spPr bwMode="auto">
          <a:xfrm>
            <a:off x="5807075" y="930275"/>
            <a:ext cx="1973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Calibri" pitchFamily="34" charset="0"/>
              </a:rPr>
              <a:t>21</a:t>
            </a:r>
            <a:r>
              <a:rPr lang="zh-CN" altLang="zh-CN">
                <a:solidFill>
                  <a:schemeClr val="bg1"/>
                </a:solidFill>
                <a:latin typeface="Calibri" pitchFamily="34" charset="0"/>
              </a:rPr>
              <a:t>世纪教育网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chend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" y="1195388"/>
            <a:ext cx="2714625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9" descr="chdx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0575" y="1211263"/>
            <a:ext cx="2627313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2" descr="chdx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6638" y="1211263"/>
            <a:ext cx="2538412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204788" y="5111750"/>
            <a:ext cx="86502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       中国先进知识分子经过民主革命的洗礼，奋起猛烈还击，新旧思潮激烈交锋。</a:t>
            </a: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1915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月，陈独秀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上海创办</a:t>
            </a: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青年杂志</a:t>
            </a: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（从第二卷起改名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新青年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），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掀起了新文化运动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en-US" altLang="zh-CN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31747"/>
          <p:cNvSpPr>
            <a:spLocks noChangeArrowheads="1"/>
          </p:cNvSpPr>
          <p:nvPr/>
        </p:nvSpPr>
        <p:spPr bwMode="auto">
          <a:xfrm>
            <a:off x="427038" y="4640263"/>
            <a:ext cx="31464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陈独秀（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1879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1942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9" name="矩形 31747"/>
          <p:cNvSpPr>
            <a:spLocks noChangeArrowheads="1"/>
          </p:cNvSpPr>
          <p:nvPr/>
        </p:nvSpPr>
        <p:spPr bwMode="auto">
          <a:xfrm>
            <a:off x="3954463" y="4640263"/>
            <a:ext cx="18510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青年杂志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0" name="矩形 31747"/>
          <p:cNvSpPr>
            <a:spLocks noChangeArrowheads="1"/>
          </p:cNvSpPr>
          <p:nvPr/>
        </p:nvSpPr>
        <p:spPr bwMode="auto">
          <a:xfrm>
            <a:off x="6897688" y="4587875"/>
            <a:ext cx="1498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新青年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804863" y="2525713"/>
            <a:ext cx="4838700" cy="738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新文化运动兴起的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时间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85813" y="3219450"/>
            <a:ext cx="44037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3.新文化运动兴起的标志</a:t>
            </a:r>
            <a:r>
              <a:rPr lang="zh-CN" altLang="en-US" sz="2800" b="1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58825" y="3911600"/>
            <a:ext cx="44037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新文化运动的两大阵地：</a:t>
            </a:r>
            <a:endParaRPr lang="zh-CN" altLang="en-US" sz="2800" b="1" noProof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85813" y="4559300"/>
            <a:ext cx="44037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新文化运动的</a:t>
            </a:r>
            <a:r>
              <a:rPr lang="zh-CN" altLang="en-US" sz="2800" b="1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代表人物：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819150" y="1349375"/>
            <a:ext cx="7170738" cy="1157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学生活动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noProof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观看视频，结合所学，回答以下</a:t>
            </a:r>
            <a:r>
              <a:rPr lang="en-US" altLang="zh-CN" sz="2800" b="1" noProof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	</a:t>
            </a:r>
            <a:r>
              <a:rPr lang="zh-CN" altLang="en-US" sz="2800" b="1" noProof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问题</a:t>
            </a:r>
            <a:endParaRPr lang="en-US" altLang="en-US" sz="2800" b="1" noProof="1">
              <a:solidFill>
                <a:srgbClr val="3333FF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8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5"/>
          <p:cNvSpPr>
            <a:spLocks noChangeArrowheads="1"/>
          </p:cNvSpPr>
          <p:nvPr/>
        </p:nvSpPr>
        <p:spPr bwMode="auto">
          <a:xfrm>
            <a:off x="2927350" y="1139825"/>
            <a:ext cx="39957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视频：新文化运动</a:t>
            </a: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23900" y="1822450"/>
            <a:ext cx="768826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49288" y="1335088"/>
            <a:ext cx="4445000" cy="739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新文化运动兴起的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时间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2531" name="矩形 27"/>
          <p:cNvSpPr>
            <a:spLocks noChangeArrowheads="1"/>
          </p:cNvSpPr>
          <p:nvPr/>
        </p:nvSpPr>
        <p:spPr bwMode="auto">
          <a:xfrm>
            <a:off x="674688" y="1973263"/>
            <a:ext cx="44037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3.新文化运动兴起的标志</a:t>
            </a:r>
            <a:r>
              <a:rPr lang="zh-CN" altLang="en-US" sz="2800" b="1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</a:p>
        </p:txBody>
      </p:sp>
      <p:sp>
        <p:nvSpPr>
          <p:cNvPr id="22532" name="矩形 17"/>
          <p:cNvSpPr>
            <a:spLocks noChangeArrowheads="1"/>
          </p:cNvSpPr>
          <p:nvPr/>
        </p:nvSpPr>
        <p:spPr bwMode="auto">
          <a:xfrm>
            <a:off x="730250" y="3783013"/>
            <a:ext cx="44037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新文化运动的两大阵地：</a:t>
            </a:r>
            <a:endParaRPr lang="zh-CN" altLang="en-US" sz="2800" b="1" noProof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4743450" y="3941763"/>
            <a:ext cx="4138613" cy="52228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新青年</a:t>
            </a:r>
            <a:r>
              <a:rPr kumimoji="1"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和北京大学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4862513" y="1489075"/>
            <a:ext cx="2808287" cy="52228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1915</a:t>
            </a: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kumimoji="1"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723900" y="2706688"/>
            <a:ext cx="7646988" cy="11255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陈独秀在上海创办</a:t>
            </a:r>
            <a:r>
              <a:rPr kumimoji="1"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青年杂志</a:t>
            </a:r>
            <a:r>
              <a:rPr kumimoji="1"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kumimoji="1"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1916</a:t>
            </a: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年第二卷起，改名为</a:t>
            </a:r>
            <a:r>
              <a:rPr kumimoji="1"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新青年</a:t>
            </a:r>
            <a:r>
              <a:rPr kumimoji="1" lang="en-US" altLang="zh-CN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kumimoji="1"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22536" name="矩形 31"/>
          <p:cNvSpPr>
            <a:spLocks noChangeArrowheads="1"/>
          </p:cNvSpPr>
          <p:nvPr/>
        </p:nvSpPr>
        <p:spPr bwMode="auto">
          <a:xfrm>
            <a:off x="777875" y="4464050"/>
            <a:ext cx="44037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新文化运动的</a:t>
            </a:r>
            <a:r>
              <a:rPr lang="zh-CN" altLang="en-US" sz="2800" b="1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代表人物：</a:t>
            </a: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819150" y="5300663"/>
            <a:ext cx="6937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400"/>
              </a:lnSpc>
            </a:pPr>
            <a:r>
              <a:rPr kumimoji="1"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陈独秀、李大钊、胡适、鲁迅、蔡元培等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69875" y="4906963"/>
            <a:ext cx="27971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李大钊（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1889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1927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）</a:t>
            </a:r>
            <a:br>
              <a:rPr lang="zh-CN" altLang="en-US" sz="2000" b="1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河北乐亭人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151188" y="4870450"/>
            <a:ext cx="29241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胡适（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1891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1962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）</a:t>
            </a:r>
            <a:br>
              <a:rPr lang="zh-CN" altLang="en-US" sz="2000" b="1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安徽绩溪人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157913" y="4843463"/>
            <a:ext cx="24257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鲁迅（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1881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1936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）</a:t>
            </a:r>
            <a:br>
              <a:rPr lang="zh-CN" altLang="en-US" sz="2000" b="1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浙江绍兴人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69875" y="5646738"/>
            <a:ext cx="8547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6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1916</a:t>
            </a:r>
            <a:r>
              <a:rPr lang="zh-CN" altLang="en-US" sz="26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新青年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杂志编辑部由</a:t>
            </a:r>
            <a:r>
              <a:rPr lang="zh-CN" altLang="en-US" sz="26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上海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移到</a:t>
            </a:r>
            <a:r>
              <a:rPr lang="zh-CN" altLang="en-US" sz="26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北京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，李大钊、胡适、鲁迅等成为主要撰稿人。</a:t>
            </a:r>
          </a:p>
        </p:txBody>
      </p:sp>
      <p:pic>
        <p:nvPicPr>
          <p:cNvPr id="23558" name="Picture 7" descr="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8" y="1293813"/>
            <a:ext cx="2535237" cy="361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图片 2" descr="图片包含 人员, 室内, 男士, 墙壁&#10;&#10;已生成极高可信度的说明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06738" y="1196975"/>
            <a:ext cx="2586037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图片 6" descr="图片包含 男士, 人员, 照片&#10;&#10;已生成极高可信度的说明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2038" y="1223963"/>
            <a:ext cx="2544762" cy="362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088" y="1452563"/>
            <a:ext cx="3106737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3944938" y="1485900"/>
            <a:ext cx="4645025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　　 蔡元培（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1868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1940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），浙江绍兴山阴人，中华民国首任教育总长。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1916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年至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1927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年，蔡元培任北京大学校长，革新北大，开“学术”与“自由”之风。他提倡“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兼容并包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”，延揽许多有思想的学者来学校讲学或任教。北京大学成为新文化运动的摇篮。</a:t>
            </a:r>
          </a:p>
        </p:txBody>
      </p:sp>
      <p:sp>
        <p:nvSpPr>
          <p:cNvPr id="25604" name="矩形 1"/>
          <p:cNvSpPr>
            <a:spLocks noChangeArrowheads="1"/>
          </p:cNvSpPr>
          <p:nvPr/>
        </p:nvSpPr>
        <p:spPr bwMode="auto">
          <a:xfrm>
            <a:off x="1366838" y="56943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蔡元培</a:t>
            </a:r>
            <a:endParaRPr lang="zh-CN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2053</Words>
  <Application>WPS 演示</Application>
  <PresentationFormat>全屏显示(4:3)</PresentationFormat>
  <Paragraphs>115</Paragraphs>
  <Slides>27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Calibri</vt:lpstr>
      <vt:lpstr>宋体</vt:lpstr>
      <vt:lpstr>Arial</vt:lpstr>
      <vt:lpstr>Calibri Light</vt:lpstr>
      <vt:lpstr>等线</vt:lpstr>
      <vt:lpstr>微软雅黑</vt:lpstr>
      <vt:lpstr>华文行楷</vt:lpstr>
      <vt:lpstr>Times New Roman</vt:lpstr>
      <vt:lpstr>汉仪大宋简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User</cp:lastModifiedBy>
  <cp:revision>历史备课大师【全免费】</cp:revision>
  <dcterms:created xsi:type="dcterms:W3CDTF">2017-03-01T06:40:00Z</dcterms:created>
  <dcterms:modified xsi:type="dcterms:W3CDTF">2017-10-05T20:49:27Z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