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1" r:id="rId14"/>
    <p:sldId id="265" r:id="rId15"/>
    <p:sldId id="282" r:id="rId16"/>
    <p:sldId id="283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31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041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8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slide" Target="slide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5100" y="38100"/>
            <a:ext cx="9144000" cy="1089660"/>
          </a:xfrm>
        </p:spPr>
        <p:txBody>
          <a:bodyPr/>
          <a:lstStyle/>
          <a:p>
            <a:pPr algn="l"/>
            <a:r>
              <a:rPr lang="zh-CN" altLang="en-US" b="1"/>
              <a:t>智慧导入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5100" y="1127760"/>
            <a:ext cx="11725275" cy="5641340"/>
          </a:xfrm>
        </p:spPr>
        <p:txBody>
          <a:bodyPr/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1997</a:t>
            </a:r>
            <a:r>
              <a:rPr lang="en-US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年为纪念中国人民解放军建军暨“八一”南昌起义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70</a:t>
            </a:r>
            <a:r>
              <a:rPr lang="en-US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周年，江泽民为“八一”南昌起义纪念馆题词：</a:t>
            </a:r>
            <a:endParaRPr lang="en-US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/>
          </a:p>
        </p:txBody>
      </p:sp>
      <p:pic>
        <p:nvPicPr>
          <p:cNvPr id="4" name="图片 191490" descr="jiangzemin-ncq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30" y="2700020"/>
            <a:ext cx="9970770" cy="3424555"/>
          </a:xfrm>
          <a:prstGeom prst="rect">
            <a:avLst/>
          </a:prstGeom>
          <a:solidFill>
            <a:srgbClr val="99CC00"/>
          </a:solidFill>
          <a:ln w="28575" cap="flat" cmpd="sng">
            <a:solidFill>
              <a:srgbClr val="385D8A"/>
            </a:solidFill>
            <a:prstDash val="sysDot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520" y="740559"/>
            <a:ext cx="4701492" cy="26427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37572" descr="上井冈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483" y="740559"/>
            <a:ext cx="4318517" cy="25961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3"/>
          <p:cNvSpPr txBox="1"/>
          <p:nvPr/>
        </p:nvSpPr>
        <p:spPr>
          <a:xfrm>
            <a:off x="2448218" y="3237301"/>
            <a:ext cx="316536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向井冈山进军</a:t>
            </a:r>
          </a:p>
        </p:txBody>
      </p:sp>
      <p:sp>
        <p:nvSpPr>
          <p:cNvPr id="18436" name="文本框 1"/>
          <p:cNvSpPr txBox="1"/>
          <p:nvPr/>
        </p:nvSpPr>
        <p:spPr>
          <a:xfrm>
            <a:off x="3791804" y="48666"/>
            <a:ext cx="6629061" cy="6648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730" b="1" dirty="0">
                <a:latin typeface="黑体" panose="02010609060101010101" pitchFamily="49" charset="-122"/>
                <a:ea typeface="黑体" panose="02010609060101010101" pitchFamily="49" charset="-122"/>
              </a:rPr>
              <a:t>井冈山革命根据地的建立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★ ★</a:t>
            </a:r>
          </a:p>
        </p:txBody>
      </p:sp>
      <p:sp>
        <p:nvSpPr>
          <p:cNvPr id="18437" name="矩形 22534"/>
          <p:cNvSpPr/>
          <p:nvPr/>
        </p:nvSpPr>
        <p:spPr>
          <a:xfrm>
            <a:off x="433897" y="3812821"/>
            <a:ext cx="10661650" cy="9925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1927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10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月，毛泽东率领工农革命军到达井冈山的茨坪。</a:t>
            </a:r>
          </a:p>
          <a:p>
            <a:r>
              <a:rPr lang="en-US" altLang="zh-CN" sz="293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1928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上半年，终于建立了以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宁冈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为中心的井冈山革命根据地。</a:t>
            </a:r>
          </a:p>
        </p:txBody>
      </p:sp>
      <p:sp>
        <p:nvSpPr>
          <p:cNvPr id="18438" name="矩形 22535"/>
          <p:cNvSpPr/>
          <p:nvPr/>
        </p:nvSpPr>
        <p:spPr>
          <a:xfrm>
            <a:off x="1297177" y="4789942"/>
            <a:ext cx="10268381" cy="1894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这是中国共产党创建的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第一个农村革命根据地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在中国革命的低潮时期，井冈山成为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中国革命的希望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是中国共产党探索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农村包围城市，武装夺取政权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这一正确革命道路的开始。 </a:t>
            </a:r>
            <a:endParaRPr lang="en-US" altLang="zh-CN" sz="293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439" name="文本框 22536"/>
          <p:cNvSpPr txBox="1"/>
          <p:nvPr/>
        </p:nvSpPr>
        <p:spPr>
          <a:xfrm>
            <a:off x="146137" y="4773432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意义：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7"/>
          <p:cNvGrpSpPr/>
          <p:nvPr/>
        </p:nvGrpSpPr>
        <p:grpSpPr>
          <a:xfrm>
            <a:off x="433897" y="645345"/>
            <a:ext cx="3305700" cy="748030"/>
            <a:chOff x="312377" y="1609636"/>
            <a:chExt cx="2480771" cy="745664"/>
          </a:xfrm>
        </p:grpSpPr>
        <p:sp>
          <p:nvSpPr>
            <p:cNvPr id="9" name="矩形 8"/>
            <p:cNvSpPr/>
            <p:nvPr/>
          </p:nvSpPr>
          <p:spPr>
            <a:xfrm>
              <a:off x="611560" y="1609636"/>
              <a:ext cx="2181588" cy="745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井冈山会师</a:t>
              </a:r>
              <a:endParaRPr kumimoji="0" lang="zh-CN" altLang="en-US" sz="4265" b="1" i="0" u="none" strike="noStrike" kern="1200" cap="none" spc="0" normalizeH="0" baseline="0" noProof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2531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377" y="1734261"/>
              <a:ext cx="334913" cy="3313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7651" name="图片 3"/>
          <p:cNvPicPr>
            <a:picLocks noChangeAspect="1"/>
          </p:cNvPicPr>
          <p:nvPr/>
        </p:nvPicPr>
        <p:blipFill>
          <a:blip r:embed="rId3"/>
          <a:srcRect t="9496" r="2000"/>
          <a:stretch>
            <a:fillRect/>
          </a:stretch>
        </p:blipFill>
        <p:spPr>
          <a:xfrm>
            <a:off x="322173" y="1393090"/>
            <a:ext cx="5717116" cy="48834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等腰三角形 4"/>
          <p:cNvSpPr/>
          <p:nvPr/>
        </p:nvSpPr>
        <p:spPr>
          <a:xfrm>
            <a:off x="3271297" y="3349443"/>
            <a:ext cx="698241" cy="448567"/>
          </a:xfrm>
          <a:prstGeom prst="triangle">
            <a:avLst>
              <a:gd name="adj" fmla="val 50000"/>
            </a:avLst>
          </a:prstGeom>
          <a:solidFill>
            <a:srgbClr val="9BBB59"/>
          </a:solidFill>
          <a:ln w="25400">
            <a:noFill/>
          </a:ln>
        </p:spPr>
        <p:txBody>
          <a:bodyPr anchor="ctr"/>
          <a:lstStyle/>
          <a:p>
            <a:pPr algn="ctr"/>
            <a:endParaRPr lang="en-US" altLang="en-US" sz="24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7653" name="图片 15377" descr="C:\Documents and Settings\sivern\桌面\新建文件夹\13-lx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240000">
            <a:off x="615863" y="4015946"/>
            <a:ext cx="2795082" cy="10452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6" descr="C:\Documents and Settings\sivern\桌面\新建文件夹\13-lx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60000" flipV="1">
            <a:off x="852842" y="3165361"/>
            <a:ext cx="1965656" cy="12589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Text Box 3">
            <a:hlinkClick r:id="rId5" action="ppaction://hlinksldjump"/>
          </p:cNvPr>
          <p:cNvSpPr txBox="1"/>
          <p:nvPr/>
        </p:nvSpPr>
        <p:spPr>
          <a:xfrm>
            <a:off x="2151994" y="4608393"/>
            <a:ext cx="3163246" cy="6648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73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朱德、陈毅</a:t>
            </a:r>
          </a:p>
        </p:txBody>
      </p:sp>
      <p:sp>
        <p:nvSpPr>
          <p:cNvPr id="27656" name="文本框 3"/>
          <p:cNvSpPr txBox="1"/>
          <p:nvPr/>
        </p:nvSpPr>
        <p:spPr>
          <a:xfrm>
            <a:off x="6170930" y="15240"/>
            <a:ext cx="592709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会师：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1928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朱德、陈毅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率南昌起义保存的队伍和湘南的工农武装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万余人由湖南南部到达井冈山，在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砻市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与毛泽东领导的秋收起义部队胜利会师。</a:t>
            </a: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会师大会：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1928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）内容：①大会宣布两军合编为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中国工农革命军第四军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任军长，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毛泽东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任党代表；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②大会还宣布了工农革命军的任务、纪律。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）意义：这次会师，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增强了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井冈山地区工农武装的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，形成了中国工农红军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第一支坚强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的部队。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井冈山革命根据地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成为中国革命的中心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22538" name="矩形 27659"/>
          <p:cNvSpPr/>
          <p:nvPr/>
        </p:nvSpPr>
        <p:spPr>
          <a:xfrm>
            <a:off x="3889135" y="645345"/>
            <a:ext cx="10877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★ 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276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2" grpId="1" animBg="1"/>
      <p:bldP spid="27652" grpId="2" animBg="1"/>
      <p:bldP spid="27652" grpId="3" animBg="1"/>
      <p:bldP spid="27652" grpId="4" animBg="1"/>
      <p:bldP spid="27652" grpId="5" animBg="1"/>
      <p:bldP spid="27652" grpId="6" animBg="1"/>
      <p:bldP spid="27652" grpId="7" animBg="1"/>
      <p:bldP spid="27652" grpId="8" animBg="1"/>
      <p:bldP spid="27652" grpId="9" bldLvl="0" animBg="1"/>
      <p:bldP spid="27655" grpId="0"/>
      <p:bldP spid="276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7"/>
          <p:cNvGrpSpPr/>
          <p:nvPr/>
        </p:nvGrpSpPr>
        <p:grpSpPr>
          <a:xfrm>
            <a:off x="3504044" y="165039"/>
            <a:ext cx="7390779" cy="748030"/>
            <a:chOff x="312377" y="1609636"/>
            <a:chExt cx="5529835" cy="517822"/>
          </a:xfrm>
        </p:grpSpPr>
        <p:sp>
          <p:nvSpPr>
            <p:cNvPr id="9" name="矩形 8"/>
            <p:cNvSpPr/>
            <p:nvPr/>
          </p:nvSpPr>
          <p:spPr>
            <a:xfrm>
              <a:off x="611613" y="1609636"/>
              <a:ext cx="5230599" cy="5178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工农武装割据局面的形成</a:t>
              </a:r>
            </a:p>
          </p:txBody>
        </p:sp>
        <p:pic>
          <p:nvPicPr>
            <p:cNvPr id="24579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377" y="1734261"/>
              <a:ext cx="334913" cy="3313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481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17" y="1220865"/>
            <a:ext cx="2689288" cy="25475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28673" descr="方志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960" y="1220865"/>
            <a:ext cx="2539060" cy="25856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28676" descr="1_1-1-21_2002021933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197" y="1220865"/>
            <a:ext cx="2604651" cy="2589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文本框 1"/>
          <p:cNvSpPr txBox="1"/>
          <p:nvPr/>
        </p:nvSpPr>
        <p:spPr>
          <a:xfrm>
            <a:off x="1392393" y="3812821"/>
            <a:ext cx="1900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彭德怀</a:t>
            </a:r>
          </a:p>
        </p:txBody>
      </p:sp>
      <p:sp>
        <p:nvSpPr>
          <p:cNvPr id="34823" name="文本框 1"/>
          <p:cNvSpPr txBox="1"/>
          <p:nvPr/>
        </p:nvSpPr>
        <p:spPr>
          <a:xfrm>
            <a:off x="5232720" y="3717607"/>
            <a:ext cx="1900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方志敏</a:t>
            </a:r>
          </a:p>
        </p:txBody>
      </p:sp>
      <p:sp>
        <p:nvSpPr>
          <p:cNvPr id="34824" name="文本框 1"/>
          <p:cNvSpPr txBox="1"/>
          <p:nvPr/>
        </p:nvSpPr>
        <p:spPr>
          <a:xfrm>
            <a:off x="8783171" y="3525061"/>
            <a:ext cx="19000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邓小平</a:t>
            </a:r>
          </a:p>
        </p:txBody>
      </p:sp>
      <p:sp>
        <p:nvSpPr>
          <p:cNvPr id="34825" name="文本框 2"/>
          <p:cNvSpPr txBox="1"/>
          <p:nvPr/>
        </p:nvSpPr>
        <p:spPr>
          <a:xfrm>
            <a:off x="433897" y="4580887"/>
            <a:ext cx="11319974" cy="185293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46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南昌起义和秋收起义后，共产党人还在全国各地领导了多次武装起义，创建了其他革命根据地，在全国形成了</a:t>
            </a:r>
            <a:r>
              <a:rPr lang="en-US" altLang="zh-CN" sz="34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4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工农武装割据</a:t>
            </a:r>
            <a:r>
              <a:rPr lang="en-US" altLang="zh-CN" sz="34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465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的局面。</a:t>
            </a:r>
          </a:p>
        </p:txBody>
      </p:sp>
      <p:graphicFrame>
        <p:nvGraphicFramePr>
          <p:cNvPr id="12" name="表格 11"/>
          <p:cNvGraphicFramePr/>
          <p:nvPr>
            <p:extLst>
              <p:ext uri="{D42A27DB-BD31-4B8C-83A1-F6EECF244321}">
                <p14:modId xmlns:p14="http://schemas.microsoft.com/office/powerpoint/2010/main" val="696047286"/>
              </p:ext>
            </p:extLst>
          </p:nvPr>
        </p:nvGraphicFramePr>
        <p:xfrm>
          <a:off x="345229" y="1021378"/>
          <a:ext cx="11497310" cy="5494020"/>
        </p:xfrm>
        <a:graphic>
          <a:graphicData uri="http://schemas.openxmlformats.org/drawingml/2006/table">
            <a:tbl>
              <a:tblPr/>
              <a:tblGrid>
                <a:gridCol w="4883150"/>
                <a:gridCol w="6614160"/>
              </a:tblGrid>
              <a:tr h="772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4265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4265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领导人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/>
                        <a:t>★ ★</a:t>
                      </a: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中央革命根据地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毛泽东、朱德等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67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湘鄂赣革命根据地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彭德怀、滕代远、黄公略等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67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湘鄂西革命根据地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贺龙、周逸群等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67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鄂豫皖革命根据地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许继慎、曹大骏、徐向前等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闽浙赣革命根据地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方志敏等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78676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730" b="1" dirty="0">
                          <a:solidFill>
                            <a:srgbClr val="B70002"/>
                          </a:solidFill>
                          <a:latin typeface="宋体" panose="02010600030101010101" pitchFamily="2" charset="-122"/>
                        </a:rPr>
                        <a:t>左、右江革命根据地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李明瑞、</a:t>
                      </a:r>
                      <a:r>
                        <a:rPr lang="zh-CN" altLang="en-US" sz="373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邓小平</a:t>
                      </a:r>
                      <a:r>
                        <a:rPr lang="zh-CN" altLang="en-US" sz="3730" b="1" dirty="0">
                          <a:latin typeface="宋体" panose="02010600030101010101" pitchFamily="2" charset="-122"/>
                        </a:rPr>
                        <a:t>、张云逸等</a:t>
                      </a:r>
                    </a:p>
                  </a:txBody>
                  <a:tcPr marL="121874" marR="121874" marT="60937" marB="6093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sp>
        <p:nvSpPr>
          <p:cNvPr id="13" name="文本占位符 37889"/>
          <p:cNvSpPr>
            <a:spLocks noGrp="1"/>
          </p:cNvSpPr>
          <p:nvPr/>
        </p:nvSpPr>
        <p:spPr>
          <a:xfrm>
            <a:off x="1589169" y="293802"/>
            <a:ext cx="9094065" cy="642654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主要革命根据地一览表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34824" grpId="0"/>
      <p:bldP spid="34825" grpId="0" bldLvl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7"/>
          <p:cNvGrpSpPr/>
          <p:nvPr/>
        </p:nvGrpSpPr>
        <p:grpSpPr>
          <a:xfrm>
            <a:off x="463519" y="729980"/>
            <a:ext cx="6131829" cy="5977369"/>
            <a:chOff x="545" y="1151"/>
            <a:chExt cx="7245" cy="9415"/>
          </a:xfrm>
        </p:grpSpPr>
        <p:pic>
          <p:nvPicPr>
            <p:cNvPr id="26626" name="图片 26625" descr="D:\课件\成本课件\工农武装革命\农村革命根据地形势.bmp"/>
            <p:cNvPicPr>
              <a:picLocks noChangeAspect="1"/>
            </p:cNvPicPr>
            <p:nvPr/>
          </p:nvPicPr>
          <p:blipFill>
            <a:blip r:embed="rId2"/>
            <a:srcRect l="3296" t="2850" r="6528" b="15521"/>
            <a:stretch>
              <a:fillRect/>
            </a:stretch>
          </p:blipFill>
          <p:spPr>
            <a:xfrm>
              <a:off x="545" y="1151"/>
              <a:ext cx="7245" cy="9415"/>
            </a:xfrm>
            <a:prstGeom prst="rect">
              <a:avLst/>
            </a:prstGeom>
            <a:noFill/>
            <a:ln w="12700" cap="flat" cmpd="sng">
              <a:solidFill>
                <a:srgbClr val="385D8A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26627" name="文本框 26626"/>
            <p:cNvSpPr txBox="1"/>
            <p:nvPr/>
          </p:nvSpPr>
          <p:spPr>
            <a:xfrm>
              <a:off x="545" y="1151"/>
              <a:ext cx="7244" cy="1178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rgbClr val="66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r>
                <a:rPr lang="en-US" altLang="zh-CN" sz="4265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73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农村革命根据地形势</a:t>
              </a:r>
            </a:p>
          </p:txBody>
        </p:sp>
        <p:pic>
          <p:nvPicPr>
            <p:cNvPr id="26628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7" y="7728"/>
              <a:ext cx="885" cy="2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892" name="五角星 1"/>
          <p:cNvSpPr/>
          <p:nvPr/>
        </p:nvSpPr>
        <p:spPr>
          <a:xfrm>
            <a:off x="4016088" y="3652014"/>
            <a:ext cx="863280" cy="647460"/>
          </a:xfrm>
          <a:custGeom>
            <a:avLst/>
            <a:gdLst/>
            <a:ahLst/>
            <a:cxnLst>
              <a:cxn ang="17694720">
                <a:pos x="323850" y="0"/>
              </a:cxn>
              <a:cxn ang="11796480">
                <a:pos x="1" y="247399"/>
              </a:cxn>
              <a:cxn ang="5898240">
                <a:pos x="123699" y="647698"/>
              </a:cxn>
              <a:cxn ang="5898240">
                <a:pos x="524001" y="647698"/>
              </a:cxn>
              <a:cxn ang="0">
                <a:pos x="647699" y="247399"/>
              </a:cxn>
            </a:cxnLst>
            <a:rect l="0" t="0" r="0" b="0"/>
            <a:pathLst>
              <a:path w="647700" h="647700">
                <a:moveTo>
                  <a:pt x="1" y="247399"/>
                </a:moveTo>
                <a:lnTo>
                  <a:pt x="247401" y="247400"/>
                </a:lnTo>
                <a:lnTo>
                  <a:pt x="323850" y="0"/>
                </a:lnTo>
                <a:lnTo>
                  <a:pt x="400299" y="247400"/>
                </a:lnTo>
                <a:lnTo>
                  <a:pt x="647699" y="247399"/>
                </a:lnTo>
                <a:lnTo>
                  <a:pt x="447548" y="400299"/>
                </a:lnTo>
                <a:lnTo>
                  <a:pt x="524001" y="647698"/>
                </a:lnTo>
                <a:lnTo>
                  <a:pt x="323850" y="494795"/>
                </a:lnTo>
                <a:lnTo>
                  <a:pt x="123699" y="647698"/>
                </a:lnTo>
                <a:lnTo>
                  <a:pt x="200152" y="400299"/>
                </a:lnTo>
                <a:close/>
              </a:path>
            </a:pathLst>
          </a:custGeom>
          <a:solidFill>
            <a:srgbClr val="FF0000"/>
          </a:solidFill>
          <a:ln w="25400" cap="flat" cmpd="sng">
            <a:solidFill>
              <a:srgbClr val="8C383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630" name="矩形 37896"/>
          <p:cNvSpPr/>
          <p:nvPr/>
        </p:nvSpPr>
        <p:spPr>
          <a:xfrm>
            <a:off x="7247040" y="452799"/>
            <a:ext cx="3941445" cy="6648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★ ★</a:t>
            </a:r>
            <a:r>
              <a:rPr lang="zh-CN" altLang="zh-CN" sz="37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井冈山道路：</a:t>
            </a:r>
          </a:p>
        </p:txBody>
      </p:sp>
      <p:sp>
        <p:nvSpPr>
          <p:cNvPr id="26631" name="矩形 37897"/>
          <p:cNvSpPr/>
          <p:nvPr/>
        </p:nvSpPr>
        <p:spPr>
          <a:xfrm>
            <a:off x="7043916" y="1413410"/>
            <a:ext cx="5082540" cy="3538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在中国共产党的领导下，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把立足点</a:t>
            </a:r>
            <a:r>
              <a:rPr lang="en-US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由城市转入农村</a:t>
            </a:r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，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建立农村革命根据地，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发动农民进行土地革命，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坚持开展</a:t>
            </a:r>
            <a:r>
              <a:rPr lang="en-US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长期的武装斗争</a:t>
            </a:r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，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实现</a:t>
            </a:r>
            <a:r>
              <a:rPr lang="en-US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农村包围城市</a:t>
            </a:r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endParaRPr lang="en-US" altLang="zh-CN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武装夺取政权</a:t>
            </a:r>
            <a:r>
              <a:rPr lang="en-US" altLang="en-US" sz="3200" b="1" dirty="0">
                <a:latin typeface="Calibri" panose="020F0502020204030204" charset="0"/>
                <a:ea typeface="宋体" panose="02010600030101010101" pitchFamily="2" charset="-122"/>
              </a:rPr>
              <a:t>的道路</a:t>
            </a:r>
            <a:r>
              <a:rPr lang="en-US" altLang="en-US" sz="240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78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815" y="215265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快乐导学三：合作探究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8570"/>
            <a:ext cx="10515600" cy="4918710"/>
          </a:xfrm>
        </p:spPr>
        <p:txBody>
          <a:bodyPr>
            <a:normAutofit fontScale="90000" lnSpcReduction="20000"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为什么毛泽东主张由进攻大城市转到向农村进军？</a:t>
            </a: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一从当时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中国社会的主要矛盾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进行分析，</a:t>
            </a:r>
          </a:p>
          <a:p>
            <a:pPr fontAlgn="auto">
              <a:lnSpc>
                <a:spcPct val="10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指出这是由当时中国的国情决定的。在半殖民地半封建社会的中国，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农民是中国民主革命的主力军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，中国无产阶级要领导革命取得胜利就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必须深入农村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，发动农民进行战争；</a:t>
            </a:r>
          </a:p>
          <a:p>
            <a:pPr fontAlgn="auto">
              <a:lnSpc>
                <a:spcPct val="10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二从当时的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具体情况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分析，</a:t>
            </a:r>
          </a:p>
          <a:p>
            <a:pPr fontAlgn="auto">
              <a:lnSpc>
                <a:spcPct val="10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指出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城市与农村敌人力量的差异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，强大的敌人长期盘踞在中国的中心城市，而农村是其统治的薄弱环节。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>
          <a:xfrm>
            <a:off x="2510" y="111760"/>
            <a:ext cx="3664709" cy="726205"/>
            <a:chOff x="0" y="642043"/>
            <a:chExt cx="2749550" cy="725339"/>
          </a:xfrm>
        </p:grpSpPr>
        <p:pic>
          <p:nvPicPr>
            <p:cNvPr id="27650" name="Picture 2" descr="C:\Users\Administrator\Desktop\图片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2043"/>
              <a:ext cx="2749550" cy="6762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矩形 3"/>
            <p:cNvSpPr/>
            <p:nvPr/>
          </p:nvSpPr>
          <p:spPr>
            <a:xfrm>
              <a:off x="804863" y="692764"/>
              <a:ext cx="494054" cy="664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3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</a:t>
              </a:r>
              <a:endParaRPr lang="zh-CN" altLang="en-US" sz="1865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2" name="矩形 4"/>
            <p:cNvSpPr/>
            <p:nvPr/>
          </p:nvSpPr>
          <p:spPr>
            <a:xfrm>
              <a:off x="1247775" y="703330"/>
              <a:ext cx="494054" cy="664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3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endParaRPr lang="zh-CN" altLang="en-US" sz="1865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矩形 5"/>
            <p:cNvSpPr/>
            <p:nvPr/>
          </p:nvSpPr>
          <p:spPr>
            <a:xfrm>
              <a:off x="1681163" y="703330"/>
              <a:ext cx="494054" cy="664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3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endParaRPr lang="zh-CN" altLang="en-US" sz="1865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矩形 6"/>
            <p:cNvSpPr/>
            <p:nvPr/>
          </p:nvSpPr>
          <p:spPr>
            <a:xfrm>
              <a:off x="2146300" y="688537"/>
              <a:ext cx="494054" cy="664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3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</a:t>
              </a:r>
              <a:endParaRPr lang="zh-CN" altLang="en-US" sz="1865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939" name="矩形 7"/>
          <p:cNvSpPr/>
          <p:nvPr/>
        </p:nvSpPr>
        <p:spPr>
          <a:xfrm>
            <a:off x="1009417" y="933105"/>
            <a:ext cx="1151040" cy="992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南昌</a:t>
            </a:r>
          </a:p>
          <a:p>
            <a:r>
              <a:rPr lang="zh-CN" altLang="en-US" sz="293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起义</a:t>
            </a:r>
          </a:p>
        </p:txBody>
      </p:sp>
      <p:sp>
        <p:nvSpPr>
          <p:cNvPr id="39940" name="左大括号 19"/>
          <p:cNvSpPr/>
          <p:nvPr/>
        </p:nvSpPr>
        <p:spPr>
          <a:xfrm>
            <a:off x="626443" y="1125650"/>
            <a:ext cx="478190" cy="4894038"/>
          </a:xfrm>
          <a:prstGeom prst="leftBrace">
            <a:avLst>
              <a:gd name="adj1" fmla="val 13977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endParaRPr lang="en-US" altLang="en-US" sz="3200" dirty="0">
              <a:solidFill>
                <a:srgbClr val="B700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1" name="文本框 1"/>
          <p:cNvSpPr txBox="1"/>
          <p:nvPr/>
        </p:nvSpPr>
        <p:spPr>
          <a:xfrm>
            <a:off x="2257" y="1125650"/>
            <a:ext cx="814616" cy="5015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井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冈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辟</a:t>
            </a:r>
          </a:p>
        </p:txBody>
      </p:sp>
      <p:sp>
        <p:nvSpPr>
          <p:cNvPr id="39942" name="文本框 4"/>
          <p:cNvSpPr txBox="1"/>
          <p:nvPr/>
        </p:nvSpPr>
        <p:spPr>
          <a:xfrm>
            <a:off x="2353004" y="645345"/>
            <a:ext cx="9836739" cy="14852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时间：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1927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</a:p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领导人：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周恩来、贺龙、叶挺等</a:t>
            </a:r>
          </a:p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意义：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中国共产党创建军队、独立领导武装斗争的开始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9943" name="左大括号 8"/>
          <p:cNvSpPr/>
          <p:nvPr/>
        </p:nvSpPr>
        <p:spPr>
          <a:xfrm>
            <a:off x="2065244" y="837890"/>
            <a:ext cx="480305" cy="1246256"/>
          </a:xfrm>
          <a:prstGeom prst="leftBrace">
            <a:avLst>
              <a:gd name="adj1" fmla="val 1668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endParaRPr lang="en-US" altLang="en-US" sz="3200" b="1" dirty="0">
              <a:solidFill>
                <a:srgbClr val="B700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4" name="矩形 3"/>
          <p:cNvSpPr/>
          <p:nvPr/>
        </p:nvSpPr>
        <p:spPr>
          <a:xfrm>
            <a:off x="1009417" y="2661781"/>
            <a:ext cx="1246256" cy="992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秋收</a:t>
            </a:r>
          </a:p>
          <a:p>
            <a:r>
              <a:rPr lang="zh-CN" altLang="en-US" sz="293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起义</a:t>
            </a:r>
          </a:p>
        </p:txBody>
      </p:sp>
      <p:sp>
        <p:nvSpPr>
          <p:cNvPr id="39945" name="左大括号 6"/>
          <p:cNvSpPr/>
          <p:nvPr/>
        </p:nvSpPr>
        <p:spPr>
          <a:xfrm>
            <a:off x="1970028" y="2661781"/>
            <a:ext cx="325846" cy="1121418"/>
          </a:xfrm>
          <a:prstGeom prst="leftBrace">
            <a:avLst>
              <a:gd name="adj1" fmla="val 1907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endParaRPr lang="en-US" altLang="en-US" sz="3200" b="1" dirty="0">
              <a:solidFill>
                <a:srgbClr val="B700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6" name="文本框 9"/>
          <p:cNvSpPr txBox="1"/>
          <p:nvPr/>
        </p:nvSpPr>
        <p:spPr>
          <a:xfrm>
            <a:off x="2257788" y="2374021"/>
            <a:ext cx="9931955" cy="14433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时间：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1927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</a:p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领导人：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毛泽东</a:t>
            </a:r>
          </a:p>
          <a:p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意义：</a:t>
            </a:r>
            <a:r>
              <a:rPr lang="zh-CN" altLang="en-US" sz="2665" b="1" dirty="0">
                <a:latin typeface="宋体" panose="02010600030101010101" pitchFamily="2" charset="-122"/>
                <a:ea typeface="宋体" panose="02010600030101010101" pitchFamily="2" charset="-122"/>
              </a:rPr>
              <a:t>确定了党对军队的绝对领导，奠定了新型人民军队的基础。</a:t>
            </a:r>
          </a:p>
        </p:txBody>
      </p:sp>
      <p:sp>
        <p:nvSpPr>
          <p:cNvPr id="39953" name="矩形 39952"/>
          <p:cNvSpPr/>
          <p:nvPr/>
        </p:nvSpPr>
        <p:spPr>
          <a:xfrm>
            <a:off x="2160458" y="3908037"/>
            <a:ext cx="10029285" cy="14433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93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时间：</a:t>
            </a:r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1927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10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月，毛泽东建立井冈山革命根据地</a:t>
            </a:r>
          </a:p>
          <a:p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              1928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zh-CN" sz="2930" b="1">
                <a:latin typeface="Calibri" panose="020F0502020204030204" charset="0"/>
                <a:ea typeface="宋体" panose="02010600030101010101" pitchFamily="2" charset="-122"/>
              </a:rPr>
              <a:t>4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月，朱、陈与毛泽东的军队胜利会师</a:t>
            </a:r>
          </a:p>
          <a:p>
            <a:r>
              <a:rPr lang="zh-CN" altLang="en-US" sz="293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rPr>
              <a:t>意义：</a:t>
            </a:r>
            <a:r>
              <a:rPr lang="zh-CN" altLang="en-US" sz="2665" b="1" dirty="0">
                <a:latin typeface="Calibri" panose="020F0502020204030204" charset="0"/>
                <a:ea typeface="宋体" panose="02010600030101010101" pitchFamily="2" charset="-122"/>
              </a:rPr>
              <a:t>为中国革命开辟了以农村包围城市、武装夺取政权的道路</a:t>
            </a:r>
          </a:p>
        </p:txBody>
      </p:sp>
      <p:sp>
        <p:nvSpPr>
          <p:cNvPr id="39954" name="矩形 39953"/>
          <p:cNvSpPr/>
          <p:nvPr/>
        </p:nvSpPr>
        <p:spPr>
          <a:xfrm>
            <a:off x="3504044" y="5539382"/>
            <a:ext cx="6093743" cy="992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主要革命根据地及其主要建立者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井冈山道路的内容</a:t>
            </a:r>
          </a:p>
        </p:txBody>
      </p:sp>
      <p:sp>
        <p:nvSpPr>
          <p:cNvPr id="39955" name="矩形 39954"/>
          <p:cNvSpPr/>
          <p:nvPr/>
        </p:nvSpPr>
        <p:spPr>
          <a:xfrm>
            <a:off x="816873" y="4100581"/>
            <a:ext cx="1304925" cy="9925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930" b="1" dirty="0">
                <a:solidFill>
                  <a:srgbClr val="B70002"/>
                </a:solidFill>
                <a:latin typeface="Calibri" panose="020F0502020204030204" charset="0"/>
                <a:ea typeface="宋体" panose="02010600030101010101" pitchFamily="2" charset="-122"/>
              </a:rPr>
              <a:t>井冈山</a:t>
            </a:r>
          </a:p>
          <a:p>
            <a:r>
              <a:rPr lang="zh-CN" altLang="en-US" sz="2930" b="1" dirty="0">
                <a:solidFill>
                  <a:srgbClr val="B70002"/>
                </a:solidFill>
                <a:latin typeface="Calibri" panose="020F0502020204030204" charset="0"/>
                <a:ea typeface="宋体" panose="02010600030101010101" pitchFamily="2" charset="-122"/>
              </a:rPr>
              <a:t>会师</a:t>
            </a:r>
          </a:p>
        </p:txBody>
      </p:sp>
      <p:sp>
        <p:nvSpPr>
          <p:cNvPr id="39956" name="左大括号 6"/>
          <p:cNvSpPr/>
          <p:nvPr/>
        </p:nvSpPr>
        <p:spPr>
          <a:xfrm>
            <a:off x="1872698" y="4100581"/>
            <a:ext cx="325846" cy="1121418"/>
          </a:xfrm>
          <a:prstGeom prst="leftBrace">
            <a:avLst>
              <a:gd name="adj1" fmla="val 1907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endParaRPr lang="en-US" altLang="en-US" sz="3200" b="1" dirty="0">
              <a:solidFill>
                <a:srgbClr val="B700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7" name="左大括号 6"/>
          <p:cNvSpPr/>
          <p:nvPr/>
        </p:nvSpPr>
        <p:spPr>
          <a:xfrm>
            <a:off x="2640764" y="5539382"/>
            <a:ext cx="325846" cy="1121418"/>
          </a:xfrm>
          <a:prstGeom prst="leftBrace">
            <a:avLst>
              <a:gd name="adj1" fmla="val 1907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endParaRPr lang="en-US" altLang="en-US" sz="3200" b="1" dirty="0">
              <a:solidFill>
                <a:srgbClr val="B700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8" name="矩形 39957"/>
          <p:cNvSpPr/>
          <p:nvPr/>
        </p:nvSpPr>
        <p:spPr>
          <a:xfrm>
            <a:off x="1009417" y="5348952"/>
            <a:ext cx="154686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65" b="1" dirty="0">
                <a:solidFill>
                  <a:srgbClr val="B70002"/>
                </a:solidFill>
                <a:latin typeface="Calibri" panose="020F0502020204030204" charset="0"/>
                <a:ea typeface="宋体" panose="02010600030101010101" pitchFamily="2" charset="-122"/>
              </a:rPr>
              <a:t>工农武装</a:t>
            </a:r>
          </a:p>
          <a:p>
            <a:r>
              <a:rPr lang="zh-CN" altLang="en-US" sz="2665" b="1" dirty="0">
                <a:solidFill>
                  <a:srgbClr val="B70002"/>
                </a:solidFill>
                <a:latin typeface="Calibri" panose="020F0502020204030204" charset="0"/>
                <a:ea typeface="宋体" panose="02010600030101010101" pitchFamily="2" charset="-122"/>
              </a:rPr>
              <a:t>割据局面</a:t>
            </a:r>
          </a:p>
          <a:p>
            <a:r>
              <a:rPr lang="zh-CN" altLang="en-US" sz="2665" b="1" dirty="0">
                <a:solidFill>
                  <a:srgbClr val="B70002"/>
                </a:solidFill>
                <a:latin typeface="Calibri" panose="020F0502020204030204" charset="0"/>
                <a:ea typeface="宋体" panose="02010600030101010101" pitchFamily="2" charset="-122"/>
              </a:rPr>
              <a:t>的形成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 bldLvl="0" animBg="1"/>
      <p:bldP spid="39941" grpId="0"/>
      <p:bldP spid="39942" grpId="0"/>
      <p:bldP spid="39943" grpId="0" bldLvl="0" animBg="1"/>
      <p:bldP spid="39944" grpId="0"/>
      <p:bldP spid="39945" grpId="0" bldLvl="0" animBg="1"/>
      <p:bldP spid="39946" grpId="0"/>
      <p:bldP spid="39953" grpId="0"/>
      <p:bldP spid="39954" grpId="0"/>
      <p:bldP spid="39955" grpId="0"/>
      <p:bldP spid="39956" grpId="0" bldLvl="0" animBg="1"/>
      <p:bldP spid="39957" grpId="0" bldLvl="0" animBg="1"/>
      <p:bldP spid="399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6"/>
          <p:cNvSpPr txBox="1"/>
          <p:nvPr/>
        </p:nvSpPr>
        <p:spPr>
          <a:xfrm>
            <a:off x="97472" y="740559"/>
            <a:ext cx="11948391" cy="57696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 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中国共产党打响武装反抗国民党反动统治第一枪的历史事件是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   ）</a:t>
            </a:r>
            <a:endParaRPr lang="zh-CN" altLang="en-US" sz="293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A. 武昌起义               B. 南昌起义</a:t>
            </a:r>
          </a:p>
          <a:p>
            <a:pPr>
              <a:lnSpc>
                <a:spcPct val="120000"/>
              </a:lnSpc>
            </a:pP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C. 秋收起义               D. 井冈山会师</a:t>
            </a:r>
          </a:p>
          <a:p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南昌起义、秋收起义等武装斗争最重要的意义在于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  ）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A. 打响了武装反抗国民党反动统治的第一枪</a:t>
            </a:r>
          </a:p>
          <a:p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B. 确立了开展土地革命的总方针</a:t>
            </a:r>
          </a:p>
          <a:p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C. 中共开始独立领导革命战争</a:t>
            </a:r>
          </a:p>
          <a:p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 D. 确立了党对军队的绝对领导权</a:t>
            </a:r>
          </a:p>
          <a:p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许多地方被称为革命圣地，是因为它跟重大的革命历史事件有关。</a:t>
            </a:r>
          </a:p>
          <a:p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  下列对应正确的是（     ）</a:t>
            </a:r>
          </a:p>
          <a:p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   A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．瑞金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红军主力大会师    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．南昌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红色政权的建立</a:t>
            </a:r>
          </a:p>
          <a:p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   C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．遵义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红军长征出发地    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．井冈山</a:t>
            </a:r>
            <a:r>
              <a:rPr lang="en-US" altLang="zh-CN" sz="293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930" b="1" dirty="0">
                <a:latin typeface="宋体" panose="02010600030101010101" pitchFamily="2" charset="-122"/>
                <a:ea typeface="宋体" panose="02010600030101010101" pitchFamily="2" charset="-122"/>
              </a:rPr>
              <a:t>红色根据地创建 </a:t>
            </a:r>
          </a:p>
        </p:txBody>
      </p:sp>
      <p:sp>
        <p:nvSpPr>
          <p:cNvPr id="41988" name="矩形 2"/>
          <p:cNvSpPr/>
          <p:nvPr/>
        </p:nvSpPr>
        <p:spPr>
          <a:xfrm>
            <a:off x="11277798" y="645345"/>
            <a:ext cx="615721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26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41989" name="矩形 3"/>
          <p:cNvSpPr/>
          <p:nvPr/>
        </p:nvSpPr>
        <p:spPr>
          <a:xfrm>
            <a:off x="9743782" y="2181476"/>
            <a:ext cx="61572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26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41997" name="矩形 3"/>
          <p:cNvSpPr/>
          <p:nvPr/>
        </p:nvSpPr>
        <p:spPr>
          <a:xfrm>
            <a:off x="4176895" y="4963862"/>
            <a:ext cx="615721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26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2575" y="76200"/>
            <a:ext cx="3235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成功达标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41575" y="1751965"/>
            <a:ext cx="8346440" cy="1325880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第六单元  工农武装革命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0" y="2772410"/>
            <a:ext cx="10515600" cy="2000250"/>
          </a:xfrm>
        </p:spPr>
        <p:txBody>
          <a:bodyPr/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13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 井冈山革命道路的开辟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125" y="132715"/>
            <a:ext cx="10515600" cy="1325563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90" y="1457960"/>
            <a:ext cx="12098020" cy="351328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掌握南昌起义的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背景、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时间、地点、领导者、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意义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中共创建工农红军和农村革命根据地的意义（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重点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知道八七会议的内容和秋收起义的情况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en-US" altLang="zh-CN"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理解革命重心由城市向农村转移的原因。（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en-US" altLang="zh-CN" sz="3600" b="1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快乐导学一：预习检测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2085"/>
            <a:ext cx="10515600" cy="4735195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完成练习册</a:t>
            </a: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p49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知识导航</a:t>
            </a:r>
          </a:p>
          <a:p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1927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、周恩来、国民党反动派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、毛泽东、井冈山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1928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、朱德、中国工农革命军第四军、毛泽东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、中国共产党、农村革命根据地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330" y="133350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快乐导学二：自主学习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295" y="1459230"/>
            <a:ext cx="11049000" cy="4885055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1</a:t>
            </a:r>
            <a:r>
              <a:rPr lang="zh-CN" altLang="en-US" sz="3600" dirty="0"/>
              <a:t>、南昌起义的时间，地点，领导人；</a:t>
            </a:r>
          </a:p>
          <a:p>
            <a:r>
              <a:rPr lang="en-US" altLang="zh-CN" sz="3600" dirty="0"/>
              <a:t>2</a:t>
            </a:r>
            <a:r>
              <a:rPr lang="zh-CN" altLang="en-US" sz="3600" dirty="0"/>
              <a:t>、南昌起义的伟大意义；</a:t>
            </a:r>
          </a:p>
          <a:p>
            <a:r>
              <a:rPr lang="en-US" altLang="zh-CN" sz="3600" dirty="0"/>
              <a:t>3</a:t>
            </a:r>
            <a:r>
              <a:rPr lang="zh-CN" altLang="en-US" sz="3600" dirty="0"/>
              <a:t>、八七会议的时间</a:t>
            </a:r>
            <a:r>
              <a:rPr lang="zh-CN" altLang="en-US" sz="3600" dirty="0" smtClean="0"/>
              <a:t>，地点、方针</a:t>
            </a:r>
            <a:r>
              <a:rPr lang="zh-CN" altLang="en-US" sz="3600" dirty="0"/>
              <a:t>；</a:t>
            </a:r>
          </a:p>
          <a:p>
            <a:r>
              <a:rPr lang="en-US" altLang="zh-CN" sz="3600" dirty="0"/>
              <a:t>4</a:t>
            </a:r>
            <a:r>
              <a:rPr lang="zh-CN" altLang="en-US" sz="3600" dirty="0"/>
              <a:t>、</a:t>
            </a:r>
            <a:r>
              <a:rPr lang="zh-CN" altLang="en-US" sz="3600" dirty="0">
                <a:sym typeface="+mn-ea"/>
              </a:rPr>
              <a:t>秋收起义的</a:t>
            </a:r>
            <a:r>
              <a:rPr lang="zh-CN" altLang="en-US" sz="3600" dirty="0" smtClean="0">
                <a:sym typeface="+mn-ea"/>
              </a:rPr>
              <a:t>时间、地点、领导人、结果；</a:t>
            </a:r>
            <a:endParaRPr lang="zh-CN" altLang="en-US" sz="3600" dirty="0">
              <a:sym typeface="+mn-ea"/>
            </a:endParaRPr>
          </a:p>
          <a:p>
            <a:r>
              <a:rPr lang="en-US" altLang="zh-CN" sz="3600" dirty="0"/>
              <a:t>5</a:t>
            </a:r>
            <a:r>
              <a:rPr lang="zh-CN" altLang="en-US" sz="3600" dirty="0"/>
              <a:t>、井冈山革命根据地建立情况及意义；</a:t>
            </a:r>
          </a:p>
          <a:p>
            <a:r>
              <a:rPr lang="en-US" altLang="zh-CN" sz="3600" dirty="0"/>
              <a:t>6</a:t>
            </a:r>
            <a:r>
              <a:rPr lang="zh-CN" altLang="en-US" sz="3600" dirty="0"/>
              <a:t>、井冈山会师的情况及意义；</a:t>
            </a:r>
          </a:p>
          <a:p>
            <a:r>
              <a:rPr lang="en-US" altLang="zh-CN" sz="3600" dirty="0"/>
              <a:t>7</a:t>
            </a:r>
            <a:r>
              <a:rPr lang="zh-CN" altLang="en-US" sz="3600" dirty="0"/>
              <a:t>、什么是井冈山道路？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9" name="组合 7"/>
          <p:cNvGrpSpPr/>
          <p:nvPr/>
        </p:nvGrpSpPr>
        <p:grpSpPr>
          <a:xfrm>
            <a:off x="146137" y="837890"/>
            <a:ext cx="3144202" cy="748030"/>
            <a:chOff x="312377" y="1609636"/>
            <a:chExt cx="2360143" cy="742962"/>
          </a:xfrm>
        </p:grpSpPr>
        <p:sp>
          <p:nvSpPr>
            <p:cNvPr id="9" name="矩形 8"/>
            <p:cNvSpPr/>
            <p:nvPr/>
          </p:nvSpPr>
          <p:spPr>
            <a:xfrm>
              <a:off x="611523" y="1609636"/>
              <a:ext cx="2060997" cy="7429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南昌起义</a:t>
              </a:r>
              <a:endParaRPr kumimoji="0" lang="zh-CN" altLang="en-US" sz="4265" b="1" i="0" u="none" strike="noStrike" kern="1200" cap="none" spc="0" normalizeH="0" baseline="0" noProof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8201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377" y="1734261"/>
              <a:ext cx="334913" cy="3313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2" name="文本框 3"/>
          <p:cNvSpPr txBox="1"/>
          <p:nvPr/>
        </p:nvSpPr>
        <p:spPr>
          <a:xfrm>
            <a:off x="146137" y="1508625"/>
            <a:ext cx="1816100" cy="40309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背景：</a:t>
            </a: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领导者：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意义：</a:t>
            </a:r>
          </a:p>
        </p:txBody>
      </p:sp>
      <p:pic>
        <p:nvPicPr>
          <p:cNvPr id="5125" name="图片 5"/>
          <p:cNvPicPr>
            <a:picLocks noChangeAspect="1"/>
          </p:cNvPicPr>
          <p:nvPr/>
        </p:nvPicPr>
        <p:blipFill>
          <a:blip r:embed="rId3"/>
          <a:srcRect r="6293" b="10060"/>
          <a:stretch>
            <a:fillRect/>
          </a:stretch>
        </p:blipFill>
        <p:spPr>
          <a:xfrm>
            <a:off x="8112437" y="165039"/>
            <a:ext cx="3899572" cy="22428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6" name="矩形 5135"/>
          <p:cNvSpPr/>
          <p:nvPr/>
        </p:nvSpPr>
        <p:spPr>
          <a:xfrm>
            <a:off x="1201963" y="1508625"/>
            <a:ext cx="7744460" cy="20612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国民革命失败后，国民党反动派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进行血腥的屠杀政策。</a:t>
            </a:r>
          </a:p>
          <a:p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1927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月下旬，中国共产党为挽救革命，</a:t>
            </a:r>
          </a:p>
          <a:p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派周恩来等去南昌准备发动武装起义。</a:t>
            </a:r>
          </a:p>
        </p:txBody>
      </p:sp>
      <p:sp>
        <p:nvSpPr>
          <p:cNvPr id="5138" name="矩形 5137"/>
          <p:cNvSpPr/>
          <p:nvPr/>
        </p:nvSpPr>
        <p:spPr>
          <a:xfrm>
            <a:off x="1777483" y="3525061"/>
            <a:ext cx="326269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1927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日</a:t>
            </a:r>
          </a:p>
        </p:txBody>
      </p:sp>
      <p:sp>
        <p:nvSpPr>
          <p:cNvPr id="5139" name="矩形 5138"/>
          <p:cNvSpPr/>
          <p:nvPr/>
        </p:nvSpPr>
        <p:spPr>
          <a:xfrm>
            <a:off x="2353004" y="4005367"/>
            <a:ext cx="2304196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南昌</a:t>
            </a:r>
          </a:p>
        </p:txBody>
      </p:sp>
      <p:sp>
        <p:nvSpPr>
          <p:cNvPr id="5140" name="矩形 5139"/>
          <p:cNvSpPr/>
          <p:nvPr/>
        </p:nvSpPr>
        <p:spPr>
          <a:xfrm>
            <a:off x="2065244" y="4580887"/>
            <a:ext cx="786896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周恩来、贺龙、叶挺、朱德、刘伯承</a:t>
            </a:r>
          </a:p>
        </p:txBody>
      </p:sp>
      <p:sp>
        <p:nvSpPr>
          <p:cNvPr id="5142" name="矩形 5141"/>
          <p:cNvSpPr/>
          <p:nvPr/>
        </p:nvSpPr>
        <p:spPr>
          <a:xfrm>
            <a:off x="1584937" y="5156408"/>
            <a:ext cx="10317046" cy="14433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①南昌起义打响了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武装反抗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国民党反动派的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第一枪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；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②是中国共产党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独立领导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革命军队进行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武装斗争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开始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；</a:t>
            </a:r>
          </a:p>
          <a:p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③是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创建人民军队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zh-CN" altLang="en-US" sz="293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开端</a:t>
            </a:r>
            <a:r>
              <a:rPr lang="zh-CN" altLang="en-US" sz="293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209" name="矩形 5142"/>
          <p:cNvSpPr/>
          <p:nvPr/>
        </p:nvSpPr>
        <p:spPr>
          <a:xfrm>
            <a:off x="3504044" y="869629"/>
            <a:ext cx="10877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★ 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138" grpId="0"/>
      <p:bldP spid="5139" grpId="0"/>
      <p:bldP spid="51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254981"/>
          <p:cNvSpPr/>
          <p:nvPr/>
        </p:nvSpPr>
        <p:spPr>
          <a:xfrm>
            <a:off x="501605" y="691894"/>
            <a:ext cx="5492832" cy="2902991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anchor="t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18" name="图片 254982" descr="hel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98" y="784993"/>
            <a:ext cx="2900876" cy="2644854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219" name="文本框 254984"/>
          <p:cNvSpPr txBox="1"/>
          <p:nvPr/>
        </p:nvSpPr>
        <p:spPr>
          <a:xfrm>
            <a:off x="3791804" y="837890"/>
            <a:ext cx="2198402" cy="255333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贺龙：</a:t>
            </a: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南昌起义时任总指挥兼第二十军军长</a:t>
            </a:r>
          </a:p>
        </p:txBody>
      </p:sp>
      <p:sp>
        <p:nvSpPr>
          <p:cNvPr id="9220" name="矩形 254985"/>
          <p:cNvSpPr/>
          <p:nvPr/>
        </p:nvSpPr>
        <p:spPr>
          <a:xfrm>
            <a:off x="6096000" y="687663"/>
            <a:ext cx="5594395" cy="2900875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anchor="t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矩形 254986"/>
          <p:cNvSpPr/>
          <p:nvPr/>
        </p:nvSpPr>
        <p:spPr>
          <a:xfrm>
            <a:off x="514301" y="3658362"/>
            <a:ext cx="5492832" cy="2979163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anchor="t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矩形 254987"/>
          <p:cNvSpPr/>
          <p:nvPr/>
        </p:nvSpPr>
        <p:spPr>
          <a:xfrm>
            <a:off x="6096000" y="3658362"/>
            <a:ext cx="5594395" cy="2979163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txBody>
          <a:bodyPr anchor="t"/>
          <a:lstStyle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3" name="图片 254988" descr="yet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98" y="3810706"/>
            <a:ext cx="2900876" cy="2640622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224" name="文本框 254989"/>
          <p:cNvSpPr txBox="1"/>
          <p:nvPr/>
        </p:nvSpPr>
        <p:spPr>
          <a:xfrm>
            <a:off x="3696589" y="3620276"/>
            <a:ext cx="2137042" cy="304609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叶挺：</a:t>
            </a: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南昌起义时任前敌总指挥兼第十一军军长</a:t>
            </a:r>
          </a:p>
        </p:txBody>
      </p:sp>
      <p:pic>
        <p:nvPicPr>
          <p:cNvPr id="9225" name="图片 254990" descr="zho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198" y="784993"/>
            <a:ext cx="2484047" cy="2644854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226" name="文本框 254991"/>
          <p:cNvSpPr txBox="1"/>
          <p:nvPr/>
        </p:nvSpPr>
        <p:spPr>
          <a:xfrm>
            <a:off x="8973601" y="1322428"/>
            <a:ext cx="2591957" cy="23069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周恩来：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中国共产党前敌委员会书记</a:t>
            </a:r>
          </a:p>
        </p:txBody>
      </p:sp>
      <p:pic>
        <p:nvPicPr>
          <p:cNvPr id="9227" name="图片 254992" descr="zhou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2198" y="3772620"/>
            <a:ext cx="2691403" cy="2718909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228" name="文本框 254993"/>
          <p:cNvSpPr txBox="1"/>
          <p:nvPr/>
        </p:nvSpPr>
        <p:spPr>
          <a:xfrm>
            <a:off x="8975717" y="4100581"/>
            <a:ext cx="2382484" cy="23069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B700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朱德：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南昌起义时任第九军副军长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-39119" y="1539911"/>
            <a:ext cx="12058650" cy="31692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八七会议：</a:t>
            </a:r>
          </a:p>
          <a:p>
            <a:r>
              <a:rPr lang="zh-CN" altLang="en-US" sz="4000" b="1" dirty="0"/>
              <a:t>时间：</a:t>
            </a:r>
            <a:r>
              <a:rPr lang="en-US" altLang="zh-CN" sz="4000" b="1" dirty="0"/>
              <a:t>1927</a:t>
            </a:r>
            <a:r>
              <a:rPr lang="zh-CN" altLang="en-US" sz="4000" b="1" dirty="0"/>
              <a:t>年</a:t>
            </a:r>
            <a:r>
              <a:rPr lang="en-US" altLang="zh-CN" sz="4000" b="1" dirty="0"/>
              <a:t>8</a:t>
            </a:r>
            <a:r>
              <a:rPr lang="zh-CN" altLang="en-US" sz="4000" b="1" dirty="0"/>
              <a:t>月</a:t>
            </a:r>
            <a:r>
              <a:rPr lang="en-US" altLang="zh-CN" sz="4000" b="1" dirty="0"/>
              <a:t>7</a:t>
            </a:r>
            <a:r>
              <a:rPr lang="zh-CN" altLang="en-US" sz="4000" b="1" dirty="0"/>
              <a:t>日</a:t>
            </a:r>
          </a:p>
          <a:p>
            <a:r>
              <a:rPr lang="zh-CN" altLang="en-US" sz="4000" b="1" dirty="0"/>
              <a:t>地点：汉口</a:t>
            </a:r>
          </a:p>
          <a:p>
            <a:r>
              <a:rPr lang="zh-CN" altLang="en-US" sz="4000" b="1" dirty="0"/>
              <a:t>方针：确定了开展土地革命和武装反抗国民党反动派的总方针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6387"/>
          <p:cNvSpPr txBox="1"/>
          <p:nvPr/>
        </p:nvSpPr>
        <p:spPr>
          <a:xfrm>
            <a:off x="8821375" y="3525061"/>
            <a:ext cx="3366135" cy="4502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2930" b="1" dirty="0">
                <a:solidFill>
                  <a:srgbClr val="66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秋收起义时的毛泽东</a:t>
            </a:r>
          </a:p>
        </p:txBody>
      </p:sp>
      <p:pic>
        <p:nvPicPr>
          <p:cNvPr id="13314" name="图片 16388" descr="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0932" y="550130"/>
            <a:ext cx="3118812" cy="28649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>
            <a:hlinkClick r:id="rId3" action="ppaction://hlinksldjump"/>
          </p:cNvPr>
          <p:cNvSpPr txBox="1"/>
          <p:nvPr/>
        </p:nvSpPr>
        <p:spPr>
          <a:xfrm>
            <a:off x="721657" y="645345"/>
            <a:ext cx="412597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★ 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秋收起义：</a:t>
            </a:r>
          </a:p>
        </p:txBody>
      </p:sp>
      <p:sp>
        <p:nvSpPr>
          <p:cNvPr id="17414" name="文本框 3"/>
          <p:cNvSpPr txBox="1"/>
          <p:nvPr/>
        </p:nvSpPr>
        <p:spPr>
          <a:xfrm>
            <a:off x="1489723" y="3108233"/>
            <a:ext cx="26384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1927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</a:p>
        </p:txBody>
      </p:sp>
      <p:sp>
        <p:nvSpPr>
          <p:cNvPr id="17416" name="文本框 6"/>
          <p:cNvSpPr txBox="1"/>
          <p:nvPr/>
        </p:nvSpPr>
        <p:spPr>
          <a:xfrm>
            <a:off x="1392393" y="3874182"/>
            <a:ext cx="595197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湘赣边界的浏阳、醴陵</a:t>
            </a:r>
          </a:p>
        </p:txBody>
      </p:sp>
      <p:sp>
        <p:nvSpPr>
          <p:cNvPr id="17418" name="文本框 9"/>
          <p:cNvSpPr txBox="1"/>
          <p:nvPr/>
        </p:nvSpPr>
        <p:spPr>
          <a:xfrm>
            <a:off x="1872698" y="4580887"/>
            <a:ext cx="238883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毛泽东</a:t>
            </a:r>
          </a:p>
        </p:txBody>
      </p:sp>
      <p:sp>
        <p:nvSpPr>
          <p:cNvPr id="17420" name="文本框 11"/>
          <p:cNvSpPr txBox="1"/>
          <p:nvPr/>
        </p:nvSpPr>
        <p:spPr>
          <a:xfrm>
            <a:off x="1872698" y="5251622"/>
            <a:ext cx="238883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攻占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长沙</a:t>
            </a:r>
          </a:p>
        </p:txBody>
      </p:sp>
      <p:grpSp>
        <p:nvGrpSpPr>
          <p:cNvPr id="13320" name="组合 7"/>
          <p:cNvGrpSpPr/>
          <p:nvPr/>
        </p:nvGrpSpPr>
        <p:grpSpPr>
          <a:xfrm>
            <a:off x="3504044" y="0"/>
            <a:ext cx="8029775" cy="748030"/>
            <a:chOff x="312377" y="1609636"/>
            <a:chExt cx="6027736" cy="742155"/>
          </a:xfrm>
        </p:grpSpPr>
        <p:sp>
          <p:nvSpPr>
            <p:cNvPr id="2" name="矩形 1"/>
            <p:cNvSpPr/>
            <p:nvPr/>
          </p:nvSpPr>
          <p:spPr>
            <a:xfrm>
              <a:off x="611604" y="1609636"/>
              <a:ext cx="5728509" cy="7421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秋收起义和向井冈山进军</a:t>
              </a:r>
              <a:endParaRPr kumimoji="0" lang="zh-CN" altLang="en-US" sz="4265" b="1" i="0" u="none" strike="noStrike" kern="1200" cap="none" spc="0" normalizeH="0" baseline="0" noProof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3322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77" y="1734261"/>
              <a:ext cx="334913" cy="3313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23" name="矩形 17426"/>
          <p:cNvSpPr/>
          <p:nvPr/>
        </p:nvSpPr>
        <p:spPr>
          <a:xfrm>
            <a:off x="2257" y="958496"/>
            <a:ext cx="1816100" cy="5605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背景：</a:t>
            </a:r>
          </a:p>
          <a:p>
            <a:pPr>
              <a:lnSpc>
                <a:spcPct val="140000"/>
              </a:lnSpc>
            </a:pPr>
            <a:endParaRPr lang="zh-CN" altLang="en-US" sz="32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32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时间：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地点：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领导人：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目的：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结果：</a:t>
            </a:r>
          </a:p>
        </p:txBody>
      </p:sp>
      <p:sp>
        <p:nvSpPr>
          <p:cNvPr id="17428" name="矩形 17427"/>
          <p:cNvSpPr/>
          <p:nvPr/>
        </p:nvSpPr>
        <p:spPr>
          <a:xfrm>
            <a:off x="1489723" y="1220865"/>
            <a:ext cx="672528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1927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年</a:t>
            </a:r>
            <a:r>
              <a:rPr lang="en-US" altLang="en-US" sz="3200" b="1">
                <a:latin typeface="Calibri" panose="020F0502020204030204" charset="0"/>
                <a:ea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日，中共中央在汉口召开</a:t>
            </a:r>
          </a:p>
          <a:p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紧急会议。会议确定了开展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土地革命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和武装反抗国民党反动派的总方针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7429" name="矩形 17428"/>
          <p:cNvSpPr/>
          <p:nvPr/>
        </p:nvSpPr>
        <p:spPr>
          <a:xfrm>
            <a:off x="1392393" y="5827142"/>
            <a:ext cx="10393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陷入敌人重围，遭受严重挫折，</a:t>
            </a:r>
            <a:r>
              <a:rPr lang="en-US" altLang="zh-CN" sz="3200" b="1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日，退到浏阳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文家市</a:t>
            </a:r>
            <a:r>
              <a:rPr lang="zh-CN" altLang="en-US" sz="32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6" grpId="0"/>
      <p:bldP spid="17418" grpId="0"/>
      <p:bldP spid="17420" grpId="0"/>
      <p:bldP spid="17428" grpId="0"/>
      <p:bldP spid="174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7411" descr="17秋收起义（油画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97" y="740559"/>
            <a:ext cx="11116849" cy="4422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7409"/>
          <p:cNvSpPr txBox="1"/>
          <p:nvPr/>
        </p:nvSpPr>
        <p:spPr>
          <a:xfrm>
            <a:off x="473806" y="710937"/>
            <a:ext cx="2727960" cy="410210"/>
          </a:xfrm>
          <a:prstGeom prst="rect">
            <a:avLst/>
          </a:prstGeom>
          <a:solidFill>
            <a:schemeClr val="bg2"/>
          </a:solidFill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2665" b="1" dirty="0">
                <a:latin typeface="Times New Roman" panose="02020603050405020304" pitchFamily="18" charset="0"/>
                <a:ea typeface="黑体" panose="02010609060101010101" pitchFamily="49" charset="-122"/>
              </a:rPr>
              <a:t>秋收起义（油画）</a:t>
            </a:r>
          </a:p>
        </p:txBody>
      </p:sp>
      <p:sp>
        <p:nvSpPr>
          <p:cNvPr id="18436" name="文本框 17410"/>
          <p:cNvSpPr txBox="1"/>
          <p:nvPr/>
        </p:nvSpPr>
        <p:spPr>
          <a:xfrm>
            <a:off x="338683" y="5133132"/>
            <a:ext cx="11358060" cy="16230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前敌委员会将参加起义的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农民自卫军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安源工人纠察队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部分国民革命军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统一改编为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工农革命军第一师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在中共历史上第一次树起了工农革命军的旗号。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1197</Words>
  <Application>Microsoft Office PowerPoint</Application>
  <PresentationFormat>宽屏</PresentationFormat>
  <Paragraphs>180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黑体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智慧导入</vt:lpstr>
      <vt:lpstr>第六单元  工农武装革命 </vt:lpstr>
      <vt:lpstr>学习目标：</vt:lpstr>
      <vt:lpstr>快乐导学一：预习检测</vt:lpstr>
      <vt:lpstr>快乐导学二：自主学习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快乐导学三：合作探究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admin</cp:lastModifiedBy>
  <cp:revision>历史备课大师【全免费】</cp:revision>
  <dcterms:created xsi:type="dcterms:W3CDTF">2017-11-13T23:59:00Z</dcterms:created>
  <dcterms:modified xsi:type="dcterms:W3CDTF">2017-11-15T02:30:45Z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