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90" r:id="rId7"/>
    <p:sldId id="261" r:id="rId8"/>
    <p:sldId id="262" r:id="rId9"/>
    <p:sldId id="291" r:id="rId10"/>
    <p:sldId id="263" r:id="rId11"/>
    <p:sldId id="264" r:id="rId12"/>
    <p:sldId id="265" r:id="rId13"/>
    <p:sldId id="267" r:id="rId14"/>
    <p:sldId id="268" r:id="rId15"/>
    <p:sldId id="269" r:id="rId16"/>
    <p:sldId id="271" r:id="rId17"/>
    <p:sldId id="272" r:id="rId18"/>
    <p:sldId id="283" r:id="rId19"/>
    <p:sldId id="284" r:id="rId20"/>
    <p:sldId id="285" r:id="rId21"/>
    <p:sldId id="286" r:id="rId22"/>
    <p:sldId id="293" r:id="rId23"/>
    <p:sldId id="273" r:id="rId24"/>
    <p:sldId id="292"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CC"/>
    <a:srgbClr val="FFCCFF"/>
    <a:srgbClr val="FF33CC"/>
    <a:srgbClr val="FF99CC"/>
    <a:srgbClr val="FF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398" y="-108"/>
      </p:cViewPr>
      <p:guideLst>
        <p:guide orient="horz" pos="2159"/>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8.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descr="u=1060087883,131243121&amp;fm=23&amp;gp=0"/>
          <p:cNvPicPr>
            <a:picLocks noChangeAspect="1"/>
          </p:cNvPicPr>
          <p:nvPr userDrawn="1"/>
        </p:nvPicPr>
        <p:blipFill>
          <a:blip r:embed="rId2"/>
          <a:stretch>
            <a:fillRect/>
          </a:stretch>
        </p:blipFill>
        <p:spPr>
          <a:xfrm>
            <a:off x="-80645" y="-19685"/>
            <a:ext cx="9244330" cy="686054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solidFill>
            <a:srgbClr val="FFCCFF"/>
          </a:soli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solidFill>
            <a:srgbClr val="FF99CC">
              <a:alpha val="58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grpSp>
        <p:nvGrpSpPr>
          <p:cNvPr id="2" name="组合 1"/>
          <p:cNvGrpSpPr/>
          <p:nvPr/>
        </p:nvGrpSpPr>
        <p:grpSpPr>
          <a:xfrm>
            <a:off x="-19017" y="202408"/>
            <a:ext cx="9180548" cy="649224"/>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rgbClr val="FF33CC"/>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rgbClr val="FF33CC"/>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
        <p:nvSpPr>
          <p:cNvPr id="14" name="TextBox 13"/>
          <p:cNvSpPr txBox="1"/>
          <p:nvPr userDrawn="1"/>
        </p:nvSpPr>
        <p:spPr>
          <a:xfrm>
            <a:off x="5868144" y="87890"/>
            <a:ext cx="2526787"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八年级</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历史</a:t>
            </a:r>
            <a:r>
              <a:rPr lang="en-US" altLang="zh-CN" dirty="0" smtClean="0">
                <a:latin typeface="微软雅黑" panose="020B0503020204020204" pitchFamily="34" charset="-122"/>
                <a:ea typeface="微软雅黑" panose="020B0503020204020204" pitchFamily="34" charset="-122"/>
              </a:rPr>
              <a:t>·CJB</a:t>
            </a:r>
            <a:endParaRPr lang="zh-CN" altLang="en-US" dirty="0">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7015"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7015"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185"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185"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185"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19.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jpeg"/><Relationship Id="rId1" Type="http://schemas.openxmlformats.org/officeDocument/2006/relationships/image" Target="../media/image22.png"/></Relationships>
</file>

<file path=ppt/slides/_rels/slide13.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1.xml"/><Relationship Id="rId2" Type="http://schemas.openxmlformats.org/officeDocument/2006/relationships/image" Target="../media/image24.emf"/><Relationship Id="rId1" Type="http://schemas.openxmlformats.org/officeDocument/2006/relationships/oleObject" Target="../embeddings/oleObject5.bin"/></Relationships>
</file>

<file path=ppt/slides/_rels/slide14.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1.xml"/><Relationship Id="rId2" Type="http://schemas.openxmlformats.org/officeDocument/2006/relationships/image" Target="../media/image25.emf"/><Relationship Id="rId1" Type="http://schemas.openxmlformats.org/officeDocument/2006/relationships/oleObject" Target="../embeddings/oleObject6.bin"/></Relationships>
</file>

<file path=ppt/slides/_rels/slide15.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1.xml"/><Relationship Id="rId2" Type="http://schemas.openxmlformats.org/officeDocument/2006/relationships/image" Target="../media/image26.emf"/><Relationship Id="rId1" Type="http://schemas.openxmlformats.org/officeDocument/2006/relationships/oleObject" Target="../embeddings/oleObject7.bin"/></Relationships>
</file>

<file path=ppt/slides/_rels/slide16.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1.xml"/><Relationship Id="rId2" Type="http://schemas.openxmlformats.org/officeDocument/2006/relationships/image" Target="../media/image27.emf"/><Relationship Id="rId1" Type="http://schemas.openxmlformats.org/officeDocument/2006/relationships/oleObject" Target="../embeddings/oleObject8.bin"/></Relationships>
</file>

<file path=ppt/slides/_rels/slide17.xml.rels><?xml version="1.0" encoding="UTF-8" standalone="yes"?>
<Relationships xmlns="http://schemas.openxmlformats.org/package/2006/relationships"><Relationship Id="rId4" Type="http://schemas.openxmlformats.org/officeDocument/2006/relationships/vmlDrawing" Target="../drawings/vmlDrawing9.vml"/><Relationship Id="rId3" Type="http://schemas.openxmlformats.org/officeDocument/2006/relationships/slideLayout" Target="../slideLayouts/slideLayout1.xml"/><Relationship Id="rId2" Type="http://schemas.openxmlformats.org/officeDocument/2006/relationships/image" Target="../media/image28.emf"/><Relationship Id="rId1" Type="http://schemas.openxmlformats.org/officeDocument/2006/relationships/oleObject" Target="../embeddings/oleObject9.bin"/></Relationships>
</file>

<file path=ppt/slides/_rels/slide18.xml.rels><?xml version="1.0" encoding="UTF-8" standalone="yes"?>
<Relationships xmlns="http://schemas.openxmlformats.org/package/2006/relationships"><Relationship Id="rId4" Type="http://schemas.openxmlformats.org/officeDocument/2006/relationships/vmlDrawing" Target="../drawings/vmlDrawing10.vml"/><Relationship Id="rId3" Type="http://schemas.openxmlformats.org/officeDocument/2006/relationships/slideLayout" Target="../slideLayouts/slideLayout1.xml"/><Relationship Id="rId2" Type="http://schemas.openxmlformats.org/officeDocument/2006/relationships/image" Target="../media/image29.emf"/><Relationship Id="rId1" Type="http://schemas.openxmlformats.org/officeDocument/2006/relationships/oleObject" Target="../embeddings/oleObject10.bin"/></Relationships>
</file>

<file path=ppt/slides/_rels/slide19.xml.rels><?xml version="1.0" encoding="UTF-8" standalone="yes"?>
<Relationships xmlns="http://schemas.openxmlformats.org/package/2006/relationships"><Relationship Id="rId4" Type="http://schemas.openxmlformats.org/officeDocument/2006/relationships/vmlDrawing" Target="../drawings/vmlDrawing11.vml"/><Relationship Id="rId3" Type="http://schemas.openxmlformats.org/officeDocument/2006/relationships/slideLayout" Target="../slideLayouts/slideLayout1.xml"/><Relationship Id="rId2" Type="http://schemas.openxmlformats.org/officeDocument/2006/relationships/image" Target="../media/image30.emf"/><Relationship Id="rId1" Type="http://schemas.openxmlformats.org/officeDocument/2006/relationships/oleObject" Target="../embeddings/oleObject11.bin"/></Relationships>
</file>

<file path=ppt/slides/_rels/slide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xml"/><Relationship Id="rId2" Type="http://schemas.openxmlformats.org/officeDocument/2006/relationships/image" Target="../media/image4.emf"/><Relationship Id="rId1"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1.xml"/><Relationship Id="rId2" Type="http://schemas.openxmlformats.org/officeDocument/2006/relationships/image" Target="../media/image5.emf"/><Relationship Id="rId1"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1.xml"/><Relationship Id="rId4" Type="http://schemas.openxmlformats.org/officeDocument/2006/relationships/image" Target="../media/image17.jpeg"/><Relationship Id="rId3" Type="http://schemas.openxmlformats.org/officeDocument/2006/relationships/image" Target="../media/image16.GIF"/><Relationship Id="rId2" Type="http://schemas.openxmlformats.org/officeDocument/2006/relationships/image" Target="../media/image15.emf"/><Relationship Id="rId1"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1.xml"/><Relationship Id="rId2" Type="http://schemas.openxmlformats.org/officeDocument/2006/relationships/image" Target="../media/image18.emf"/><Relationship Id="rId1"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t01c380e10fe37c8d17"/>
          <p:cNvPicPr>
            <a:picLocks noChangeAspect="1"/>
          </p:cNvPicPr>
          <p:nvPr/>
        </p:nvPicPr>
        <p:blipFill>
          <a:blip r:embed="rId1"/>
          <a:stretch>
            <a:fillRect/>
          </a:stretch>
        </p:blipFill>
        <p:spPr>
          <a:xfrm>
            <a:off x="-133985" y="-15240"/>
            <a:ext cx="9320530" cy="6887845"/>
          </a:xfrm>
          <a:prstGeom prst="rect">
            <a:avLst/>
          </a:prstGeom>
        </p:spPr>
      </p:pic>
      <p:sp>
        <p:nvSpPr>
          <p:cNvPr id="2" name="文本框 1"/>
          <p:cNvSpPr txBox="1"/>
          <p:nvPr/>
        </p:nvSpPr>
        <p:spPr>
          <a:xfrm>
            <a:off x="575945" y="2258695"/>
            <a:ext cx="7512050" cy="1445260"/>
          </a:xfrm>
          <a:prstGeom prst="rect">
            <a:avLst/>
          </a:prstGeom>
          <a:noFill/>
        </p:spPr>
        <p:txBody>
          <a:bodyPr wrap="square" rtlCol="0">
            <a:spAutoFit/>
          </a:bodyPr>
          <a:p>
            <a:r>
              <a:rPr lang="zh-CN" altLang="en-US" sz="4400" b="1">
                <a:solidFill>
                  <a:srgbClr val="FF0000"/>
                </a:solidFill>
                <a:latin typeface="宋体" panose="02010600030101010101" pitchFamily="2" charset="-122"/>
                <a:ea typeface="宋体" panose="02010600030101010101" pitchFamily="2" charset="-122"/>
              </a:rPr>
              <a:t>第</a:t>
            </a:r>
            <a:r>
              <a:rPr lang="en-US" altLang="zh-CN" sz="4400" b="1">
                <a:solidFill>
                  <a:srgbClr val="FF0000"/>
                </a:solidFill>
                <a:latin typeface="宋体" panose="02010600030101010101" pitchFamily="2" charset="-122"/>
                <a:ea typeface="宋体" panose="02010600030101010101" pitchFamily="2" charset="-122"/>
              </a:rPr>
              <a:t>13</a:t>
            </a:r>
            <a:r>
              <a:rPr lang="zh-CN" altLang="en-US" sz="4400" b="1">
                <a:solidFill>
                  <a:srgbClr val="FF0000"/>
                </a:solidFill>
                <a:latin typeface="宋体" panose="02010600030101010101" pitchFamily="2" charset="-122"/>
                <a:ea typeface="宋体" panose="02010600030101010101" pitchFamily="2" charset="-122"/>
              </a:rPr>
              <a:t>课    井冈山革命</a:t>
            </a:r>
            <a:endParaRPr lang="zh-CN" altLang="en-US" sz="4400" b="1">
              <a:solidFill>
                <a:srgbClr val="FF0000"/>
              </a:solidFill>
              <a:latin typeface="宋体" panose="02010600030101010101" pitchFamily="2" charset="-122"/>
              <a:ea typeface="宋体" panose="02010600030101010101" pitchFamily="2" charset="-122"/>
            </a:endParaRPr>
          </a:p>
          <a:p>
            <a:r>
              <a:rPr lang="zh-CN" altLang="en-US" sz="4400" b="1">
                <a:solidFill>
                  <a:srgbClr val="FF0000"/>
                </a:solidFill>
                <a:latin typeface="宋体" panose="02010600030101010101" pitchFamily="2" charset="-122"/>
                <a:ea typeface="宋体" panose="02010600030101010101" pitchFamily="2" charset="-122"/>
              </a:rPr>
              <a:t>          道路</a:t>
            </a:r>
            <a:r>
              <a:rPr lang="zh-CN" altLang="en-US" sz="4400" b="1">
                <a:solidFill>
                  <a:srgbClr val="FF0000"/>
                </a:solidFill>
                <a:latin typeface="宋体" panose="02010600030101010101" pitchFamily="2" charset="-122"/>
                <a:ea typeface="宋体" panose="02010600030101010101" pitchFamily="2" charset="-122"/>
                <a:sym typeface="+mn-ea"/>
              </a:rPr>
              <a:t>的开辟</a:t>
            </a:r>
            <a:endParaRPr lang="zh-CN" altLang="en-US" sz="4400" b="1">
              <a:solidFill>
                <a:srgbClr val="FF0000"/>
              </a:solidFill>
              <a:latin typeface="宋体" panose="02010600030101010101" pitchFamily="2" charset="-122"/>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t017bc566a8c521481b"/>
          <p:cNvPicPr>
            <a:picLocks noChangeAspect="1"/>
          </p:cNvPicPr>
          <p:nvPr/>
        </p:nvPicPr>
        <p:blipFill>
          <a:blip r:embed="rId1"/>
          <a:srcRect l="12212" r="12591"/>
          <a:stretch>
            <a:fillRect/>
          </a:stretch>
        </p:blipFill>
        <p:spPr>
          <a:xfrm>
            <a:off x="7306945" y="-5715"/>
            <a:ext cx="1763395" cy="2540635"/>
          </a:xfrm>
          <a:prstGeom prst="rect">
            <a:avLst/>
          </a:prstGeom>
        </p:spPr>
      </p:pic>
      <p:sp>
        <p:nvSpPr>
          <p:cNvPr id="102" name="文本框 101"/>
          <p:cNvSpPr txBox="1"/>
          <p:nvPr/>
        </p:nvSpPr>
        <p:spPr>
          <a:xfrm>
            <a:off x="634365" y="1536700"/>
            <a:ext cx="7170420" cy="2738120"/>
          </a:xfrm>
          <a:prstGeom prst="rect">
            <a:avLst/>
          </a:prstGeom>
          <a:noFill/>
          <a:ln w="9525">
            <a:noFill/>
          </a:ln>
        </p:spPr>
        <p:txBody>
          <a:bodyPr wrap="square">
            <a:spAutoFit/>
          </a:bodyPr>
          <a:p>
            <a:pPr indent="558800" algn="l"/>
            <a:r>
              <a:rPr lang="zh-CN" altLang="en-US" sz="2200" b="0">
                <a:solidFill>
                  <a:srgbClr val="000000"/>
                </a:solidFill>
                <a:latin typeface="黑体" panose="02010609060101010101" charset="-122"/>
                <a:ea typeface="黑体" panose="02010609060101010101" charset="-122"/>
                <a:cs typeface="黑体" panose="02010609060101010101" charset="-122"/>
              </a:rPr>
              <a:t>军叫工农革命</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旗号镰刀斧头</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匡庐一带不停留</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要向潇湘直进。地主重重压迫</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农民个个同仇</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秋收时节暮云沉</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霹雳一声暴动。</a:t>
            </a:r>
            <a:endParaRPr lang="zh-CN" altLang="en-US" sz="2200" b="0">
              <a:solidFill>
                <a:srgbClr val="000000"/>
              </a:solidFill>
              <a:latin typeface="黑体" panose="02010609060101010101" charset="-122"/>
              <a:ea typeface="黑体" panose="02010609060101010101" charset="-122"/>
              <a:cs typeface="黑体" panose="02010609060101010101" charset="-122"/>
            </a:endParaRPr>
          </a:p>
          <a:p>
            <a:pPr indent="558800" algn="l"/>
            <a:r>
              <a:rPr lang="en-US" altLang="zh-CN" sz="2200" b="0">
                <a:solidFill>
                  <a:srgbClr val="000000"/>
                </a:solidFill>
                <a:latin typeface="黑体" panose="02010609060101010101" charset="-122"/>
                <a:ea typeface="黑体" panose="02010609060101010101" charset="-122"/>
                <a:cs typeface="黑体" panose="02010609060101010101" charset="-122"/>
              </a:rPr>
              <a:t>                                    ——</a:t>
            </a:r>
            <a:r>
              <a:rPr lang="zh-CN" altLang="en-US" sz="2200" b="0">
                <a:solidFill>
                  <a:srgbClr val="000000"/>
                </a:solidFill>
                <a:latin typeface="黑体" panose="02010609060101010101" charset="-122"/>
                <a:ea typeface="黑体" panose="02010609060101010101" charset="-122"/>
                <a:cs typeface="黑体" panose="02010609060101010101" charset="-122"/>
              </a:rPr>
              <a:t>毛泽东</a:t>
            </a:r>
            <a:endParaRPr lang="zh-CN" altLang="en-US" sz="2200" b="0">
              <a:solidFill>
                <a:srgbClr val="000000"/>
              </a:solidFill>
              <a:latin typeface="黑体" panose="02010609060101010101" charset="-122"/>
              <a:ea typeface="黑体" panose="02010609060101010101" charset="-122"/>
              <a:cs typeface="黑体" panose="02010609060101010101" charset="-122"/>
            </a:endParaRPr>
          </a:p>
          <a:p>
            <a:pPr indent="558800" algn="l"/>
            <a:r>
              <a:rPr lang="en-US" altLang="zh-CN" sz="2200" b="0">
                <a:solidFill>
                  <a:srgbClr val="000000"/>
                </a:solidFill>
                <a:latin typeface="黑体" panose="02010609060101010101" charset="-122"/>
                <a:ea typeface="黑体" panose="02010609060101010101" charset="-122"/>
                <a:cs typeface="黑体" panose="02010609060101010101" charset="-122"/>
              </a:rPr>
              <a:t>(3)</a:t>
            </a:r>
            <a:r>
              <a:rPr lang="zh-CN" altLang="en-US" sz="2200" b="0">
                <a:solidFill>
                  <a:srgbClr val="000000"/>
                </a:solidFill>
                <a:latin typeface="黑体" panose="02010609060101010101" charset="-122"/>
                <a:ea typeface="黑体" panose="02010609060101010101" charset="-122"/>
                <a:cs typeface="黑体" panose="02010609060101010101" charset="-122"/>
              </a:rPr>
              <a:t>诗词二描写了中国共产党历史上的哪一事件</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你判断的依据是什么</a:t>
            </a:r>
            <a:r>
              <a:rPr lang="en-US" altLang="zh-CN" sz="2200" b="0">
                <a:solidFill>
                  <a:srgbClr val="000000"/>
                </a:solidFill>
                <a:latin typeface="黑体" panose="02010609060101010101" charset="-122"/>
                <a:ea typeface="黑体" panose="02010609060101010101" charset="-122"/>
                <a:cs typeface="黑体" panose="02010609060101010101" charset="-122"/>
              </a:rPr>
              <a:t>?</a:t>
            </a:r>
            <a:endParaRPr lang="en-US" altLang="zh-CN" sz="2200" b="0">
              <a:solidFill>
                <a:srgbClr val="000000"/>
              </a:solidFill>
              <a:latin typeface="黑体" panose="02010609060101010101" charset="-122"/>
              <a:ea typeface="黑体" panose="02010609060101010101" charset="-122"/>
              <a:cs typeface="黑体" panose="02010609060101010101" charset="-122"/>
            </a:endParaRPr>
          </a:p>
          <a:p>
            <a:endParaRPr lang="zh-CN" altLang="en-US"/>
          </a:p>
        </p:txBody>
      </p:sp>
      <p:sp>
        <p:nvSpPr>
          <p:cNvPr id="2" name="文本框 1"/>
          <p:cNvSpPr txBox="1"/>
          <p:nvPr/>
        </p:nvSpPr>
        <p:spPr>
          <a:xfrm>
            <a:off x="3340735" y="1389380"/>
            <a:ext cx="1579880" cy="429895"/>
          </a:xfrm>
          <a:prstGeom prst="rect">
            <a:avLst/>
          </a:prstGeom>
          <a:noFill/>
        </p:spPr>
        <p:txBody>
          <a:bodyPr wrap="none" rtlCol="0" anchor="t">
            <a:spAutoFit/>
          </a:bodyPr>
          <a:p>
            <a:pPr indent="558800" algn="l"/>
            <a:r>
              <a:rPr lang="zh-CN" altLang="en-US" sz="2200">
                <a:solidFill>
                  <a:srgbClr val="000000"/>
                </a:solidFill>
                <a:latin typeface="黑体" panose="02010609060101010101" charset="-122"/>
                <a:ea typeface="黑体" panose="02010609060101010101" charset="-122"/>
                <a:cs typeface="黑体" panose="02010609060101010101" charset="-122"/>
                <a:sym typeface="+mn-ea"/>
              </a:rPr>
              <a:t>诗词二</a:t>
            </a:r>
            <a:endParaRPr lang="zh-CN" altLang="en-US" sz="2200">
              <a:solidFill>
                <a:srgbClr val="000000"/>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253490" y="4106545"/>
            <a:ext cx="5440680" cy="368300"/>
          </a:xfrm>
          <a:prstGeom prst="rect">
            <a:avLst/>
          </a:prstGeom>
          <a:noFill/>
        </p:spPr>
        <p:txBody>
          <a:bodyPr wrap="none" rtlCol="0" anchor="t">
            <a:spAutoFit/>
          </a:bodyPr>
          <a:p>
            <a:pPr algn="l"/>
            <a:r>
              <a:rPr lang="zh-CN" altLang="en-US">
                <a:solidFill>
                  <a:srgbClr val="FF0000"/>
                </a:solidFill>
                <a:latin typeface="黑体" panose="02010609060101010101" charset="-122"/>
                <a:ea typeface="黑体" panose="02010609060101010101" charset="-122"/>
                <a:cs typeface="黑体" panose="02010609060101010101" charset="-122"/>
                <a:sym typeface="+mn-ea"/>
              </a:rPr>
              <a:t>秋收起义。诗词中最后一句说明了此次起义的名称。</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pic>
        <p:nvPicPr>
          <p:cNvPr id="6" name="图片 5"/>
          <p:cNvPicPr>
            <a:picLocks noChangeAspect="1"/>
          </p:cNvPicPr>
          <p:nvPr/>
        </p:nvPicPr>
        <p:blipFill>
          <a:blip r:embed="rId2"/>
          <a:stretch>
            <a:fillRect/>
          </a:stretch>
        </p:blipFill>
        <p:spPr>
          <a:xfrm>
            <a:off x="5327015" y="4474845"/>
            <a:ext cx="1781175" cy="2286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190500" y="1020762"/>
            <a:ext cx="5080000" cy="429895"/>
          </a:xfrm>
          <a:prstGeom prst="rect">
            <a:avLst/>
          </a:prstGeom>
          <a:noFill/>
          <a:ln w="9525">
            <a:noFill/>
          </a:ln>
        </p:spPr>
        <p:txBody>
          <a:bodyPr>
            <a:spAutoFit/>
          </a:bodyPr>
          <a:p>
            <a:pPr indent="558800"/>
            <a:r>
              <a:rPr lang="zh-CN" altLang="en-US" sz="2200" b="0">
                <a:solidFill>
                  <a:srgbClr val="000000"/>
                </a:solidFill>
                <a:latin typeface="黑体" panose="02010609060101010101" charset="-122"/>
                <a:ea typeface="黑体" panose="02010609060101010101" charset="-122"/>
                <a:cs typeface="黑体" panose="02010609060101010101" charset="-122"/>
              </a:rPr>
              <a:t>环节二</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图画中的</a:t>
            </a:r>
            <a:r>
              <a:rPr lang="en-US" altLang="zh-CN" sz="2200" b="0">
                <a:solidFill>
                  <a:srgbClr val="000000"/>
                </a:solidFill>
                <a:latin typeface="黑体" panose="02010609060101010101" charset="-122"/>
                <a:ea typeface="黑体" panose="02010609060101010101" charset="-122"/>
                <a:cs typeface="黑体" panose="02010609060101010101" charset="-122"/>
              </a:rPr>
              <a:t>1927</a:t>
            </a:r>
            <a:endParaRPr lang="zh-CN" altLang="en-US"/>
          </a:p>
        </p:txBody>
      </p:sp>
      <p:pic>
        <p:nvPicPr>
          <p:cNvPr id="2" name="图片 1"/>
          <p:cNvPicPr/>
          <p:nvPr/>
        </p:nvPicPr>
        <p:blipFill>
          <a:blip r:embed="rId1"/>
          <a:stretch>
            <a:fillRect/>
          </a:stretch>
        </p:blipFill>
        <p:spPr>
          <a:xfrm>
            <a:off x="787400" y="1450657"/>
            <a:ext cx="6324600" cy="1876425"/>
          </a:xfrm>
          <a:prstGeom prst="rect">
            <a:avLst/>
          </a:prstGeom>
          <a:noFill/>
          <a:ln w="9525">
            <a:noFill/>
          </a:ln>
        </p:spPr>
      </p:pic>
      <p:sp>
        <p:nvSpPr>
          <p:cNvPr id="103" name="文本框 102"/>
          <p:cNvSpPr txBox="1"/>
          <p:nvPr/>
        </p:nvSpPr>
        <p:spPr>
          <a:xfrm>
            <a:off x="787400" y="3052445"/>
            <a:ext cx="6451600" cy="1722120"/>
          </a:xfrm>
          <a:prstGeom prst="rect">
            <a:avLst/>
          </a:prstGeom>
          <a:noFill/>
          <a:ln w="9525">
            <a:noFill/>
          </a:ln>
        </p:spPr>
        <p:txBody>
          <a:bodyPr wrap="square">
            <a:spAutoFit/>
          </a:bodyPr>
          <a:p>
            <a:pPr indent="558800"/>
            <a:r>
              <a:rPr lang="en-US" altLang="zh-CN" sz="2200" b="0">
                <a:solidFill>
                  <a:srgbClr val="000000"/>
                </a:solidFill>
                <a:latin typeface="黑体" panose="02010609060101010101" charset="-122"/>
                <a:ea typeface="黑体" panose="02010609060101010101" charset="-122"/>
                <a:cs typeface="黑体" panose="02010609060101010101" charset="-122"/>
              </a:rPr>
              <a:t> </a:t>
            </a:r>
            <a:endParaRPr lang="en-US" altLang="zh-CN" sz="2200" b="0">
              <a:solidFill>
                <a:srgbClr val="000000"/>
              </a:solidFill>
              <a:latin typeface="黑体" panose="02010609060101010101" charset="-122"/>
              <a:ea typeface="黑体" panose="02010609060101010101" charset="-122"/>
              <a:cs typeface="黑体" panose="02010609060101010101" charset="-122"/>
            </a:endParaRPr>
          </a:p>
          <a:p>
            <a:pPr indent="558800"/>
            <a:r>
              <a:rPr lang="zh-CN" altLang="en-US" sz="2200" b="0">
                <a:solidFill>
                  <a:srgbClr val="000000"/>
                </a:solidFill>
                <a:latin typeface="黑体" panose="02010609060101010101" charset="-122"/>
                <a:ea typeface="黑体" panose="02010609060101010101" charset="-122"/>
                <a:cs typeface="黑体" panose="02010609060101010101" charset="-122"/>
              </a:rPr>
              <a:t>图一</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南昌起义　　　　　　　图二</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秋收起义</a:t>
            </a:r>
            <a:endParaRPr lang="zh-CN" altLang="en-US" sz="2200" b="0">
              <a:solidFill>
                <a:srgbClr val="000000"/>
              </a:solidFill>
              <a:latin typeface="黑体" panose="02010609060101010101" charset="-122"/>
              <a:ea typeface="黑体" panose="02010609060101010101" charset="-122"/>
              <a:cs typeface="黑体" panose="02010609060101010101" charset="-122"/>
            </a:endParaRPr>
          </a:p>
          <a:p>
            <a:pPr indent="558800"/>
            <a:r>
              <a:rPr lang="en-US" altLang="zh-CN" sz="2200" b="0">
                <a:solidFill>
                  <a:srgbClr val="000000"/>
                </a:solidFill>
                <a:latin typeface="黑体" panose="02010609060101010101" charset="-122"/>
                <a:ea typeface="黑体" panose="02010609060101010101" charset="-122"/>
                <a:cs typeface="黑体" panose="02010609060101010101" charset="-122"/>
              </a:rPr>
              <a:t>(4)</a:t>
            </a:r>
            <a:r>
              <a:rPr lang="zh-CN" altLang="en-US" sz="2200" b="0">
                <a:solidFill>
                  <a:srgbClr val="000000"/>
                </a:solidFill>
                <a:latin typeface="黑体" panose="02010609060101010101" charset="-122"/>
                <a:ea typeface="黑体" panose="02010609060101010101" charset="-122"/>
                <a:cs typeface="黑体" panose="02010609060101010101" charset="-122"/>
              </a:rPr>
              <a:t>上述两幅图片中突出的站立者分别是谁</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从他们的神态中你得到了怎样的认识</a:t>
            </a:r>
            <a:r>
              <a:rPr lang="en-US" altLang="zh-CN" sz="2200" b="0">
                <a:solidFill>
                  <a:srgbClr val="000000"/>
                </a:solidFill>
                <a:latin typeface="黑体" panose="02010609060101010101" charset="-122"/>
                <a:ea typeface="黑体" panose="02010609060101010101" charset="-122"/>
                <a:cs typeface="黑体" panose="02010609060101010101" charset="-122"/>
              </a:rPr>
              <a:t>?</a:t>
            </a:r>
            <a:endParaRPr lang="en-US" altLang="zh-CN" sz="2200" b="0">
              <a:solidFill>
                <a:srgbClr val="000000"/>
              </a:solidFill>
              <a:latin typeface="黑体" panose="02010609060101010101" charset="-122"/>
              <a:ea typeface="黑体" panose="02010609060101010101" charset="-122"/>
              <a:cs typeface="黑体" panose="02010609060101010101" charset="-122"/>
            </a:endParaRPr>
          </a:p>
          <a:p>
            <a:endParaRPr lang="zh-CN" altLang="en-US"/>
          </a:p>
        </p:txBody>
      </p:sp>
      <p:sp>
        <p:nvSpPr>
          <p:cNvPr id="3" name="文本框 2"/>
          <p:cNvSpPr txBox="1"/>
          <p:nvPr/>
        </p:nvSpPr>
        <p:spPr>
          <a:xfrm>
            <a:off x="885190" y="4440555"/>
            <a:ext cx="6353810" cy="922020"/>
          </a:xfrm>
          <a:prstGeom prst="rect">
            <a:avLst/>
          </a:prstGeom>
          <a:noFill/>
        </p:spPr>
        <p:txBody>
          <a:bodyPr wrap="square" rtlCol="0" anchor="t">
            <a:spAutoFit/>
          </a:bodyPr>
          <a:p>
            <a:r>
              <a:rPr lang="zh-CN" altLang="en-US">
                <a:solidFill>
                  <a:srgbClr val="FF0000"/>
                </a:solidFill>
                <a:latin typeface="黑体" panose="02010609060101010101" charset="-122"/>
                <a:ea typeface="黑体" panose="02010609060101010101" charset="-122"/>
                <a:cs typeface="黑体" panose="02010609060101010101" charset="-122"/>
                <a:sym typeface="+mn-ea"/>
              </a:rPr>
              <a:t>图一:周恩来。图二:毛泽东。两位指挥者意志坚定,对起义充满信心,对革命充满了希望。</a:t>
            </a:r>
            <a:endParaRPr lang="zh-CN" altLang="en-US">
              <a:solidFill>
                <a:srgbClr val="FF0000"/>
              </a:solidFill>
              <a:latin typeface="黑体" panose="02010609060101010101" charset="-122"/>
              <a:ea typeface="黑体" panose="02010609060101010101" charset="-122"/>
              <a:cs typeface="黑体" panose="02010609060101010101" charset="-122"/>
              <a:sym typeface="+mn-ea"/>
            </a:endParaRPr>
          </a:p>
          <a:p>
            <a:endParaRPr lang="zh-CN" altLang="en-US">
              <a:solidFill>
                <a:srgbClr val="FF0000"/>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111760" y="5032375"/>
            <a:ext cx="7352030" cy="706755"/>
          </a:xfrm>
          <a:prstGeom prst="rect">
            <a:avLst/>
          </a:prstGeom>
          <a:noFill/>
          <a:ln w="9525">
            <a:noFill/>
          </a:ln>
        </p:spPr>
        <p:txBody>
          <a:bodyPr wrap="square">
            <a:spAutoFit/>
          </a:bodyPr>
          <a:p>
            <a:pPr indent="558800"/>
            <a:r>
              <a:rPr lang="en-US" altLang="zh-CN" sz="2200" b="0">
                <a:solidFill>
                  <a:srgbClr val="000000"/>
                </a:solidFill>
                <a:latin typeface="黑体" panose="02010609060101010101" charset="-122"/>
                <a:ea typeface="黑体" panose="02010609060101010101" charset="-122"/>
                <a:cs typeface="黑体" panose="02010609060101010101" charset="-122"/>
              </a:rPr>
              <a:t>(5)</a:t>
            </a:r>
            <a:r>
              <a:rPr lang="zh-CN" altLang="en-US" sz="2200" b="0">
                <a:solidFill>
                  <a:srgbClr val="000000"/>
                </a:solidFill>
                <a:latin typeface="黑体" panose="02010609060101010101" charset="-122"/>
                <a:ea typeface="黑体" panose="02010609060101010101" charset="-122"/>
                <a:cs typeface="黑体" panose="02010609060101010101" charset="-122"/>
              </a:rPr>
              <a:t>上述图片反映的事件各有何意义</a:t>
            </a:r>
            <a:r>
              <a:rPr lang="en-US" altLang="zh-CN" sz="2200" b="0">
                <a:solidFill>
                  <a:srgbClr val="000000"/>
                </a:solidFill>
                <a:latin typeface="黑体" panose="02010609060101010101" charset="-122"/>
                <a:ea typeface="黑体" panose="02010609060101010101" charset="-122"/>
                <a:cs typeface="黑体" panose="02010609060101010101" charset="-122"/>
              </a:rPr>
              <a:t>?</a:t>
            </a:r>
            <a:endParaRPr lang="en-US" altLang="zh-CN" sz="2200" b="0">
              <a:solidFill>
                <a:srgbClr val="000000"/>
              </a:solidFill>
              <a:latin typeface="黑体" panose="02010609060101010101" charset="-122"/>
              <a:ea typeface="黑体" panose="02010609060101010101" charset="-122"/>
              <a:cs typeface="黑体" panose="02010609060101010101" charset="-122"/>
            </a:endParaRPr>
          </a:p>
          <a:p>
            <a:endParaRPr lang="zh-CN" altLang="en-US"/>
          </a:p>
        </p:txBody>
      </p:sp>
      <p:sp>
        <p:nvSpPr>
          <p:cNvPr id="5" name="文本框 4"/>
          <p:cNvSpPr txBox="1"/>
          <p:nvPr/>
        </p:nvSpPr>
        <p:spPr>
          <a:xfrm>
            <a:off x="991235" y="5362575"/>
            <a:ext cx="6472555" cy="1198880"/>
          </a:xfrm>
          <a:prstGeom prst="rect">
            <a:avLst/>
          </a:prstGeom>
          <a:noFill/>
        </p:spPr>
        <p:txBody>
          <a:bodyPr wrap="square" rtlCol="0" anchor="t">
            <a:spAutoFit/>
          </a:bodyPr>
          <a:p>
            <a:pPr algn="l"/>
            <a:r>
              <a:rPr lang="zh-CN" altLang="en-US">
                <a:solidFill>
                  <a:srgbClr val="FF0000"/>
                </a:solidFill>
                <a:latin typeface="黑体" panose="02010609060101010101" charset="-122"/>
                <a:ea typeface="黑体" panose="02010609060101010101" charset="-122"/>
                <a:cs typeface="黑体" panose="02010609060101010101" charset="-122"/>
                <a:sym typeface="+mn-ea"/>
              </a:rPr>
              <a:t>南昌起义打响了武装反抗国民党反动统治的第一枪,是中国共产党独立领导革命军队武装斗争的开始,是创建人民军队的开端。秋收起义后中国革命重心从城市转向农村,成为中国革命胜利的新起点。</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图片 102"/>
          <p:cNvPicPr/>
          <p:nvPr/>
        </p:nvPicPr>
        <p:blipFill>
          <a:blip r:embed="rId1"/>
          <a:stretch>
            <a:fillRect/>
          </a:stretch>
        </p:blipFill>
        <p:spPr>
          <a:xfrm>
            <a:off x="808038" y="1635125"/>
            <a:ext cx="1571625" cy="400050"/>
          </a:xfrm>
          <a:prstGeom prst="rect">
            <a:avLst/>
          </a:prstGeom>
          <a:noFill/>
          <a:ln w="9525">
            <a:noFill/>
          </a:ln>
        </p:spPr>
      </p:pic>
      <p:sp>
        <p:nvSpPr>
          <p:cNvPr id="104" name="文本框 103"/>
          <p:cNvSpPr txBox="1"/>
          <p:nvPr/>
        </p:nvSpPr>
        <p:spPr>
          <a:xfrm>
            <a:off x="415925" y="1721485"/>
            <a:ext cx="8450580" cy="2061210"/>
          </a:xfrm>
          <a:prstGeom prst="rect">
            <a:avLst/>
          </a:prstGeom>
          <a:noFill/>
          <a:ln w="9525">
            <a:noFill/>
          </a:ln>
        </p:spPr>
        <p:txBody>
          <a:bodyPr wrap="square">
            <a:spAutoFit/>
          </a:bodyPr>
          <a:p>
            <a:pPr indent="0"/>
            <a:r>
              <a:rPr lang="zh-CN" altLang="en-US" sz="2200" b="0">
                <a:solidFill>
                  <a:srgbClr val="000000"/>
                </a:solidFill>
                <a:latin typeface="黑体" panose="02010609060101010101" charset="-122"/>
                <a:ea typeface="黑体" panose="02010609060101010101" charset="-122"/>
                <a:cs typeface="黑体" panose="02010609060101010101" charset="-122"/>
              </a:rPr>
              <a:t>　              井冈山革命根据地的创建环节一</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城市转向农村由于城市敌人势力比较强大</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工农革命军受到严重损失</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毛泽东决定放弃攻取长沙的计划</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改向农村进军。</a:t>
            </a:r>
            <a:endParaRPr lang="zh-CN" altLang="en-US" sz="2200" b="0">
              <a:solidFill>
                <a:srgbClr val="000000"/>
              </a:solidFill>
              <a:latin typeface="黑体" panose="02010609060101010101" charset="-122"/>
              <a:ea typeface="黑体" panose="02010609060101010101" charset="-122"/>
              <a:cs typeface="黑体" panose="02010609060101010101" charset="-122"/>
            </a:endParaRPr>
          </a:p>
          <a:p>
            <a:pPr indent="0"/>
            <a:r>
              <a:rPr lang="en-US" altLang="zh-CN" sz="2200" b="0">
                <a:solidFill>
                  <a:srgbClr val="000000"/>
                </a:solidFill>
                <a:latin typeface="黑体" panose="02010609060101010101" charset="-122"/>
                <a:ea typeface="黑体" panose="02010609060101010101" charset="-122"/>
                <a:cs typeface="黑体" panose="02010609060101010101" charset="-122"/>
              </a:rPr>
              <a:t>(1)</a:t>
            </a:r>
            <a:r>
              <a:rPr lang="zh-CN" altLang="en-US" sz="2200" b="0">
                <a:solidFill>
                  <a:srgbClr val="000000"/>
                </a:solidFill>
                <a:latin typeface="黑体" panose="02010609060101010101" charset="-122"/>
                <a:ea typeface="黑体" panose="02010609060101010101" charset="-122"/>
                <a:cs typeface="黑体" panose="02010609060101010101" charset="-122"/>
              </a:rPr>
              <a:t>从材料中可以看出</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为什么毛泽东要选择在农村建立革命根据地</a:t>
            </a:r>
            <a:r>
              <a:rPr lang="en-US" altLang="zh-CN" sz="2200" b="0">
                <a:solidFill>
                  <a:srgbClr val="000000"/>
                </a:solidFill>
                <a:latin typeface="黑体" panose="02010609060101010101" charset="-122"/>
                <a:ea typeface="黑体" panose="02010609060101010101" charset="-122"/>
                <a:cs typeface="黑体" panose="02010609060101010101" charset="-122"/>
              </a:rPr>
              <a:t>?</a:t>
            </a:r>
            <a:endParaRPr lang="en-US" altLang="zh-CN" sz="2200" b="0">
              <a:solidFill>
                <a:srgbClr val="000000"/>
              </a:solidFill>
              <a:latin typeface="黑体" panose="02010609060101010101" charset="-122"/>
              <a:ea typeface="黑体" panose="02010609060101010101" charset="-122"/>
              <a:cs typeface="黑体" panose="02010609060101010101" charset="-122"/>
            </a:endParaRPr>
          </a:p>
          <a:p>
            <a:endParaRPr lang="zh-CN" altLang="en-US"/>
          </a:p>
        </p:txBody>
      </p:sp>
      <p:sp>
        <p:nvSpPr>
          <p:cNvPr id="2" name="文本框 1"/>
          <p:cNvSpPr txBox="1"/>
          <p:nvPr/>
        </p:nvSpPr>
        <p:spPr>
          <a:xfrm>
            <a:off x="808355" y="3587750"/>
            <a:ext cx="7578090" cy="922020"/>
          </a:xfrm>
          <a:prstGeom prst="rect">
            <a:avLst/>
          </a:prstGeom>
          <a:noFill/>
        </p:spPr>
        <p:txBody>
          <a:bodyPr wrap="square" rtlCol="0" anchor="t">
            <a:spAutoFit/>
          </a:bodyPr>
          <a:p>
            <a:pPr algn="l"/>
            <a:r>
              <a:rPr lang="zh-CN" altLang="en-US">
                <a:solidFill>
                  <a:srgbClr val="FF0000"/>
                </a:solidFill>
                <a:latin typeface="黑体" panose="02010609060101010101" charset="-122"/>
                <a:ea typeface="黑体" panose="02010609060101010101" charset="-122"/>
                <a:cs typeface="黑体" panose="02010609060101010101" charset="-122"/>
                <a:sym typeface="+mn-ea"/>
              </a:rPr>
              <a:t>在农村建立革命根据地,是因为城市敌人势力比较强大,而工农革命力量薄弱;相反,农村敌人力量比较薄弱,在农村建立革命根据地有利于壮大自己的力量。</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pic>
        <p:nvPicPr>
          <p:cNvPr id="3" name="图片 2" descr="u=3146983868,3394129679&amp;fm=23&amp;gp=0"/>
          <p:cNvPicPr>
            <a:picLocks noChangeAspect="1"/>
          </p:cNvPicPr>
          <p:nvPr/>
        </p:nvPicPr>
        <p:blipFill>
          <a:blip r:embed="rId2"/>
          <a:srcRect b="7033"/>
          <a:stretch>
            <a:fillRect/>
          </a:stretch>
        </p:blipFill>
        <p:spPr>
          <a:xfrm>
            <a:off x="415925" y="4926965"/>
            <a:ext cx="2348865" cy="178117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14" name="Object 2"/>
          <p:cNvGraphicFramePr>
            <a:graphicFrameLocks noChangeAspect="1"/>
          </p:cNvGraphicFramePr>
          <p:nvPr/>
        </p:nvGraphicFramePr>
        <p:xfrm>
          <a:off x="263525" y="1644650"/>
          <a:ext cx="8616950" cy="3568700"/>
        </p:xfrm>
        <a:graphic>
          <a:graphicData uri="http://schemas.openxmlformats.org/presentationml/2006/ole">
            <mc:AlternateContent xmlns:mc="http://schemas.openxmlformats.org/markup-compatibility/2006">
              <mc:Choice xmlns:v="urn:schemas-microsoft-com:vml" Requires="v">
                <p:oleObj spid="_x0000_s13313" name="Microsoft Office Word 文档" r:id="rId1" imgW="8619490" imgH="3572510" progId="Word.Document.12">
                  <p:embed/>
                </p:oleObj>
              </mc:Choice>
              <mc:Fallback>
                <p:oleObj name="Microsoft Office Word 文档" r:id="rId1" imgW="8619490" imgH="3572510" progId="Word.Document.12">
                  <p:embed/>
                  <p:pic>
                    <p:nvPicPr>
                      <p:cNvPr id="0" name="图片 13312"/>
                      <p:cNvPicPr>
                        <a:picLocks noChangeAspect="1"/>
                      </p:cNvPicPr>
                      <p:nvPr/>
                    </p:nvPicPr>
                    <p:blipFill>
                      <a:blip r:embed="rId2"/>
                      <a:stretch>
                        <a:fillRect/>
                      </a:stretch>
                    </p:blipFill>
                    <p:spPr>
                      <a:xfrm>
                        <a:off x="263525" y="1644650"/>
                        <a:ext cx="8616950" cy="3568700"/>
                      </a:xfrm>
                      <a:prstGeom prst="rect">
                        <a:avLst/>
                      </a:prstGeom>
                      <a:noFill/>
                      <a:ln w="9525">
                        <a:noFill/>
                      </a:ln>
                    </p:spPr>
                  </p:pic>
                </p:oleObj>
              </mc:Fallback>
            </mc:AlternateContent>
          </a:graphicData>
        </a:graphic>
      </p:graphicFrame>
      <p:sp>
        <p:nvSpPr>
          <p:cNvPr id="104" name="文本框 103"/>
          <p:cNvSpPr txBox="1"/>
          <p:nvPr/>
        </p:nvSpPr>
        <p:spPr>
          <a:xfrm>
            <a:off x="673735" y="5213350"/>
            <a:ext cx="7339965" cy="1476375"/>
          </a:xfrm>
          <a:prstGeom prst="rect">
            <a:avLst/>
          </a:prstGeom>
          <a:noFill/>
          <a:ln w="9525">
            <a:noFill/>
          </a:ln>
        </p:spPr>
        <p:txBody>
          <a:bodyPr wrap="square">
            <a:spAutoFit/>
          </a:bodyPr>
          <a:p>
            <a:pPr indent="558800"/>
            <a:r>
              <a:rPr lang="zh-CN" altLang="en-US" sz="1800" b="0">
                <a:solidFill>
                  <a:srgbClr val="FF0000"/>
                </a:solidFill>
                <a:latin typeface="黑体" panose="02010609060101010101" charset="-122"/>
                <a:ea typeface="黑体" panose="02010609060101010101" charset="-122"/>
                <a:cs typeface="黑体" panose="02010609060101010101" charset="-122"/>
              </a:rPr>
              <a:t>秋收起义后,毛泽东率领部队到达井冈山,创建了中国第一个农村革命根据地——井冈山革命根据地;1928年4月,朱德、陈毅率领南昌起义部分队伍登上了井冈山,与毛泽东领导的部队胜利会师,成立了中国工农红军第四军;井冈山革命根据地的创建是中国共产党探索农村包围城市、武装夺取政权革命道路的开始。</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4"/>
                                        </p:tgtEl>
                                        <p:attrNameLst>
                                          <p:attrName>style.visibility</p:attrName>
                                        </p:attrNameLst>
                                      </p:cBhvr>
                                      <p:to>
                                        <p:strVal val="visible"/>
                                      </p:to>
                                    </p:set>
                                    <p:anim to="" calcmode="lin" valueType="num">
                                      <p:cBhvr>
                                        <p:cTn id="7" dur="1" fill="hold"/>
                                        <p:tgtEl>
                                          <p:spTgt spid="10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38" name="Object 2"/>
          <p:cNvGraphicFramePr>
            <a:graphicFrameLocks noChangeAspect="1"/>
          </p:cNvGraphicFramePr>
          <p:nvPr/>
        </p:nvGraphicFramePr>
        <p:xfrm>
          <a:off x="253683" y="2429034"/>
          <a:ext cx="8636635" cy="1998345"/>
        </p:xfrm>
        <a:graphic>
          <a:graphicData uri="http://schemas.openxmlformats.org/presentationml/2006/ole">
            <mc:AlternateContent xmlns:mc="http://schemas.openxmlformats.org/markup-compatibility/2006">
              <mc:Choice xmlns:v="urn:schemas-microsoft-com:vml" Requires="v">
                <p:oleObj spid="_x0000_s14337" name="Microsoft Office Word 文档" r:id="rId1" imgW="8639175" imgH="2000250" progId="Word.Document.12">
                  <p:embed/>
                </p:oleObj>
              </mc:Choice>
              <mc:Fallback>
                <p:oleObj name="Microsoft Office Word 文档" r:id="rId1" imgW="8639175" imgH="2000250" progId="Word.Document.12">
                  <p:embed/>
                  <p:pic>
                    <p:nvPicPr>
                      <p:cNvPr id="0" name="图片 14336"/>
                      <p:cNvPicPr>
                        <a:picLocks noChangeAspect="1"/>
                      </p:cNvPicPr>
                      <p:nvPr/>
                    </p:nvPicPr>
                    <p:blipFill>
                      <a:blip r:embed="rId2"/>
                      <a:stretch>
                        <a:fillRect/>
                      </a:stretch>
                    </p:blipFill>
                    <p:spPr>
                      <a:xfrm>
                        <a:off x="253683" y="2429034"/>
                        <a:ext cx="8636635" cy="1998345"/>
                      </a:xfrm>
                      <a:prstGeom prst="rect">
                        <a:avLst/>
                      </a:prstGeom>
                      <a:noFill/>
                      <a:ln w="9525">
                        <a:noFill/>
                      </a:ln>
                    </p:spPr>
                  </p:pic>
                </p:oleObj>
              </mc:Fallback>
            </mc:AlternateContent>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387" name="Object 3"/>
          <p:cNvGraphicFramePr>
            <a:graphicFrameLocks noChangeAspect="1"/>
          </p:cNvGraphicFramePr>
          <p:nvPr/>
        </p:nvGraphicFramePr>
        <p:xfrm>
          <a:off x="263525" y="1544638"/>
          <a:ext cx="8616950" cy="3767137"/>
        </p:xfrm>
        <a:graphic>
          <a:graphicData uri="http://schemas.openxmlformats.org/presentationml/2006/ole">
            <mc:AlternateContent xmlns:mc="http://schemas.openxmlformats.org/markup-compatibility/2006">
              <mc:Choice xmlns:v="urn:schemas-microsoft-com:vml" Requires="v">
                <p:oleObj spid="_x0000_s16385" name="Microsoft Office Word 文档" r:id="rId1" imgW="8619490" imgH="3770630" progId="Word.Document.12">
                  <p:embed/>
                </p:oleObj>
              </mc:Choice>
              <mc:Fallback>
                <p:oleObj name="Microsoft Office Word 文档" r:id="rId1" imgW="8619490" imgH="3770630" progId="Word.Document.12">
                  <p:embed/>
                  <p:pic>
                    <p:nvPicPr>
                      <p:cNvPr id="0" name="图片 16384"/>
                      <p:cNvPicPr>
                        <a:picLocks noChangeAspect="1"/>
                      </p:cNvPicPr>
                      <p:nvPr/>
                    </p:nvPicPr>
                    <p:blipFill>
                      <a:blip r:embed="rId2"/>
                      <a:stretch>
                        <a:fillRect/>
                      </a:stretch>
                    </p:blipFill>
                    <p:spPr>
                      <a:xfrm>
                        <a:off x="263525" y="1544638"/>
                        <a:ext cx="8616950" cy="3767137"/>
                      </a:xfrm>
                      <a:prstGeom prst="rect">
                        <a:avLst/>
                      </a:prstGeom>
                      <a:noFill/>
                      <a:ln w="9525">
                        <a:noFill/>
                      </a:ln>
                    </p:spPr>
                  </p:pic>
                </p:oleObj>
              </mc:Fallback>
            </mc:AlternateContent>
          </a:graphicData>
        </a:graphic>
      </p:graphicFrame>
      <p:sp>
        <p:nvSpPr>
          <p:cNvPr id="3" name="矩形 2"/>
          <p:cNvSpPr/>
          <p:nvPr/>
        </p:nvSpPr>
        <p:spPr>
          <a:xfrm>
            <a:off x="6069965" y="3926840"/>
            <a:ext cx="635000" cy="922020"/>
          </a:xfrm>
          <a:prstGeom prst="rect">
            <a:avLst/>
          </a:prstGeom>
          <a:noFill/>
          <a:ln>
            <a:noFill/>
          </a:ln>
        </p:spPr>
        <p:txBody>
          <a:bodyPr wrap="none" rtlCol="0" anchor="t">
            <a:spAutoFit/>
          </a:bodyPr>
          <a:p>
            <a:pPr algn="ctr"/>
            <a:r>
              <a:rPr lang="en-US" altLang="zh-CN" sz="5400" b="1">
                <a:solidFill>
                  <a:srgbClr val="FF0000"/>
                </a:solidFill>
                <a:effectLst>
                  <a:outerShdw blurRad="38100" dist="25400" dir="5400000" algn="ctr" rotWithShape="0">
                    <a:srgbClr val="6E747A">
                      <a:alpha val="43000"/>
                    </a:srgbClr>
                  </a:outerShdw>
                </a:effectLst>
              </a:rPr>
              <a:t>C</a:t>
            </a:r>
            <a:endParaRPr lang="en-US" altLang="zh-CN" sz="5400" b="1">
              <a:solidFill>
                <a:srgbClr val="FF0000"/>
              </a:solidFill>
              <a:effectLst>
                <a:outerShdw blurRad="38100" dist="25400" dir="5400000" algn="ctr" rotWithShape="0">
                  <a:srgbClr val="6E747A">
                    <a:alpha val="43000"/>
                  </a:srgbClr>
                </a:outerShdw>
              </a:effectLst>
            </a:endParaRPr>
          </a:p>
        </p:txBody>
      </p:sp>
      <p:sp>
        <p:nvSpPr>
          <p:cNvPr id="4" name="文本框 3"/>
          <p:cNvSpPr txBox="1"/>
          <p:nvPr/>
        </p:nvSpPr>
        <p:spPr>
          <a:xfrm>
            <a:off x="3909695" y="3387725"/>
            <a:ext cx="518160" cy="368300"/>
          </a:xfrm>
          <a:prstGeom prst="rect">
            <a:avLst/>
          </a:prstGeom>
          <a:solidFill>
            <a:schemeClr val="bg1"/>
          </a:solidFill>
        </p:spPr>
        <p:txBody>
          <a:bodyPr wrap="square" rtlCol="0">
            <a:spAutoFit/>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11" name="Object 3"/>
          <p:cNvGraphicFramePr>
            <a:graphicFrameLocks noChangeAspect="1"/>
          </p:cNvGraphicFramePr>
          <p:nvPr/>
        </p:nvGraphicFramePr>
        <p:xfrm>
          <a:off x="263525" y="2238375"/>
          <a:ext cx="8616950" cy="2379663"/>
        </p:xfrm>
        <a:graphic>
          <a:graphicData uri="http://schemas.openxmlformats.org/presentationml/2006/ole">
            <mc:AlternateContent xmlns:mc="http://schemas.openxmlformats.org/markup-compatibility/2006">
              <mc:Choice xmlns:v="urn:schemas-microsoft-com:vml" Requires="v">
                <p:oleObj spid="_x0000_s17409" name="Microsoft Office Word 文档" r:id="rId1" imgW="8619490" imgH="2383790" progId="Word.Document.12">
                  <p:embed/>
                </p:oleObj>
              </mc:Choice>
              <mc:Fallback>
                <p:oleObj name="Microsoft Office Word 文档" r:id="rId1" imgW="8619490" imgH="2383790" progId="Word.Document.12">
                  <p:embed/>
                  <p:pic>
                    <p:nvPicPr>
                      <p:cNvPr id="0" name="图片 17408"/>
                      <p:cNvPicPr>
                        <a:picLocks noChangeAspect="1"/>
                      </p:cNvPicPr>
                      <p:nvPr/>
                    </p:nvPicPr>
                    <p:blipFill>
                      <a:blip r:embed="rId2"/>
                      <a:stretch>
                        <a:fillRect/>
                      </a:stretch>
                    </p:blipFill>
                    <p:spPr>
                      <a:xfrm>
                        <a:off x="263525" y="2238375"/>
                        <a:ext cx="8616950" cy="2379663"/>
                      </a:xfrm>
                      <a:prstGeom prst="rect">
                        <a:avLst/>
                      </a:prstGeom>
                      <a:noFill/>
                      <a:ln w="9525">
                        <a:noFill/>
                      </a:ln>
                    </p:spPr>
                  </p:pic>
                </p:oleObj>
              </mc:Fallback>
            </mc:AlternateContent>
          </a:graphicData>
        </a:graphic>
      </p:graphicFrame>
      <p:sp>
        <p:nvSpPr>
          <p:cNvPr id="3" name="矩形 2"/>
          <p:cNvSpPr/>
          <p:nvPr/>
        </p:nvSpPr>
        <p:spPr>
          <a:xfrm>
            <a:off x="6025198" y="3926840"/>
            <a:ext cx="724535" cy="922020"/>
          </a:xfrm>
          <a:prstGeom prst="rect">
            <a:avLst/>
          </a:prstGeom>
          <a:noFill/>
          <a:ln>
            <a:noFill/>
          </a:ln>
        </p:spPr>
        <p:txBody>
          <a:bodyPr wrap="none" rtlCol="0" anchor="t">
            <a:spAutoFit/>
          </a:bodyPr>
          <a:p>
            <a:pPr algn="ctr"/>
            <a:r>
              <a:rPr lang="en-US" altLang="zh-CN" sz="5400" b="1">
                <a:solidFill>
                  <a:srgbClr val="FF0000"/>
                </a:solidFill>
                <a:effectLst>
                  <a:outerShdw blurRad="38100" dist="25400" dir="5400000" algn="ctr" rotWithShape="0">
                    <a:srgbClr val="6E747A">
                      <a:alpha val="43000"/>
                    </a:srgbClr>
                  </a:outerShdw>
                </a:effectLst>
              </a:rPr>
              <a:t>D</a:t>
            </a:r>
            <a:endParaRPr lang="en-US" altLang="zh-CN" sz="5400" b="1">
              <a:solidFill>
                <a:srgbClr val="FF0000"/>
              </a:solidFill>
              <a:effectLst>
                <a:outerShdw blurRad="38100" dist="25400" dir="5400000" algn="ctr" rotWithShape="0">
                  <a:srgbClr val="6E747A">
                    <a:alpha val="43000"/>
                  </a:srgbClr>
                </a:outerShdw>
              </a:effectLst>
            </a:endParaRPr>
          </a:p>
        </p:txBody>
      </p:sp>
      <p:sp>
        <p:nvSpPr>
          <p:cNvPr id="2" name="文本框 1"/>
          <p:cNvSpPr txBox="1"/>
          <p:nvPr/>
        </p:nvSpPr>
        <p:spPr>
          <a:xfrm>
            <a:off x="6796405" y="2682240"/>
            <a:ext cx="583565" cy="368300"/>
          </a:xfrm>
          <a:prstGeom prst="rect">
            <a:avLst/>
          </a:prstGeom>
          <a:solidFill>
            <a:schemeClr val="bg1"/>
          </a:solidFill>
        </p:spPr>
        <p:txBody>
          <a:bodyPr wrap="square" rtlCol="0">
            <a:spAutoFit/>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434" name="Object 2"/>
          <p:cNvGraphicFramePr>
            <a:graphicFrameLocks noChangeAspect="1"/>
          </p:cNvGraphicFramePr>
          <p:nvPr/>
        </p:nvGraphicFramePr>
        <p:xfrm>
          <a:off x="263525" y="1843088"/>
          <a:ext cx="8616950" cy="3171825"/>
        </p:xfrm>
        <a:graphic>
          <a:graphicData uri="http://schemas.openxmlformats.org/presentationml/2006/ole">
            <mc:AlternateContent xmlns:mc="http://schemas.openxmlformats.org/markup-compatibility/2006">
              <mc:Choice xmlns:v="urn:schemas-microsoft-com:vml" Requires="v">
                <p:oleObj spid="_x0000_s18433" name="Microsoft Office Word 文档" r:id="rId1" imgW="8619490" imgH="3176270" progId="Word.Document.12">
                  <p:embed/>
                </p:oleObj>
              </mc:Choice>
              <mc:Fallback>
                <p:oleObj name="Microsoft Office Word 文档" r:id="rId1" imgW="8619490" imgH="3176270" progId="Word.Document.12">
                  <p:embed/>
                  <p:pic>
                    <p:nvPicPr>
                      <p:cNvPr id="0" name="图片 18432"/>
                      <p:cNvPicPr>
                        <a:picLocks noChangeAspect="1"/>
                      </p:cNvPicPr>
                      <p:nvPr/>
                    </p:nvPicPr>
                    <p:blipFill>
                      <a:blip r:embed="rId2"/>
                      <a:stretch>
                        <a:fillRect/>
                      </a:stretch>
                    </p:blipFill>
                    <p:spPr>
                      <a:xfrm>
                        <a:off x="263525" y="1843088"/>
                        <a:ext cx="8616950" cy="3171825"/>
                      </a:xfrm>
                      <a:prstGeom prst="rect">
                        <a:avLst/>
                      </a:prstGeom>
                      <a:noFill/>
                      <a:ln w="9525">
                        <a:noFill/>
                      </a:ln>
                    </p:spPr>
                  </p:pic>
                </p:oleObj>
              </mc:Fallback>
            </mc:AlternateContent>
          </a:graphicData>
        </a:graphic>
      </p:graphicFrame>
      <p:sp>
        <p:nvSpPr>
          <p:cNvPr id="3" name="矩形 2"/>
          <p:cNvSpPr/>
          <p:nvPr/>
        </p:nvSpPr>
        <p:spPr>
          <a:xfrm>
            <a:off x="6025198" y="3926840"/>
            <a:ext cx="724535" cy="922020"/>
          </a:xfrm>
          <a:prstGeom prst="rect">
            <a:avLst/>
          </a:prstGeom>
          <a:noFill/>
          <a:ln>
            <a:noFill/>
          </a:ln>
        </p:spPr>
        <p:txBody>
          <a:bodyPr wrap="none" rtlCol="0" anchor="t">
            <a:spAutoFit/>
          </a:bodyPr>
          <a:p>
            <a:pPr algn="ctr"/>
            <a:r>
              <a:rPr lang="en-US" altLang="zh-CN" sz="5400" b="1">
                <a:solidFill>
                  <a:srgbClr val="FF0000"/>
                </a:solidFill>
                <a:effectLst>
                  <a:outerShdw blurRad="38100" dist="25400" dir="5400000" algn="ctr" rotWithShape="0">
                    <a:srgbClr val="6E747A">
                      <a:alpha val="43000"/>
                    </a:srgbClr>
                  </a:outerShdw>
                </a:effectLst>
              </a:rPr>
              <a:t>D</a:t>
            </a:r>
            <a:endParaRPr lang="en-US" altLang="zh-CN" sz="5400" b="1">
              <a:solidFill>
                <a:srgbClr val="FF0000"/>
              </a:solidFill>
              <a:effectLst>
                <a:outerShdw blurRad="38100" dist="25400" dir="5400000" algn="ctr" rotWithShape="0">
                  <a:srgbClr val="6E747A">
                    <a:alpha val="43000"/>
                  </a:srgbClr>
                </a:outerShdw>
              </a:effectLst>
            </a:endParaRPr>
          </a:p>
        </p:txBody>
      </p:sp>
      <p:sp>
        <p:nvSpPr>
          <p:cNvPr id="2" name="文本框 1"/>
          <p:cNvSpPr txBox="1"/>
          <p:nvPr/>
        </p:nvSpPr>
        <p:spPr>
          <a:xfrm>
            <a:off x="5293995" y="2695575"/>
            <a:ext cx="429895" cy="368300"/>
          </a:xfrm>
          <a:prstGeom prst="rect">
            <a:avLst/>
          </a:prstGeom>
          <a:solidFill>
            <a:schemeClr val="bg1"/>
          </a:solidFill>
        </p:spPr>
        <p:txBody>
          <a:bodyPr wrap="square" rtlCol="0">
            <a:spAutoFit/>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458" name="Object 2"/>
          <p:cNvGraphicFramePr>
            <a:graphicFrameLocks noChangeAspect="1"/>
          </p:cNvGraphicFramePr>
          <p:nvPr/>
        </p:nvGraphicFramePr>
        <p:xfrm>
          <a:off x="263525" y="1743075"/>
          <a:ext cx="8616950" cy="3370263"/>
        </p:xfrm>
        <a:graphic>
          <a:graphicData uri="http://schemas.openxmlformats.org/presentationml/2006/ole">
            <mc:AlternateContent xmlns:mc="http://schemas.openxmlformats.org/markup-compatibility/2006">
              <mc:Choice xmlns:v="urn:schemas-microsoft-com:vml" Requires="v">
                <p:oleObj spid="_x0000_s19457" name="Microsoft Office Word 文档" r:id="rId1" imgW="8619490" imgH="3374390" progId="Word.Document.12">
                  <p:embed/>
                </p:oleObj>
              </mc:Choice>
              <mc:Fallback>
                <p:oleObj name="Microsoft Office Word 文档" r:id="rId1" imgW="8619490" imgH="3374390" progId="Word.Document.12">
                  <p:embed/>
                  <p:pic>
                    <p:nvPicPr>
                      <p:cNvPr id="0" name="图片 19456"/>
                      <p:cNvPicPr>
                        <a:picLocks noChangeAspect="1"/>
                      </p:cNvPicPr>
                      <p:nvPr/>
                    </p:nvPicPr>
                    <p:blipFill>
                      <a:blip r:embed="rId2"/>
                      <a:stretch>
                        <a:fillRect/>
                      </a:stretch>
                    </p:blipFill>
                    <p:spPr>
                      <a:xfrm>
                        <a:off x="263525" y="1743075"/>
                        <a:ext cx="8616950" cy="3370263"/>
                      </a:xfrm>
                      <a:prstGeom prst="rect">
                        <a:avLst/>
                      </a:prstGeom>
                      <a:noFill/>
                      <a:ln w="9525">
                        <a:noFill/>
                      </a:ln>
                    </p:spPr>
                  </p:pic>
                </p:oleObj>
              </mc:Fallback>
            </mc:AlternateContent>
          </a:graphicData>
        </a:graphic>
      </p:graphicFrame>
      <p:sp>
        <p:nvSpPr>
          <p:cNvPr id="3" name="矩形 2"/>
          <p:cNvSpPr/>
          <p:nvPr/>
        </p:nvSpPr>
        <p:spPr>
          <a:xfrm>
            <a:off x="6069965" y="3926840"/>
            <a:ext cx="635000" cy="922020"/>
          </a:xfrm>
          <a:prstGeom prst="rect">
            <a:avLst/>
          </a:prstGeom>
          <a:noFill/>
          <a:ln>
            <a:noFill/>
          </a:ln>
        </p:spPr>
        <p:txBody>
          <a:bodyPr wrap="none" rtlCol="0" anchor="t">
            <a:spAutoFit/>
          </a:bodyPr>
          <a:p>
            <a:pPr algn="ctr"/>
            <a:r>
              <a:rPr lang="en-US" altLang="zh-CN" sz="5400" b="1">
                <a:solidFill>
                  <a:srgbClr val="FF0000"/>
                </a:solidFill>
                <a:effectLst>
                  <a:outerShdw blurRad="38100" dist="25400" dir="5400000" algn="ctr" rotWithShape="0">
                    <a:srgbClr val="6E747A">
                      <a:alpha val="43000"/>
                    </a:srgbClr>
                  </a:outerShdw>
                </a:effectLst>
              </a:rPr>
              <a:t>C</a:t>
            </a:r>
            <a:endParaRPr lang="en-US" altLang="zh-CN" sz="5400" b="1">
              <a:solidFill>
                <a:srgbClr val="FF0000"/>
              </a:solidFill>
              <a:effectLst>
                <a:outerShdw blurRad="38100" dist="25400" dir="5400000" algn="ctr" rotWithShape="0">
                  <a:srgbClr val="6E747A">
                    <a:alpha val="43000"/>
                  </a:srgbClr>
                </a:outerShdw>
              </a:effectLst>
            </a:endParaRPr>
          </a:p>
        </p:txBody>
      </p:sp>
      <p:sp>
        <p:nvSpPr>
          <p:cNvPr id="4" name="文本框 3"/>
          <p:cNvSpPr txBox="1"/>
          <p:nvPr/>
        </p:nvSpPr>
        <p:spPr>
          <a:xfrm>
            <a:off x="3060700" y="3178810"/>
            <a:ext cx="502920" cy="368300"/>
          </a:xfrm>
          <a:prstGeom prst="rect">
            <a:avLst/>
          </a:prstGeom>
          <a:solidFill>
            <a:schemeClr val="bg1"/>
          </a:solidFill>
        </p:spPr>
        <p:txBody>
          <a:bodyPr wrap="square" rtlCol="0">
            <a:spAutoFit/>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482" name="Object 2"/>
          <p:cNvGraphicFramePr>
            <a:graphicFrameLocks noChangeAspect="1"/>
          </p:cNvGraphicFramePr>
          <p:nvPr/>
        </p:nvGraphicFramePr>
        <p:xfrm>
          <a:off x="263525" y="2238375"/>
          <a:ext cx="8616950" cy="2379663"/>
        </p:xfrm>
        <a:graphic>
          <a:graphicData uri="http://schemas.openxmlformats.org/presentationml/2006/ole">
            <mc:AlternateContent xmlns:mc="http://schemas.openxmlformats.org/markup-compatibility/2006">
              <mc:Choice xmlns:v="urn:schemas-microsoft-com:vml" Requires="v">
                <p:oleObj spid="_x0000_s20481" name="Microsoft Office Word 文档" r:id="rId1" imgW="8619490" imgH="2383790" progId="Word.Document.12">
                  <p:embed/>
                </p:oleObj>
              </mc:Choice>
              <mc:Fallback>
                <p:oleObj name="Microsoft Office Word 文档" r:id="rId1" imgW="8619490" imgH="2383790" progId="Word.Document.12">
                  <p:embed/>
                  <p:pic>
                    <p:nvPicPr>
                      <p:cNvPr id="0" name="图片 20480"/>
                      <p:cNvPicPr>
                        <a:picLocks noChangeAspect="1"/>
                      </p:cNvPicPr>
                      <p:nvPr/>
                    </p:nvPicPr>
                    <p:blipFill>
                      <a:blip r:embed="rId2"/>
                      <a:stretch>
                        <a:fillRect/>
                      </a:stretch>
                    </p:blipFill>
                    <p:spPr>
                      <a:xfrm>
                        <a:off x="263525" y="2238375"/>
                        <a:ext cx="8616950" cy="2379663"/>
                      </a:xfrm>
                      <a:prstGeom prst="rect">
                        <a:avLst/>
                      </a:prstGeom>
                      <a:noFill/>
                      <a:ln w="9525">
                        <a:noFill/>
                      </a:ln>
                    </p:spPr>
                  </p:pic>
                </p:oleObj>
              </mc:Fallback>
            </mc:AlternateContent>
          </a:graphicData>
        </a:graphic>
      </p:graphicFrame>
      <p:sp>
        <p:nvSpPr>
          <p:cNvPr id="3" name="矩形 2"/>
          <p:cNvSpPr/>
          <p:nvPr/>
        </p:nvSpPr>
        <p:spPr>
          <a:xfrm>
            <a:off x="6939598" y="3117215"/>
            <a:ext cx="724535" cy="922020"/>
          </a:xfrm>
          <a:prstGeom prst="rect">
            <a:avLst/>
          </a:prstGeom>
          <a:noFill/>
          <a:ln>
            <a:noFill/>
          </a:ln>
        </p:spPr>
        <p:txBody>
          <a:bodyPr wrap="none" rtlCol="0" anchor="t">
            <a:spAutoFit/>
          </a:bodyPr>
          <a:p>
            <a:pPr algn="ctr"/>
            <a:r>
              <a:rPr lang="en-US" altLang="zh-CN" sz="5400" b="1">
                <a:solidFill>
                  <a:srgbClr val="FF0000"/>
                </a:solidFill>
                <a:effectLst>
                  <a:outerShdw blurRad="38100" dist="25400" dir="5400000" algn="ctr" rotWithShape="0">
                    <a:srgbClr val="6E747A">
                      <a:alpha val="43000"/>
                    </a:srgbClr>
                  </a:outerShdw>
                </a:effectLst>
              </a:rPr>
              <a:t>D</a:t>
            </a:r>
            <a:endParaRPr lang="en-US" altLang="zh-CN" sz="5400" b="1">
              <a:solidFill>
                <a:srgbClr val="FF0000"/>
              </a:solidFill>
              <a:effectLst>
                <a:outerShdw blurRad="38100" dist="25400" dir="5400000" algn="ctr" rotWithShape="0">
                  <a:srgbClr val="6E747A">
                    <a:alpha val="43000"/>
                  </a:srgbClr>
                </a:outerShdw>
              </a:effectLst>
            </a:endParaRPr>
          </a:p>
        </p:txBody>
      </p:sp>
      <p:sp>
        <p:nvSpPr>
          <p:cNvPr id="2" name="文本框 1"/>
          <p:cNvSpPr txBox="1"/>
          <p:nvPr/>
        </p:nvSpPr>
        <p:spPr>
          <a:xfrm>
            <a:off x="1649730" y="2682240"/>
            <a:ext cx="545465" cy="368300"/>
          </a:xfrm>
          <a:prstGeom prst="rect">
            <a:avLst/>
          </a:prstGeom>
          <a:solidFill>
            <a:schemeClr val="bg1"/>
          </a:solidFill>
        </p:spPr>
        <p:txBody>
          <a:bodyPr wrap="square" rtlCol="0">
            <a:spAutoFit/>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80645" y="1663065"/>
          <a:ext cx="8616950" cy="3370263"/>
        </p:xfrm>
        <a:graphic>
          <a:graphicData uri="http://schemas.openxmlformats.org/presentationml/2006/ole">
            <mc:AlternateContent xmlns:mc="http://schemas.openxmlformats.org/markup-compatibility/2006">
              <mc:Choice xmlns:v="urn:schemas-microsoft-com:vml" Requires="v">
                <p:oleObj spid="_x0000_s2049" name="Microsoft Office Word 文档" r:id="rId1" imgW="8619490" imgH="3374390" progId="Word.Document.12">
                  <p:embed/>
                </p:oleObj>
              </mc:Choice>
              <mc:Fallback>
                <p:oleObj name="Microsoft Office Word 文档" r:id="rId1" imgW="8619490" imgH="3374390" progId="Word.Document.12">
                  <p:embed/>
                  <p:pic>
                    <p:nvPicPr>
                      <p:cNvPr id="0" name="图片 2048"/>
                      <p:cNvPicPr>
                        <a:picLocks noChangeAspect="1"/>
                      </p:cNvPicPr>
                      <p:nvPr/>
                    </p:nvPicPr>
                    <p:blipFill>
                      <a:blip r:embed="rId2"/>
                      <a:stretch>
                        <a:fillRect/>
                      </a:stretch>
                    </p:blipFill>
                    <p:spPr>
                      <a:xfrm>
                        <a:off x="80645" y="1663065"/>
                        <a:ext cx="8616950" cy="3370263"/>
                      </a:xfrm>
                      <a:prstGeom prst="rect">
                        <a:avLst/>
                      </a:prstGeom>
                      <a:noFill/>
                      <a:ln w="9525">
                        <a:noFill/>
                      </a:ln>
                    </p:spPr>
                  </p:pic>
                </p:oleObj>
              </mc:Fallback>
            </mc:AlternateContent>
          </a:graphicData>
        </a:graphic>
      </p:graphicFrame>
      <p:sp>
        <p:nvSpPr>
          <p:cNvPr id="2" name="文本框 1"/>
          <p:cNvSpPr txBox="1"/>
          <p:nvPr/>
        </p:nvSpPr>
        <p:spPr>
          <a:xfrm>
            <a:off x="1348740" y="1663065"/>
            <a:ext cx="6790055" cy="645160"/>
          </a:xfrm>
          <a:prstGeom prst="rect">
            <a:avLst/>
          </a:prstGeom>
          <a:solidFill>
            <a:schemeClr val="bg1"/>
          </a:solidFill>
        </p:spPr>
        <p:txBody>
          <a:bodyPr wrap="square" rtlCol="0">
            <a:spAutoFit/>
          </a:bodyPr>
          <a:p>
            <a:endParaRPr lang="zh-CN" altLang="en-US"/>
          </a:p>
          <a:p>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p:cNvPicPr/>
          <p:nvPr/>
        </p:nvPicPr>
        <p:blipFill>
          <a:blip r:embed="rId1"/>
          <a:stretch>
            <a:fillRect/>
          </a:stretch>
        </p:blipFill>
        <p:spPr>
          <a:xfrm>
            <a:off x="2156143" y="630872"/>
            <a:ext cx="3133725" cy="533400"/>
          </a:xfrm>
          <a:prstGeom prst="rect">
            <a:avLst/>
          </a:prstGeom>
          <a:noFill/>
          <a:ln w="9525">
            <a:noFill/>
          </a:ln>
        </p:spPr>
      </p:pic>
      <p:sp>
        <p:nvSpPr>
          <p:cNvPr id="105" name="文本框 104"/>
          <p:cNvSpPr txBox="1"/>
          <p:nvPr/>
        </p:nvSpPr>
        <p:spPr>
          <a:xfrm>
            <a:off x="315595" y="1424940"/>
            <a:ext cx="7887335" cy="3415030"/>
          </a:xfrm>
          <a:prstGeom prst="rect">
            <a:avLst/>
          </a:prstGeom>
          <a:noFill/>
          <a:ln w="9525">
            <a:noFill/>
          </a:ln>
        </p:spPr>
        <p:txBody>
          <a:bodyPr wrap="square">
            <a:spAutoFit/>
          </a:bodyPr>
          <a:p>
            <a:pPr indent="0" algn="l"/>
            <a:r>
              <a:rPr lang="en-US" altLang="zh-CN" sz="2200" b="0">
                <a:solidFill>
                  <a:srgbClr val="000000"/>
                </a:solidFill>
                <a:latin typeface="黑体" panose="02010609060101010101" charset="-122"/>
                <a:ea typeface="黑体" panose="02010609060101010101" charset="-122"/>
                <a:cs typeface="黑体" panose="02010609060101010101" charset="-122"/>
              </a:rPr>
              <a:t> 6.</a:t>
            </a:r>
            <a:r>
              <a:rPr lang="zh-CN" altLang="en-US" sz="2200" b="0">
                <a:solidFill>
                  <a:srgbClr val="000000"/>
                </a:solidFill>
                <a:latin typeface="黑体" panose="02010609060101010101" charset="-122"/>
                <a:ea typeface="黑体" panose="02010609060101010101" charset="-122"/>
                <a:cs typeface="黑体" panose="02010609060101010101" charset="-122"/>
              </a:rPr>
              <a:t>阅读下列材料</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回答问题。材料一　井冈山地区位于罗霄山脉中段的湘赣边界</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包括江西的宁冈、永新、莲花和湖南的茶陵等县</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周围五百余里</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地势险要</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易守难攻</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战略地位非常重要</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且远离中心城市和交通要道</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敌人统治力量薄弱</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当地党和革命组织基础较好</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且有袁文才、王佐两支农民自卫军</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并具备为红军初期发展的给养能力。</a:t>
            </a:r>
            <a:endParaRPr lang="zh-CN" altLang="en-US" sz="2200" b="0">
              <a:solidFill>
                <a:srgbClr val="000000"/>
              </a:solidFill>
              <a:latin typeface="黑体" panose="02010609060101010101" charset="-122"/>
              <a:ea typeface="黑体" panose="02010609060101010101" charset="-122"/>
              <a:cs typeface="黑体" panose="02010609060101010101" charset="-122"/>
            </a:endParaRPr>
          </a:p>
          <a:p>
            <a:pPr indent="0" algn="l"/>
            <a:r>
              <a:rPr lang="zh-CN" altLang="en-US" sz="2200" b="0">
                <a:solidFill>
                  <a:srgbClr val="000000"/>
                </a:solidFill>
                <a:latin typeface="黑体" panose="02010609060101010101" charset="-122"/>
                <a:ea typeface="黑体" panose="02010609060101010101" charset="-122"/>
                <a:cs typeface="黑体" panose="02010609060101010101" charset="-122"/>
              </a:rPr>
              <a:t>(1)根据材料一,指出毛泽东选择井冈山作为农村革命根据地的原因有哪些。</a:t>
            </a:r>
            <a:endParaRPr lang="zh-CN" altLang="en-US" sz="2200" b="0">
              <a:solidFill>
                <a:srgbClr val="000000"/>
              </a:solidFill>
              <a:latin typeface="黑体" panose="02010609060101010101" charset="-122"/>
              <a:ea typeface="黑体" panose="02010609060101010101" charset="-122"/>
              <a:cs typeface="黑体" panose="02010609060101010101" charset="-122"/>
            </a:endParaRPr>
          </a:p>
          <a:p>
            <a:pPr indent="0" algn="l"/>
            <a:endParaRPr lang="zh-CN" altLang="en-US"/>
          </a:p>
        </p:txBody>
      </p:sp>
      <p:sp>
        <p:nvSpPr>
          <p:cNvPr id="2" name="文本框 1"/>
          <p:cNvSpPr txBox="1"/>
          <p:nvPr/>
        </p:nvSpPr>
        <p:spPr>
          <a:xfrm>
            <a:off x="428625" y="4535170"/>
            <a:ext cx="7138035" cy="1198880"/>
          </a:xfrm>
          <a:prstGeom prst="rect">
            <a:avLst/>
          </a:prstGeom>
          <a:noFill/>
        </p:spPr>
        <p:txBody>
          <a:bodyPr wrap="square" rtlCol="0" anchor="t">
            <a:spAutoFit/>
          </a:bodyPr>
          <a:p>
            <a:pPr indent="558800" algn="l"/>
            <a:r>
              <a:rPr lang="zh-CN" altLang="en-US">
                <a:solidFill>
                  <a:srgbClr val="FF0000"/>
                </a:solidFill>
                <a:latin typeface="黑体" panose="02010609060101010101" charset="-122"/>
                <a:ea typeface="黑体" panose="02010609060101010101" charset="-122"/>
                <a:cs typeface="黑体" panose="02010609060101010101" charset="-122"/>
                <a:sym typeface="+mn-ea"/>
              </a:rPr>
              <a:t>井冈山地势险要、易守难攻,战略位置重要;敌人统治力量薄弱;当地党和革命组织基础较好;农民自卫军存在;具备了红军初期发展的给养能力。</a:t>
            </a:r>
            <a:endParaRPr lang="zh-CN" altLang="en-US" b="0">
              <a:solidFill>
                <a:srgbClr val="FF0000"/>
              </a:solidFill>
              <a:latin typeface="黑体" panose="02010609060101010101" charset="-122"/>
              <a:ea typeface="黑体" panose="02010609060101010101" charset="-122"/>
              <a:cs typeface="黑体" panose="02010609060101010101" charset="-122"/>
            </a:endParaRPr>
          </a:p>
          <a:p>
            <a:pPr indent="0" algn="l"/>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64540" y="3968115"/>
            <a:ext cx="6718935" cy="1045210"/>
          </a:xfrm>
          <a:prstGeom prst="rect">
            <a:avLst/>
          </a:prstGeom>
          <a:noFill/>
        </p:spPr>
        <p:txBody>
          <a:bodyPr wrap="square" rtlCol="0" anchor="t">
            <a:spAutoFit/>
          </a:bodyPr>
          <a:p>
            <a:pPr algn="l"/>
            <a:r>
              <a:rPr lang="zh-CN" altLang="en-US" sz="2200">
                <a:solidFill>
                  <a:srgbClr val="000000"/>
                </a:solidFill>
                <a:latin typeface="黑体" panose="02010609060101010101" charset="-122"/>
                <a:ea typeface="黑体" panose="02010609060101010101" charset="-122"/>
                <a:cs typeface="黑体" panose="02010609060101010101" charset="-122"/>
                <a:sym typeface="+mn-ea"/>
              </a:rPr>
              <a:t>(2)材料二从哪些方面论述了井冈山革命根据地的发展与巩固?</a:t>
            </a:r>
            <a:endParaRPr lang="zh-CN" altLang="en-US" sz="2200" b="0">
              <a:solidFill>
                <a:srgbClr val="000000"/>
              </a:solidFill>
              <a:latin typeface="黑体" panose="02010609060101010101" charset="-122"/>
              <a:ea typeface="黑体" panose="02010609060101010101" charset="-122"/>
              <a:cs typeface="黑体" panose="02010609060101010101" charset="-122"/>
            </a:endParaRPr>
          </a:p>
          <a:p>
            <a:pPr indent="0" algn="l"/>
            <a:endParaRPr lang="zh-CN" altLang="en-US"/>
          </a:p>
        </p:txBody>
      </p:sp>
      <p:sp>
        <p:nvSpPr>
          <p:cNvPr id="3" name="文本框 2"/>
          <p:cNvSpPr txBox="1"/>
          <p:nvPr/>
        </p:nvSpPr>
        <p:spPr>
          <a:xfrm>
            <a:off x="764540" y="1506855"/>
            <a:ext cx="7038975" cy="2461260"/>
          </a:xfrm>
          <a:prstGeom prst="rect">
            <a:avLst/>
          </a:prstGeom>
          <a:noFill/>
        </p:spPr>
        <p:txBody>
          <a:bodyPr wrap="square" rtlCol="0" anchor="t">
            <a:spAutoFit/>
          </a:bodyPr>
          <a:p>
            <a:pPr indent="0" algn="l"/>
            <a:r>
              <a:rPr lang="zh-CN" altLang="en-US" sz="2200">
                <a:solidFill>
                  <a:srgbClr val="000000"/>
                </a:solidFill>
                <a:latin typeface="黑体" panose="02010609060101010101" charset="-122"/>
                <a:ea typeface="黑体" panose="02010609060101010101" charset="-122"/>
                <a:cs typeface="黑体" panose="02010609060101010101" charset="-122"/>
                <a:sym typeface="+mn-ea"/>
              </a:rPr>
              <a:t>材料二　井冈山会师和红四军的成立,壮大了井冈山的革命力量,使井冈山根据地进入新的发展时期。经中共江西省委同意,5月20日在宁冈茅坪召开湘赣边界党的第一次代表大会,成立了以毛泽东任书记的中共湘赣边界特委。随后,又成立了湘赣边界工农兵苏维埃政府。党和政权领导机关的完善,为井冈山根据地的进一步发展和巩固创造了有利条件。</a:t>
            </a:r>
            <a:endParaRPr lang="zh-CN" altLang="en-US" sz="2200">
              <a:solidFill>
                <a:srgbClr val="000000"/>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1018540" y="4725670"/>
            <a:ext cx="6210935" cy="645160"/>
          </a:xfrm>
          <a:prstGeom prst="rect">
            <a:avLst/>
          </a:prstGeom>
          <a:noFill/>
        </p:spPr>
        <p:txBody>
          <a:bodyPr wrap="square" rtlCol="0" anchor="t">
            <a:spAutoFit/>
          </a:bodyPr>
          <a:p>
            <a:pPr indent="0" algn="l"/>
            <a:r>
              <a:rPr lang="zh-CN" altLang="en-US">
                <a:solidFill>
                  <a:srgbClr val="FF0000"/>
                </a:solidFill>
                <a:latin typeface="黑体" panose="02010609060101010101" charset="-122"/>
                <a:ea typeface="黑体" panose="02010609060101010101" charset="-122"/>
                <a:cs typeface="黑体" panose="02010609060101010101" charset="-122"/>
                <a:sym typeface="+mn-ea"/>
              </a:rPr>
              <a:t>井冈山会师和红四军的成立;湘赣边界工农兵苏维埃政府的建立;等等。</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文本框 104"/>
          <p:cNvSpPr txBox="1"/>
          <p:nvPr/>
        </p:nvSpPr>
        <p:spPr>
          <a:xfrm>
            <a:off x="229235" y="936625"/>
            <a:ext cx="8685530" cy="3753485"/>
          </a:xfrm>
          <a:prstGeom prst="rect">
            <a:avLst/>
          </a:prstGeom>
          <a:noFill/>
          <a:ln w="9525">
            <a:noFill/>
          </a:ln>
        </p:spPr>
        <p:txBody>
          <a:bodyPr wrap="square">
            <a:spAutoFit/>
          </a:bodyPr>
          <a:p>
            <a:pPr indent="0"/>
            <a:r>
              <a:rPr lang="zh-CN" altLang="en-US" sz="2200" b="0">
                <a:solidFill>
                  <a:srgbClr val="000000"/>
                </a:solidFill>
                <a:latin typeface="黑体" panose="02010609060101010101" charset="-122"/>
                <a:ea typeface="黑体" panose="02010609060101010101" charset="-122"/>
                <a:cs typeface="黑体" panose="02010609060101010101" charset="-122"/>
              </a:rPr>
              <a:t>材料三　</a:t>
            </a:r>
            <a:r>
              <a:rPr lang="en-US" altLang="zh-CN" sz="2200" b="0">
                <a:solidFill>
                  <a:srgbClr val="000000"/>
                </a:solidFill>
                <a:latin typeface="黑体" panose="02010609060101010101" charset="-122"/>
                <a:ea typeface="黑体" panose="02010609060101010101" charset="-122"/>
                <a:cs typeface="黑体" panose="02010609060101010101" charset="-122"/>
              </a:rPr>
              <a:t>6</a:t>
            </a:r>
            <a:r>
              <a:rPr lang="zh-CN" altLang="en-US" sz="2200" b="0">
                <a:solidFill>
                  <a:srgbClr val="000000"/>
                </a:solidFill>
                <a:latin typeface="黑体" panose="02010609060101010101" charset="-122"/>
                <a:ea typeface="黑体" panose="02010609060101010101" charset="-122"/>
                <a:cs typeface="黑体" panose="02010609060101010101" charset="-122"/>
              </a:rPr>
              <a:t>月</a:t>
            </a:r>
            <a:r>
              <a:rPr lang="en-US" altLang="zh-CN" sz="2200" b="0">
                <a:solidFill>
                  <a:srgbClr val="000000"/>
                </a:solidFill>
                <a:latin typeface="黑体" panose="02010609060101010101" charset="-122"/>
                <a:ea typeface="黑体" panose="02010609060101010101" charset="-122"/>
                <a:cs typeface="黑体" panose="02010609060101010101" charset="-122"/>
              </a:rPr>
              <a:t>22</a:t>
            </a:r>
            <a:r>
              <a:rPr lang="zh-CN" altLang="en-US" sz="2200" b="0">
                <a:solidFill>
                  <a:srgbClr val="000000"/>
                </a:solidFill>
                <a:latin typeface="黑体" panose="02010609060101010101" charset="-122"/>
                <a:ea typeface="黑体" panose="02010609060101010101" charset="-122"/>
                <a:cs typeface="黑体" panose="02010609060101010101" charset="-122"/>
              </a:rPr>
              <a:t>日</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毛泽东、朱德率第</a:t>
            </a:r>
            <a:r>
              <a:rPr lang="en-US" altLang="zh-CN" sz="2200" b="0">
                <a:solidFill>
                  <a:srgbClr val="000000"/>
                </a:solidFill>
                <a:latin typeface="黑体" panose="02010609060101010101" charset="-122"/>
                <a:ea typeface="黑体" panose="02010609060101010101" charset="-122"/>
                <a:cs typeface="黑体" panose="02010609060101010101" charset="-122"/>
              </a:rPr>
              <a:t>4</a:t>
            </a:r>
            <a:r>
              <a:rPr lang="zh-CN" altLang="en-US" sz="2200" b="0">
                <a:solidFill>
                  <a:srgbClr val="000000"/>
                </a:solidFill>
                <a:latin typeface="黑体" panose="02010609060101010101" charset="-122"/>
                <a:ea typeface="黑体" panose="02010609060101010101" charset="-122"/>
                <a:cs typeface="黑体" panose="02010609060101010101" charset="-122"/>
              </a:rPr>
              <a:t>军在江西省永新县龙源口地区</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成功运用敌进我退</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敌驻我扰</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敌疲我打</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敌退我追的“十六字诀”</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取得歼敌</a:t>
            </a:r>
            <a:r>
              <a:rPr lang="en-US" altLang="zh-CN" sz="2200" b="0">
                <a:solidFill>
                  <a:srgbClr val="000000"/>
                </a:solidFill>
                <a:latin typeface="黑体" panose="02010609060101010101" charset="-122"/>
                <a:ea typeface="黑体" panose="02010609060101010101" charset="-122"/>
                <a:cs typeface="黑体" panose="02010609060101010101" charset="-122"/>
              </a:rPr>
              <a:t>1</a:t>
            </a:r>
            <a:r>
              <a:rPr lang="zh-CN" altLang="en-US" sz="2200" b="0">
                <a:solidFill>
                  <a:srgbClr val="000000"/>
                </a:solidFill>
                <a:latin typeface="黑体" panose="02010609060101010101" charset="-122"/>
                <a:ea typeface="黑体" panose="02010609060101010101" charset="-122"/>
                <a:cs typeface="黑体" panose="02010609060101010101" charset="-122"/>
              </a:rPr>
              <a:t>个团</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击溃敌</a:t>
            </a:r>
            <a:r>
              <a:rPr lang="en-US" altLang="zh-CN" sz="2200" b="0">
                <a:solidFill>
                  <a:srgbClr val="000000"/>
                </a:solidFill>
                <a:latin typeface="黑体" panose="02010609060101010101" charset="-122"/>
                <a:ea typeface="黑体" panose="02010609060101010101" charset="-122"/>
                <a:cs typeface="黑体" panose="02010609060101010101" charset="-122"/>
              </a:rPr>
              <a:t>2</a:t>
            </a:r>
            <a:r>
              <a:rPr lang="zh-CN" altLang="en-US" sz="2200" b="0">
                <a:solidFill>
                  <a:srgbClr val="000000"/>
                </a:solidFill>
                <a:latin typeface="黑体" panose="02010609060101010101" charset="-122"/>
                <a:ea typeface="黑体" panose="02010609060101010101" charset="-122"/>
                <a:cs typeface="黑体" panose="02010609060101010101" charset="-122"/>
              </a:rPr>
              <a:t>个团</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缴枪</a:t>
            </a:r>
            <a:r>
              <a:rPr lang="en-US" altLang="zh-CN" sz="2200" b="0">
                <a:solidFill>
                  <a:srgbClr val="000000"/>
                </a:solidFill>
                <a:latin typeface="黑体" panose="02010609060101010101" charset="-122"/>
                <a:ea typeface="黑体" panose="02010609060101010101" charset="-122"/>
                <a:cs typeface="黑体" panose="02010609060101010101" charset="-122"/>
              </a:rPr>
              <a:t>700</a:t>
            </a:r>
            <a:r>
              <a:rPr lang="zh-CN" altLang="en-US" sz="2200" b="0">
                <a:solidFill>
                  <a:srgbClr val="000000"/>
                </a:solidFill>
                <a:latin typeface="黑体" panose="02010609060101010101" charset="-122"/>
                <a:ea typeface="黑体" panose="02010609060101010101" charset="-122"/>
                <a:cs typeface="黑体" panose="02010609060101010101" charset="-122"/>
              </a:rPr>
              <a:t>余支</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取得了井冈山根据地建立以来最辉煌的军事胜利</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打破了国民党军对井冈山根据地的第四次“围剿”。</a:t>
            </a:r>
            <a:endParaRPr lang="zh-CN" altLang="en-US" sz="2200" b="0">
              <a:solidFill>
                <a:srgbClr val="000000"/>
              </a:solidFill>
              <a:latin typeface="黑体" panose="02010609060101010101" charset="-122"/>
              <a:ea typeface="黑体" panose="02010609060101010101" charset="-122"/>
              <a:cs typeface="黑体" panose="02010609060101010101" charset="-122"/>
            </a:endParaRPr>
          </a:p>
          <a:p>
            <a:pPr indent="0"/>
            <a:r>
              <a:rPr lang="zh-CN" altLang="en-US" sz="2200">
                <a:solidFill>
                  <a:srgbClr val="000000"/>
                </a:solidFill>
                <a:latin typeface="黑体" panose="02010609060101010101" charset="-122"/>
                <a:ea typeface="黑体" panose="02010609060101010101" charset="-122"/>
                <a:cs typeface="黑体" panose="02010609060101010101" charset="-122"/>
                <a:sym typeface="+mn-ea"/>
              </a:rPr>
              <a:t>(3)材料三中“取得了井冈山革命根据地建立以来最辉煌的军事胜利”说明了什么?</a:t>
            </a:r>
            <a:endParaRPr lang="zh-CN" altLang="en-US" sz="2200">
              <a:solidFill>
                <a:srgbClr val="000000"/>
              </a:solidFill>
              <a:latin typeface="黑体" panose="02010609060101010101" charset="-122"/>
              <a:ea typeface="黑体" panose="02010609060101010101" charset="-122"/>
              <a:cs typeface="黑体" panose="02010609060101010101" charset="-122"/>
              <a:sym typeface="+mn-ea"/>
            </a:endParaRPr>
          </a:p>
          <a:p>
            <a:pPr indent="0"/>
            <a:endParaRPr lang="zh-CN" altLang="en-US">
              <a:solidFill>
                <a:srgbClr val="000000"/>
              </a:solidFill>
              <a:latin typeface="黑体" panose="02010609060101010101" charset="-122"/>
              <a:ea typeface="黑体" panose="02010609060101010101" charset="-122"/>
              <a:cs typeface="黑体" panose="02010609060101010101" charset="-122"/>
              <a:sym typeface="+mn-ea"/>
            </a:endParaRPr>
          </a:p>
          <a:p>
            <a:pPr indent="0"/>
            <a:r>
              <a:rPr lang="zh-CN" altLang="en-US" sz="2200">
                <a:solidFill>
                  <a:srgbClr val="000000"/>
                </a:solidFill>
                <a:latin typeface="黑体" panose="02010609060101010101" charset="-122"/>
                <a:ea typeface="黑体" panose="02010609060101010101" charset="-122"/>
                <a:cs typeface="黑体" panose="02010609060101010101" charset="-122"/>
                <a:sym typeface="+mn-ea"/>
              </a:rPr>
              <a:t>(4)综合上述材料和问题,简要总结井冈山为什么能成为新中国革命的摇篮。</a:t>
            </a:r>
            <a:endParaRPr lang="zh-CN" altLang="en-US"/>
          </a:p>
        </p:txBody>
      </p:sp>
      <p:sp>
        <p:nvSpPr>
          <p:cNvPr id="2" name="文本框 1"/>
          <p:cNvSpPr txBox="1"/>
          <p:nvPr/>
        </p:nvSpPr>
        <p:spPr>
          <a:xfrm>
            <a:off x="500380" y="3610610"/>
            <a:ext cx="6812280" cy="368300"/>
          </a:xfrm>
          <a:prstGeom prst="rect">
            <a:avLst/>
          </a:prstGeom>
          <a:noFill/>
        </p:spPr>
        <p:txBody>
          <a:bodyPr wrap="none" rtlCol="0" anchor="t">
            <a:spAutoFit/>
          </a:bodyPr>
          <a:p>
            <a:pPr indent="0"/>
            <a:r>
              <a:rPr lang="zh-CN" altLang="en-US">
                <a:solidFill>
                  <a:srgbClr val="FF0000"/>
                </a:solidFill>
                <a:latin typeface="黑体" panose="02010609060101010101" charset="-122"/>
                <a:ea typeface="黑体" panose="02010609060101010101" charset="-122"/>
                <a:cs typeface="黑体" panose="02010609060101010101" charset="-122"/>
                <a:sym typeface="+mn-ea"/>
              </a:rPr>
              <a:t>说明了根据实际、创造性地进行战略部署是取得胜利的关键所在。</a:t>
            </a:r>
            <a:endParaRPr lang="zh-CN" altLang="en-US"/>
          </a:p>
        </p:txBody>
      </p:sp>
      <p:sp>
        <p:nvSpPr>
          <p:cNvPr id="100" name="文本框 99"/>
          <p:cNvSpPr txBox="1"/>
          <p:nvPr/>
        </p:nvSpPr>
        <p:spPr>
          <a:xfrm>
            <a:off x="560070" y="4772660"/>
            <a:ext cx="7066280" cy="1476375"/>
          </a:xfrm>
          <a:prstGeom prst="rect">
            <a:avLst/>
          </a:prstGeom>
          <a:noFill/>
          <a:ln w="9525">
            <a:noFill/>
          </a:ln>
        </p:spPr>
        <p:txBody>
          <a:bodyPr wrap="square">
            <a:spAutoFit/>
          </a:bodyPr>
          <a:p>
            <a:pPr algn="l"/>
            <a:r>
              <a:rPr lang="zh-CN" altLang="en-US" sz="1800" b="0">
                <a:solidFill>
                  <a:srgbClr val="FF0000"/>
                </a:solidFill>
                <a:latin typeface="黑体" panose="02010609060101010101" charset="-122"/>
                <a:ea typeface="黑体" panose="02010609060101010101" charset="-122"/>
                <a:cs typeface="黑体" panose="02010609060101010101" charset="-122"/>
              </a:rPr>
              <a:t>井冈山革命根据地是中国共产党创建的第一个农村革命根据地,标志着中国革命由城市转入农村;井冈山革命根据地创建过程中的系列政权建设为中国革命的发展提供了借鉴;井冈山会师后改编的队伍成为中国工农红军第一支坚强的队伍;毛泽东在井冈山领导革命过程中对中国革命的正确思考标志着中国革命寻找到了一条正确的道路。</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 to="" calcmode="lin" valueType="num">
                                      <p:cBhvr>
                                        <p:cTn id="12" dur="1" fill="hold"/>
                                        <p:tgtEl>
                                          <p:spTgt spid="10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2"/>
          <p:cNvGraphicFramePr>
            <a:graphicFrameLocks noChangeAspect="1"/>
          </p:cNvGraphicFramePr>
          <p:nvPr/>
        </p:nvGraphicFramePr>
        <p:xfrm>
          <a:off x="54610" y="1490663"/>
          <a:ext cx="8616950" cy="4164012"/>
        </p:xfrm>
        <a:graphic>
          <a:graphicData uri="http://schemas.openxmlformats.org/presentationml/2006/ole">
            <mc:AlternateContent xmlns:mc="http://schemas.openxmlformats.org/markup-compatibility/2006">
              <mc:Choice xmlns:v="urn:schemas-microsoft-com:vml" Requires="v">
                <p:oleObj spid="_x0000_s3073" name="Microsoft Office Word 文档" r:id="rId1" imgW="8619490" imgH="4166870" progId="Word.Document.12">
                  <p:embed/>
                </p:oleObj>
              </mc:Choice>
              <mc:Fallback>
                <p:oleObj name="Microsoft Office Word 文档" r:id="rId1" imgW="8619490" imgH="4166870" progId="Word.Document.12">
                  <p:embed/>
                  <p:pic>
                    <p:nvPicPr>
                      <p:cNvPr id="0" name="图片 3072"/>
                      <p:cNvPicPr>
                        <a:picLocks noChangeAspect="1"/>
                      </p:cNvPicPr>
                      <p:nvPr/>
                    </p:nvPicPr>
                    <p:blipFill>
                      <a:blip r:embed="rId2"/>
                      <a:stretch>
                        <a:fillRect/>
                      </a:stretch>
                    </p:blipFill>
                    <p:spPr>
                      <a:xfrm>
                        <a:off x="54610" y="1490663"/>
                        <a:ext cx="8616950" cy="4164012"/>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to="" calcmode="lin" valueType="num">
                                      <p:cBhvr>
                                        <p:cTn id="7" dur="1" fill="hold"/>
                                        <p:tgtEl>
                                          <p:spTgt spid="307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t016ca36ccb8ee9a50a"/>
          <p:cNvPicPr>
            <a:picLocks noChangeAspect="1"/>
          </p:cNvPicPr>
          <p:nvPr/>
        </p:nvPicPr>
        <p:blipFill>
          <a:blip r:embed="rId1"/>
          <a:srcRect l="14186" t="7388" r="15207" b="3267"/>
          <a:stretch>
            <a:fillRect/>
          </a:stretch>
        </p:blipFill>
        <p:spPr>
          <a:xfrm>
            <a:off x="4857115" y="-27305"/>
            <a:ext cx="3776980" cy="2326640"/>
          </a:xfrm>
          <a:prstGeom prst="rect">
            <a:avLst/>
          </a:prstGeom>
        </p:spPr>
      </p:pic>
      <p:sp>
        <p:nvSpPr>
          <p:cNvPr id="101" name="文本框 100"/>
          <p:cNvSpPr txBox="1"/>
          <p:nvPr/>
        </p:nvSpPr>
        <p:spPr>
          <a:xfrm>
            <a:off x="2562225" y="698183"/>
            <a:ext cx="5080000" cy="768350"/>
          </a:xfrm>
          <a:prstGeom prst="rect">
            <a:avLst/>
          </a:prstGeom>
          <a:noFill/>
          <a:ln w="9525">
            <a:noFill/>
          </a:ln>
        </p:spPr>
        <p:txBody>
          <a:bodyPr>
            <a:spAutoFit/>
          </a:bodyPr>
          <a:p>
            <a:pPr indent="0" algn="ctr"/>
            <a:r>
              <a:rPr lang="en-US" altLang="zh-CN" sz="2200" b="0">
                <a:solidFill>
                  <a:srgbClr val="000000"/>
                </a:solidFill>
                <a:latin typeface="黑体" panose="02010609060101010101" charset="-122"/>
                <a:ea typeface="黑体" panose="02010609060101010101" charset="-122"/>
                <a:cs typeface="黑体" panose="02010609060101010101" charset="-122"/>
              </a:rPr>
              <a:t> </a:t>
            </a:r>
            <a:endParaRPr lang="en-US" altLang="zh-CN" sz="2200" b="0">
              <a:solidFill>
                <a:srgbClr val="000000"/>
              </a:solidFill>
              <a:latin typeface="黑体" panose="02010609060101010101" charset="-122"/>
              <a:ea typeface="黑体" panose="02010609060101010101" charset="-122"/>
              <a:cs typeface="黑体" panose="02010609060101010101" charset="-122"/>
            </a:endParaRPr>
          </a:p>
          <a:p>
            <a:pPr indent="0" algn="ctr"/>
            <a:r>
              <a:rPr lang="zh-CN" altLang="en-US" sz="2200" b="0">
                <a:solidFill>
                  <a:srgbClr val="000000"/>
                </a:solidFill>
                <a:latin typeface="黑体" panose="02010609060101010101" charset="-122"/>
                <a:ea typeface="黑体" panose="02010609060101010101" charset="-122"/>
                <a:cs typeface="黑体" panose="02010609060101010101" charset="-122"/>
              </a:rPr>
              <a:t>　　</a:t>
            </a:r>
            <a:endParaRPr lang="zh-CN" altLang="en-US"/>
          </a:p>
        </p:txBody>
      </p:sp>
      <p:sp>
        <p:nvSpPr>
          <p:cNvPr id="102" name="文本框 101"/>
          <p:cNvSpPr txBox="1"/>
          <p:nvPr/>
        </p:nvSpPr>
        <p:spPr>
          <a:xfrm>
            <a:off x="171450" y="1793875"/>
            <a:ext cx="6791960" cy="3076575"/>
          </a:xfrm>
          <a:prstGeom prst="rect">
            <a:avLst/>
          </a:prstGeom>
          <a:noFill/>
          <a:ln w="9525">
            <a:noFill/>
          </a:ln>
        </p:spPr>
        <p:txBody>
          <a:bodyPr wrap="square">
            <a:spAutoFit/>
          </a:bodyPr>
          <a:p>
            <a:pPr indent="0"/>
            <a:r>
              <a:rPr lang="zh-CN" altLang="en-US" sz="2200" b="0">
                <a:solidFill>
                  <a:srgbClr val="000000"/>
                </a:solidFill>
                <a:latin typeface="黑体" panose="02010609060101010101" charset="-122"/>
                <a:ea typeface="黑体" panose="02010609060101010101" charset="-122"/>
                <a:cs typeface="黑体" panose="02010609060101010101" charset="-122"/>
              </a:rPr>
              <a:t>　</a:t>
            </a:r>
            <a:r>
              <a:rPr lang="en-US" altLang="zh-CN" sz="2200" b="0">
                <a:solidFill>
                  <a:srgbClr val="000000"/>
                </a:solidFill>
                <a:latin typeface="黑体" panose="02010609060101010101" charset="-122"/>
                <a:ea typeface="黑体" panose="02010609060101010101" charset="-122"/>
                <a:cs typeface="黑体" panose="02010609060101010101" charset="-122"/>
              </a:rPr>
              <a:t>2017</a:t>
            </a:r>
            <a:r>
              <a:rPr lang="zh-CN" altLang="en-US" sz="2200" b="0">
                <a:solidFill>
                  <a:srgbClr val="000000"/>
                </a:solidFill>
                <a:latin typeface="黑体" panose="02010609060101010101" charset="-122"/>
                <a:ea typeface="黑体" panose="02010609060101010101" charset="-122"/>
                <a:cs typeface="黑体" panose="02010609060101010101" charset="-122"/>
              </a:rPr>
              <a:t>年</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对于中国人民解放军来说是一个值得纪念的年份。</a:t>
            </a:r>
            <a:r>
              <a:rPr lang="en-US" altLang="zh-CN" sz="2200" b="0">
                <a:solidFill>
                  <a:srgbClr val="000000"/>
                </a:solidFill>
                <a:latin typeface="黑体" panose="02010609060101010101" charset="-122"/>
                <a:ea typeface="黑体" panose="02010609060101010101" charset="-122"/>
                <a:cs typeface="黑体" panose="02010609060101010101" charset="-122"/>
              </a:rPr>
              <a:t>90</a:t>
            </a:r>
            <a:r>
              <a:rPr lang="zh-CN" altLang="en-US" sz="2200" b="0">
                <a:solidFill>
                  <a:srgbClr val="000000"/>
                </a:solidFill>
                <a:latin typeface="黑体" panose="02010609060101010101" charset="-122"/>
                <a:ea typeface="黑体" panose="02010609060101010101" charset="-122"/>
                <a:cs typeface="黑体" panose="02010609060101010101" charset="-122"/>
              </a:rPr>
              <a:t>年前的</a:t>
            </a:r>
            <a:r>
              <a:rPr lang="en-US" altLang="zh-CN" sz="2200" b="0">
                <a:solidFill>
                  <a:srgbClr val="000000"/>
                </a:solidFill>
                <a:latin typeface="黑体" panose="02010609060101010101" charset="-122"/>
                <a:ea typeface="黑体" panose="02010609060101010101" charset="-122"/>
                <a:cs typeface="黑体" panose="02010609060101010101" charset="-122"/>
              </a:rPr>
              <a:t>1927</a:t>
            </a:r>
            <a:r>
              <a:rPr lang="zh-CN" altLang="en-US" sz="2200" b="0">
                <a:solidFill>
                  <a:srgbClr val="000000"/>
                </a:solidFill>
                <a:latin typeface="黑体" panose="02010609060101010101" charset="-122"/>
                <a:ea typeface="黑体" panose="02010609060101010101" charset="-122"/>
                <a:cs typeface="黑体" panose="02010609060101010101" charset="-122"/>
              </a:rPr>
              <a:t>年</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在经历了国民大革命失败、国民党右派屠杀共产党员和革命群众的残酷现实面前</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年轻的中国共产党终于在南昌打响了武装反抗国民党反动统治的第一枪。这一天</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是</a:t>
            </a:r>
            <a:r>
              <a:rPr lang="en-US" altLang="zh-CN" sz="2200" b="0">
                <a:solidFill>
                  <a:srgbClr val="000000"/>
                </a:solidFill>
                <a:latin typeface="黑体" panose="02010609060101010101" charset="-122"/>
                <a:ea typeface="黑体" panose="02010609060101010101" charset="-122"/>
                <a:cs typeface="黑体" panose="02010609060101010101" charset="-122"/>
              </a:rPr>
              <a:t>8</a:t>
            </a:r>
            <a:r>
              <a:rPr lang="zh-CN" altLang="en-US" sz="2200" b="0">
                <a:solidFill>
                  <a:srgbClr val="000000"/>
                </a:solidFill>
                <a:latin typeface="黑体" panose="02010609060101010101" charset="-122"/>
                <a:ea typeface="黑体" panose="02010609060101010101" charset="-122"/>
                <a:cs typeface="黑体" panose="02010609060101010101" charset="-122"/>
              </a:rPr>
              <a:t>月</a:t>
            </a:r>
            <a:r>
              <a:rPr lang="en-US" altLang="zh-CN" sz="2200" b="0">
                <a:solidFill>
                  <a:srgbClr val="000000"/>
                </a:solidFill>
                <a:latin typeface="黑体" panose="02010609060101010101" charset="-122"/>
                <a:ea typeface="黑体" panose="02010609060101010101" charset="-122"/>
                <a:cs typeface="黑体" panose="02010609060101010101" charset="-122"/>
              </a:rPr>
              <a:t>1</a:t>
            </a:r>
            <a:r>
              <a:rPr lang="zh-CN" altLang="en-US" sz="2200" b="0">
                <a:solidFill>
                  <a:srgbClr val="000000"/>
                </a:solidFill>
                <a:latin typeface="黑体" panose="02010609060101010101" charset="-122"/>
                <a:ea typeface="黑体" panose="02010609060101010101" charset="-122"/>
                <a:cs typeface="黑体" panose="02010609060101010101" charset="-122"/>
              </a:rPr>
              <a:t>日</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是中国人民解放军建军的节日。从此</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中国共产党带领中国人民为了推翻国民党反动统治开始了艰苦的斗争</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这斗争异常的艰辛和曲折。</a:t>
            </a:r>
            <a:endParaRPr lang="zh-CN" altLang="en-US" sz="2200" b="0">
              <a:solidFill>
                <a:srgbClr val="000000"/>
              </a:solidFill>
              <a:latin typeface="黑体" panose="02010609060101010101" charset="-122"/>
              <a:ea typeface="黑体" panose="02010609060101010101" charset="-122"/>
              <a:cs typeface="黑体" panose="02010609060101010101" charset="-122"/>
            </a:endParaRPr>
          </a:p>
          <a:p>
            <a:pPr indent="0"/>
            <a:endParaRPr lang="zh-CN" altLang="en-US"/>
          </a:p>
        </p:txBody>
      </p:sp>
      <p:sp>
        <p:nvSpPr>
          <p:cNvPr id="5" name="文本框 4"/>
          <p:cNvSpPr txBox="1"/>
          <p:nvPr/>
        </p:nvSpPr>
        <p:spPr>
          <a:xfrm>
            <a:off x="5238115" y="898525"/>
            <a:ext cx="3487420" cy="368300"/>
          </a:xfrm>
          <a:prstGeom prst="rect">
            <a:avLst/>
          </a:prstGeom>
          <a:noFill/>
        </p:spPr>
        <p:txBody>
          <a:bodyPr wrap="square" rtlCol="0">
            <a:prstTxWarp prst="textCircle">
              <a:avLst/>
            </a:prstTxWarp>
            <a:spAutoFit/>
          </a:bodyPr>
          <a:p>
            <a:r>
              <a:rPr lang="zh-CN" altLang="en-US" sz="3600">
                <a:solidFill>
                  <a:srgbClr val="FF0000"/>
                </a:solidFill>
                <a:latin typeface="方正少儿简体" panose="03000509000000000000" charset="-122"/>
                <a:ea typeface="方正少儿简体" panose="03000509000000000000" charset="-122"/>
              </a:rPr>
              <a:t>预习导学</a:t>
            </a:r>
            <a:endParaRPr lang="zh-CN" altLang="en-US" sz="3600">
              <a:solidFill>
                <a:srgbClr val="FF0000"/>
              </a:solidFill>
              <a:latin typeface="方正少儿简体" panose="03000509000000000000" charset="-122"/>
              <a:ea typeface="方正少儿简体" panose="03000509000000000000" charset="-122"/>
            </a:endParaRPr>
          </a:p>
        </p:txBody>
      </p:sp>
      <p:pic>
        <p:nvPicPr>
          <p:cNvPr id="2" name="图片 1"/>
          <p:cNvPicPr>
            <a:picLocks noChangeAspect="1"/>
          </p:cNvPicPr>
          <p:nvPr/>
        </p:nvPicPr>
        <p:blipFill>
          <a:blip r:embed="rId2"/>
          <a:stretch>
            <a:fillRect/>
          </a:stretch>
        </p:blipFill>
        <p:spPr>
          <a:xfrm>
            <a:off x="4768850" y="4375785"/>
            <a:ext cx="2009775" cy="2286000"/>
          </a:xfrm>
          <a:prstGeom prst="rect">
            <a:avLst/>
          </a:prstGeom>
        </p:spPr>
      </p:pic>
      <p:pic>
        <p:nvPicPr>
          <p:cNvPr id="3" name="图片 2"/>
          <p:cNvPicPr>
            <a:picLocks noChangeAspect="1"/>
          </p:cNvPicPr>
          <p:nvPr/>
        </p:nvPicPr>
        <p:blipFill>
          <a:blip r:embed="rId3"/>
          <a:stretch>
            <a:fillRect/>
          </a:stretch>
        </p:blipFill>
        <p:spPr>
          <a:xfrm>
            <a:off x="522605" y="4532630"/>
            <a:ext cx="3447415" cy="2286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to="" calcmode="lin" valueType="num">
                                      <p:cBhvr>
                                        <p:cTn id="7" dur="1" fill="hold"/>
                                        <p:tgtEl>
                                          <p:spTgt spid="10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par>
                                <p:cTn id="13" presetID="24"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to="" calcmode="lin" valueType="num">
                                      <p:cBhvr>
                                        <p:cTn id="15"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49885" y="1934845"/>
            <a:ext cx="7045960" cy="1537970"/>
          </a:xfrm>
          <a:prstGeom prst="rect">
            <a:avLst/>
          </a:prstGeom>
          <a:noFill/>
        </p:spPr>
        <p:txBody>
          <a:bodyPr wrap="square" rtlCol="0" anchor="t">
            <a:spAutoFit/>
          </a:bodyPr>
          <a:p>
            <a:r>
              <a:rPr lang="zh-CN" altLang="en-US" sz="2800">
                <a:solidFill>
                  <a:srgbClr val="FF0000"/>
                </a:solidFill>
                <a:latin typeface="黑体" panose="02010609060101010101" charset="-122"/>
                <a:ea typeface="黑体" panose="02010609060101010101" charset="-122"/>
                <a:cs typeface="黑体" panose="02010609060101010101" charset="-122"/>
                <a:sym typeface="+mn-ea"/>
              </a:rPr>
              <a:t>1.南昌起义 </a:t>
            </a:r>
            <a:endParaRPr lang="zh-CN" altLang="en-US">
              <a:solidFill>
                <a:srgbClr val="000000"/>
              </a:solidFill>
              <a:latin typeface="黑体" panose="02010609060101010101" charset="-122"/>
              <a:ea typeface="黑体" panose="02010609060101010101" charset="-122"/>
              <a:cs typeface="黑体" panose="02010609060101010101" charset="-122"/>
              <a:sym typeface="+mn-ea"/>
            </a:endParaRPr>
          </a:p>
          <a:p>
            <a:pPr indent="558800" algn="l"/>
            <a:r>
              <a:rPr lang="zh-CN" altLang="en-US" sz="2200">
                <a:solidFill>
                  <a:srgbClr val="000000"/>
                </a:solidFill>
                <a:latin typeface="黑体" panose="02010609060101010101" charset="-122"/>
                <a:ea typeface="黑体" panose="02010609060101010101" charset="-122"/>
                <a:cs typeface="黑体" panose="02010609060101010101" charset="-122"/>
                <a:sym typeface="+mn-ea"/>
              </a:rPr>
              <a:t>1927年7月下旬,中国共产党为挽救革命,派周恩来等去南昌准备发动武装起义。根据党中央的决定,成立了领导起义的党的前敌委员会,由</a:t>
            </a:r>
            <a:r>
              <a:rPr lang="zh-CN" altLang="en-US" sz="2200" u="sng">
                <a:solidFill>
                  <a:srgbClr val="000000"/>
                </a:solidFill>
                <a:latin typeface="黑体" panose="02010609060101010101" charset="-122"/>
                <a:ea typeface="黑体" panose="02010609060101010101" charset="-122"/>
                <a:cs typeface="黑体" panose="02010609060101010101" charset="-122"/>
                <a:sym typeface="+mn-ea"/>
              </a:rPr>
              <a:t>　       </a:t>
            </a:r>
            <a:r>
              <a:rPr lang="zh-CN" altLang="en-US" sz="2200">
                <a:solidFill>
                  <a:srgbClr val="000000"/>
                </a:solidFill>
                <a:latin typeface="黑体" panose="02010609060101010101" charset="-122"/>
                <a:ea typeface="黑体" panose="02010609060101010101" charset="-122"/>
                <a:cs typeface="黑体" panose="02010609060101010101" charset="-122"/>
                <a:sym typeface="+mn-ea"/>
              </a:rPr>
              <a:t>任书记。</a:t>
            </a:r>
            <a:endParaRPr lang="zh-CN" altLang="en-US" sz="2200">
              <a:solidFill>
                <a:srgbClr val="000000"/>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4061460" y="3042920"/>
            <a:ext cx="1021080" cy="429895"/>
          </a:xfrm>
          <a:prstGeom prst="rect">
            <a:avLst/>
          </a:prstGeom>
          <a:noFill/>
        </p:spPr>
        <p:txBody>
          <a:bodyPr wrap="none" rtlCol="0" anchor="t">
            <a:spAutoFit/>
          </a:bodyPr>
          <a:p>
            <a:pPr algn="l"/>
            <a:r>
              <a:rPr lang="zh-CN" altLang="en-US" sz="2200">
                <a:solidFill>
                  <a:srgbClr val="FF0000"/>
                </a:solidFill>
                <a:uFill>
                  <a:solidFill>
                    <a:srgbClr val="000000"/>
                  </a:solidFill>
                </a:uFill>
                <a:latin typeface="黑体" panose="02010609060101010101" charset="-122"/>
                <a:ea typeface="黑体" panose="02010609060101010101" charset="-122"/>
                <a:cs typeface="黑体" panose="02010609060101010101" charset="-122"/>
                <a:sym typeface="+mn-ea"/>
              </a:rPr>
              <a:t>周恩来</a:t>
            </a:r>
            <a:endParaRPr lang="zh-CN" altLang="en-US" sz="2200">
              <a:solidFill>
                <a:srgbClr val="FF0000"/>
              </a:solidFill>
              <a:uFill>
                <a:solidFill>
                  <a:srgbClr val="000000"/>
                </a:solidFill>
              </a:u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467360" y="3472815"/>
            <a:ext cx="6929120" cy="1445260"/>
          </a:xfrm>
          <a:prstGeom prst="rect">
            <a:avLst/>
          </a:prstGeom>
          <a:noFill/>
        </p:spPr>
        <p:txBody>
          <a:bodyPr wrap="square" rtlCol="0" anchor="t">
            <a:spAutoFit/>
          </a:bodyPr>
          <a:p>
            <a:pPr indent="558800" algn="l"/>
            <a:r>
              <a:rPr lang="zh-CN" altLang="en-US" sz="2200">
                <a:solidFill>
                  <a:srgbClr val="000000"/>
                </a:solidFill>
                <a:latin typeface="黑体" panose="02010609060101010101" charset="-122"/>
                <a:ea typeface="黑体" panose="02010609060101010101" charset="-122"/>
                <a:cs typeface="黑体" panose="02010609060101010101" charset="-122"/>
                <a:sym typeface="+mn-ea"/>
              </a:rPr>
              <a:t>南昌起义打响了</a:t>
            </a:r>
            <a:r>
              <a:rPr lang="zh-CN" altLang="en-US" sz="2200" u="sng">
                <a:solidFill>
                  <a:srgbClr val="000000"/>
                </a:solidFill>
                <a:latin typeface="黑体" panose="02010609060101010101" charset="-122"/>
                <a:ea typeface="黑体" panose="02010609060101010101" charset="-122"/>
                <a:cs typeface="黑体" panose="02010609060101010101" charset="-122"/>
                <a:sym typeface="+mn-ea"/>
              </a:rPr>
              <a:t>　         </a:t>
            </a:r>
            <a:r>
              <a:rPr lang="zh-CN" altLang="en-US" sz="2200">
                <a:solidFill>
                  <a:srgbClr val="000000"/>
                </a:solidFill>
                <a:latin typeface="黑体" panose="02010609060101010101" charset="-122"/>
                <a:ea typeface="黑体" panose="02010609060101010101" charset="-122"/>
                <a:cs typeface="黑体" panose="02010609060101010101" charset="-122"/>
                <a:sym typeface="+mn-ea"/>
              </a:rPr>
              <a:t>国民党反动派的第一枪,是中国共产党独立领导革命军队进行武装斗争的开放,是创建人民军队的开端。 </a:t>
            </a:r>
            <a:endParaRPr lang="zh-CN" altLang="en-US" sz="2200">
              <a:solidFill>
                <a:srgbClr val="000000"/>
              </a:solidFill>
              <a:latin typeface="黑体" panose="02010609060101010101" charset="-122"/>
              <a:ea typeface="黑体" panose="02010609060101010101" charset="-122"/>
              <a:cs typeface="黑体" panose="02010609060101010101" charset="-122"/>
              <a:sym typeface="+mn-ea"/>
            </a:endParaRPr>
          </a:p>
          <a:p>
            <a:pPr indent="558800" algn="l"/>
            <a:endParaRPr lang="zh-CN" altLang="en-US" sz="2200">
              <a:solidFill>
                <a:srgbClr val="000000"/>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3281680" y="3472815"/>
            <a:ext cx="1300480" cy="429895"/>
          </a:xfrm>
          <a:prstGeom prst="rect">
            <a:avLst/>
          </a:prstGeom>
          <a:noFill/>
        </p:spPr>
        <p:txBody>
          <a:bodyPr wrap="none" rtlCol="0" anchor="t">
            <a:spAutoFit/>
          </a:bodyPr>
          <a:p>
            <a:pPr algn="l"/>
            <a:r>
              <a:rPr lang="zh-CN" altLang="en-US" sz="2200">
                <a:solidFill>
                  <a:srgbClr val="FF0000"/>
                </a:solidFill>
                <a:uFill>
                  <a:solidFill>
                    <a:srgbClr val="000000"/>
                  </a:solidFill>
                </a:uFill>
                <a:latin typeface="黑体" panose="02010609060101010101" charset="-122"/>
                <a:ea typeface="黑体" panose="02010609060101010101" charset="-122"/>
                <a:cs typeface="黑体" panose="02010609060101010101" charset="-122"/>
                <a:sym typeface="+mn-ea"/>
              </a:rPr>
              <a:t>武装反抗</a:t>
            </a:r>
            <a:endParaRPr lang="zh-CN" altLang="en-US" sz="2200">
              <a:solidFill>
                <a:srgbClr val="FF0000"/>
              </a:solidFill>
              <a:uFill>
                <a:solidFill>
                  <a:srgbClr val="000000"/>
                </a:solidFill>
              </a:uFill>
              <a:latin typeface="黑体" panose="02010609060101010101" charset="-122"/>
              <a:ea typeface="黑体" panose="02010609060101010101" charset="-122"/>
              <a:cs typeface="黑体" panose="02010609060101010101" charset="-122"/>
            </a:endParaRPr>
          </a:p>
        </p:txBody>
      </p:sp>
      <p:pic>
        <p:nvPicPr>
          <p:cNvPr id="6" name="图片 5"/>
          <p:cNvPicPr>
            <a:picLocks noChangeAspect="1"/>
          </p:cNvPicPr>
          <p:nvPr/>
        </p:nvPicPr>
        <p:blipFill>
          <a:blip r:embed="rId1"/>
          <a:stretch>
            <a:fillRect/>
          </a:stretch>
        </p:blipFill>
        <p:spPr>
          <a:xfrm>
            <a:off x="697865" y="4480560"/>
            <a:ext cx="4085590" cy="2312670"/>
          </a:xfrm>
          <a:prstGeom prst="rect">
            <a:avLst/>
          </a:prstGeom>
        </p:spPr>
      </p:pic>
      <p:pic>
        <p:nvPicPr>
          <p:cNvPr id="7" name="图片 6"/>
          <p:cNvPicPr>
            <a:picLocks noChangeAspect="1"/>
          </p:cNvPicPr>
          <p:nvPr/>
        </p:nvPicPr>
        <p:blipFill>
          <a:blip r:embed="rId2"/>
          <a:stretch>
            <a:fillRect/>
          </a:stretch>
        </p:blipFill>
        <p:spPr>
          <a:xfrm>
            <a:off x="4953635" y="110490"/>
            <a:ext cx="4070350" cy="2260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to="" calcmode="lin" valueType="num">
                                      <p:cBhvr>
                                        <p:cTn id="17" dur="1" fill="hold"/>
                                        <p:tgtEl>
                                          <p:spTgt spid="7"/>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242570" y="1666240"/>
            <a:ext cx="7338695" cy="2891790"/>
          </a:xfrm>
          <a:prstGeom prst="rect">
            <a:avLst/>
          </a:prstGeom>
          <a:noFill/>
          <a:ln w="9525">
            <a:noFill/>
          </a:ln>
        </p:spPr>
        <p:txBody>
          <a:bodyPr wrap="square">
            <a:spAutoFit/>
          </a:bodyPr>
          <a:p>
            <a:pPr indent="558800"/>
            <a:r>
              <a:rPr lang="zh-CN" altLang="en-US" sz="2800" b="0">
                <a:solidFill>
                  <a:srgbClr val="FF0000"/>
                </a:solidFill>
                <a:latin typeface="黑体" panose="02010609060101010101" charset="-122"/>
                <a:ea typeface="黑体" panose="02010609060101010101" charset="-122"/>
                <a:cs typeface="黑体" panose="02010609060101010101" charset="-122"/>
              </a:rPr>
              <a:t>2.秋收起义和向井冈山进军 </a:t>
            </a:r>
            <a:endParaRPr lang="zh-CN" altLang="en-US" sz="2200" b="0">
              <a:solidFill>
                <a:srgbClr val="000000"/>
              </a:solidFill>
              <a:latin typeface="黑体" panose="02010609060101010101" charset="-122"/>
              <a:ea typeface="黑体" panose="02010609060101010101" charset="-122"/>
              <a:cs typeface="黑体" panose="02010609060101010101" charset="-122"/>
            </a:endParaRPr>
          </a:p>
          <a:p>
            <a:pPr indent="558800"/>
            <a:r>
              <a:rPr lang="en-US" altLang="zh-CN" sz="2200" b="0">
                <a:solidFill>
                  <a:srgbClr val="000000"/>
                </a:solidFill>
                <a:latin typeface="黑体" panose="02010609060101010101" charset="-122"/>
                <a:ea typeface="黑体" panose="02010609060101010101" charset="-122"/>
                <a:cs typeface="黑体" panose="02010609060101010101" charset="-122"/>
              </a:rPr>
              <a:t>    ①1927</a:t>
            </a:r>
            <a:r>
              <a:rPr lang="zh-CN" altLang="en-US" sz="2200" b="0">
                <a:solidFill>
                  <a:srgbClr val="000000"/>
                </a:solidFill>
                <a:latin typeface="黑体" panose="02010609060101010101" charset="-122"/>
                <a:ea typeface="黑体" panose="02010609060101010101" charset="-122"/>
                <a:cs typeface="黑体" panose="02010609060101010101" charset="-122"/>
              </a:rPr>
              <a:t>年</a:t>
            </a:r>
            <a:r>
              <a:rPr lang="en-US" altLang="zh-CN" sz="2200" b="0">
                <a:solidFill>
                  <a:srgbClr val="000000"/>
                </a:solidFill>
                <a:latin typeface="黑体" panose="02010609060101010101" charset="-122"/>
                <a:ea typeface="黑体" panose="02010609060101010101" charset="-122"/>
                <a:cs typeface="黑体" panose="02010609060101010101" charset="-122"/>
              </a:rPr>
              <a:t>8</a:t>
            </a:r>
            <a:r>
              <a:rPr lang="zh-CN" altLang="en-US" sz="2200" b="0">
                <a:solidFill>
                  <a:srgbClr val="000000"/>
                </a:solidFill>
                <a:latin typeface="黑体" panose="02010609060101010101" charset="-122"/>
                <a:ea typeface="黑体" panose="02010609060101010101" charset="-122"/>
                <a:cs typeface="黑体" panose="02010609060101010101" charset="-122"/>
              </a:rPr>
              <a:t>月</a:t>
            </a:r>
            <a:r>
              <a:rPr lang="en-US" altLang="zh-CN" sz="2200" b="0">
                <a:solidFill>
                  <a:srgbClr val="000000"/>
                </a:solidFill>
                <a:latin typeface="黑体" panose="02010609060101010101" charset="-122"/>
                <a:ea typeface="黑体" panose="02010609060101010101" charset="-122"/>
                <a:cs typeface="黑体" panose="02010609060101010101" charset="-122"/>
              </a:rPr>
              <a:t>7</a:t>
            </a:r>
            <a:r>
              <a:rPr lang="zh-CN" altLang="en-US" sz="2200" b="0">
                <a:solidFill>
                  <a:srgbClr val="000000"/>
                </a:solidFill>
                <a:latin typeface="黑体" panose="02010609060101010101" charset="-122"/>
                <a:ea typeface="黑体" panose="02010609060101010101" charset="-122"/>
                <a:cs typeface="黑体" panose="02010609060101010101" charset="-122"/>
              </a:rPr>
              <a:t>日</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中共中央在汉口召开紧急会议。会议确定了开展</a:t>
            </a:r>
            <a:r>
              <a:rPr lang="zh-CN" altLang="en-US" sz="2200" b="0" u="sng">
                <a:solidFill>
                  <a:srgbClr val="000000"/>
                </a:solidFill>
                <a:uFill>
                  <a:solidFill>
                    <a:srgbClr val="000000"/>
                  </a:solidFill>
                </a:uFill>
                <a:latin typeface="黑体" panose="02010609060101010101" charset="-122"/>
                <a:ea typeface="黑体" panose="02010609060101010101" charset="-122"/>
                <a:cs typeface="黑体" panose="02010609060101010101" charset="-122"/>
              </a:rPr>
              <a:t>　            </a:t>
            </a:r>
            <a:r>
              <a:rPr lang="zh-CN" altLang="en-US" sz="2200" b="0">
                <a:solidFill>
                  <a:srgbClr val="000000"/>
                </a:solidFill>
                <a:latin typeface="黑体" panose="02010609060101010101" charset="-122"/>
                <a:ea typeface="黑体" panose="02010609060101010101" charset="-122"/>
                <a:cs typeface="黑体" panose="02010609060101010101" charset="-122"/>
              </a:rPr>
              <a:t>和</a:t>
            </a:r>
            <a:r>
              <a:rPr lang="zh-CN" altLang="en-US" sz="2200" b="0" u="sng">
                <a:solidFill>
                  <a:srgbClr val="000000"/>
                </a:solidFill>
                <a:uFill>
                  <a:solidFill>
                    <a:srgbClr val="000000"/>
                  </a:solidFill>
                </a:uFill>
                <a:latin typeface="黑体" panose="02010609060101010101" charset="-122"/>
                <a:ea typeface="黑体" panose="02010609060101010101" charset="-122"/>
                <a:cs typeface="黑体" panose="02010609060101010101" charset="-122"/>
              </a:rPr>
              <a:t>　          　</a:t>
            </a:r>
            <a:r>
              <a:rPr lang="zh-CN" altLang="en-US" sz="2200" b="0">
                <a:solidFill>
                  <a:srgbClr val="000000"/>
                </a:solidFill>
                <a:latin typeface="黑体" panose="02010609060101010101" charset="-122"/>
                <a:ea typeface="黑体" panose="02010609060101010101" charset="-122"/>
                <a:cs typeface="黑体" panose="02010609060101010101" charset="-122"/>
              </a:rPr>
              <a:t>国民党反动派的总方针。</a:t>
            </a:r>
            <a:endParaRPr lang="zh-CN" altLang="en-US" sz="2200" b="0">
              <a:solidFill>
                <a:srgbClr val="000000"/>
              </a:solidFill>
              <a:latin typeface="黑体" panose="02010609060101010101" charset="-122"/>
              <a:ea typeface="黑体" panose="02010609060101010101" charset="-122"/>
              <a:cs typeface="黑体" panose="02010609060101010101" charset="-122"/>
            </a:endParaRPr>
          </a:p>
          <a:p>
            <a:pPr indent="558800"/>
            <a:r>
              <a:rPr lang="en-US" altLang="zh-CN" sz="2200" b="0">
                <a:solidFill>
                  <a:srgbClr val="000000"/>
                </a:solidFill>
                <a:latin typeface="黑体" panose="02010609060101010101" charset="-122"/>
                <a:ea typeface="黑体" panose="02010609060101010101" charset="-122"/>
                <a:cs typeface="黑体" panose="02010609060101010101" charset="-122"/>
              </a:rPr>
              <a:t>②</a:t>
            </a:r>
            <a:r>
              <a:rPr lang="zh-CN" altLang="en-US" sz="2200" b="0">
                <a:solidFill>
                  <a:srgbClr val="000000"/>
                </a:solidFill>
                <a:latin typeface="黑体" panose="02010609060101010101" charset="-122"/>
                <a:ea typeface="黑体" panose="02010609060101010101" charset="-122"/>
                <a:cs typeface="黑体" panose="02010609060101010101" charset="-122"/>
              </a:rPr>
              <a:t>八七会议后</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毛泽东受党的派遣到湖南</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成立了领导</a:t>
            </a:r>
            <a:r>
              <a:rPr lang="zh-CN" altLang="en-US" sz="2200" b="0" u="sng">
                <a:solidFill>
                  <a:srgbClr val="000000"/>
                </a:solidFill>
                <a:uFill>
                  <a:solidFill>
                    <a:srgbClr val="000000"/>
                  </a:solidFill>
                </a:uFill>
                <a:latin typeface="黑体" panose="02010609060101010101" charset="-122"/>
                <a:ea typeface="黑体" panose="02010609060101010101" charset="-122"/>
                <a:cs typeface="黑体" panose="02010609060101010101" charset="-122"/>
              </a:rPr>
              <a:t>　</a:t>
            </a:r>
            <a:r>
              <a:rPr lang="zh-CN" altLang="en-US" sz="2200" b="0">
                <a:solidFill>
                  <a:srgbClr val="000000"/>
                </a:solidFill>
                <a:uFill>
                  <a:solidFill>
                    <a:srgbClr val="000000"/>
                  </a:solidFill>
                </a:uFill>
                <a:latin typeface="黑体" panose="02010609060101010101" charset="-122"/>
                <a:ea typeface="黑体" panose="02010609060101010101" charset="-122"/>
                <a:cs typeface="黑体" panose="02010609060101010101" charset="-122"/>
              </a:rPr>
              <a:t>秋收起义</a:t>
            </a:r>
            <a:r>
              <a:rPr lang="zh-CN" altLang="en-US" sz="2200" b="0">
                <a:solidFill>
                  <a:srgbClr val="000000"/>
                </a:solidFill>
                <a:latin typeface="黑体" panose="02010609060101010101" charset="-122"/>
                <a:ea typeface="黑体" panose="02010609060101010101" charset="-122"/>
                <a:cs typeface="黑体" panose="02010609060101010101" charset="-122"/>
              </a:rPr>
              <a:t>的前敌委员会。前敌委员会将参加起义的农民自卫军、安源工人纠察队和部分国民革命军统一改编为工农革命军第一师</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约</a:t>
            </a:r>
            <a:r>
              <a:rPr lang="en-US" altLang="zh-CN" sz="2200" b="0">
                <a:solidFill>
                  <a:srgbClr val="000000"/>
                </a:solidFill>
                <a:latin typeface="黑体" panose="02010609060101010101" charset="-122"/>
                <a:ea typeface="黑体" panose="02010609060101010101" charset="-122"/>
                <a:cs typeface="黑体" panose="02010609060101010101" charset="-122"/>
              </a:rPr>
              <a:t>5000</a:t>
            </a:r>
            <a:r>
              <a:rPr lang="zh-CN" altLang="en-US" sz="2200" b="0">
                <a:solidFill>
                  <a:srgbClr val="000000"/>
                </a:solidFill>
                <a:latin typeface="黑体" panose="02010609060101010101" charset="-122"/>
                <a:ea typeface="黑体" panose="02010609060101010101" charset="-122"/>
                <a:cs typeface="黑体" panose="02010609060101010101" charset="-122"/>
              </a:rPr>
              <a:t>人。</a:t>
            </a:r>
            <a:r>
              <a:rPr lang="zh-CN" altLang="en-US" sz="2200" b="0">
                <a:solidFill>
                  <a:srgbClr val="000000"/>
                </a:solidFill>
                <a:latin typeface="NEU-BZ-S92" charset="0"/>
                <a:cs typeface="NEU-BZ-S92" charset="0"/>
              </a:rPr>
              <a:t> </a:t>
            </a:r>
            <a:endParaRPr lang="zh-CN" altLang="en-US"/>
          </a:p>
        </p:txBody>
      </p:sp>
      <p:sp>
        <p:nvSpPr>
          <p:cNvPr id="2" name="文本框 1"/>
          <p:cNvSpPr txBox="1"/>
          <p:nvPr/>
        </p:nvSpPr>
        <p:spPr>
          <a:xfrm>
            <a:off x="2037715" y="2409825"/>
            <a:ext cx="1300480" cy="429895"/>
          </a:xfrm>
          <a:prstGeom prst="rect">
            <a:avLst/>
          </a:prstGeom>
          <a:noFill/>
        </p:spPr>
        <p:txBody>
          <a:bodyPr wrap="none" rtlCol="0" anchor="t">
            <a:spAutoFit/>
          </a:bodyPr>
          <a:p>
            <a:pPr algn="l"/>
            <a:r>
              <a:rPr lang="zh-CN" altLang="en-US" sz="2200">
                <a:solidFill>
                  <a:srgbClr val="FF0000"/>
                </a:solidFill>
                <a:uFill>
                  <a:solidFill>
                    <a:srgbClr val="000000"/>
                  </a:solidFill>
                </a:uFill>
                <a:latin typeface="黑体" panose="02010609060101010101" charset="-122"/>
                <a:ea typeface="黑体" panose="02010609060101010101" charset="-122"/>
                <a:cs typeface="黑体" panose="02010609060101010101" charset="-122"/>
                <a:sym typeface="+mn-ea"/>
              </a:rPr>
              <a:t>土地革命</a:t>
            </a:r>
            <a:endParaRPr lang="zh-CN" altLang="en-US" sz="2200">
              <a:solidFill>
                <a:srgbClr val="FF0000"/>
              </a:solidFill>
              <a:uFill>
                <a:solidFill>
                  <a:srgbClr val="000000"/>
                </a:solidFill>
              </a:u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4300855" y="2409825"/>
            <a:ext cx="1579880" cy="429895"/>
          </a:xfrm>
          <a:prstGeom prst="rect">
            <a:avLst/>
          </a:prstGeom>
          <a:noFill/>
        </p:spPr>
        <p:txBody>
          <a:bodyPr wrap="none" rtlCol="0" anchor="t">
            <a:spAutoFit/>
          </a:bodyPr>
          <a:p>
            <a:pPr algn="l"/>
            <a:r>
              <a:rPr lang="zh-CN" altLang="en-US" sz="2200">
                <a:solidFill>
                  <a:srgbClr val="FF0000"/>
                </a:solidFill>
                <a:uFill>
                  <a:solidFill>
                    <a:srgbClr val="000000"/>
                  </a:solidFill>
                </a:uFill>
                <a:latin typeface="黑体" panose="02010609060101010101" charset="-122"/>
                <a:ea typeface="黑体" panose="02010609060101010101" charset="-122"/>
                <a:cs typeface="黑体" panose="02010609060101010101" charset="-122"/>
                <a:sym typeface="+mn-ea"/>
              </a:rPr>
              <a:t>武装反抗　</a:t>
            </a:r>
            <a:endParaRPr lang="zh-CN" altLang="en-US" sz="2200">
              <a:solidFill>
                <a:srgbClr val="FF0000"/>
              </a:solidFill>
              <a:uFill>
                <a:solidFill>
                  <a:srgbClr val="000000"/>
                </a:solidFill>
              </a:uFill>
              <a:latin typeface="黑体" panose="02010609060101010101" charset="-122"/>
              <a:ea typeface="黑体" panose="02010609060101010101" charset="-122"/>
              <a:cs typeface="黑体" panose="02010609060101010101" charset="-122"/>
            </a:endParaRPr>
          </a:p>
        </p:txBody>
      </p:sp>
      <p:pic>
        <p:nvPicPr>
          <p:cNvPr id="4" name="图片 3"/>
          <p:cNvPicPr>
            <a:picLocks noChangeAspect="1"/>
          </p:cNvPicPr>
          <p:nvPr/>
        </p:nvPicPr>
        <p:blipFill>
          <a:blip r:embed="rId1"/>
          <a:stretch>
            <a:fillRect/>
          </a:stretch>
        </p:blipFill>
        <p:spPr>
          <a:xfrm>
            <a:off x="474980" y="4558030"/>
            <a:ext cx="3047365" cy="2286000"/>
          </a:xfrm>
          <a:prstGeom prst="rect">
            <a:avLst/>
          </a:prstGeom>
        </p:spPr>
      </p:pic>
      <p:pic>
        <p:nvPicPr>
          <p:cNvPr id="5" name="图片 4"/>
          <p:cNvPicPr>
            <a:picLocks noChangeAspect="1"/>
          </p:cNvPicPr>
          <p:nvPr/>
        </p:nvPicPr>
        <p:blipFill>
          <a:blip r:embed="rId2"/>
          <a:stretch>
            <a:fillRect/>
          </a:stretch>
        </p:blipFill>
        <p:spPr>
          <a:xfrm>
            <a:off x="3764915" y="4218305"/>
            <a:ext cx="4304665" cy="2286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to="" calcmode="lin" valueType="num">
                                      <p:cBhvr>
                                        <p:cTn id="22"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451485" y="1521460"/>
            <a:ext cx="7835900" cy="2891790"/>
          </a:xfrm>
          <a:prstGeom prst="rect">
            <a:avLst/>
          </a:prstGeom>
          <a:noFill/>
          <a:ln w="9525">
            <a:noFill/>
          </a:ln>
        </p:spPr>
        <p:txBody>
          <a:bodyPr wrap="square">
            <a:spAutoFit/>
          </a:bodyPr>
          <a:p>
            <a:pPr indent="558800"/>
            <a:r>
              <a:rPr lang="zh-CN" altLang="en-US" sz="2800" b="0">
                <a:solidFill>
                  <a:srgbClr val="FF0000"/>
                </a:solidFill>
                <a:latin typeface="黑体" panose="02010609060101010101" charset="-122"/>
                <a:ea typeface="黑体" panose="02010609060101010101" charset="-122"/>
                <a:cs typeface="黑体" panose="02010609060101010101" charset="-122"/>
              </a:rPr>
              <a:t>3.井冈山会师 </a:t>
            </a:r>
            <a:endParaRPr lang="zh-CN" altLang="en-US" sz="2800" b="0">
              <a:solidFill>
                <a:srgbClr val="FF0000"/>
              </a:solidFill>
              <a:latin typeface="黑体" panose="02010609060101010101" charset="-122"/>
              <a:ea typeface="黑体" panose="02010609060101010101" charset="-122"/>
              <a:cs typeface="黑体" panose="02010609060101010101" charset="-122"/>
            </a:endParaRPr>
          </a:p>
          <a:p>
            <a:pPr indent="558800"/>
            <a:r>
              <a:rPr lang="en-US" altLang="zh-CN" sz="2200" b="0">
                <a:solidFill>
                  <a:srgbClr val="000000"/>
                </a:solidFill>
                <a:latin typeface="黑体" panose="02010609060101010101" charset="-122"/>
                <a:ea typeface="黑体" panose="02010609060101010101" charset="-122"/>
                <a:cs typeface="黑体" panose="02010609060101010101" charset="-122"/>
              </a:rPr>
              <a:t>    ①1928</a:t>
            </a:r>
            <a:r>
              <a:rPr lang="zh-CN" altLang="en-US" sz="2200" b="0">
                <a:solidFill>
                  <a:srgbClr val="000000"/>
                </a:solidFill>
                <a:latin typeface="黑体" panose="02010609060101010101" charset="-122"/>
                <a:ea typeface="黑体" panose="02010609060101010101" charset="-122"/>
                <a:cs typeface="黑体" panose="02010609060101010101" charset="-122"/>
              </a:rPr>
              <a:t>年</a:t>
            </a:r>
            <a:r>
              <a:rPr lang="en-US" altLang="zh-CN" sz="2200" b="0">
                <a:solidFill>
                  <a:srgbClr val="000000"/>
                </a:solidFill>
                <a:latin typeface="黑体" panose="02010609060101010101" charset="-122"/>
                <a:ea typeface="黑体" panose="02010609060101010101" charset="-122"/>
                <a:cs typeface="黑体" panose="02010609060101010101" charset="-122"/>
              </a:rPr>
              <a:t>4</a:t>
            </a:r>
            <a:r>
              <a:rPr lang="zh-CN" altLang="en-US" sz="2200" b="0">
                <a:solidFill>
                  <a:srgbClr val="000000"/>
                </a:solidFill>
                <a:latin typeface="黑体" panose="02010609060101010101" charset="-122"/>
                <a:ea typeface="黑体" panose="02010609060101010101" charset="-122"/>
                <a:cs typeface="黑体" panose="02010609060101010101" charset="-122"/>
              </a:rPr>
              <a:t>月</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u="sng">
                <a:solidFill>
                  <a:srgbClr val="000000"/>
                </a:solidFill>
                <a:uFill>
                  <a:solidFill>
                    <a:srgbClr val="000000"/>
                  </a:solidFill>
                </a:uFill>
                <a:latin typeface="黑体" panose="02010609060101010101" charset="-122"/>
                <a:ea typeface="黑体" panose="02010609060101010101" charset="-122"/>
                <a:cs typeface="黑体" panose="02010609060101010101" charset="-122"/>
              </a:rPr>
              <a:t>　    　</a:t>
            </a:r>
            <a:r>
              <a:rPr lang="zh-CN" altLang="en-US" sz="2200" b="0">
                <a:solidFill>
                  <a:srgbClr val="000000"/>
                </a:solidFill>
                <a:latin typeface="黑体" panose="02010609060101010101" charset="-122"/>
                <a:ea typeface="黑体" panose="02010609060101010101" charset="-122"/>
                <a:cs typeface="黑体" panose="02010609060101010101" charset="-122"/>
              </a:rPr>
              <a:t>、陈毅率南昌起义保存的队伍和湘南的工农武装</a:t>
            </a:r>
            <a:r>
              <a:rPr lang="en-US" altLang="zh-CN" sz="2200" b="0">
                <a:solidFill>
                  <a:srgbClr val="000000"/>
                </a:solidFill>
                <a:latin typeface="黑体" panose="02010609060101010101" charset="-122"/>
                <a:ea typeface="黑体" panose="02010609060101010101" charset="-122"/>
                <a:cs typeface="黑体" panose="02010609060101010101" charset="-122"/>
              </a:rPr>
              <a:t>1</a:t>
            </a:r>
            <a:r>
              <a:rPr lang="zh-CN" altLang="en-US" sz="2200" b="0">
                <a:solidFill>
                  <a:srgbClr val="000000"/>
                </a:solidFill>
                <a:latin typeface="黑体" panose="02010609060101010101" charset="-122"/>
                <a:ea typeface="黑体" panose="02010609060101010101" charset="-122"/>
                <a:cs typeface="黑体" panose="02010609060101010101" charset="-122"/>
              </a:rPr>
              <a:t>万余人由湖南南部到达井冈山</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在砻市与毛泽东领导的秋收起义部队胜利会师。</a:t>
            </a:r>
            <a:endParaRPr lang="zh-CN" altLang="en-US" sz="2200" b="0">
              <a:solidFill>
                <a:srgbClr val="000000"/>
              </a:solidFill>
              <a:latin typeface="黑体" panose="02010609060101010101" charset="-122"/>
              <a:ea typeface="黑体" panose="02010609060101010101" charset="-122"/>
              <a:cs typeface="黑体" panose="02010609060101010101" charset="-122"/>
            </a:endParaRPr>
          </a:p>
          <a:p>
            <a:pPr indent="558800"/>
            <a:r>
              <a:rPr lang="en-US" altLang="zh-CN" sz="2200" b="0">
                <a:solidFill>
                  <a:srgbClr val="000000"/>
                </a:solidFill>
                <a:latin typeface="黑体" panose="02010609060101010101" charset="-122"/>
                <a:ea typeface="黑体" panose="02010609060101010101" charset="-122"/>
                <a:cs typeface="黑体" panose="02010609060101010101" charset="-122"/>
              </a:rPr>
              <a:t>②5</a:t>
            </a:r>
            <a:r>
              <a:rPr lang="zh-CN" altLang="en-US" sz="2200" b="0">
                <a:solidFill>
                  <a:srgbClr val="000000"/>
                </a:solidFill>
                <a:latin typeface="黑体" panose="02010609060101010101" charset="-122"/>
                <a:ea typeface="黑体" panose="02010609060101010101" charset="-122"/>
                <a:cs typeface="黑体" panose="02010609060101010101" charset="-122"/>
              </a:rPr>
              <a:t>月</a:t>
            </a:r>
            <a:r>
              <a:rPr lang="en-US" altLang="zh-CN" sz="2200" b="0">
                <a:solidFill>
                  <a:srgbClr val="000000"/>
                </a:solidFill>
                <a:latin typeface="黑体" panose="02010609060101010101" charset="-122"/>
                <a:ea typeface="黑体" panose="02010609060101010101" charset="-122"/>
                <a:cs typeface="黑体" panose="02010609060101010101" charset="-122"/>
              </a:rPr>
              <a:t>4</a:t>
            </a:r>
            <a:r>
              <a:rPr lang="zh-CN" altLang="en-US" sz="2200" b="0">
                <a:solidFill>
                  <a:srgbClr val="000000"/>
                </a:solidFill>
                <a:latin typeface="黑体" panose="02010609060101010101" charset="-122"/>
                <a:ea typeface="黑体" panose="02010609060101010101" charset="-122"/>
                <a:cs typeface="黑体" panose="02010609060101010101" charset="-122"/>
              </a:rPr>
              <a:t>日</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两军举行会师大会。大会宣布两军合编为中国工农革命军</a:t>
            </a:r>
            <a:r>
              <a:rPr lang="zh-CN" altLang="en-US" sz="2200" b="0">
                <a:solidFill>
                  <a:srgbClr val="000000"/>
                </a:solidFill>
                <a:uFill>
                  <a:solidFill>
                    <a:srgbClr val="000000"/>
                  </a:solidFill>
                </a:uFill>
                <a:latin typeface="黑体" panose="02010609060101010101" charset="-122"/>
                <a:ea typeface="黑体" panose="02010609060101010101" charset="-122"/>
                <a:cs typeface="黑体" panose="02010609060101010101" charset="-122"/>
              </a:rPr>
              <a:t>第四军</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朱德任军长</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毛泽东任党代表。这次会师</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增强了井冈山地区工农武装的力量</a:t>
            </a:r>
            <a:r>
              <a:rPr lang="en-US" altLang="zh-CN" sz="2200" b="0">
                <a:solidFill>
                  <a:srgbClr val="000000"/>
                </a:solidFill>
                <a:latin typeface="黑体" panose="02010609060101010101" charset="-122"/>
                <a:ea typeface="黑体" panose="02010609060101010101" charset="-122"/>
                <a:cs typeface="黑体" panose="02010609060101010101" charset="-122"/>
              </a:rPr>
              <a:t>,</a:t>
            </a:r>
            <a:r>
              <a:rPr lang="zh-CN" altLang="en-US" sz="2200" b="0">
                <a:solidFill>
                  <a:srgbClr val="000000"/>
                </a:solidFill>
                <a:latin typeface="黑体" panose="02010609060101010101" charset="-122"/>
                <a:ea typeface="黑体" panose="02010609060101010101" charset="-122"/>
                <a:cs typeface="黑体" panose="02010609060101010101" charset="-122"/>
              </a:rPr>
              <a:t>形成了中国工农红军第一支坚强的部队。</a:t>
            </a:r>
            <a:r>
              <a:rPr lang="zh-CN" altLang="en-US" sz="2200" b="0" u="sng">
                <a:solidFill>
                  <a:srgbClr val="000000"/>
                </a:solidFill>
                <a:uFill>
                  <a:solidFill>
                    <a:srgbClr val="000000"/>
                  </a:solidFill>
                </a:uFill>
                <a:latin typeface="黑体" panose="02010609060101010101" charset="-122"/>
                <a:ea typeface="黑体" panose="02010609060101010101" charset="-122"/>
                <a:cs typeface="黑体" panose="02010609060101010101" charset="-122"/>
              </a:rPr>
              <a:t>　                 　</a:t>
            </a:r>
            <a:r>
              <a:rPr lang="zh-CN" altLang="en-US" sz="2200" b="0">
                <a:solidFill>
                  <a:srgbClr val="000000"/>
                </a:solidFill>
                <a:latin typeface="黑体" panose="02010609060101010101" charset="-122"/>
                <a:ea typeface="黑体" panose="02010609060101010101" charset="-122"/>
                <a:cs typeface="黑体" panose="02010609060101010101" charset="-122"/>
              </a:rPr>
              <a:t>成为中国革命的中心。 </a:t>
            </a:r>
            <a:endParaRPr lang="zh-CN" altLang="en-US"/>
          </a:p>
        </p:txBody>
      </p:sp>
      <p:sp>
        <p:nvSpPr>
          <p:cNvPr id="2" name="文本框 1"/>
          <p:cNvSpPr txBox="1"/>
          <p:nvPr/>
        </p:nvSpPr>
        <p:spPr>
          <a:xfrm>
            <a:off x="3001645" y="1951990"/>
            <a:ext cx="1021080" cy="429895"/>
          </a:xfrm>
          <a:prstGeom prst="rect">
            <a:avLst/>
          </a:prstGeom>
          <a:noFill/>
        </p:spPr>
        <p:txBody>
          <a:bodyPr wrap="none" rtlCol="0" anchor="t">
            <a:spAutoFit/>
          </a:bodyPr>
          <a:p>
            <a:pPr algn="l"/>
            <a:r>
              <a:rPr lang="zh-CN" altLang="en-US" sz="2200">
                <a:solidFill>
                  <a:srgbClr val="FF0000"/>
                </a:solidFill>
                <a:uFill>
                  <a:solidFill>
                    <a:srgbClr val="000000"/>
                  </a:solidFill>
                </a:uFill>
                <a:latin typeface="黑体" panose="02010609060101010101" charset="-122"/>
                <a:ea typeface="黑体" panose="02010609060101010101" charset="-122"/>
                <a:cs typeface="黑体" panose="02010609060101010101" charset="-122"/>
                <a:sym typeface="+mn-ea"/>
              </a:rPr>
              <a:t>朱德　</a:t>
            </a:r>
            <a:endParaRPr lang="zh-CN" altLang="en-US" sz="2200">
              <a:solidFill>
                <a:srgbClr val="FF0000"/>
              </a:solidFill>
              <a:uFill>
                <a:solidFill>
                  <a:srgbClr val="000000"/>
                </a:solidFill>
              </a:u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2703195" y="3983355"/>
            <a:ext cx="2697480" cy="429895"/>
          </a:xfrm>
          <a:prstGeom prst="rect">
            <a:avLst/>
          </a:prstGeom>
          <a:noFill/>
        </p:spPr>
        <p:txBody>
          <a:bodyPr wrap="none" rtlCol="0" anchor="t">
            <a:spAutoFit/>
          </a:bodyPr>
          <a:p>
            <a:r>
              <a:rPr lang="zh-CN" altLang="en-US" sz="2200">
                <a:solidFill>
                  <a:srgbClr val="FF0000"/>
                </a:solidFill>
                <a:uFill>
                  <a:solidFill>
                    <a:srgbClr val="000000"/>
                  </a:solidFill>
                </a:uFill>
                <a:latin typeface="黑体" panose="02010609060101010101" charset="-122"/>
                <a:ea typeface="黑体" panose="02010609060101010101" charset="-122"/>
                <a:cs typeface="黑体" panose="02010609060101010101" charset="-122"/>
                <a:sym typeface="+mn-ea"/>
              </a:rPr>
              <a:t>井冈山革命根据地　</a:t>
            </a:r>
            <a:endParaRPr lang="zh-CN" altLang="en-US"/>
          </a:p>
        </p:txBody>
      </p:sp>
      <p:pic>
        <p:nvPicPr>
          <p:cNvPr id="4" name="图片 3"/>
          <p:cNvPicPr>
            <a:picLocks noChangeAspect="1"/>
          </p:cNvPicPr>
          <p:nvPr/>
        </p:nvPicPr>
        <p:blipFill>
          <a:blip r:embed="rId1"/>
          <a:stretch>
            <a:fillRect/>
          </a:stretch>
        </p:blipFill>
        <p:spPr>
          <a:xfrm>
            <a:off x="1174750" y="4413250"/>
            <a:ext cx="3475990" cy="2286000"/>
          </a:xfrm>
          <a:prstGeom prst="rect">
            <a:avLst/>
          </a:prstGeom>
        </p:spPr>
      </p:pic>
      <p:pic>
        <p:nvPicPr>
          <p:cNvPr id="5" name="图片 4"/>
          <p:cNvPicPr>
            <a:picLocks noChangeAspect="1"/>
          </p:cNvPicPr>
          <p:nvPr/>
        </p:nvPicPr>
        <p:blipFill>
          <a:blip r:embed="rId2"/>
          <a:stretch>
            <a:fillRect/>
          </a:stretch>
        </p:blipFill>
        <p:spPr>
          <a:xfrm>
            <a:off x="4342765" y="44450"/>
            <a:ext cx="4247515" cy="19075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to="" calcmode="lin" valueType="num">
                                      <p:cBhvr>
                                        <p:cTn id="22"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2" name="Object 2"/>
          <p:cNvGraphicFramePr>
            <a:graphicFrameLocks noChangeAspect="1"/>
          </p:cNvGraphicFramePr>
          <p:nvPr/>
        </p:nvGraphicFramePr>
        <p:xfrm>
          <a:off x="-520065" y="1842453"/>
          <a:ext cx="8616950" cy="3171825"/>
        </p:xfrm>
        <a:graphic>
          <a:graphicData uri="http://schemas.openxmlformats.org/presentationml/2006/ole">
            <mc:AlternateContent xmlns:mc="http://schemas.openxmlformats.org/markup-compatibility/2006">
              <mc:Choice xmlns:v="urn:schemas-microsoft-com:vml" Requires="v">
                <p:oleObj spid="_x0000_s15361" name="Microsoft Office Word 文档" r:id="rId1" imgW="8619490" imgH="3572510" progId="Word.Document.12">
                  <p:embed/>
                </p:oleObj>
              </mc:Choice>
              <mc:Fallback>
                <p:oleObj name="Microsoft Office Word 文档" r:id="rId1" imgW="8619490" imgH="3572510" progId="Word.Document.12">
                  <p:embed/>
                  <p:pic>
                    <p:nvPicPr>
                      <p:cNvPr id="0" name="图片 15360"/>
                      <p:cNvPicPr>
                        <a:picLocks noChangeAspect="1"/>
                      </p:cNvPicPr>
                      <p:nvPr/>
                    </p:nvPicPr>
                    <p:blipFill>
                      <a:blip r:embed="rId2"/>
                      <a:stretch>
                        <a:fillRect/>
                      </a:stretch>
                    </p:blipFill>
                    <p:spPr>
                      <a:xfrm>
                        <a:off x="-520065" y="1842453"/>
                        <a:ext cx="8616950" cy="3171825"/>
                      </a:xfrm>
                      <a:prstGeom prst="rect">
                        <a:avLst/>
                      </a:prstGeom>
                      <a:noFill/>
                      <a:ln w="9525">
                        <a:noFill/>
                      </a:ln>
                    </p:spPr>
                  </p:pic>
                </p:oleObj>
              </mc:Fallback>
            </mc:AlternateContent>
          </a:graphicData>
        </a:graphic>
      </p:graphicFrame>
      <p:sp>
        <p:nvSpPr>
          <p:cNvPr id="2" name="文本框 1"/>
          <p:cNvSpPr txBox="1"/>
          <p:nvPr/>
        </p:nvSpPr>
        <p:spPr>
          <a:xfrm>
            <a:off x="2773680" y="4427220"/>
            <a:ext cx="2158365" cy="645160"/>
          </a:xfrm>
          <a:prstGeom prst="rect">
            <a:avLst/>
          </a:prstGeom>
          <a:solidFill>
            <a:schemeClr val="bg1"/>
          </a:solidFill>
        </p:spPr>
        <p:txBody>
          <a:bodyPr wrap="square" rtlCol="0">
            <a:spAutoFit/>
          </a:bodyPr>
          <a:p>
            <a:endParaRPr lang="zh-CN" altLang="en-US"/>
          </a:p>
          <a:p>
            <a:endParaRPr lang="zh-CN" altLang="en-US"/>
          </a:p>
        </p:txBody>
      </p:sp>
      <p:sp>
        <p:nvSpPr>
          <p:cNvPr id="3" name="文本框 2"/>
          <p:cNvSpPr txBox="1"/>
          <p:nvPr/>
        </p:nvSpPr>
        <p:spPr>
          <a:xfrm>
            <a:off x="2747645" y="1893570"/>
            <a:ext cx="1896110" cy="922020"/>
          </a:xfrm>
          <a:prstGeom prst="rect">
            <a:avLst/>
          </a:prstGeom>
          <a:solidFill>
            <a:schemeClr val="bg1"/>
          </a:solidFill>
        </p:spPr>
        <p:txBody>
          <a:bodyPr wrap="square" rtlCol="0">
            <a:spAutoFit/>
          </a:bodyPr>
          <a:p>
            <a:endParaRPr lang="zh-CN" altLang="en-US"/>
          </a:p>
          <a:p>
            <a:endParaRPr lang="zh-CN" altLang="en-US"/>
          </a:p>
          <a:p>
            <a:endParaRPr lang="zh-CN" altLang="en-US"/>
          </a:p>
        </p:txBody>
      </p:sp>
      <p:pic>
        <p:nvPicPr>
          <p:cNvPr id="5" name="图片 4" descr="t01d08770543b5c0b1d"/>
          <p:cNvPicPr>
            <a:picLocks noChangeAspect="1"/>
          </p:cNvPicPr>
          <p:nvPr/>
        </p:nvPicPr>
        <p:blipFill>
          <a:blip r:embed="rId3"/>
          <a:stretch>
            <a:fillRect/>
          </a:stretch>
        </p:blipFill>
        <p:spPr>
          <a:xfrm>
            <a:off x="-86360" y="4427220"/>
            <a:ext cx="2742565" cy="2286000"/>
          </a:xfrm>
          <a:prstGeom prst="rect">
            <a:avLst/>
          </a:prstGeom>
        </p:spPr>
      </p:pic>
      <p:pic>
        <p:nvPicPr>
          <p:cNvPr id="6" name="图片 5" descr="t014bc132ce29633a0b"/>
          <p:cNvPicPr>
            <a:picLocks noChangeAspect="1"/>
          </p:cNvPicPr>
          <p:nvPr/>
        </p:nvPicPr>
        <p:blipFill>
          <a:blip r:embed="rId4"/>
          <a:stretch>
            <a:fillRect/>
          </a:stretch>
        </p:blipFill>
        <p:spPr>
          <a:xfrm>
            <a:off x="2498725" y="103505"/>
            <a:ext cx="4511675" cy="2286635"/>
          </a:xfrm>
          <a:prstGeom prst="rect">
            <a:avLst/>
          </a:prstGeom>
        </p:spPr>
      </p:pic>
      <p:sp>
        <p:nvSpPr>
          <p:cNvPr id="7" name="文本框 6"/>
          <p:cNvSpPr txBox="1"/>
          <p:nvPr/>
        </p:nvSpPr>
        <p:spPr>
          <a:xfrm>
            <a:off x="4327525" y="1248410"/>
            <a:ext cx="2526665" cy="645160"/>
          </a:xfrm>
          <a:prstGeom prst="rect">
            <a:avLst/>
          </a:prstGeom>
          <a:noFill/>
        </p:spPr>
        <p:txBody>
          <a:bodyPr wrap="square" rtlCol="0">
            <a:spAutoFit/>
          </a:bodyPr>
          <a:p>
            <a:r>
              <a:rPr lang="zh-CN" altLang="en-US" sz="3600">
                <a:solidFill>
                  <a:srgbClr val="FF0000"/>
                </a:solidFill>
                <a:latin typeface="方正胖娃简体" panose="03000509000000000000" charset="-122"/>
                <a:ea typeface="方正胖娃简体" panose="03000509000000000000" charset="-122"/>
              </a:rPr>
              <a:t>思维导图</a:t>
            </a:r>
            <a:endParaRPr lang="zh-CN" altLang="en-US" sz="3600">
              <a:solidFill>
                <a:srgbClr val="FF0000"/>
              </a:solidFill>
              <a:latin typeface="方正胖娃简体" panose="03000509000000000000" charset="-122"/>
              <a:ea typeface="方正胖娃简体" panose="03000509000000000000"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4" name="Object 2"/>
          <p:cNvGraphicFramePr>
            <a:graphicFrameLocks noChangeAspect="1"/>
          </p:cNvGraphicFramePr>
          <p:nvPr/>
        </p:nvGraphicFramePr>
        <p:xfrm>
          <a:off x="97155" y="328613"/>
          <a:ext cx="8636000" cy="4164012"/>
        </p:xfrm>
        <a:graphic>
          <a:graphicData uri="http://schemas.openxmlformats.org/presentationml/2006/ole">
            <mc:AlternateContent xmlns:mc="http://schemas.openxmlformats.org/markup-compatibility/2006">
              <mc:Choice xmlns:v="urn:schemas-microsoft-com:vml" Requires="v">
                <p:oleObj spid="_x0000_s8193" name="Microsoft Office Word 文档" r:id="rId1" imgW="8637905" imgH="4166870" progId="Word.Document.12">
                  <p:embed/>
                </p:oleObj>
              </mc:Choice>
              <mc:Fallback>
                <p:oleObj name="Microsoft Office Word 文档" r:id="rId1" imgW="8637905" imgH="4166870" progId="Word.Document.12">
                  <p:embed/>
                  <p:pic>
                    <p:nvPicPr>
                      <p:cNvPr id="0" name="图片 8192"/>
                      <p:cNvPicPr>
                        <a:picLocks noChangeAspect="1"/>
                      </p:cNvPicPr>
                      <p:nvPr/>
                    </p:nvPicPr>
                    <p:blipFill>
                      <a:blip r:embed="rId2"/>
                      <a:stretch>
                        <a:fillRect/>
                      </a:stretch>
                    </p:blipFill>
                    <p:spPr>
                      <a:xfrm>
                        <a:off x="97155" y="328613"/>
                        <a:ext cx="8636000" cy="4164012"/>
                      </a:xfrm>
                      <a:prstGeom prst="rect">
                        <a:avLst/>
                      </a:prstGeom>
                      <a:noFill/>
                      <a:ln w="9525">
                        <a:noFill/>
                      </a:ln>
                    </p:spPr>
                  </p:pic>
                </p:oleObj>
              </mc:Fallback>
            </mc:AlternateContent>
          </a:graphicData>
        </a:graphic>
      </p:graphicFrame>
      <p:sp>
        <p:nvSpPr>
          <p:cNvPr id="2" name="文本框 1"/>
          <p:cNvSpPr txBox="1"/>
          <p:nvPr/>
        </p:nvSpPr>
        <p:spPr>
          <a:xfrm>
            <a:off x="2195830" y="4124325"/>
            <a:ext cx="2540635" cy="368300"/>
          </a:xfrm>
          <a:prstGeom prst="rect">
            <a:avLst/>
          </a:prstGeom>
          <a:noFill/>
        </p:spPr>
        <p:txBody>
          <a:bodyPr wrap="square" rtlCol="0">
            <a:spAutoFit/>
          </a:bodyPr>
          <a:p>
            <a:pPr algn="l"/>
            <a:r>
              <a:rPr lang="zh-CN" altLang="en-US">
                <a:solidFill>
                  <a:srgbClr val="FF0000"/>
                </a:solidFill>
                <a:latin typeface="黑体" panose="02010609060101010101" charset="-122"/>
                <a:ea typeface="黑体" panose="02010609060101010101" charset="-122"/>
                <a:cs typeface="黑体" panose="02010609060101010101" charset="-122"/>
              </a:rPr>
              <a:t>南昌起义。</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648335" y="4124325"/>
            <a:ext cx="1547495" cy="368300"/>
          </a:xfrm>
          <a:prstGeom prst="rect">
            <a:avLst/>
          </a:prstGeom>
          <a:solidFill>
            <a:schemeClr val="bg1"/>
          </a:solidFill>
        </p:spPr>
        <p:txBody>
          <a:bodyPr wrap="square" rtlCol="0">
            <a:spAutoFit/>
          </a:bodyPr>
          <a:p>
            <a:endParaRPr lang="zh-CN" altLang="en-US"/>
          </a:p>
        </p:txBody>
      </p:sp>
      <p:sp>
        <p:nvSpPr>
          <p:cNvPr id="4" name="文本框 3"/>
          <p:cNvSpPr txBox="1"/>
          <p:nvPr/>
        </p:nvSpPr>
        <p:spPr>
          <a:xfrm>
            <a:off x="8255" y="4380230"/>
            <a:ext cx="7961630" cy="1106805"/>
          </a:xfrm>
          <a:prstGeom prst="rect">
            <a:avLst/>
          </a:prstGeom>
          <a:noFill/>
        </p:spPr>
        <p:txBody>
          <a:bodyPr wrap="square" rtlCol="0" anchor="t">
            <a:spAutoFit/>
          </a:bodyPr>
          <a:p>
            <a:pPr indent="558800" algn="l"/>
            <a:r>
              <a:rPr lang="zh-CN" altLang="en-US" sz="2200">
                <a:solidFill>
                  <a:srgbClr val="000000"/>
                </a:solidFill>
                <a:latin typeface="黑体" panose="02010609060101010101" charset="-122"/>
                <a:ea typeface="黑体" panose="02010609060101010101" charset="-122"/>
                <a:cs typeface="黑体" panose="02010609060101010101" charset="-122"/>
                <a:sym typeface="+mn-ea"/>
              </a:rPr>
              <a:t>(2)这首诗的前两句描写的事件与最后两句描写的事件之间有何关系?</a:t>
            </a:r>
            <a:endParaRPr lang="zh-CN" altLang="en-US" sz="2200">
              <a:solidFill>
                <a:srgbClr val="000000"/>
              </a:solidFill>
              <a:latin typeface="黑体" panose="02010609060101010101" charset="-122"/>
              <a:ea typeface="黑体" panose="02010609060101010101" charset="-122"/>
              <a:cs typeface="黑体" panose="02010609060101010101" charset="-122"/>
              <a:sym typeface="+mn-ea"/>
            </a:endParaRPr>
          </a:p>
          <a:p>
            <a:pPr indent="558800" algn="l"/>
            <a:endParaRPr lang="zh-CN" altLang="en-US" sz="2200">
              <a:solidFill>
                <a:srgbClr val="000000"/>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741045" y="5292725"/>
            <a:ext cx="6863715" cy="1198880"/>
          </a:xfrm>
          <a:prstGeom prst="rect">
            <a:avLst/>
          </a:prstGeom>
          <a:noFill/>
        </p:spPr>
        <p:txBody>
          <a:bodyPr wrap="square" rtlCol="0" anchor="t">
            <a:spAutoFit/>
          </a:bodyPr>
          <a:p>
            <a:pPr algn="l"/>
            <a:r>
              <a:rPr lang="zh-CN" altLang="en-US">
                <a:solidFill>
                  <a:srgbClr val="FF0000"/>
                </a:solidFill>
                <a:latin typeface="黑体" panose="02010609060101010101" charset="-122"/>
                <a:ea typeface="黑体" panose="02010609060101010101" charset="-122"/>
                <a:cs typeface="黑体" panose="02010609060101010101" charset="-122"/>
                <a:sym typeface="+mn-ea"/>
              </a:rPr>
              <a:t>国民党右派叛变革命,对共产党员和革命群众采取“清党”政策,造成许多革命人士壮烈牺牲;面对这种情况中国共产党只有进行武装反击。</a:t>
            </a:r>
            <a:endParaRPr lang="zh-CN" altLang="en-US">
              <a:solidFill>
                <a:srgbClr val="FF0000"/>
              </a:solidFill>
              <a:latin typeface="黑体" panose="02010609060101010101" charset="-122"/>
              <a:ea typeface="黑体" panose="02010609060101010101" charset="-122"/>
              <a:cs typeface="黑体" panose="02010609060101010101" charset="-122"/>
              <a:sym typeface="+mn-ea"/>
            </a:endParaRPr>
          </a:p>
          <a:p>
            <a:pPr indent="558800" algn="l"/>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流畅">
  <a:themeElements>
    <a:clrScheme name="自定义 1">
      <a:dk1>
        <a:sysClr val="windowText" lastClr="000000"/>
      </a:dk1>
      <a:lt1>
        <a:sysClr val="window" lastClr="FFFFFF"/>
      </a:lt1>
      <a:dk2>
        <a:srgbClr val="0B5394"/>
      </a:dk2>
      <a:lt2>
        <a:srgbClr val="C7E2FA"/>
      </a:lt2>
      <a:accent1>
        <a:srgbClr val="59A9F2"/>
      </a:accent1>
      <a:accent2>
        <a:srgbClr val="59A9F2"/>
      </a:accent2>
      <a:accent3>
        <a:srgbClr val="0F6FC6"/>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2437</Words>
  <Application>WPS 演示</Application>
  <PresentationFormat>全屏显示(4:3)</PresentationFormat>
  <Paragraphs>123</Paragraphs>
  <Slides>23</Slides>
  <Notes>0</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11</vt:i4>
      </vt:variant>
      <vt:variant>
        <vt:lpstr>幻灯片标题</vt:lpstr>
      </vt:variant>
      <vt:variant>
        <vt:i4>23</vt:i4>
      </vt:variant>
    </vt:vector>
  </HeadingPairs>
  <TitlesOfParts>
    <vt:vector size="49" baseType="lpstr">
      <vt:lpstr>Arial</vt:lpstr>
      <vt:lpstr>宋体</vt:lpstr>
      <vt:lpstr>Wingdings</vt:lpstr>
      <vt:lpstr>微软雅黑</vt:lpstr>
      <vt:lpstr>Wingdings 2</vt:lpstr>
      <vt:lpstr>黑体</vt:lpstr>
      <vt:lpstr>NEU-BZ-S92</vt:lpstr>
      <vt:lpstr>Constantia</vt:lpstr>
      <vt:lpstr>Arial Unicode MS</vt:lpstr>
      <vt:lpstr>Calibri</vt:lpstr>
      <vt:lpstr>Wingdings</vt:lpstr>
      <vt:lpstr>Segoe Print</vt:lpstr>
      <vt:lpstr>方正少儿简体</vt:lpstr>
      <vt:lpstr>方正胖娃简体</vt:lpstr>
      <vt:lpstr>流畅</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cp:keywords>历史备课大师【全免费】</cp:keywords>
  <dc:description>历史备课大师【全免费】</dc:description>
  <cp:lastModifiedBy>lenovo</cp:lastModifiedBy>
  <cp:revision>历史备课大师【全免费】</cp:revision>
  <dcterms:created xsi:type="dcterms:W3CDTF">2017-09-18T11:18:00Z</dcterms:created>
  <dcterms:modified xsi:type="dcterms:W3CDTF">2017-09-19T11:18:04Z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