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56" r:id="rId8"/>
    <p:sldId id="261" r:id="rId9"/>
    <p:sldId id="264" r:id="rId10"/>
    <p:sldId id="265" r:id="rId11"/>
    <p:sldId id="266" r:id="rId12"/>
    <p:sldId id="267" r:id="rId13"/>
    <p:sldId id="268" r:id="rId14"/>
    <p:sldId id="273" r:id="rId15"/>
    <p:sldId id="272" r:id="rId16"/>
    <p:sldId id="271" r:id="rId17"/>
    <p:sldId id="292" r:id="rId18"/>
    <p:sldId id="274" r:id="rId19"/>
    <p:sldId id="278" r:id="rId20"/>
    <p:sldId id="275" r:id="rId21"/>
    <p:sldId id="277" r:id="rId22"/>
    <p:sldId id="286" r:id="rId23"/>
    <p:sldId id="287" r:id="rId24"/>
    <p:sldId id="288" r:id="rId25"/>
    <p:sldId id="281" r:id="rId26"/>
    <p:sldId id="282" r:id="rId27"/>
    <p:sldId id="283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特别工作室" initials="特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  <p:sp>
        <p:nvSpPr>
          <p:cNvPr id="4301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 eaLnBrk="1" hangingPunct="1"/>
            <a:fld id="{9A0DB2DC-4C9A-4742-B13C-FB6460FD3503}" type="slidenum">
              <a:rPr lang="en-US" altLang="zh-CN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en-US" altLang="zh-CN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01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幻灯片图像占位符 13313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3251" name="文本占位符 13314"/>
          <p:cNvSpPr>
            <a:spLocks noGrp="1" noRot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9394" name="Rectangle 3"/>
          <p:cNvSpPr/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GIF"/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29.jpe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hyperlink" Target="file:///C:\Users\XKW\Desktop\&#34321;&#33735;&#25112;&#26415;%201.wmv" TargetMode="Externa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hyperlink" Target="http://pic2.itiexue.net/pics/2010_7_22_353_11500353.jpg" TargetMode="Externa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hyperlink" Target="http://pic.itiexue.net/pics/2010_7_22_366_11500366.jpg" TargetMode="Externa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3" descr="日本投降仪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1743075"/>
            <a:ext cx="4138613" cy="298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6" name="Picture 2" descr="5D1201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350" y="333375"/>
            <a:ext cx="304165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4295775" y="5157788"/>
            <a:ext cx="529272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36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两张图片反映的是什么场景 ？标志着什么？</a:t>
            </a:r>
            <a:endParaRPr lang="zh-CN" altLang="en-US" sz="36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1988" name="Picture 5" descr="TP12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61913"/>
            <a:ext cx="2952750" cy="127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WordArt 6"/>
          <p:cNvSpPr>
            <a:spLocks noTextEdit="1"/>
          </p:cNvSpPr>
          <p:nvPr/>
        </p:nvSpPr>
        <p:spPr>
          <a:xfrm>
            <a:off x="1847850" y="595313"/>
            <a:ext cx="18669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温故知新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1990" name="Picture 11" descr="老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663" y="3494088"/>
            <a:ext cx="3721100" cy="3535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6309" name="Picture 5" descr="毛泽东与蒋介石重庆谈判 194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933768"/>
            <a:ext cx="7199313" cy="573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WordArt 3"/>
          <p:cNvSpPr>
            <a:spLocks noTextEdit="1"/>
          </p:cNvSpPr>
          <p:nvPr/>
        </p:nvSpPr>
        <p:spPr>
          <a:xfrm>
            <a:off x="8451850" y="157480"/>
            <a:ext cx="3615055" cy="14077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迷你简超粗圆" charset="0"/>
                <a:ea typeface="迷你简超粗圆" charset="0"/>
              </a:rPr>
              <a:t>谈成了吗？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迷你简超粗圆" charset="0"/>
              <a:ea typeface="迷你简超粗圆" charset="0"/>
            </a:endParaRPr>
          </a:p>
        </p:txBody>
      </p:sp>
      <p:pic>
        <p:nvPicPr>
          <p:cNvPr id="58371" name="Picture 4" descr="两党旗帜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159375" y="4710113"/>
            <a:ext cx="2376488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9138" name="Text Box 2"/>
          <p:cNvSpPr txBox="1">
            <a:spLocks noChangeArrowheads="1"/>
          </p:cNvSpPr>
          <p:nvPr/>
        </p:nvSpPr>
        <p:spPr bwMode="auto">
          <a:xfrm>
            <a:off x="593090" y="157163"/>
            <a:ext cx="88931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重庆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谈判概况（时间、地点、中共代表、结果）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6310" name="Text Box 6"/>
          <p:cNvSpPr txBox="1"/>
          <p:nvPr/>
        </p:nvSpPr>
        <p:spPr>
          <a:xfrm>
            <a:off x="7650480" y="934085"/>
            <a:ext cx="644525" cy="55451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000" b="1" dirty="0">
                <a:latin typeface="Calibri" panose="020F0502020204030204" charset="0"/>
                <a:ea typeface="宋体" panose="02010600030101010101" pitchFamily="2" charset="-122"/>
              </a:rPr>
              <a:t>重庆谈判毛泽东和蒋介石互敬酒</a:t>
            </a:r>
            <a:endParaRPr lang="zh-CN" altLang="en-US" sz="3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850" y="1780540"/>
            <a:ext cx="3395980" cy="48044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重庆谈判</a:t>
            </a:r>
            <a:r>
              <a:rPr lang="en-US" altLang="zh-CN"/>
              <a:t>——</a:t>
            </a:r>
            <a:r>
              <a:rPr lang="zh-CN" altLang="en-US"/>
              <a:t>谈判结果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5"/>
            <a:ext cx="6228080" cy="4838700"/>
          </a:xfrm>
        </p:spPr>
        <p:txBody>
          <a:bodyPr>
            <a:normAutofit fontScale="90000"/>
          </a:bodyPr>
          <a:p>
            <a:r>
              <a:rPr lang="zh-CN" altLang="en-US" b="1"/>
              <a:t>时间：</a:t>
            </a:r>
            <a:endParaRPr lang="zh-CN" altLang="en-US" b="1"/>
          </a:p>
          <a:p>
            <a:r>
              <a:rPr lang="zh-CN" altLang="en-US" b="1"/>
              <a:t>           </a:t>
            </a:r>
            <a:r>
              <a:rPr lang="en-US" altLang="zh-CN" b="1"/>
              <a:t>1945</a:t>
            </a:r>
            <a:r>
              <a:rPr lang="zh-CN" altLang="en-US" b="1"/>
              <a:t>年</a:t>
            </a:r>
            <a:r>
              <a:rPr lang="en-US" altLang="zh-CN" b="1"/>
              <a:t>10</a:t>
            </a:r>
            <a:r>
              <a:rPr lang="zh-CN" altLang="en-US" b="1"/>
              <a:t>月</a:t>
            </a:r>
            <a:r>
              <a:rPr lang="en-US" altLang="zh-CN" b="1"/>
              <a:t>10</a:t>
            </a:r>
            <a:r>
              <a:rPr lang="zh-CN" altLang="en-US" b="1"/>
              <a:t>日</a:t>
            </a:r>
            <a:endParaRPr lang="zh-CN" altLang="en-US" b="1"/>
          </a:p>
          <a:p>
            <a:r>
              <a:rPr lang="zh-CN" altLang="en-US" b="1"/>
              <a:t>文件：</a:t>
            </a:r>
            <a:endParaRPr lang="zh-CN" altLang="en-US" b="1"/>
          </a:p>
          <a:p>
            <a:r>
              <a:rPr lang="zh-CN" altLang="en-US" b="1"/>
              <a:t>《政府与中共代表会谈纪要》</a:t>
            </a:r>
            <a:endParaRPr lang="zh-CN" altLang="en-US" b="1"/>
          </a:p>
          <a:p>
            <a:r>
              <a:rPr lang="en-US" altLang="zh-CN" b="1"/>
              <a:t>               </a:t>
            </a:r>
            <a:r>
              <a:rPr lang="en-US" altLang="zh-CN" b="1">
                <a:solidFill>
                  <a:srgbClr val="FF0000"/>
                </a:solidFill>
              </a:rPr>
              <a:t> “</a:t>
            </a:r>
            <a:r>
              <a:rPr lang="zh-CN" altLang="en-US" b="1">
                <a:solidFill>
                  <a:srgbClr val="FF0000"/>
                </a:solidFill>
              </a:rPr>
              <a:t>双十协定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chemeClr val="tx1"/>
                </a:solidFill>
              </a:rPr>
              <a:t>内容：</a:t>
            </a:r>
            <a:endParaRPr lang="zh-CN" altLang="en-US" b="1">
              <a:solidFill>
                <a:schemeClr val="tx1"/>
              </a:solidFill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、以和平、民主、团结、统一为基础，长期合作，坚决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避免内战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，建立独立、自由和富强的新中国；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、召开政治协商会议，邀请各党代表和社会贤达协商国是，讨论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和平建国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方案。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355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8695" y="1532890"/>
            <a:ext cx="3794760" cy="2621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695" y="4247515"/>
            <a:ext cx="3794760" cy="2416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7" name="图片 17416" descr="029"/>
          <p:cNvPicPr>
            <a:picLocks noChangeAspect="1"/>
          </p:cNvPicPr>
          <p:nvPr/>
        </p:nvPicPr>
        <p:blipFill>
          <a:blip r:embed="rId1"/>
          <a:srcRect l="28555" t="1921" r="29961" b="7803"/>
          <a:stretch>
            <a:fillRect/>
          </a:stretch>
        </p:blipFill>
        <p:spPr>
          <a:xfrm>
            <a:off x="2711450" y="692150"/>
            <a:ext cx="2058988" cy="2689225"/>
          </a:xfrm>
          <a:prstGeom prst="rect">
            <a:avLst/>
          </a:prstGeom>
          <a:noFill/>
          <a:ln w="57150" cap="flat" cmpd="thinThick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7418" name="图片 17417" descr="030"/>
          <p:cNvPicPr>
            <a:picLocks noChangeAspect="1"/>
          </p:cNvPicPr>
          <p:nvPr/>
        </p:nvPicPr>
        <p:blipFill>
          <a:blip r:embed="rId2"/>
          <a:srcRect l="50626" t="20828" r="5624" b="35431"/>
          <a:stretch>
            <a:fillRect/>
          </a:stretch>
        </p:blipFill>
        <p:spPr>
          <a:xfrm>
            <a:off x="5448300" y="692150"/>
            <a:ext cx="4495800" cy="2698750"/>
          </a:xfrm>
          <a:prstGeom prst="rect">
            <a:avLst/>
          </a:prstGeom>
          <a:noFill/>
          <a:ln w="57150" cap="flat" cmpd="thinThick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7426" name="图片 17425" descr="19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3573463"/>
            <a:ext cx="3960813" cy="2519362"/>
          </a:xfrm>
          <a:prstGeom prst="rect">
            <a:avLst/>
          </a:prstGeom>
          <a:noFill/>
          <a:ln w="57150" cap="flat" cmpd="thickThin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7427" name="图片 17426" descr="028"/>
          <p:cNvPicPr>
            <a:picLocks noChangeAspect="1"/>
          </p:cNvPicPr>
          <p:nvPr/>
        </p:nvPicPr>
        <p:blipFill>
          <a:blip r:embed="rId4"/>
          <a:srcRect l="59732" t="8946" r="4027" b="8884"/>
          <a:stretch>
            <a:fillRect/>
          </a:stretch>
        </p:blipFill>
        <p:spPr>
          <a:xfrm>
            <a:off x="7253288" y="3644900"/>
            <a:ext cx="2155825" cy="2952750"/>
          </a:xfrm>
          <a:prstGeom prst="rect">
            <a:avLst/>
          </a:prstGeom>
          <a:noFill/>
          <a:ln w="57150" cap="flat" cmpd="thinThick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" name="Text Box 8"/>
          <p:cNvSpPr txBox="1"/>
          <p:nvPr/>
        </p:nvSpPr>
        <p:spPr>
          <a:xfrm>
            <a:off x="1697038" y="817563"/>
            <a:ext cx="1044575" cy="34750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美国援助国民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党的军事装备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4" name="Text Box 4"/>
          <p:cNvSpPr txBox="1"/>
          <p:nvPr/>
        </p:nvSpPr>
        <p:spPr>
          <a:xfrm>
            <a:off x="9946640" y="727075"/>
            <a:ext cx="613410" cy="27019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美军在塘沽登陆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5" name="Text Box 6"/>
          <p:cNvSpPr txBox="1"/>
          <p:nvPr/>
        </p:nvSpPr>
        <p:spPr>
          <a:xfrm>
            <a:off x="9515475" y="3573780"/>
            <a:ext cx="1044575" cy="30886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algn="ctr"/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美军教官帮助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训练国民党军</a:t>
            </a:r>
            <a:endParaRPr lang="zh-CN" altLang="en-US" sz="24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6" name="Rectangle 7"/>
          <p:cNvSpPr/>
          <p:nvPr/>
        </p:nvSpPr>
        <p:spPr>
          <a:xfrm>
            <a:off x="1512888" y="6110288"/>
            <a:ext cx="7391400" cy="4914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美国飞机空运国民党军队到内战前线</a:t>
            </a:r>
            <a:endParaRPr lang="zh-CN" altLang="en-US" sz="2600" b="1" dirty="0">
              <a:solidFill>
                <a:srgbClr val="99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Picture 4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2863"/>
            <a:ext cx="9144000" cy="68659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2469" name="表格 62468"/>
          <p:cNvGraphicFramePr/>
          <p:nvPr/>
        </p:nvGraphicFramePr>
        <p:xfrm>
          <a:off x="2351088" y="2192338"/>
          <a:ext cx="7632700" cy="4189095"/>
        </p:xfrm>
        <a:graphic>
          <a:graphicData uri="http://schemas.openxmlformats.org/drawingml/2006/table">
            <a:tbl>
              <a:tblPr/>
              <a:tblGrid>
                <a:gridCol w="1868805"/>
                <a:gridCol w="3816350"/>
                <a:gridCol w="1947545"/>
              </a:tblGrid>
              <a:tr h="518160"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800" b="1" dirty="0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国民党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共产党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674370"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dirty="0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拥有军队</a:t>
                      </a:r>
                      <a:endParaRPr lang="zh-CN" altLang="en-US" sz="2400" b="1" dirty="0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430</a:t>
                      </a: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万人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130</a:t>
                      </a: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万人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1036320"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武器装备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接收</a:t>
                      </a:r>
                      <a:r>
                        <a:rPr lang="en-US" altLang="zh-CN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100</a:t>
                      </a: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万日军装备，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取得美国大量武器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基本是步枪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695325"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拥有人口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3</a:t>
                      </a: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亿多人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</a:t>
                      </a: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亿多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1264920"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拥有地区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大城市，绝大部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分铁路交通线</a:t>
                      </a:r>
                      <a:endParaRPr lang="zh-CN" altLang="en-US" sz="2400" b="1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 defTabSz="914400" eaLnBrk="0" hangingPunct="0">
                        <a:spcBef>
                          <a:spcPct val="20000"/>
                        </a:spcBef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dirty="0">
                          <a:solidFill>
                            <a:srgbClr val="66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小城镇、乡村、偏远地区</a:t>
                      </a:r>
                      <a:endParaRPr lang="zh-CN" altLang="en-US" sz="2400" b="1" dirty="0">
                        <a:solidFill>
                          <a:srgbClr val="66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T="45712" marB="45712" anchor="t"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62495" name="WordArt 69"/>
          <p:cNvSpPr>
            <a:spLocks noTextEdit="1"/>
          </p:cNvSpPr>
          <p:nvPr/>
        </p:nvSpPr>
        <p:spPr>
          <a:xfrm>
            <a:off x="3287713" y="1100138"/>
            <a:ext cx="5600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迷你简超粗圆" charset="0"/>
                <a:ea typeface="迷你简超粗圆" charset="0"/>
              </a:rPr>
              <a:t>解放战争初期国共力量对比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迷你简超粗圆" charset="0"/>
              <a:ea typeface="迷你简超粗圆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1" name="Picture 4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2863"/>
            <a:ext cx="9144000" cy="686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7"/>
          <p:cNvSpPr/>
          <p:nvPr/>
        </p:nvSpPr>
        <p:spPr>
          <a:xfrm>
            <a:off x="1558925" y="2127250"/>
            <a:ext cx="2808288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1946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年</a:t>
            </a:r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6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月，蒋介石撕毁协议，密令军队向解放区进攻！</a:t>
            </a:r>
            <a:endParaRPr lang="zh-CN" altLang="en-US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1443" name="Picture 2" descr="地图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0413" y="1366838"/>
            <a:ext cx="5989637" cy="5446712"/>
          </a:xfrm>
          <a:prstGeom prst="rect">
            <a:avLst/>
          </a:prstGeom>
          <a:noFill/>
          <a:ln w="1270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AutoShape 8"/>
          <p:cNvSpPr/>
          <p:nvPr/>
        </p:nvSpPr>
        <p:spPr>
          <a:xfrm>
            <a:off x="5880100" y="2749550"/>
            <a:ext cx="3581400" cy="3200400"/>
          </a:xfrm>
          <a:prstGeom prst="irregularSeal1">
            <a:avLst/>
          </a:prstGeom>
          <a:solidFill>
            <a:srgbClr val="FF3300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1946</a:t>
            </a: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月进攻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中原解放区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5" name="Text Box 11"/>
          <p:cNvSpPr txBox="1"/>
          <p:nvPr/>
        </p:nvSpPr>
        <p:spPr>
          <a:xfrm>
            <a:off x="1558925" y="783273"/>
            <a:ext cx="36753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迷你简超粗圆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迷你简超粗圆" pitchFamily="2" charset="-122"/>
              </a:rPr>
              <a:t>、全面内战的爆发</a:t>
            </a:r>
            <a:endParaRPr lang="zh-CN" altLang="en-US" sz="3200" b="1" dirty="0">
              <a:latin typeface="Arial" panose="020B0604020202020204" pitchFamily="34" charset="0"/>
              <a:ea typeface="迷你简超粗圆" pitchFamily="2" charset="-122"/>
            </a:endParaRPr>
          </a:p>
        </p:txBody>
      </p:sp>
      <p:grpSp>
        <p:nvGrpSpPr>
          <p:cNvPr id="61446" name="组合 4"/>
          <p:cNvGrpSpPr/>
          <p:nvPr/>
        </p:nvGrpSpPr>
        <p:grpSpPr>
          <a:xfrm>
            <a:off x="1524246" y="50800"/>
            <a:ext cx="9143754" cy="661988"/>
            <a:chOff x="0" y="-838201"/>
            <a:chExt cx="9144000" cy="582613"/>
          </a:xfrm>
        </p:grpSpPr>
        <p:sp>
          <p:nvSpPr>
            <p:cNvPr id="61447" name="矩形 16417"/>
            <p:cNvSpPr/>
            <p:nvPr/>
          </p:nvSpPr>
          <p:spPr>
            <a:xfrm>
              <a:off x="0" y="-838201"/>
              <a:ext cx="9144000" cy="582613"/>
            </a:xfrm>
            <a:prstGeom prst="rect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eaLnBrk="0" hangingPunct="0"/>
              <a:endParaRPr lang="zh-CN" altLang="en-US" sz="1800" dirty="0">
                <a:latin typeface="Arial" panose="020B0604020202020204" pitchFamily="34" charset="0"/>
                <a:ea typeface="迷你简超粗圆" pitchFamily="2" charset="-122"/>
              </a:endParaRPr>
            </a:p>
          </p:txBody>
        </p:sp>
        <p:sp>
          <p:nvSpPr>
            <p:cNvPr id="61448" name="矩形 12300"/>
            <p:cNvSpPr>
              <a:spLocks noTextEdit="1"/>
            </p:cNvSpPr>
            <p:nvPr/>
          </p:nvSpPr>
          <p:spPr>
            <a:xfrm>
              <a:off x="3246280" y="-775152"/>
              <a:ext cx="3013321" cy="4572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0000"/>
            </a:bodyPr>
            <a:p>
              <a:pPr algn="ctr"/>
              <a:r>
                <a:rPr lang="zh-CN" altLang="en-US" sz="3600" b="1">
                  <a:solidFill>
                    <a:srgbClr val="FFFF00"/>
                  </a:solidFill>
                  <a:latin typeface="迷你简超粗圆" charset="0"/>
                  <a:ea typeface="迷你简超粗圆" charset="0"/>
                </a:rPr>
                <a:t>国民党发动内战</a:t>
              </a:r>
              <a:endParaRPr lang="zh-CN" altLang="en-US" sz="3600" b="1">
                <a:solidFill>
                  <a:srgbClr val="FFFF00"/>
                </a:solidFill>
                <a:latin typeface="迷你简超粗圆" charset="0"/>
                <a:ea typeface="迷你简超粗圆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58925" y="5714365"/>
            <a:ext cx="331660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迷你简超粗圆" pitchFamily="2" charset="-122"/>
                <a:cs typeface="+mn-ea"/>
              </a:rPr>
              <a:t>全面内战爆发！</a:t>
            </a:r>
            <a:endParaRPr lang="zh-CN" altLang="en-US" sz="32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7110" y="2080895"/>
            <a:ext cx="3263900" cy="456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形标注 3"/>
          <p:cNvSpPr/>
          <p:nvPr/>
        </p:nvSpPr>
        <p:spPr>
          <a:xfrm>
            <a:off x="6720840" y="467995"/>
            <a:ext cx="5327015" cy="135445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“一切反动派都是纸老虎”</a:t>
            </a:r>
            <a:endParaRPr lang="zh-CN" altLang="en-US" sz="3200"/>
          </a:p>
        </p:txBody>
      </p:sp>
      <p:sp>
        <p:nvSpPr>
          <p:cNvPr id="31746" name="文本框 99"/>
          <p:cNvSpPr txBox="1"/>
          <p:nvPr/>
        </p:nvSpPr>
        <p:spPr>
          <a:xfrm>
            <a:off x="1034415" y="1697990"/>
            <a:ext cx="61779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运动战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为主要方式，以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歼灭敌人有生力量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为主要目标，集中优势兵力各个歼灭敌人的作战原则和方针。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5140" y="4118610"/>
            <a:ext cx="52882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结果：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粉碎了敌人的全面进攻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6" descr="地图1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9388" y="981075"/>
            <a:ext cx="6464300" cy="4987925"/>
          </a:xfrm>
          <a:prstGeom prst="rect">
            <a:avLst/>
          </a:prstGeom>
          <a:noFill/>
          <a:ln w="12700">
            <a:solidFill>
              <a:srgbClr val="99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8675" name="Oval 3"/>
          <p:cNvSpPr/>
          <p:nvPr/>
        </p:nvSpPr>
        <p:spPr>
          <a:xfrm>
            <a:off x="3989388" y="1876425"/>
            <a:ext cx="1763712" cy="1966913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陕甘宁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8676" name="Oval 4"/>
          <p:cNvSpPr/>
          <p:nvPr/>
        </p:nvSpPr>
        <p:spPr>
          <a:xfrm>
            <a:off x="8432800" y="2152650"/>
            <a:ext cx="1901825" cy="1900238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山东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8677" name="文本框 99"/>
          <p:cNvSpPr txBox="1"/>
          <p:nvPr/>
        </p:nvSpPr>
        <p:spPr>
          <a:xfrm>
            <a:off x="1412875" y="1876425"/>
            <a:ext cx="257683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99"/>
                </a:solidFill>
                <a:latin typeface="宋体" panose="02010600030101010101" pitchFamily="2" charset="-122"/>
              </a:rPr>
              <a:t>1947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3200" b="1" dirty="0">
                <a:solidFill>
                  <a:srgbClr val="000099"/>
                </a:solidFill>
                <a:latin typeface="Calibri" panose="020F0502020204030204" charset="0"/>
              </a:rPr>
              <a:t>3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</a:rPr>
              <a:t>月，国民党全面进攻被粉碎，开始发动了对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陕甘宁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</a:rPr>
              <a:t>解放区与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山东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</a:rPr>
              <a:t>解放区的重点进攻。</a:t>
            </a:r>
            <a:endParaRPr lang="zh-CN" altLang="en-US" sz="3200" b="1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63501" name="矩形 32781"/>
          <p:cNvSpPr>
            <a:spLocks noTextEdit="1"/>
          </p:cNvSpPr>
          <p:nvPr/>
        </p:nvSpPr>
        <p:spPr>
          <a:xfrm>
            <a:off x="311468" y="520700"/>
            <a:ext cx="846137" cy="4968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eaLnBrk="0" hangingPunct="0"/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国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民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党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攻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4301490" y="3064828"/>
            <a:ext cx="935038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anchor="t"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延安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/>
      <p:bldP spid="28676" grpId="0" bldLvl="0"/>
      <p:bldP spid="3277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Picture 4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2863"/>
            <a:ext cx="9144000" cy="686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755650"/>
            <a:ext cx="5594350" cy="475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3" descr="去不去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038" y="2420938"/>
            <a:ext cx="3419475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5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87950" y="831850"/>
            <a:ext cx="5480050" cy="1060450"/>
          </a:xfrm>
          <a:prstGeom prst="cloudCallout">
            <a:avLst>
              <a:gd name="adj1" fmla="val 39593"/>
              <a:gd name="adj2" fmla="val 121347"/>
            </a:avLst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守？还是不守？</a:t>
            </a:r>
            <a:endParaRPr kumimoji="1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0" name="Text Box 6"/>
          <p:cNvSpPr txBox="1"/>
          <p:nvPr/>
        </p:nvSpPr>
        <p:spPr>
          <a:xfrm>
            <a:off x="1416050" y="5445125"/>
            <a:ext cx="583247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面对着敌众我寡，以及扎根十年之久的根据地延安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6291263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sz="4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type="title"/>
          </p:nvPr>
        </p:nvSpPr>
        <p:spPr>
          <a:xfrm>
            <a:off x="2497138" y="609600"/>
            <a:ext cx="7772400" cy="1143000"/>
          </a:xfrm>
        </p:spPr>
        <p:txBody>
          <a:bodyPr vert="horz" wrap="square" lIns="91440" tIns="45720" rIns="91440" bIns="45720" anchor="ctr">
            <a:normAutofit fontScale="90000"/>
          </a:bodyPr>
          <a:p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9700" name="Text Box 4"/>
          <p:cNvSpPr txBox="1"/>
          <p:nvPr/>
        </p:nvSpPr>
        <p:spPr>
          <a:xfrm>
            <a:off x="4478338" y="6392863"/>
            <a:ext cx="2362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31749" name="Rectangle 6"/>
          <p:cNvSpPr/>
          <p:nvPr/>
        </p:nvSpPr>
        <p:spPr>
          <a:xfrm>
            <a:off x="2279650" y="547688"/>
            <a:ext cx="82438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转战陕北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31750" name="Picture 7" descr="1"/>
          <p:cNvPicPr>
            <a:picLocks noChangeAspect="1"/>
          </p:cNvPicPr>
          <p:nvPr/>
        </p:nvPicPr>
        <p:blipFill>
          <a:blip r:embed="rId1"/>
          <a:srcRect l="2437" t="3108" r="1486" b="1688"/>
          <a:stretch>
            <a:fillRect/>
          </a:stretch>
        </p:blipFill>
        <p:spPr>
          <a:xfrm>
            <a:off x="657860" y="1589088"/>
            <a:ext cx="5400675" cy="4667250"/>
          </a:xfrm>
          <a:prstGeom prst="rect">
            <a:avLst/>
          </a:prstGeom>
          <a:noFill/>
          <a:ln w="57150" cap="flat" cmpd="thinThick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6733540" y="1847850"/>
            <a:ext cx="461581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阅读课本</a:t>
            </a:r>
            <a:r>
              <a:rPr lang="en-US" altLang="zh-CN" sz="4000" b="1"/>
              <a:t>p124</a:t>
            </a:r>
            <a:r>
              <a:rPr lang="zh-CN" altLang="en-US" sz="4000" b="1"/>
              <a:t>的内容，运用具体史实，说说解放区军民是如何进行自卫反击的。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2" descr="003"/>
          <p:cNvPicPr>
            <a:picLocks noChangeAspect="1"/>
          </p:cNvPicPr>
          <p:nvPr/>
        </p:nvPicPr>
        <p:blipFill>
          <a:blip r:embed="rId1">
            <a:lum bright="-12000" contrast="24000"/>
          </a:blip>
          <a:srcRect b="-50"/>
          <a:stretch>
            <a:fillRect/>
          </a:stretch>
        </p:blipFill>
        <p:spPr>
          <a:xfrm>
            <a:off x="522288" y="793750"/>
            <a:ext cx="5688012" cy="5489575"/>
          </a:xfrm>
          <a:prstGeom prst="rect">
            <a:avLst/>
          </a:prstGeom>
          <a:noFill/>
          <a:ln w="57150" cap="flat" cmpd="thickThin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2771" name="Freeform 3"/>
          <p:cNvSpPr/>
          <p:nvPr/>
        </p:nvSpPr>
        <p:spPr>
          <a:xfrm>
            <a:off x="1743075" y="669925"/>
            <a:ext cx="5276850" cy="5162550"/>
          </a:xfrm>
          <a:custGeom>
            <a:avLst/>
            <a:gdLst>
              <a:gd name="txL" fmla="*/ 0 w 3734"/>
              <a:gd name="txT" fmla="*/ 0 h 3554"/>
              <a:gd name="txR" fmla="*/ 3734 w 3734"/>
              <a:gd name="txB" fmla="*/ 3554 h 3554"/>
            </a:gdLst>
            <a:ahLst/>
            <a:cxnLst>
              <a:cxn ang="0">
                <a:pos x="1104" y="3554"/>
              </a:cxn>
              <a:cxn ang="0">
                <a:pos x="1240" y="3417"/>
              </a:cxn>
              <a:cxn ang="0">
                <a:pos x="1421" y="3327"/>
              </a:cxn>
              <a:cxn ang="0">
                <a:pos x="1466" y="3145"/>
              </a:cxn>
              <a:cxn ang="0">
                <a:pos x="1466" y="2918"/>
              </a:cxn>
              <a:cxn ang="0">
                <a:pos x="1693" y="2692"/>
              </a:cxn>
              <a:cxn ang="0">
                <a:pos x="1875" y="2692"/>
              </a:cxn>
              <a:cxn ang="0">
                <a:pos x="2283" y="2873"/>
              </a:cxn>
              <a:cxn ang="0">
                <a:pos x="2464" y="2918"/>
              </a:cxn>
              <a:cxn ang="0">
                <a:pos x="2464" y="2782"/>
              </a:cxn>
              <a:cxn ang="0">
                <a:pos x="2555" y="2692"/>
              </a:cxn>
              <a:cxn ang="0">
                <a:pos x="2374" y="2329"/>
              </a:cxn>
              <a:cxn ang="0">
                <a:pos x="2192" y="2238"/>
              </a:cxn>
              <a:cxn ang="0">
                <a:pos x="2101" y="2238"/>
              </a:cxn>
              <a:cxn ang="0">
                <a:pos x="1965" y="2193"/>
              </a:cxn>
              <a:cxn ang="0">
                <a:pos x="1829" y="2193"/>
              </a:cxn>
              <a:cxn ang="0">
                <a:pos x="1875" y="2102"/>
              </a:cxn>
              <a:cxn ang="0">
                <a:pos x="2238" y="2102"/>
              </a:cxn>
              <a:cxn ang="0">
                <a:pos x="2419" y="1694"/>
              </a:cxn>
              <a:cxn ang="0">
                <a:pos x="2510" y="1558"/>
              </a:cxn>
              <a:cxn ang="0">
                <a:pos x="2328" y="1558"/>
              </a:cxn>
              <a:cxn ang="0">
                <a:pos x="2011" y="1694"/>
              </a:cxn>
              <a:cxn ang="0">
                <a:pos x="1466" y="1830"/>
              </a:cxn>
              <a:cxn ang="0">
                <a:pos x="786" y="1739"/>
              </a:cxn>
              <a:cxn ang="0">
                <a:pos x="605" y="1739"/>
              </a:cxn>
              <a:cxn ang="0">
                <a:pos x="469" y="1694"/>
              </a:cxn>
              <a:cxn ang="0">
                <a:pos x="378" y="1603"/>
              </a:cxn>
              <a:cxn ang="0">
                <a:pos x="151" y="1694"/>
              </a:cxn>
              <a:cxn ang="0">
                <a:pos x="15" y="1739"/>
              </a:cxn>
              <a:cxn ang="0">
                <a:pos x="60" y="1603"/>
              </a:cxn>
              <a:cxn ang="0">
                <a:pos x="332" y="1558"/>
              </a:cxn>
              <a:cxn ang="0">
                <a:pos x="469" y="1603"/>
              </a:cxn>
              <a:cxn ang="0">
                <a:pos x="786" y="1648"/>
              </a:cxn>
              <a:cxn ang="0">
                <a:pos x="922" y="1467"/>
              </a:cxn>
              <a:cxn ang="0">
                <a:pos x="1058" y="1376"/>
              </a:cxn>
              <a:cxn ang="0">
                <a:pos x="1240" y="1240"/>
              </a:cxn>
              <a:cxn ang="0">
                <a:pos x="1557" y="1240"/>
              </a:cxn>
              <a:cxn ang="0">
                <a:pos x="1875" y="1104"/>
              </a:cxn>
              <a:cxn ang="0">
                <a:pos x="2056" y="1104"/>
              </a:cxn>
              <a:cxn ang="0">
                <a:pos x="2192" y="1104"/>
              </a:cxn>
              <a:cxn ang="0">
                <a:pos x="2646" y="1422"/>
              </a:cxn>
              <a:cxn ang="0">
                <a:pos x="2736" y="1286"/>
              </a:cxn>
              <a:cxn ang="0">
                <a:pos x="2600" y="1013"/>
              </a:cxn>
              <a:cxn ang="0">
                <a:pos x="2691" y="877"/>
              </a:cxn>
              <a:cxn ang="0">
                <a:pos x="2600" y="696"/>
              </a:cxn>
              <a:cxn ang="0">
                <a:pos x="2873" y="242"/>
              </a:cxn>
              <a:cxn ang="0">
                <a:pos x="2873" y="106"/>
              </a:cxn>
              <a:cxn ang="0">
                <a:pos x="2691" y="61"/>
              </a:cxn>
              <a:cxn ang="0">
                <a:pos x="2510" y="106"/>
              </a:cxn>
              <a:cxn ang="0">
                <a:pos x="2419" y="152"/>
              </a:cxn>
              <a:cxn ang="0">
                <a:pos x="2374" y="15"/>
              </a:cxn>
              <a:cxn ang="0">
                <a:pos x="2600" y="61"/>
              </a:cxn>
              <a:cxn ang="0">
                <a:pos x="2782" y="197"/>
              </a:cxn>
              <a:cxn ang="0">
                <a:pos x="3009" y="152"/>
              </a:cxn>
              <a:cxn ang="0">
                <a:pos x="3145" y="152"/>
              </a:cxn>
              <a:cxn ang="0">
                <a:pos x="2918" y="741"/>
              </a:cxn>
              <a:cxn ang="0">
                <a:pos x="2873" y="832"/>
              </a:cxn>
              <a:cxn ang="0">
                <a:pos x="2963" y="923"/>
              </a:cxn>
              <a:cxn ang="0">
                <a:pos x="3190" y="923"/>
              </a:cxn>
              <a:cxn ang="0">
                <a:pos x="3372" y="968"/>
              </a:cxn>
              <a:cxn ang="0">
                <a:pos x="3734" y="1059"/>
              </a:cxn>
            </a:cxnLst>
            <a:rect l="txL" t="txT" r="txR" b="txB"/>
            <a:pathLst>
              <a:path w="3734" h="3554">
                <a:moveTo>
                  <a:pt x="1104" y="3554"/>
                </a:moveTo>
                <a:cubicBezTo>
                  <a:pt x="1145" y="3504"/>
                  <a:pt x="1187" y="3455"/>
                  <a:pt x="1240" y="3417"/>
                </a:cubicBezTo>
                <a:cubicBezTo>
                  <a:pt x="1293" y="3379"/>
                  <a:pt x="1383" y="3372"/>
                  <a:pt x="1421" y="3327"/>
                </a:cubicBezTo>
                <a:cubicBezTo>
                  <a:pt x="1459" y="3282"/>
                  <a:pt x="1459" y="3213"/>
                  <a:pt x="1466" y="3145"/>
                </a:cubicBezTo>
                <a:cubicBezTo>
                  <a:pt x="1473" y="3077"/>
                  <a:pt x="1428" y="2993"/>
                  <a:pt x="1466" y="2918"/>
                </a:cubicBezTo>
                <a:cubicBezTo>
                  <a:pt x="1504" y="2843"/>
                  <a:pt x="1625" y="2730"/>
                  <a:pt x="1693" y="2692"/>
                </a:cubicBezTo>
                <a:cubicBezTo>
                  <a:pt x="1761" y="2654"/>
                  <a:pt x="1777" y="2662"/>
                  <a:pt x="1875" y="2692"/>
                </a:cubicBezTo>
                <a:cubicBezTo>
                  <a:pt x="1973" y="2722"/>
                  <a:pt x="2185" y="2835"/>
                  <a:pt x="2283" y="2873"/>
                </a:cubicBezTo>
                <a:cubicBezTo>
                  <a:pt x="2381" y="2911"/>
                  <a:pt x="2434" y="2933"/>
                  <a:pt x="2464" y="2918"/>
                </a:cubicBezTo>
                <a:cubicBezTo>
                  <a:pt x="2494" y="2903"/>
                  <a:pt x="2449" y="2820"/>
                  <a:pt x="2464" y="2782"/>
                </a:cubicBezTo>
                <a:cubicBezTo>
                  <a:pt x="2479" y="2744"/>
                  <a:pt x="2570" y="2767"/>
                  <a:pt x="2555" y="2692"/>
                </a:cubicBezTo>
                <a:cubicBezTo>
                  <a:pt x="2540" y="2617"/>
                  <a:pt x="2434" y="2405"/>
                  <a:pt x="2374" y="2329"/>
                </a:cubicBezTo>
                <a:cubicBezTo>
                  <a:pt x="2314" y="2253"/>
                  <a:pt x="2237" y="2253"/>
                  <a:pt x="2192" y="2238"/>
                </a:cubicBezTo>
                <a:cubicBezTo>
                  <a:pt x="2147" y="2223"/>
                  <a:pt x="2139" y="2245"/>
                  <a:pt x="2101" y="2238"/>
                </a:cubicBezTo>
                <a:cubicBezTo>
                  <a:pt x="2063" y="2231"/>
                  <a:pt x="2010" y="2200"/>
                  <a:pt x="1965" y="2193"/>
                </a:cubicBezTo>
                <a:cubicBezTo>
                  <a:pt x="1920" y="2186"/>
                  <a:pt x="1844" y="2208"/>
                  <a:pt x="1829" y="2193"/>
                </a:cubicBezTo>
                <a:cubicBezTo>
                  <a:pt x="1814" y="2178"/>
                  <a:pt x="1807" y="2117"/>
                  <a:pt x="1875" y="2102"/>
                </a:cubicBezTo>
                <a:cubicBezTo>
                  <a:pt x="1943" y="2087"/>
                  <a:pt x="2147" y="2170"/>
                  <a:pt x="2238" y="2102"/>
                </a:cubicBezTo>
                <a:cubicBezTo>
                  <a:pt x="2329" y="2034"/>
                  <a:pt x="2374" y="1785"/>
                  <a:pt x="2419" y="1694"/>
                </a:cubicBezTo>
                <a:cubicBezTo>
                  <a:pt x="2464" y="1603"/>
                  <a:pt x="2525" y="1581"/>
                  <a:pt x="2510" y="1558"/>
                </a:cubicBezTo>
                <a:cubicBezTo>
                  <a:pt x="2495" y="1535"/>
                  <a:pt x="2411" y="1535"/>
                  <a:pt x="2328" y="1558"/>
                </a:cubicBezTo>
                <a:cubicBezTo>
                  <a:pt x="2245" y="1581"/>
                  <a:pt x="2155" y="1649"/>
                  <a:pt x="2011" y="1694"/>
                </a:cubicBezTo>
                <a:cubicBezTo>
                  <a:pt x="1867" y="1739"/>
                  <a:pt x="1670" y="1822"/>
                  <a:pt x="1466" y="1830"/>
                </a:cubicBezTo>
                <a:cubicBezTo>
                  <a:pt x="1262" y="1838"/>
                  <a:pt x="930" y="1754"/>
                  <a:pt x="786" y="1739"/>
                </a:cubicBezTo>
                <a:cubicBezTo>
                  <a:pt x="642" y="1724"/>
                  <a:pt x="658" y="1746"/>
                  <a:pt x="605" y="1739"/>
                </a:cubicBezTo>
                <a:cubicBezTo>
                  <a:pt x="552" y="1732"/>
                  <a:pt x="507" y="1717"/>
                  <a:pt x="469" y="1694"/>
                </a:cubicBezTo>
                <a:cubicBezTo>
                  <a:pt x="431" y="1671"/>
                  <a:pt x="431" y="1603"/>
                  <a:pt x="378" y="1603"/>
                </a:cubicBezTo>
                <a:cubicBezTo>
                  <a:pt x="325" y="1603"/>
                  <a:pt x="212" y="1671"/>
                  <a:pt x="151" y="1694"/>
                </a:cubicBezTo>
                <a:cubicBezTo>
                  <a:pt x="90" y="1717"/>
                  <a:pt x="30" y="1754"/>
                  <a:pt x="15" y="1739"/>
                </a:cubicBezTo>
                <a:cubicBezTo>
                  <a:pt x="0" y="1724"/>
                  <a:pt x="7" y="1633"/>
                  <a:pt x="60" y="1603"/>
                </a:cubicBezTo>
                <a:cubicBezTo>
                  <a:pt x="113" y="1573"/>
                  <a:pt x="264" y="1558"/>
                  <a:pt x="332" y="1558"/>
                </a:cubicBezTo>
                <a:cubicBezTo>
                  <a:pt x="400" y="1558"/>
                  <a:pt x="394" y="1588"/>
                  <a:pt x="469" y="1603"/>
                </a:cubicBezTo>
                <a:cubicBezTo>
                  <a:pt x="544" y="1618"/>
                  <a:pt x="711" y="1671"/>
                  <a:pt x="786" y="1648"/>
                </a:cubicBezTo>
                <a:cubicBezTo>
                  <a:pt x="861" y="1625"/>
                  <a:pt x="877" y="1512"/>
                  <a:pt x="922" y="1467"/>
                </a:cubicBezTo>
                <a:cubicBezTo>
                  <a:pt x="967" y="1422"/>
                  <a:pt x="1005" y="1414"/>
                  <a:pt x="1058" y="1376"/>
                </a:cubicBezTo>
                <a:cubicBezTo>
                  <a:pt x="1111" y="1338"/>
                  <a:pt x="1157" y="1263"/>
                  <a:pt x="1240" y="1240"/>
                </a:cubicBezTo>
                <a:cubicBezTo>
                  <a:pt x="1323" y="1217"/>
                  <a:pt x="1451" y="1263"/>
                  <a:pt x="1557" y="1240"/>
                </a:cubicBezTo>
                <a:cubicBezTo>
                  <a:pt x="1663" y="1217"/>
                  <a:pt x="1792" y="1127"/>
                  <a:pt x="1875" y="1104"/>
                </a:cubicBezTo>
                <a:cubicBezTo>
                  <a:pt x="1958" y="1081"/>
                  <a:pt x="2003" y="1104"/>
                  <a:pt x="2056" y="1104"/>
                </a:cubicBezTo>
                <a:cubicBezTo>
                  <a:pt x="2109" y="1104"/>
                  <a:pt x="2094" y="1051"/>
                  <a:pt x="2192" y="1104"/>
                </a:cubicBezTo>
                <a:cubicBezTo>
                  <a:pt x="2290" y="1157"/>
                  <a:pt x="2555" y="1392"/>
                  <a:pt x="2646" y="1422"/>
                </a:cubicBezTo>
                <a:cubicBezTo>
                  <a:pt x="2737" y="1452"/>
                  <a:pt x="2744" y="1354"/>
                  <a:pt x="2736" y="1286"/>
                </a:cubicBezTo>
                <a:cubicBezTo>
                  <a:pt x="2728" y="1218"/>
                  <a:pt x="2607" y="1081"/>
                  <a:pt x="2600" y="1013"/>
                </a:cubicBezTo>
                <a:cubicBezTo>
                  <a:pt x="2593" y="945"/>
                  <a:pt x="2691" y="930"/>
                  <a:pt x="2691" y="877"/>
                </a:cubicBezTo>
                <a:cubicBezTo>
                  <a:pt x="2691" y="824"/>
                  <a:pt x="2570" y="802"/>
                  <a:pt x="2600" y="696"/>
                </a:cubicBezTo>
                <a:cubicBezTo>
                  <a:pt x="2630" y="590"/>
                  <a:pt x="2828" y="340"/>
                  <a:pt x="2873" y="242"/>
                </a:cubicBezTo>
                <a:cubicBezTo>
                  <a:pt x="2918" y="144"/>
                  <a:pt x="2903" y="136"/>
                  <a:pt x="2873" y="106"/>
                </a:cubicBezTo>
                <a:cubicBezTo>
                  <a:pt x="2843" y="76"/>
                  <a:pt x="2751" y="61"/>
                  <a:pt x="2691" y="61"/>
                </a:cubicBezTo>
                <a:cubicBezTo>
                  <a:pt x="2631" y="61"/>
                  <a:pt x="2555" y="91"/>
                  <a:pt x="2510" y="106"/>
                </a:cubicBezTo>
                <a:cubicBezTo>
                  <a:pt x="2465" y="121"/>
                  <a:pt x="2442" y="167"/>
                  <a:pt x="2419" y="152"/>
                </a:cubicBezTo>
                <a:cubicBezTo>
                  <a:pt x="2396" y="137"/>
                  <a:pt x="2344" y="30"/>
                  <a:pt x="2374" y="15"/>
                </a:cubicBezTo>
                <a:cubicBezTo>
                  <a:pt x="2404" y="0"/>
                  <a:pt x="2532" y="31"/>
                  <a:pt x="2600" y="61"/>
                </a:cubicBezTo>
                <a:cubicBezTo>
                  <a:pt x="2668" y="91"/>
                  <a:pt x="2714" y="182"/>
                  <a:pt x="2782" y="197"/>
                </a:cubicBezTo>
                <a:cubicBezTo>
                  <a:pt x="2850" y="212"/>
                  <a:pt x="2948" y="160"/>
                  <a:pt x="3009" y="152"/>
                </a:cubicBezTo>
                <a:cubicBezTo>
                  <a:pt x="3070" y="144"/>
                  <a:pt x="3160" y="54"/>
                  <a:pt x="3145" y="152"/>
                </a:cubicBezTo>
                <a:cubicBezTo>
                  <a:pt x="3130" y="250"/>
                  <a:pt x="2963" y="628"/>
                  <a:pt x="2918" y="741"/>
                </a:cubicBezTo>
                <a:cubicBezTo>
                  <a:pt x="2873" y="854"/>
                  <a:pt x="2866" y="802"/>
                  <a:pt x="2873" y="832"/>
                </a:cubicBezTo>
                <a:cubicBezTo>
                  <a:pt x="2880" y="862"/>
                  <a:pt x="2910" y="908"/>
                  <a:pt x="2963" y="923"/>
                </a:cubicBezTo>
                <a:cubicBezTo>
                  <a:pt x="3016" y="938"/>
                  <a:pt x="3122" y="916"/>
                  <a:pt x="3190" y="923"/>
                </a:cubicBezTo>
                <a:cubicBezTo>
                  <a:pt x="3258" y="930"/>
                  <a:pt x="3281" y="945"/>
                  <a:pt x="3372" y="968"/>
                </a:cubicBezTo>
                <a:cubicBezTo>
                  <a:pt x="3463" y="991"/>
                  <a:pt x="3598" y="1025"/>
                  <a:pt x="3734" y="1059"/>
                </a:cubicBezTo>
              </a:path>
            </a:pathLst>
          </a:custGeom>
          <a:noFill/>
          <a:ln w="63500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b="1" dirty="0">
              <a:latin typeface="Arial" panose="020B0604020202020204" pitchFamily="34" charset="0"/>
            </a:endParaRPr>
          </a:p>
        </p:txBody>
      </p:sp>
      <p:pic>
        <p:nvPicPr>
          <p:cNvPr id="32772" name="Picture 4" descr="400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r="96"/>
          <a:stretch>
            <a:fillRect/>
          </a:stretch>
        </p:blipFill>
        <p:spPr>
          <a:xfrm>
            <a:off x="881380" y="1691005"/>
            <a:ext cx="2090420" cy="16179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2415223" y="1221423"/>
            <a:ext cx="2093912" cy="4491037"/>
            <a:chOff x="0" y="0"/>
            <a:chExt cx="1619" cy="3473"/>
          </a:xfrm>
        </p:grpSpPr>
        <p:sp>
          <p:nvSpPr>
            <p:cNvPr id="32774" name="AutoShape 6"/>
            <p:cNvSpPr/>
            <p:nvPr/>
          </p:nvSpPr>
          <p:spPr>
            <a:xfrm>
              <a:off x="204" y="3188"/>
              <a:ext cx="340" cy="285"/>
            </a:xfrm>
            <a:prstGeom prst="irregularSeal2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b="1" dirty="0">
                <a:latin typeface="Arial" panose="020B0604020202020204" pitchFamily="34" charset="0"/>
              </a:endParaRPr>
            </a:p>
          </p:txBody>
        </p:sp>
        <p:sp>
          <p:nvSpPr>
            <p:cNvPr id="32775" name="AutoShape 7"/>
            <p:cNvSpPr/>
            <p:nvPr/>
          </p:nvSpPr>
          <p:spPr>
            <a:xfrm>
              <a:off x="1270" y="0"/>
              <a:ext cx="349" cy="363"/>
            </a:xfrm>
            <a:prstGeom prst="irregularSeal2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b="1" dirty="0">
                <a:latin typeface="Arial" panose="020B0604020202020204" pitchFamily="34" charset="0"/>
              </a:endParaRPr>
            </a:p>
          </p:txBody>
        </p:sp>
        <p:sp>
          <p:nvSpPr>
            <p:cNvPr id="32776" name="AutoShape 8"/>
            <p:cNvSpPr/>
            <p:nvPr/>
          </p:nvSpPr>
          <p:spPr>
            <a:xfrm>
              <a:off x="113" y="2780"/>
              <a:ext cx="317" cy="318"/>
            </a:xfrm>
            <a:prstGeom prst="irregularSeal2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b="1" dirty="0">
                <a:latin typeface="Arial" panose="020B0604020202020204" pitchFamily="34" charset="0"/>
              </a:endParaRPr>
            </a:p>
          </p:txBody>
        </p:sp>
        <p:sp>
          <p:nvSpPr>
            <p:cNvPr id="32777" name="AutoShape 9"/>
            <p:cNvSpPr/>
            <p:nvPr/>
          </p:nvSpPr>
          <p:spPr>
            <a:xfrm>
              <a:off x="0" y="2314"/>
              <a:ext cx="273" cy="226"/>
            </a:xfrm>
            <a:prstGeom prst="irregularSeal2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2637155" y="1571943"/>
            <a:ext cx="5343525" cy="4248150"/>
            <a:chOff x="0" y="0"/>
            <a:chExt cx="3651" cy="2902"/>
          </a:xfrm>
        </p:grpSpPr>
        <p:grpSp>
          <p:nvGrpSpPr>
            <p:cNvPr id="32779" name="Group 11"/>
            <p:cNvGrpSpPr/>
            <p:nvPr/>
          </p:nvGrpSpPr>
          <p:grpSpPr>
            <a:xfrm>
              <a:off x="0" y="0"/>
              <a:ext cx="2177" cy="2902"/>
              <a:chOff x="0" y="0"/>
              <a:chExt cx="2177" cy="2902"/>
            </a:xfrm>
          </p:grpSpPr>
          <p:sp>
            <p:nvSpPr>
              <p:cNvPr id="32780" name="Line 12"/>
              <p:cNvSpPr/>
              <p:nvPr/>
            </p:nvSpPr>
            <p:spPr>
              <a:xfrm flipH="1">
                <a:off x="318" y="2086"/>
                <a:ext cx="1859" cy="816"/>
              </a:xfrm>
              <a:prstGeom prst="line">
                <a:avLst/>
              </a:prstGeom>
              <a:ln w="508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2781" name="Line 13"/>
              <p:cNvSpPr/>
              <p:nvPr/>
            </p:nvSpPr>
            <p:spPr>
              <a:xfrm flipH="1">
                <a:off x="181" y="1950"/>
                <a:ext cx="1996" cy="590"/>
              </a:xfrm>
              <a:prstGeom prst="line">
                <a:avLst/>
              </a:prstGeom>
              <a:ln w="508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2782" name="Line 14"/>
              <p:cNvSpPr/>
              <p:nvPr/>
            </p:nvSpPr>
            <p:spPr>
              <a:xfrm flipH="1">
                <a:off x="0" y="1860"/>
                <a:ext cx="2177" cy="136"/>
              </a:xfrm>
              <a:prstGeom prst="line">
                <a:avLst/>
              </a:prstGeom>
              <a:ln w="508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2783" name="Line 15"/>
              <p:cNvSpPr/>
              <p:nvPr/>
            </p:nvSpPr>
            <p:spPr>
              <a:xfrm flipH="1" flipV="1">
                <a:off x="1270" y="0"/>
                <a:ext cx="907" cy="1769"/>
              </a:xfrm>
              <a:prstGeom prst="line">
                <a:avLst/>
              </a:prstGeom>
              <a:ln w="508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32784" name="Rectangle 16"/>
            <p:cNvSpPr/>
            <p:nvPr/>
          </p:nvSpPr>
          <p:spPr>
            <a:xfrm>
              <a:off x="2177" y="1678"/>
              <a:ext cx="1474" cy="453"/>
            </a:xfrm>
            <a:prstGeom prst="rect">
              <a:avLst/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FF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歼敌</a:t>
              </a:r>
              <a:r>
                <a:rPr lang="en-US" altLang="zh-CN" sz="3200" b="1" dirty="0">
                  <a:solidFill>
                    <a:srgbClr val="00FF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2</a:t>
              </a:r>
              <a:r>
                <a:rPr lang="zh-CN" altLang="en-US" sz="3200" b="1" dirty="0">
                  <a:solidFill>
                    <a:srgbClr val="00FF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万余人</a:t>
              </a:r>
              <a:endParaRPr lang="zh-CN" altLang="en-US" sz="3200" b="1" dirty="0">
                <a:solidFill>
                  <a:srgbClr val="00FF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pic>
        <p:nvPicPr>
          <p:cNvPr id="3379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880" y="793750"/>
            <a:ext cx="1912620" cy="1538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7450" y="1119505"/>
            <a:ext cx="2614295" cy="192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3"/>
          <p:cNvSpPr txBox="1"/>
          <p:nvPr/>
        </p:nvSpPr>
        <p:spPr>
          <a:xfrm>
            <a:off x="7423150" y="3040380"/>
            <a:ext cx="3998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青化砭biān歼灭战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799" name="文本框 6"/>
          <p:cNvSpPr txBox="1"/>
          <p:nvPr/>
        </p:nvSpPr>
        <p:spPr>
          <a:xfrm>
            <a:off x="9369425" y="4505960"/>
            <a:ext cx="2185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孟良崮战役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9905" y="4690745"/>
            <a:ext cx="2229485" cy="1592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0840" y="5207635"/>
            <a:ext cx="2660015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735830" y="86995"/>
            <a:ext cx="68199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结果：粉碎了敌人的重点进攻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3796" grpId="0"/>
      <p:bldP spid="337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2" descr="延安庆祝抗战胜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6263" y="981075"/>
            <a:ext cx="4033837" cy="4392613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pic>
      <p:sp>
        <p:nvSpPr>
          <p:cNvPr id="44034" name="Text Box 3"/>
          <p:cNvSpPr txBox="1"/>
          <p:nvPr/>
        </p:nvSpPr>
        <p:spPr>
          <a:xfrm>
            <a:off x="1524000" y="5805488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Calibri" panose="020F0502020204030204" charset="0"/>
                <a:ea typeface="宋体" panose="02010600030101010101" pitchFamily="2" charset="-122"/>
              </a:rPr>
              <a:t>延安人民欢庆抗战胜利</a:t>
            </a:r>
            <a:endParaRPr lang="zh-CN" altLang="en-US" sz="3200" b="1" dirty="0">
              <a:solidFill>
                <a:srgbClr val="FF0066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4035" name="Picture 9" descr="抗战胜利后的中国  （组图）">
            <a:hlinkClick r:id="rId2"/>
          </p:cNvPr>
          <p:cNvPicPr>
            <a:picLocks noChangeAspect="1"/>
          </p:cNvPicPr>
          <p:nvPr/>
        </p:nvPicPr>
        <p:blipFill>
          <a:blip r:embed="rId3"/>
          <a:srcRect l="19608" t="12862" b="3407"/>
          <a:stretch>
            <a:fillRect/>
          </a:stretch>
        </p:blipFill>
        <p:spPr>
          <a:xfrm>
            <a:off x="6134100" y="763588"/>
            <a:ext cx="4425950" cy="468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Text Box 10"/>
          <p:cNvSpPr txBox="1"/>
          <p:nvPr/>
        </p:nvSpPr>
        <p:spPr>
          <a:xfrm>
            <a:off x="6024563" y="5805488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Calibri" panose="020F0502020204030204" charset="0"/>
                <a:ea typeface="宋体" panose="02010600030101010101" pitchFamily="2" charset="-122"/>
              </a:rPr>
              <a:t>庆祝抗战胜利的游行</a:t>
            </a:r>
            <a:endParaRPr lang="zh-CN" altLang="en-US" sz="3200" b="1" dirty="0">
              <a:solidFill>
                <a:srgbClr val="FF0066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AutoShape 5"/>
          <p:cNvSpPr/>
          <p:nvPr/>
        </p:nvSpPr>
        <p:spPr>
          <a:xfrm rot="5402712">
            <a:off x="4643438" y="2568575"/>
            <a:ext cx="1895475" cy="2112963"/>
          </a:xfrm>
          <a:prstGeom prst="notchedRightArrow">
            <a:avLst>
              <a:gd name="adj1" fmla="val 27398"/>
              <a:gd name="adj2" fmla="val 28254"/>
            </a:avLst>
          </a:prstGeom>
          <a:noFill/>
          <a:ln w="9525">
            <a:noFill/>
          </a:ln>
        </p:spPr>
        <p:txBody>
          <a:bodyPr rot="10800000" vert="eaVert" wrap="none" anchor="ctr"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微软雅黑" charset="-122"/>
              <a:ea typeface="微软雅黑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1347788" y="4759325"/>
            <a:ext cx="2927350" cy="1620838"/>
            <a:chOff x="0" y="0"/>
            <a:chExt cx="960" cy="960"/>
          </a:xfrm>
        </p:grpSpPr>
        <p:sp>
          <p:nvSpPr>
            <p:cNvPr id="11267" name="Oval 7"/>
            <p:cNvSpPr/>
            <p:nvPr/>
          </p:nvSpPr>
          <p:spPr>
            <a:xfrm>
              <a:off x="0" y="0"/>
              <a:ext cx="960" cy="960"/>
            </a:xfrm>
            <a:prstGeom prst="ellipse">
              <a:avLst/>
            </a:prstGeom>
            <a:solidFill>
              <a:srgbClr val="003366">
                <a:alpha val="70195"/>
              </a:srgbClr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3366"/>
              </a:extrusionClr>
            </a:sp3d>
          </p:spPr>
          <p:txBody>
            <a:bodyPr wrap="none" anchor="ctr">
              <a:flatTx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2400" dirty="0">
                <a:solidFill>
                  <a:srgbClr val="FF33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1268" name="Rectangle 8"/>
            <p:cNvSpPr/>
            <p:nvPr/>
          </p:nvSpPr>
          <p:spPr>
            <a:xfrm>
              <a:off x="96" y="192"/>
              <a:ext cx="826" cy="4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4400" dirty="0">
                  <a:solidFill>
                    <a:schemeClr val="bg1"/>
                  </a:solidFill>
                  <a:latin typeface="微软雅黑" charset="-122"/>
                  <a:ea typeface="微软雅黑" charset="-122"/>
                </a:rPr>
                <a:t>陕北</a:t>
              </a:r>
              <a:endParaRPr lang="zh-CN" altLang="en-US" sz="4400" dirty="0"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7280275" y="4797425"/>
            <a:ext cx="2936875" cy="1706563"/>
            <a:chOff x="0" y="0"/>
            <a:chExt cx="1056" cy="860"/>
          </a:xfrm>
        </p:grpSpPr>
        <p:sp>
          <p:nvSpPr>
            <p:cNvPr id="11270" name="Oval 10"/>
            <p:cNvSpPr/>
            <p:nvPr/>
          </p:nvSpPr>
          <p:spPr>
            <a:xfrm>
              <a:off x="0" y="0"/>
              <a:ext cx="1056" cy="860"/>
            </a:xfrm>
            <a:prstGeom prst="ellipse">
              <a:avLst/>
            </a:prstGeom>
            <a:solidFill>
              <a:srgbClr val="003366">
                <a:alpha val="70195"/>
              </a:srgbClr>
            </a:soli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3366"/>
              </a:extrusionClr>
            </a:sp3d>
          </p:spPr>
          <p:txBody>
            <a:bodyPr wrap="none" anchor="ctr">
              <a:flatTx/>
            </a:bodyPr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1271" name="Rectangle 11"/>
            <p:cNvSpPr/>
            <p:nvPr/>
          </p:nvSpPr>
          <p:spPr>
            <a:xfrm>
              <a:off x="132" y="144"/>
              <a:ext cx="754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4400" dirty="0">
                  <a:solidFill>
                    <a:schemeClr val="bg1"/>
                  </a:solidFill>
                  <a:latin typeface="微软雅黑" charset="-122"/>
                  <a:ea typeface="微软雅黑" charset="-122"/>
                </a:rPr>
                <a:t>山东</a:t>
              </a:r>
              <a:endParaRPr lang="zh-CN" altLang="en-US" sz="440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37899" name="Text Box 12"/>
          <p:cNvSpPr txBox="1"/>
          <p:nvPr/>
        </p:nvSpPr>
        <p:spPr>
          <a:xfrm>
            <a:off x="4294188" y="5630863"/>
            <a:ext cx="2641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大别山</a:t>
            </a:r>
            <a:endParaRPr lang="zh-CN" altLang="en-US" sz="4000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273" name="矩形 7197"/>
          <p:cNvSpPr/>
          <p:nvPr/>
        </p:nvSpPr>
        <p:spPr>
          <a:xfrm>
            <a:off x="0" y="733425"/>
            <a:ext cx="66722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、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0060" name="矩形 7174"/>
          <p:cNvSpPr/>
          <p:nvPr/>
        </p:nvSpPr>
        <p:spPr>
          <a:xfrm>
            <a:off x="409575" y="1628775"/>
            <a:ext cx="4140200" cy="478155"/>
          </a:xfrm>
          <a:prstGeom prst="rect">
            <a:avLst/>
          </a:prstGeom>
          <a:noFill/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 鲁西南战役</a:t>
            </a:r>
            <a:endParaRPr lang="zh-CN" altLang="en-US" sz="2800" b="1" dirty="0">
              <a:latin typeface="微软雅黑" charset="-122"/>
              <a:ea typeface="微软雅黑" charset="-122"/>
            </a:endParaRPr>
          </a:p>
        </p:txBody>
      </p:sp>
      <p:sp>
        <p:nvSpPr>
          <p:cNvPr id="130061" name="文本框 4"/>
          <p:cNvSpPr txBox="1"/>
          <p:nvPr/>
        </p:nvSpPr>
        <p:spPr>
          <a:xfrm>
            <a:off x="123825" y="2301875"/>
            <a:ext cx="120681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   1947</a:t>
            </a:r>
            <a:r>
              <a:rPr lang="zh-CN" altLang="en-US" sz="28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年夏，</a:t>
            </a:r>
            <a:r>
              <a:rPr lang="zh-CN" altLang="en-US" sz="2800" b="1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宋体" panose="02010600030101010101" pitchFamily="2" charset="-122"/>
              </a:rPr>
              <a:t>刘伯承、邓小平</a:t>
            </a:r>
            <a:r>
              <a:rPr lang="zh-CN" altLang="en-US" sz="28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率领晋鲁豫解放军主力，强渡黄河，发起 鲁西南战役，揭开了战略进攻的序幕。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宋体" panose="02010600030101010101" pitchFamily="2" charset="-122"/>
              </a:rPr>
              <a:t>（刘邓大军千里跃进大别山）</a:t>
            </a:r>
            <a:endParaRPr lang="zh-CN" altLang="en-US" sz="3200" b="1" dirty="0">
              <a:solidFill>
                <a:srgbClr val="FF0000"/>
              </a:solidFill>
              <a:latin typeface="微软雅黑" charset="-122"/>
              <a:ea typeface="微软雅黑" charset="-122"/>
              <a:sym typeface="宋体" panose="02010600030101010101" pitchFamily="2" charset="-122"/>
            </a:endParaRPr>
          </a:p>
        </p:txBody>
      </p:sp>
      <p:sp>
        <p:nvSpPr>
          <p:cNvPr id="11276" name="Text Box 14"/>
          <p:cNvSpPr txBox="1"/>
          <p:nvPr/>
        </p:nvSpPr>
        <p:spPr>
          <a:xfrm>
            <a:off x="982663" y="3289300"/>
            <a:ext cx="94170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latin typeface="微软雅黑" charset="-122"/>
              <a:ea typeface="微软雅黑" charset="-122"/>
            </a:endParaRPr>
          </a:p>
        </p:txBody>
      </p:sp>
      <p:sp>
        <p:nvSpPr>
          <p:cNvPr id="130063" name="Text Box 15"/>
          <p:cNvSpPr txBox="1">
            <a:spLocks noChangeArrowheads="1"/>
          </p:cNvSpPr>
          <p:nvPr/>
        </p:nvSpPr>
        <p:spPr bwMode="auto">
          <a:xfrm>
            <a:off x="658813" y="3340100"/>
            <a:ext cx="105473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charset="-122"/>
                <a:ea typeface="微软雅黑" charset="-122"/>
                <a:cs typeface="+mn-cs"/>
                <a:sym typeface="+mn-ea"/>
              </a:rPr>
              <a:t>人民解放军为什么选择向大别山挺进？</a:t>
            </a:r>
            <a:endParaRPr kumimoji="0" lang="zh-CN" altLang="en-US" sz="4800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199438" y="280988"/>
            <a:ext cx="31273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人民教育出版社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4915" y="556895"/>
            <a:ext cx="49371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战略进攻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/>
      <p:bldP spid="37899" grpId="0" bldLvl="0"/>
      <p:bldP spid="130060" grpId="0" bldLvl="0" animBg="1"/>
      <p:bldP spid="1300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AutoShape 23"/>
          <p:cNvSpPr/>
          <p:nvPr/>
        </p:nvSpPr>
        <p:spPr>
          <a:xfrm>
            <a:off x="804863" y="982663"/>
            <a:ext cx="4216400" cy="5413375"/>
          </a:xfrm>
          <a:prstGeom prst="foldedCorner">
            <a:avLst>
              <a:gd name="adj" fmla="val 12500"/>
            </a:avLst>
          </a:prstGeom>
          <a:solidFill>
            <a:srgbClr val="B2F3F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微软雅黑" charset="-122"/>
            </a:endParaRPr>
          </a:p>
        </p:txBody>
      </p:sp>
      <p:pic>
        <p:nvPicPr>
          <p:cNvPr id="9220" name="图片 31745" descr="002"/>
          <p:cNvPicPr>
            <a:picLocks noChangeAspect="1"/>
          </p:cNvPicPr>
          <p:nvPr/>
        </p:nvPicPr>
        <p:blipFill>
          <a:blip r:embed="rId1">
            <a:lum bright="-12000" contrast="35999"/>
          </a:blip>
          <a:stretch>
            <a:fillRect/>
          </a:stretch>
        </p:blipFill>
        <p:spPr>
          <a:xfrm>
            <a:off x="5681663" y="911225"/>
            <a:ext cx="6096000" cy="5738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2772"/>
          <p:cNvGrpSpPr/>
          <p:nvPr/>
        </p:nvGrpSpPr>
        <p:grpSpPr>
          <a:xfrm>
            <a:off x="5916613" y="3255963"/>
            <a:ext cx="5083175" cy="1144587"/>
            <a:chOff x="0" y="0"/>
            <a:chExt cx="4241" cy="1707"/>
          </a:xfrm>
        </p:grpSpPr>
        <p:sp>
          <p:nvSpPr>
            <p:cNvPr id="12292" name="任意多边形 32773"/>
            <p:cNvSpPr/>
            <p:nvPr/>
          </p:nvSpPr>
          <p:spPr>
            <a:xfrm>
              <a:off x="0" y="262"/>
              <a:ext cx="2209" cy="1395"/>
            </a:xfrm>
            <a:custGeom>
              <a:avLst/>
              <a:gdLst/>
              <a:ahLst/>
              <a:cxnLst>
                <a:cxn ang="0">
                  <a:pos x="577" y="0"/>
                </a:cxn>
                <a:cxn ang="0">
                  <a:pos x="312" y="266"/>
                </a:cxn>
                <a:cxn ang="0">
                  <a:pos x="447" y="245"/>
                </a:cxn>
                <a:cxn ang="0">
                  <a:pos x="241" y="576"/>
                </a:cxn>
                <a:cxn ang="0">
                  <a:pos x="74" y="1248"/>
                </a:cxn>
                <a:cxn ang="0">
                  <a:pos x="685" y="1342"/>
                </a:cxn>
                <a:cxn ang="0">
                  <a:pos x="985" y="928"/>
                </a:cxn>
                <a:cxn ang="0">
                  <a:pos x="1345" y="720"/>
                </a:cxn>
                <a:cxn ang="0">
                  <a:pos x="1009" y="720"/>
                </a:cxn>
                <a:cxn ang="0">
                  <a:pos x="1537" y="624"/>
                </a:cxn>
                <a:cxn ang="0">
                  <a:pos x="1873" y="576"/>
                </a:cxn>
                <a:cxn ang="0">
                  <a:pos x="1345" y="576"/>
                </a:cxn>
                <a:cxn ang="0">
                  <a:pos x="1201" y="624"/>
                </a:cxn>
                <a:cxn ang="0">
                  <a:pos x="1585" y="480"/>
                </a:cxn>
                <a:cxn ang="0">
                  <a:pos x="2017" y="480"/>
                </a:cxn>
                <a:cxn ang="0">
                  <a:pos x="2209" y="432"/>
                </a:cxn>
                <a:cxn ang="0">
                  <a:pos x="1777" y="432"/>
                </a:cxn>
                <a:cxn ang="0">
                  <a:pos x="1393" y="432"/>
                </a:cxn>
                <a:cxn ang="0">
                  <a:pos x="964" y="576"/>
                </a:cxn>
                <a:cxn ang="0">
                  <a:pos x="721" y="480"/>
                </a:cxn>
                <a:cxn ang="0">
                  <a:pos x="622" y="245"/>
                </a:cxn>
                <a:cxn ang="0">
                  <a:pos x="778" y="349"/>
                </a:cxn>
                <a:cxn ang="0">
                  <a:pos x="577" y="0"/>
                </a:cxn>
              </a:cxnLst>
              <a:pathLst>
                <a:path w="2209" h="1395">
                  <a:moveTo>
                    <a:pt x="577" y="0"/>
                  </a:moveTo>
                  <a:lnTo>
                    <a:pt x="312" y="266"/>
                  </a:lnTo>
                  <a:lnTo>
                    <a:pt x="447" y="245"/>
                  </a:lnTo>
                  <a:cubicBezTo>
                    <a:pt x="435" y="297"/>
                    <a:pt x="303" y="409"/>
                    <a:pt x="241" y="576"/>
                  </a:cubicBezTo>
                  <a:cubicBezTo>
                    <a:pt x="179" y="743"/>
                    <a:pt x="0" y="1120"/>
                    <a:pt x="74" y="1248"/>
                  </a:cubicBezTo>
                  <a:cubicBezTo>
                    <a:pt x="148" y="1376"/>
                    <a:pt x="533" y="1395"/>
                    <a:pt x="685" y="1342"/>
                  </a:cubicBezTo>
                  <a:cubicBezTo>
                    <a:pt x="837" y="1289"/>
                    <a:pt x="875" y="1032"/>
                    <a:pt x="985" y="928"/>
                  </a:cubicBezTo>
                  <a:cubicBezTo>
                    <a:pt x="1095" y="824"/>
                    <a:pt x="1341" y="755"/>
                    <a:pt x="1345" y="720"/>
                  </a:cubicBezTo>
                  <a:lnTo>
                    <a:pt x="1009" y="720"/>
                  </a:lnTo>
                  <a:lnTo>
                    <a:pt x="1537" y="624"/>
                  </a:lnTo>
                  <a:lnTo>
                    <a:pt x="1873" y="576"/>
                  </a:lnTo>
                  <a:lnTo>
                    <a:pt x="1345" y="576"/>
                  </a:lnTo>
                  <a:lnTo>
                    <a:pt x="1201" y="624"/>
                  </a:lnTo>
                  <a:lnTo>
                    <a:pt x="1585" y="480"/>
                  </a:lnTo>
                  <a:lnTo>
                    <a:pt x="2017" y="480"/>
                  </a:lnTo>
                  <a:lnTo>
                    <a:pt x="2209" y="432"/>
                  </a:lnTo>
                  <a:lnTo>
                    <a:pt x="1777" y="432"/>
                  </a:lnTo>
                  <a:lnTo>
                    <a:pt x="1393" y="432"/>
                  </a:lnTo>
                  <a:lnTo>
                    <a:pt x="964" y="576"/>
                  </a:lnTo>
                  <a:lnTo>
                    <a:pt x="721" y="480"/>
                  </a:lnTo>
                  <a:cubicBezTo>
                    <a:pt x="664" y="425"/>
                    <a:pt x="613" y="267"/>
                    <a:pt x="622" y="245"/>
                  </a:cubicBezTo>
                  <a:lnTo>
                    <a:pt x="778" y="349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tx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3" name="任意多边形 32774"/>
            <p:cNvSpPr/>
            <p:nvPr/>
          </p:nvSpPr>
          <p:spPr>
            <a:xfrm>
              <a:off x="2401" y="0"/>
              <a:ext cx="1840" cy="1395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152" y="214"/>
                </a:cxn>
                <a:cxn ang="0">
                  <a:pos x="1387" y="218"/>
                </a:cxn>
                <a:cxn ang="0">
                  <a:pos x="1056" y="435"/>
                </a:cxn>
                <a:cxn ang="0">
                  <a:pos x="672" y="550"/>
                </a:cxn>
                <a:cxn ang="0">
                  <a:pos x="0" y="694"/>
                </a:cxn>
                <a:cxn ang="0">
                  <a:pos x="144" y="694"/>
                </a:cxn>
                <a:cxn ang="0">
                  <a:pos x="288" y="646"/>
                </a:cxn>
                <a:cxn ang="0">
                  <a:pos x="576" y="646"/>
                </a:cxn>
                <a:cxn ang="0">
                  <a:pos x="912" y="742"/>
                </a:cxn>
                <a:cxn ang="0">
                  <a:pos x="1056" y="982"/>
                </a:cxn>
                <a:cxn ang="0">
                  <a:pos x="1201" y="1355"/>
                </a:cxn>
                <a:cxn ang="0">
                  <a:pos x="1584" y="1222"/>
                </a:cxn>
                <a:cxn ang="0">
                  <a:pos x="1824" y="982"/>
                </a:cxn>
                <a:cxn ang="0">
                  <a:pos x="1680" y="694"/>
                </a:cxn>
                <a:cxn ang="0">
                  <a:pos x="1536" y="454"/>
                </a:cxn>
                <a:cxn ang="0">
                  <a:pos x="1573" y="259"/>
                </a:cxn>
                <a:cxn ang="0">
                  <a:pos x="1680" y="406"/>
                </a:cxn>
                <a:cxn ang="0">
                  <a:pos x="1625" y="0"/>
                </a:cxn>
              </a:cxnLst>
              <a:pathLst>
                <a:path w="1840" h="1395">
                  <a:moveTo>
                    <a:pt x="1625" y="0"/>
                  </a:moveTo>
                  <a:lnTo>
                    <a:pt x="1152" y="214"/>
                  </a:lnTo>
                  <a:lnTo>
                    <a:pt x="1387" y="218"/>
                  </a:lnTo>
                  <a:cubicBezTo>
                    <a:pt x="1371" y="255"/>
                    <a:pt x="1175" y="380"/>
                    <a:pt x="1056" y="435"/>
                  </a:cubicBezTo>
                  <a:cubicBezTo>
                    <a:pt x="937" y="490"/>
                    <a:pt x="848" y="507"/>
                    <a:pt x="672" y="550"/>
                  </a:cubicBezTo>
                  <a:lnTo>
                    <a:pt x="0" y="694"/>
                  </a:lnTo>
                  <a:lnTo>
                    <a:pt x="144" y="694"/>
                  </a:lnTo>
                  <a:lnTo>
                    <a:pt x="288" y="646"/>
                  </a:lnTo>
                  <a:lnTo>
                    <a:pt x="576" y="646"/>
                  </a:lnTo>
                  <a:lnTo>
                    <a:pt x="912" y="742"/>
                  </a:lnTo>
                  <a:lnTo>
                    <a:pt x="1056" y="982"/>
                  </a:lnTo>
                  <a:lnTo>
                    <a:pt x="1201" y="1355"/>
                  </a:lnTo>
                  <a:cubicBezTo>
                    <a:pt x="1289" y="1395"/>
                    <a:pt x="1480" y="1284"/>
                    <a:pt x="1584" y="1222"/>
                  </a:cubicBezTo>
                  <a:cubicBezTo>
                    <a:pt x="1688" y="1160"/>
                    <a:pt x="1808" y="1070"/>
                    <a:pt x="1824" y="982"/>
                  </a:cubicBezTo>
                  <a:cubicBezTo>
                    <a:pt x="1840" y="894"/>
                    <a:pt x="1728" y="782"/>
                    <a:pt x="1680" y="694"/>
                  </a:cubicBezTo>
                  <a:lnTo>
                    <a:pt x="1536" y="454"/>
                  </a:lnTo>
                  <a:lnTo>
                    <a:pt x="1573" y="259"/>
                  </a:lnTo>
                  <a:lnTo>
                    <a:pt x="1680" y="406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chemeClr val="tx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6" name="文本框 32775"/>
            <p:cNvSpPr txBox="1"/>
            <p:nvPr/>
          </p:nvSpPr>
          <p:spPr>
            <a:xfrm>
              <a:off x="241" y="933"/>
              <a:ext cx="432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algn="ctr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  <a:sym typeface="+mn-ea"/>
                </a:rPr>
                <a:t>重</a:t>
              </a:r>
              <a:endParaRPr kumimoji="0" lang="zh-CN" altLang="en-US" sz="28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32777" name="文本框 32776"/>
            <p:cNvSpPr txBox="1"/>
            <p:nvPr/>
          </p:nvSpPr>
          <p:spPr>
            <a:xfrm>
              <a:off x="3554" y="599"/>
              <a:ext cx="57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algn="ctr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  <a:sym typeface="+mn-ea"/>
                </a:rPr>
                <a:t>点</a:t>
              </a:r>
              <a:endParaRPr kumimoji="0" lang="zh-CN" altLang="en-US" sz="2800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</p:grpSp>
      <p:grpSp>
        <p:nvGrpSpPr>
          <p:cNvPr id="9226" name="组合 32781"/>
          <p:cNvGrpSpPr/>
          <p:nvPr/>
        </p:nvGrpSpPr>
        <p:grpSpPr>
          <a:xfrm>
            <a:off x="9694863" y="3162300"/>
            <a:ext cx="1628775" cy="814388"/>
            <a:chOff x="168" y="0"/>
            <a:chExt cx="1650" cy="914"/>
          </a:xfrm>
        </p:grpSpPr>
        <p:sp>
          <p:nvSpPr>
            <p:cNvPr id="12297" name="任意多边形 32782"/>
            <p:cNvSpPr/>
            <p:nvPr/>
          </p:nvSpPr>
          <p:spPr>
            <a:xfrm>
              <a:off x="168" y="473"/>
              <a:ext cx="542" cy="441"/>
            </a:xfrm>
            <a:custGeom>
              <a:avLst/>
              <a:gdLst/>
              <a:ahLst/>
              <a:cxnLst>
                <a:cxn ang="0">
                  <a:pos x="542" y="300"/>
                </a:cxn>
                <a:cxn ang="0">
                  <a:pos x="234" y="441"/>
                </a:cxn>
                <a:cxn ang="0">
                  <a:pos x="310" y="306"/>
                </a:cxn>
                <a:cxn ang="0">
                  <a:pos x="0" y="254"/>
                </a:cxn>
                <a:cxn ang="0">
                  <a:pos x="122" y="0"/>
                </a:cxn>
                <a:cxn ang="0">
                  <a:pos x="358" y="190"/>
                </a:cxn>
                <a:cxn ang="0">
                  <a:pos x="295" y="3"/>
                </a:cxn>
                <a:cxn ang="0">
                  <a:pos x="542" y="300"/>
                </a:cxn>
              </a:cxnLst>
              <a:pathLst>
                <a:path w="542" h="441">
                  <a:moveTo>
                    <a:pt x="542" y="300"/>
                  </a:moveTo>
                  <a:lnTo>
                    <a:pt x="234" y="441"/>
                  </a:lnTo>
                  <a:lnTo>
                    <a:pt x="310" y="306"/>
                  </a:lnTo>
                  <a:lnTo>
                    <a:pt x="0" y="254"/>
                  </a:lnTo>
                  <a:lnTo>
                    <a:pt x="122" y="0"/>
                  </a:lnTo>
                  <a:lnTo>
                    <a:pt x="358" y="190"/>
                  </a:lnTo>
                  <a:lnTo>
                    <a:pt x="295" y="3"/>
                  </a:lnTo>
                  <a:lnTo>
                    <a:pt x="542" y="300"/>
                  </a:lnTo>
                  <a:close/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8" name="任意多边形 32783"/>
            <p:cNvSpPr/>
            <p:nvPr/>
          </p:nvSpPr>
          <p:spPr>
            <a:xfrm>
              <a:off x="784" y="0"/>
              <a:ext cx="433" cy="510"/>
            </a:xfrm>
            <a:custGeom>
              <a:avLst/>
              <a:gdLst/>
              <a:ahLst/>
              <a:cxnLst>
                <a:cxn ang="0">
                  <a:pos x="238" y="510"/>
                </a:cxn>
                <a:cxn ang="0">
                  <a:pos x="0" y="268"/>
                </a:cxn>
                <a:cxn ang="0">
                  <a:pos x="157" y="289"/>
                </a:cxn>
                <a:cxn ang="0">
                  <a:pos x="33" y="0"/>
                </a:cxn>
                <a:cxn ang="0">
                  <a:pos x="376" y="12"/>
                </a:cxn>
                <a:cxn ang="0">
                  <a:pos x="278" y="299"/>
                </a:cxn>
                <a:cxn ang="0">
                  <a:pos x="433" y="176"/>
                </a:cxn>
                <a:cxn ang="0">
                  <a:pos x="238" y="510"/>
                </a:cxn>
              </a:cxnLst>
              <a:pathLst>
                <a:path w="433" h="510">
                  <a:moveTo>
                    <a:pt x="238" y="510"/>
                  </a:moveTo>
                  <a:lnTo>
                    <a:pt x="0" y="268"/>
                  </a:lnTo>
                  <a:lnTo>
                    <a:pt x="157" y="289"/>
                  </a:lnTo>
                  <a:lnTo>
                    <a:pt x="33" y="0"/>
                  </a:lnTo>
                  <a:lnTo>
                    <a:pt x="376" y="12"/>
                  </a:lnTo>
                  <a:lnTo>
                    <a:pt x="278" y="299"/>
                  </a:lnTo>
                  <a:lnTo>
                    <a:pt x="433" y="176"/>
                  </a:lnTo>
                  <a:lnTo>
                    <a:pt x="238" y="510"/>
                  </a:lnTo>
                  <a:close/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9" name="任意多边形 32784"/>
            <p:cNvSpPr/>
            <p:nvPr/>
          </p:nvSpPr>
          <p:spPr>
            <a:xfrm>
              <a:off x="1299" y="385"/>
              <a:ext cx="519" cy="519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226" y="93"/>
                </a:cxn>
                <a:cxn ang="0">
                  <a:pos x="190" y="225"/>
                </a:cxn>
                <a:cxn ang="0">
                  <a:pos x="519" y="0"/>
                </a:cxn>
                <a:cxn ang="0">
                  <a:pos x="506" y="453"/>
                </a:cxn>
                <a:cxn ang="0">
                  <a:pos x="213" y="373"/>
                </a:cxn>
                <a:cxn ang="0">
                  <a:pos x="346" y="519"/>
                </a:cxn>
                <a:cxn ang="0">
                  <a:pos x="0" y="346"/>
                </a:cxn>
              </a:cxnLst>
              <a:pathLst>
                <a:path w="519" h="519">
                  <a:moveTo>
                    <a:pt x="0" y="346"/>
                  </a:moveTo>
                  <a:lnTo>
                    <a:pt x="226" y="93"/>
                  </a:lnTo>
                  <a:lnTo>
                    <a:pt x="190" y="225"/>
                  </a:lnTo>
                  <a:lnTo>
                    <a:pt x="519" y="0"/>
                  </a:lnTo>
                  <a:lnTo>
                    <a:pt x="506" y="453"/>
                  </a:lnTo>
                  <a:lnTo>
                    <a:pt x="213" y="373"/>
                  </a:lnTo>
                  <a:lnTo>
                    <a:pt x="346" y="519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230" name="组合 32777"/>
          <p:cNvGrpSpPr/>
          <p:nvPr/>
        </p:nvGrpSpPr>
        <p:grpSpPr>
          <a:xfrm>
            <a:off x="5899150" y="3309938"/>
            <a:ext cx="1722438" cy="731837"/>
            <a:chOff x="0" y="0"/>
            <a:chExt cx="1307" cy="828"/>
          </a:xfrm>
        </p:grpSpPr>
        <p:sp>
          <p:nvSpPr>
            <p:cNvPr id="12301" name="任意多边形 32778"/>
            <p:cNvSpPr/>
            <p:nvPr/>
          </p:nvSpPr>
          <p:spPr>
            <a:xfrm>
              <a:off x="0" y="384"/>
              <a:ext cx="542" cy="441"/>
            </a:xfrm>
            <a:custGeom>
              <a:avLst/>
              <a:gdLst/>
              <a:ahLst/>
              <a:cxnLst>
                <a:cxn ang="0">
                  <a:pos x="542" y="300"/>
                </a:cxn>
                <a:cxn ang="0">
                  <a:pos x="234" y="441"/>
                </a:cxn>
                <a:cxn ang="0">
                  <a:pos x="310" y="306"/>
                </a:cxn>
                <a:cxn ang="0">
                  <a:pos x="0" y="254"/>
                </a:cxn>
                <a:cxn ang="0">
                  <a:pos x="122" y="0"/>
                </a:cxn>
                <a:cxn ang="0">
                  <a:pos x="358" y="190"/>
                </a:cxn>
                <a:cxn ang="0">
                  <a:pos x="295" y="3"/>
                </a:cxn>
                <a:cxn ang="0">
                  <a:pos x="542" y="300"/>
                </a:cxn>
              </a:cxnLst>
              <a:pathLst>
                <a:path w="542" h="441">
                  <a:moveTo>
                    <a:pt x="542" y="300"/>
                  </a:moveTo>
                  <a:lnTo>
                    <a:pt x="234" y="441"/>
                  </a:lnTo>
                  <a:lnTo>
                    <a:pt x="310" y="306"/>
                  </a:lnTo>
                  <a:lnTo>
                    <a:pt x="0" y="254"/>
                  </a:lnTo>
                  <a:lnTo>
                    <a:pt x="122" y="0"/>
                  </a:lnTo>
                  <a:lnTo>
                    <a:pt x="358" y="190"/>
                  </a:lnTo>
                  <a:lnTo>
                    <a:pt x="295" y="3"/>
                  </a:lnTo>
                  <a:lnTo>
                    <a:pt x="542" y="300"/>
                  </a:lnTo>
                  <a:close/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2" name="任意多边形 32779"/>
            <p:cNvSpPr/>
            <p:nvPr/>
          </p:nvSpPr>
          <p:spPr>
            <a:xfrm rot="6899421">
              <a:off x="806" y="327"/>
              <a:ext cx="542" cy="441"/>
            </a:xfrm>
            <a:custGeom>
              <a:avLst/>
              <a:gdLst/>
              <a:ahLst/>
              <a:cxnLst>
                <a:cxn ang="0">
                  <a:pos x="542" y="300"/>
                </a:cxn>
                <a:cxn ang="0">
                  <a:pos x="234" y="441"/>
                </a:cxn>
                <a:cxn ang="0">
                  <a:pos x="310" y="306"/>
                </a:cxn>
                <a:cxn ang="0">
                  <a:pos x="0" y="254"/>
                </a:cxn>
                <a:cxn ang="0">
                  <a:pos x="122" y="0"/>
                </a:cxn>
                <a:cxn ang="0">
                  <a:pos x="358" y="190"/>
                </a:cxn>
                <a:cxn ang="0">
                  <a:pos x="295" y="3"/>
                </a:cxn>
                <a:cxn ang="0">
                  <a:pos x="542" y="300"/>
                </a:cxn>
              </a:cxnLst>
              <a:pathLst>
                <a:path w="542" h="441">
                  <a:moveTo>
                    <a:pt x="542" y="300"/>
                  </a:moveTo>
                  <a:lnTo>
                    <a:pt x="234" y="441"/>
                  </a:lnTo>
                  <a:lnTo>
                    <a:pt x="310" y="306"/>
                  </a:lnTo>
                  <a:lnTo>
                    <a:pt x="0" y="254"/>
                  </a:lnTo>
                  <a:lnTo>
                    <a:pt x="122" y="0"/>
                  </a:lnTo>
                  <a:lnTo>
                    <a:pt x="358" y="190"/>
                  </a:lnTo>
                  <a:lnTo>
                    <a:pt x="295" y="3"/>
                  </a:lnTo>
                  <a:lnTo>
                    <a:pt x="542" y="300"/>
                  </a:lnTo>
                  <a:close/>
                </a:path>
              </a:pathLst>
            </a:cu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3" name="直接连接符 32780"/>
            <p:cNvSpPr/>
            <p:nvPr/>
          </p:nvSpPr>
          <p:spPr>
            <a:xfrm rot="1219888">
              <a:off x="384" y="0"/>
              <a:ext cx="384" cy="192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2786" name="任意多边形 32785"/>
          <p:cNvSpPr/>
          <p:nvPr/>
        </p:nvSpPr>
        <p:spPr>
          <a:xfrm>
            <a:off x="6870700" y="3879850"/>
            <a:ext cx="3543300" cy="1893888"/>
          </a:xfrm>
          <a:custGeom>
            <a:avLst/>
            <a:gdLst/>
            <a:ahLst/>
            <a:cxnLst>
              <a:cxn ang="0">
                <a:pos x="2973380" y="1893888"/>
              </a:cxn>
              <a:cxn ang="0">
                <a:pos x="3113479" y="1233354"/>
              </a:cxn>
              <a:cxn ang="0">
                <a:pos x="2804716" y="1350902"/>
              </a:cxn>
              <a:cxn ang="0">
                <a:pos x="2452426" y="468400"/>
              </a:cxn>
              <a:cxn ang="0">
                <a:pos x="3186930" y="0"/>
              </a:cxn>
              <a:cxn ang="0">
                <a:pos x="314204" y="85923"/>
              </a:cxn>
              <a:cxn ang="0">
                <a:pos x="1298983" y="486897"/>
              </a:cxn>
              <a:cxn ang="0">
                <a:pos x="2283762" y="1393863"/>
              </a:cxn>
              <a:cxn ang="0">
                <a:pos x="1862103" y="1319874"/>
              </a:cxn>
              <a:cxn ang="0">
                <a:pos x="2973380" y="1893888"/>
              </a:cxn>
            </a:cxnLst>
            <a:pathLst>
              <a:path w="2605" h="3174">
                <a:moveTo>
                  <a:pt x="2186" y="3174"/>
                </a:moveTo>
                <a:lnTo>
                  <a:pt x="2289" y="2067"/>
                </a:lnTo>
                <a:lnTo>
                  <a:pt x="2062" y="2264"/>
                </a:lnTo>
                <a:cubicBezTo>
                  <a:pt x="1981" y="2050"/>
                  <a:pt x="1756" y="1162"/>
                  <a:pt x="1803" y="785"/>
                </a:cubicBezTo>
                <a:cubicBezTo>
                  <a:pt x="1850" y="408"/>
                  <a:pt x="2605" y="107"/>
                  <a:pt x="2343" y="0"/>
                </a:cubicBezTo>
                <a:lnTo>
                  <a:pt x="231" y="144"/>
                </a:lnTo>
                <a:cubicBezTo>
                  <a:pt x="0" y="280"/>
                  <a:pt x="714" y="451"/>
                  <a:pt x="955" y="816"/>
                </a:cubicBezTo>
                <a:cubicBezTo>
                  <a:pt x="1196" y="1181"/>
                  <a:pt x="1610" y="2103"/>
                  <a:pt x="1679" y="2336"/>
                </a:cubicBezTo>
                <a:lnTo>
                  <a:pt x="1369" y="2212"/>
                </a:lnTo>
                <a:lnTo>
                  <a:pt x="2186" y="3174"/>
                </a:lnTo>
                <a:close/>
              </a:path>
            </a:pathLst>
          </a:custGeom>
          <a:solidFill>
            <a:srgbClr val="FF99FF"/>
          </a:solidFill>
          <a:ln w="762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88" name="椭圆 32787"/>
          <p:cNvSpPr/>
          <p:nvPr/>
        </p:nvSpPr>
        <p:spPr>
          <a:xfrm>
            <a:off x="10166350" y="5156200"/>
            <a:ext cx="1684338" cy="684213"/>
          </a:xfrm>
          <a:prstGeom prst="ellipse">
            <a:avLst/>
          </a:prstGeom>
          <a:solidFill>
            <a:srgbClr val="0000FF"/>
          </a:solidFill>
          <a:ln w="762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南京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2787" name="椭圆 32786"/>
          <p:cNvSpPr/>
          <p:nvPr/>
        </p:nvSpPr>
        <p:spPr>
          <a:xfrm>
            <a:off x="7804150" y="5711825"/>
            <a:ext cx="1560513" cy="684213"/>
          </a:xfrm>
          <a:prstGeom prst="ellipse">
            <a:avLst/>
          </a:prstGeom>
          <a:solidFill>
            <a:srgbClr val="0000FF"/>
          </a:solidFill>
          <a:ln w="762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武汉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01398" name="TextBox 6"/>
          <p:cNvSpPr/>
          <p:nvPr/>
        </p:nvSpPr>
        <p:spPr>
          <a:xfrm>
            <a:off x="1243013" y="1414463"/>
            <a:ext cx="3636962" cy="4092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作用：</a:t>
            </a:r>
            <a:r>
              <a:rPr lang="zh-CN" altLang="en-US" sz="2400" b="1" dirty="0">
                <a:solidFill>
                  <a:srgbClr val="00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大别山地处</a:t>
            </a:r>
            <a:r>
              <a:rPr lang="zh-CN" altLang="en-US" sz="2400" b="1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武汉</a:t>
            </a:r>
            <a:r>
              <a:rPr lang="zh-CN" altLang="en-US" sz="2400" b="1" dirty="0">
                <a:solidFill>
                  <a:srgbClr val="00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南京</a:t>
            </a:r>
            <a:r>
              <a:rPr lang="zh-CN" altLang="en-US" sz="2400" b="1" dirty="0">
                <a:solidFill>
                  <a:srgbClr val="00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正中间，控制住大别山就意味着</a:t>
            </a:r>
            <a:r>
              <a:rPr lang="zh-CN" altLang="en-US" sz="2400" b="1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西</a:t>
            </a:r>
            <a:r>
              <a:rPr lang="zh-CN" altLang="en-US" sz="2400" b="1" dirty="0">
                <a:solidFill>
                  <a:srgbClr val="00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可取武汉；</a:t>
            </a:r>
            <a:r>
              <a:rPr lang="zh-CN" altLang="en-US" sz="2400" b="1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东</a:t>
            </a:r>
            <a:r>
              <a:rPr lang="zh-CN" altLang="en-US" sz="2400" b="1" dirty="0">
                <a:solidFill>
                  <a:srgbClr val="000000"/>
                </a:solidFill>
                <a:latin typeface="微软雅黑" charset="-122"/>
                <a:ea typeface="微软雅黑" charset="-122"/>
                <a:sym typeface="幼圆" pitchFamily="49" charset="-122"/>
              </a:rPr>
              <a:t>可取南京，可谓整个长江中下游地区唾手可得</a:t>
            </a:r>
            <a:r>
              <a:rPr lang="zh-CN" altLang="en-US" sz="3200" b="1" dirty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幼圆" pitchFamily="49" charset="-122"/>
              <a:ea typeface="幼圆" pitchFamily="49" charset="-122"/>
              <a:sym typeface="幼圆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i="1" u="sng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挺近大别山，像一把锋利的钢刀插入敌人的心脏。</a:t>
            </a:r>
            <a:endParaRPr lang="zh-CN" altLang="en-US" sz="3200" b="1" i="1" u="sng" dirty="0">
              <a:solidFill>
                <a:srgbClr val="FF0000"/>
              </a:solidFill>
              <a:latin typeface="幼圆" pitchFamily="49" charset="-122"/>
              <a:ea typeface="幼圆" pitchFamily="49" charset="-122"/>
              <a:sym typeface="幼圆" pitchFamily="49" charset="-122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199438" y="280988"/>
            <a:ext cx="31273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人民教育出版社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5" dur="500"/>
                                        <p:tgtEl>
                                          <p:spTgt spid="10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8" grpId="0" bldLvl="0" animBg="1"/>
      <p:bldP spid="32787" grpId="0" bldLvl="0" animBg="1"/>
      <p:bldP spid="101398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92168" descr="挺进大别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60438"/>
            <a:ext cx="7169150" cy="401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975" y="1800225"/>
            <a:ext cx="8689975" cy="399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638" y="3060700"/>
            <a:ext cx="7345362" cy="379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4"/>
          <p:cNvSpPr txBox="1"/>
          <p:nvPr/>
        </p:nvSpPr>
        <p:spPr>
          <a:xfrm>
            <a:off x="0" y="5575300"/>
            <a:ext cx="468312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影响：揭开了人民解放军战略进攻的序幕</a:t>
            </a:r>
            <a:endParaRPr lang="zh-CN" altLang="en-US" sz="2800" b="1" dirty="0">
              <a:latin typeface="微软雅黑" charset="-122"/>
              <a:ea typeface="微软雅黑" charset="-122"/>
              <a:sym typeface="宋体" panose="02010600030101010101" pitchFamily="2" charset="-122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199438" y="280988"/>
            <a:ext cx="31273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人民教育出版社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12" descr="本课小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7213" y="763588"/>
            <a:ext cx="2967037" cy="81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1"/>
          <p:cNvSpPr txBox="1"/>
          <p:nvPr/>
        </p:nvSpPr>
        <p:spPr>
          <a:xfrm>
            <a:off x="2374900" y="1911350"/>
            <a:ext cx="7694613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内战爆发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</a:rPr>
              <a:t>一、重庆谈判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时间、人物、目的、结果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</a:rPr>
              <a:t>二、国民党发动内战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内战开始标志、全面进攻、重点进攻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</a:rPr>
              <a:t>三、解放区军民的自卫反击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作战策略、粉碎全面进攻和重点进攻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1882775" y="1392238"/>
            <a:ext cx="8640763" cy="4742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．假如你在百度搜索引擎中输入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1945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年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毛泽东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双十协定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这三个关键词，最有可能出现的事件应该是（     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．遵义会议    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．西安事变         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．中共七大    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．重庆谈判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．流行词汇反映了时代的主题，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和平、民主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最有可能流行于（     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．北伐战争时期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．抗日战争时期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．国共重庆谈判期间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．解放战争期间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6867" name="Picture 2" descr="课堂训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3113" y="762000"/>
            <a:ext cx="2747962" cy="62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Text Box 4"/>
          <p:cNvSpPr txBox="1"/>
          <p:nvPr/>
        </p:nvSpPr>
        <p:spPr>
          <a:xfrm>
            <a:off x="4259263" y="2457450"/>
            <a:ext cx="81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D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4221163" y="4459288"/>
            <a:ext cx="8207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C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bldLvl="0"/>
      <p:bldP spid="44037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1882775" y="674688"/>
            <a:ext cx="8640763" cy="5217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既参加了西安事变的和谈，又参加了重庆谈判的中共领导人是（     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．毛泽东      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．周恩来   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．叶挺        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．彭德怀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全面内战爆发的标志是（     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．重庆谈判    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．国民党进攻中原解放区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．共央转战陕北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．刘邓大军挺进大别山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6391275" y="3784600"/>
            <a:ext cx="81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B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4303713" y="1625600"/>
            <a:ext cx="8207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/>
      <p:bldP spid="4506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3" descr="2010_7_22_374_11500374"/>
          <p:cNvPicPr>
            <a:picLocks noChangeAspect="1"/>
          </p:cNvPicPr>
          <p:nvPr/>
        </p:nvPicPr>
        <p:blipFill>
          <a:blip r:embed="rId1"/>
          <a:srcRect t="9796" b="2420"/>
          <a:stretch>
            <a:fillRect/>
          </a:stretch>
        </p:blipFill>
        <p:spPr>
          <a:xfrm>
            <a:off x="6240463" y="188913"/>
            <a:ext cx="3200400" cy="362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Text Box 4"/>
          <p:cNvSpPr txBox="1"/>
          <p:nvPr/>
        </p:nvSpPr>
        <p:spPr>
          <a:xfrm>
            <a:off x="9693275" y="0"/>
            <a:ext cx="644525" cy="48244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被日军炸毁的桂林解放桥</a:t>
            </a:r>
            <a:endParaRPr lang="zh-CN" altLang="en-US" sz="30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5059" name="Picture 6" descr="抗战胜利后的中国  （组图）"/>
          <p:cNvPicPr>
            <a:picLocks noChangeAspect="1"/>
          </p:cNvPicPr>
          <p:nvPr/>
        </p:nvPicPr>
        <p:blipFill>
          <a:blip r:embed="rId2"/>
          <a:srcRect b="2629"/>
          <a:stretch>
            <a:fillRect/>
          </a:stretch>
        </p:blipFill>
        <p:spPr>
          <a:xfrm>
            <a:off x="2135188" y="-26987"/>
            <a:ext cx="3625850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Text Box 7"/>
          <p:cNvSpPr txBox="1"/>
          <p:nvPr/>
        </p:nvSpPr>
        <p:spPr>
          <a:xfrm>
            <a:off x="2495550" y="3573463"/>
            <a:ext cx="3313113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战争毁坏的城市</a:t>
            </a:r>
            <a:endParaRPr lang="zh-CN" altLang="en-US" sz="30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5061" name="AutoShape 9" descr="抗战胜利后的中国  （组图）">
            <a:hlinkClick r:id="rId3"/>
          </p:cNvPr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zh-CN" sz="18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5062" name="Picture 11" descr="2010_7_22_366_11500366"/>
          <p:cNvPicPr>
            <a:picLocks noChangeAspect="1"/>
          </p:cNvPicPr>
          <p:nvPr/>
        </p:nvPicPr>
        <p:blipFill>
          <a:blip r:embed="rId4"/>
          <a:srcRect t="32063" b="4005"/>
          <a:stretch>
            <a:fillRect/>
          </a:stretch>
        </p:blipFill>
        <p:spPr>
          <a:xfrm>
            <a:off x="2566988" y="4237038"/>
            <a:ext cx="5327650" cy="2576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Text Box 12"/>
          <p:cNvSpPr txBox="1"/>
          <p:nvPr/>
        </p:nvSpPr>
        <p:spPr>
          <a:xfrm>
            <a:off x="7896225" y="5300663"/>
            <a:ext cx="27717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战争结束了，无家可归的人们</a:t>
            </a:r>
            <a:endParaRPr lang="zh-CN" altLang="en-US" sz="28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4"/>
          <p:cNvSpPr/>
          <p:nvPr/>
        </p:nvSpPr>
        <p:spPr>
          <a:xfrm>
            <a:off x="1703388" y="1555433"/>
            <a:ext cx="8820150" cy="553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1945</a:t>
            </a:r>
            <a:r>
              <a:rPr lang="zh-CN" altLang="en-US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</a:t>
            </a:r>
            <a:r>
              <a:rPr lang="zh-CN" altLang="en-US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月，</a:t>
            </a:r>
            <a:r>
              <a:rPr lang="en-US" altLang="zh-CN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新华日报</a:t>
            </a:r>
            <a:r>
              <a:rPr lang="en-US" altLang="zh-CN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000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上发表了一封读者来信</a:t>
            </a:r>
            <a:endParaRPr lang="zh-CN" altLang="en-US" sz="3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4" name="Rectangle 8"/>
          <p:cNvSpPr/>
          <p:nvPr/>
        </p:nvSpPr>
        <p:spPr>
          <a:xfrm>
            <a:off x="1774825" y="2338388"/>
            <a:ext cx="8382000" cy="267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中国的老百姓，足足有三十多年没有享受过和平的日子，一面受敌人的侵略，一面不断内战，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我们对于战后</a:t>
            </a: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和平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的期望，就象饥饿的人等饭吃那样的急迫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我们</a:t>
            </a: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反对内战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，不管用什么法律来解释，我们还是要</a:t>
            </a: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反对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，如果</a:t>
            </a: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内战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，全中国人民都要遭受无穷的损害 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endPara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5545" name="Text Box 9"/>
          <p:cNvSpPr txBox="1"/>
          <p:nvPr/>
        </p:nvSpPr>
        <p:spPr>
          <a:xfrm>
            <a:off x="2640013" y="5734050"/>
            <a:ext cx="5562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rgbClr val="000099"/>
                </a:solidFill>
                <a:latin typeface="Calibri" panose="020F0502020204030204" charset="0"/>
                <a:ea typeface="华文中宋" panose="02010600040101010101" pitchFamily="2" charset="-122"/>
              </a:rPr>
              <a:t>    </a:t>
            </a:r>
            <a:endParaRPr lang="en-US" altLang="zh-CN" sz="5400" dirty="0">
              <a:solidFill>
                <a:srgbClr val="000099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1558925" y="115888"/>
            <a:ext cx="8785225" cy="70675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人们最大的心愿是什么？</a:t>
            </a:r>
            <a:endParaRPr lang="zh-CN" altLang="en-US" sz="4000" dirty="0">
              <a:solidFill>
                <a:srgbClr val="FF0000"/>
              </a:solidFill>
              <a:latin typeface="Tahoma" panose="020B0604030504040204" pitchFamily="34" charset="0"/>
              <a:ea typeface="黑体" panose="02010600030101010101" pitchFamily="49" charset="-122"/>
            </a:endParaRPr>
          </a:p>
        </p:txBody>
      </p:sp>
      <p:sp>
        <p:nvSpPr>
          <p:cNvPr id="108550" name="WordArt 7"/>
          <p:cNvSpPr>
            <a:spLocks noTextEdit="1"/>
          </p:cNvSpPr>
          <p:nvPr/>
        </p:nvSpPr>
        <p:spPr>
          <a:xfrm>
            <a:off x="3648075" y="5229225"/>
            <a:ext cx="5256213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渴望和平、反对内战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65545" grpId="0"/>
      <p:bldP spid="2048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09220"/>
            <a:ext cx="8784590" cy="1450975"/>
          </a:xfrm>
        </p:spPr>
        <p:txBody>
          <a:bodyPr/>
          <a:p>
            <a:r>
              <a:rPr lang="zh-CN" altLang="en-US"/>
              <a:t>第八单元 人民解放战争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31315" y="4934903"/>
            <a:ext cx="9144000" cy="1655762"/>
          </a:xfrm>
        </p:spPr>
        <p:txBody>
          <a:bodyPr/>
          <a:p>
            <a:r>
              <a:rPr lang="zh-CN" altLang="en-US" sz="6000"/>
              <a:t>第</a:t>
            </a:r>
            <a:r>
              <a:rPr lang="en-US" sz="6000"/>
              <a:t>20</a:t>
            </a:r>
            <a:r>
              <a:rPr lang="zh-CN" altLang="en-US" sz="6000"/>
              <a:t>课 全面内战的爆发</a:t>
            </a:r>
            <a:endParaRPr lang="zh-CN" altLang="en-US" sz="6000"/>
          </a:p>
        </p:txBody>
      </p:sp>
      <p:pic>
        <p:nvPicPr>
          <p:cNvPr id="47107" name="图片 8195" descr="pjzy-jiniangu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828165"/>
            <a:ext cx="9144000" cy="270827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Text Box 21"/>
          <p:cNvSpPr txBox="1"/>
          <p:nvPr/>
        </p:nvSpPr>
        <p:spPr>
          <a:xfrm>
            <a:off x="196850" y="89535"/>
            <a:ext cx="11762740" cy="2676525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 anchor="t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  <a:sym typeface="+mn-ea"/>
              </a:rPr>
              <a:t>万</a:t>
            </a:r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急，延安</a:t>
            </a:r>
            <a:endParaRPr lang="zh-CN" altLang="en-US" sz="2800" dirty="0">
              <a:latin typeface="华文新魏" panose="0201080004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 毛泽东先生勋鉴：</a:t>
            </a:r>
            <a:endParaRPr lang="zh-CN" altLang="en-US" sz="2800" dirty="0">
              <a:latin typeface="华文新魏" panose="0201080004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倭寇投降，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宋体" panose="02010600030101010101" pitchFamily="2" charset="-122"/>
              </a:rPr>
              <a:t>世界永久和平局面</a:t>
            </a:r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，可期实现，举凡国际国内各种重要问题，亟待解决，特请先生克日惠临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宋体" panose="02010600030101010101" pitchFamily="2" charset="-122"/>
              </a:rPr>
              <a:t>陪都</a:t>
            </a:r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，共同商讨，</a:t>
            </a:r>
            <a:r>
              <a:rPr lang="zh-CN" altLang="en-US" sz="2800" u="sng" dirty="0">
                <a:latin typeface="华文新魏" panose="02010800040101010101" pitchFamily="2" charset="-122"/>
                <a:ea typeface="宋体" panose="02010600030101010101" pitchFamily="2" charset="-122"/>
              </a:rPr>
              <a:t>事关国家大计</a:t>
            </a:r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，幸勿吝驾，临电</a:t>
            </a: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宋体" panose="02010600030101010101" pitchFamily="2" charset="-122"/>
              </a:rPr>
              <a:t>不胜迫切悬盼之至</a:t>
            </a:r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。                                                         蒋中正</a:t>
            </a:r>
            <a:endParaRPr lang="zh-CN" altLang="en-US" sz="2800" dirty="0">
              <a:latin typeface="华文新魏" panose="02010800040101010101" pitchFamily="2" charset="-122"/>
              <a:ea typeface="宋体" panose="02010600030101010101" pitchFamily="2" charset="-122"/>
            </a:endParaRPr>
          </a:p>
          <a:p>
            <a:pPr algn="r"/>
            <a:r>
              <a:rPr lang="zh-CN" altLang="en-US" sz="2800" dirty="0">
                <a:latin typeface="华文新魏" panose="02010800040101010101" pitchFamily="2" charset="-122"/>
                <a:ea typeface="宋体" panose="02010600030101010101" pitchFamily="2" charset="-122"/>
              </a:rPr>
              <a:t>                                                                八月十四日</a:t>
            </a:r>
            <a:endParaRPr lang="zh-CN" altLang="en-US" sz="2800" dirty="0"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8787" name="WordArt 5"/>
          <p:cNvSpPr>
            <a:spLocks noTextEdit="1"/>
          </p:cNvSpPr>
          <p:nvPr/>
        </p:nvSpPr>
        <p:spPr>
          <a:xfrm rot="1336971">
            <a:off x="5320665" y="730250"/>
            <a:ext cx="3665855" cy="14598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一电盼和平！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7" name="Text Box 21"/>
          <p:cNvSpPr txBox="1"/>
          <p:nvPr/>
        </p:nvSpPr>
        <p:spPr>
          <a:xfrm>
            <a:off x="154940" y="2933065"/>
            <a:ext cx="11845925" cy="1383665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大战方告终结，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内争不容再有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，深望足下体念国家之艰危，悯怀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人民之疾苦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，共同戮力，从事建设。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有赖于先生之惠然一行，共定大计！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蒋中正八月二十日</a:t>
            </a:r>
            <a:endParaRPr lang="zh-CN" altLang="en-US" sz="2800" b="1" dirty="0"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9811" name="WordArt 6"/>
          <p:cNvSpPr>
            <a:spLocks noTextEdit="1"/>
          </p:cNvSpPr>
          <p:nvPr/>
        </p:nvSpPr>
        <p:spPr>
          <a:xfrm rot="-1195804">
            <a:off x="8756650" y="2766695"/>
            <a:ext cx="310134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二电晓大义！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1" name="Text Box 21"/>
          <p:cNvSpPr txBox="1"/>
          <p:nvPr/>
        </p:nvSpPr>
        <p:spPr>
          <a:xfrm>
            <a:off x="154940" y="4587240"/>
            <a:ext cx="11846560" cy="1814830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 anchor="t">
            <a:spAutoFit/>
          </a:bodyPr>
          <a:p>
            <a:pPr algn="l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惟目前各种重要问题，均待与先生面商，时机迫切，仍盼先生</a:t>
            </a:r>
            <a:r>
              <a:rPr lang="zh-CN" altLang="en-US" sz="2800" b="1" dirty="0">
                <a:latin typeface="Calibri" panose="020F0502020204030204" charset="0"/>
                <a:ea typeface="宋体" panose="02010600030101010101" pitchFamily="2" charset="-122"/>
              </a:rPr>
              <a:t>能与周恩来先生惠然偕临。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则重要问题方得迅速解决，国家前途，实利赖之。兹已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准备飞机迎迓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，特再驰电速驾！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蒋中正八月二十三日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35" name="WordArt 5"/>
          <p:cNvSpPr>
            <a:spLocks noTextEdit="1"/>
          </p:cNvSpPr>
          <p:nvPr/>
        </p:nvSpPr>
        <p:spPr>
          <a:xfrm rot="-206375">
            <a:off x="7338060" y="4829175"/>
            <a:ext cx="4240530" cy="13309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三电事周详！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34" name="矩形 12303"/>
          <p:cNvSpPr/>
          <p:nvPr/>
        </p:nvSpPr>
        <p:spPr>
          <a:xfrm>
            <a:off x="1812925" y="50863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sz="36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2235" name="WordArt 2"/>
          <p:cNvSpPr>
            <a:spLocks noTextEdit="1"/>
          </p:cNvSpPr>
          <p:nvPr/>
        </p:nvSpPr>
        <p:spPr>
          <a:xfrm>
            <a:off x="845820" y="393065"/>
            <a:ext cx="24479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迷你简超粗圆" charset="0"/>
                <a:ea typeface="迷你简超粗圆" charset="0"/>
              </a:rPr>
              <a:t>国民党</a:t>
            </a:r>
            <a:endParaRPr lang="zh-CN" altLang="en-US" sz="3600" b="1"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accent2"/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迷你简超粗圆" charset="0"/>
              <a:ea typeface="迷你简超粗圆" charset="0"/>
            </a:endParaRPr>
          </a:p>
        </p:txBody>
      </p:sp>
      <p:sp>
        <p:nvSpPr>
          <p:cNvPr id="52236" name="Rectangle 3"/>
          <p:cNvSpPr/>
          <p:nvPr/>
        </p:nvSpPr>
        <p:spPr>
          <a:xfrm>
            <a:off x="393065" y="1441450"/>
            <a:ext cx="116732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今天的中心工作在于消灭共产党，日本是我们外部的敌人，中共是我们国内的敌人，只有在消灭中共才能完成我们的任务！       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蒋介石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1945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年在国民党六大上的讲话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2630" y="144145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消灭共产党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迷你简超粗圆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1013" y="198501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消灭中共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迷你简超粗圆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2610" y="4907280"/>
            <a:ext cx="10698480" cy="18148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蒋介石的目的：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、为发动内战争取时间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、想在政治舆论上获得主动，把不愿和平的罪名强加在中国共产党身上。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4203700" y="220980"/>
            <a:ext cx="60045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假和平   真内战</a:t>
            </a:r>
            <a:endParaRPr lang="zh-CN" altLang="en-US" sz="6600" b="1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5362" name="Text Box 2"/>
          <p:cNvSpPr txBox="1"/>
          <p:nvPr/>
        </p:nvSpPr>
        <p:spPr>
          <a:xfrm>
            <a:off x="393065" y="3194685"/>
            <a:ext cx="11560810" cy="2306955"/>
          </a:xfrm>
          <a:prstGeom prst="rect">
            <a:avLst/>
          </a:prstGeom>
          <a:noFill/>
          <a:ln w="50800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5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我们明知共产党不会来渝谈判</a:t>
            </a:r>
            <a:r>
              <a:rPr lang="en-US" altLang="zh-CN" sz="45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,</a:t>
            </a:r>
            <a:r>
              <a:rPr lang="zh-CN" altLang="en-US" sz="45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我们要</a:t>
            </a:r>
            <a:r>
              <a:rPr lang="zh-CN" altLang="en-US" sz="4500" b="1" dirty="0">
                <a:solidFill>
                  <a:srgbClr val="A5002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假戏</a:t>
            </a:r>
            <a:r>
              <a:rPr lang="zh-CN" altLang="en-US" sz="45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真做</a:t>
            </a:r>
            <a:r>
              <a:rPr lang="en-US" altLang="zh-CN" sz="45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,</a:t>
            </a:r>
            <a:r>
              <a:rPr lang="zh-CN" altLang="en-US" sz="45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制造空气</a:t>
            </a:r>
            <a:r>
              <a:rPr lang="en-US" altLang="zh-CN" sz="45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. </a:t>
            </a:r>
            <a:endParaRPr lang="en-US" altLang="zh-CN" sz="4500" b="1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                          ---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国民党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中央日报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总主笔</a:t>
            </a:r>
            <a:r>
              <a:rPr lang="zh-CN" altLang="en-US" sz="3600" b="1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陶希圣</a:t>
            </a:r>
            <a:endParaRPr lang="zh-CN" altLang="en-US" sz="3600" b="1" dirty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3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10" descr="去不去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0343" y="2197418"/>
            <a:ext cx="3419475" cy="446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2" name="Picture 11" descr="十字路口2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448118" y="1192530"/>
            <a:ext cx="4862512" cy="447357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6323" name="WordArt 5"/>
          <p:cNvSpPr/>
          <p:nvPr/>
        </p:nvSpPr>
        <p:spPr>
          <a:xfrm>
            <a:off x="1553210" y="157163"/>
            <a:ext cx="13906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5400" b="1" i="1">
                <a:ln w="38100" cap="flat" cmpd="sng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讨论</a:t>
            </a:r>
            <a:endParaRPr lang="zh-CN" altLang="en-US" sz="5400" b="1" i="1">
              <a:ln w="381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8" name="AutoShape 5"/>
          <p:cNvSpPr/>
          <p:nvPr/>
        </p:nvSpPr>
        <p:spPr>
          <a:xfrm>
            <a:off x="6645910" y="1027748"/>
            <a:ext cx="4427538" cy="692150"/>
          </a:xfrm>
          <a:prstGeom prst="cloudCallout">
            <a:avLst>
              <a:gd name="adj1" fmla="val 28380"/>
              <a:gd name="adj2" fmla="val 157111"/>
            </a:avLst>
          </a:prstGeom>
          <a:solidFill>
            <a:srgbClr val="0000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去？还是不去？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5" name="Text Box 13"/>
          <p:cNvSpPr txBox="1"/>
          <p:nvPr/>
        </p:nvSpPr>
        <p:spPr>
          <a:xfrm>
            <a:off x="619760" y="5797233"/>
            <a:ext cx="7200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中国的前途处在了一个十字路口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6" name="Text Box 14"/>
          <p:cNvSpPr txBox="1"/>
          <p:nvPr/>
        </p:nvSpPr>
        <p:spPr>
          <a:xfrm>
            <a:off x="3911600" y="382588"/>
            <a:ext cx="47739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迷你简超粗圆" pitchFamily="2" charset="-122"/>
              </a:rPr>
              <a:t>毛泽东的第一次选择！</a:t>
            </a:r>
            <a:endParaRPr lang="zh-CN" altLang="en-US" sz="3600" b="1" dirty="0">
              <a:latin typeface="Arial" panose="020B0604020202020204" pitchFamily="34" charset="0"/>
              <a:ea typeface="迷你简超粗圆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5" name="Picture 7" descr="未命名"/>
          <p:cNvPicPr>
            <a:picLocks noChangeAspect="1"/>
          </p:cNvPicPr>
          <p:nvPr/>
        </p:nvPicPr>
        <p:blipFill>
          <a:blip r:embed="rId1"/>
          <a:srcRect l="381"/>
          <a:stretch>
            <a:fillRect/>
          </a:stretch>
        </p:blipFill>
        <p:spPr>
          <a:xfrm>
            <a:off x="1524000" y="0"/>
            <a:ext cx="910907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>
          <a:xfrm>
            <a:off x="1900238" y="280988"/>
            <a:ext cx="9432925" cy="5981977"/>
            <a:chOff x="156" y="5"/>
            <a:chExt cx="6326" cy="4566"/>
          </a:xfrm>
        </p:grpSpPr>
        <p:pic>
          <p:nvPicPr>
            <p:cNvPr id="57347" name="Picture 13" descr="一九四五年八月二十八日，中国共产党主席毛泽东应蒋介石邀请，在美驻华大使赫尔利（左三）和国民党代表张治中（左一）的陪同下，偕周恩来（左四）、王若飞（左五）飞往重庆。这是起飞前在延安机场合影。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" y="5"/>
              <a:ext cx="5216" cy="3198"/>
            </a:xfrm>
            <a:prstGeom prst="rect">
              <a:avLst/>
            </a:prstGeom>
            <a:noFill/>
            <a:ln w="9525" cap="flat" cmpd="sng">
              <a:solidFill>
                <a:srgbClr val="9933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3086" name="Rectangle 14"/>
            <p:cNvSpPr>
              <a:spLocks noChangeArrowheads="1"/>
            </p:cNvSpPr>
            <p:nvPr/>
          </p:nvSpPr>
          <p:spPr bwMode="auto">
            <a:xfrm>
              <a:off x="156" y="3186"/>
              <a:ext cx="6326" cy="13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p>
              <a:pPr eaLnBrk="0" hangingPunct="0"/>
              <a:r>
                <a:rPr lang="en-US" altLang="zh-CN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1945</a:t>
              </a:r>
              <a:r>
                <a: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年</a:t>
              </a:r>
              <a:r>
                <a:rPr lang="en-US" altLang="zh-CN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8</a:t>
              </a:r>
              <a:r>
                <a: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月</a:t>
              </a:r>
              <a:r>
                <a:rPr lang="en-US" altLang="zh-CN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28</a:t>
              </a:r>
              <a:r>
                <a: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日，中国共产党主席毛泽东应蒋介石邀请，</a:t>
              </a:r>
              <a:endParaRPr lang="zh-CN" altLang="en-US" sz="2800" b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毡笔黑" pitchFamily="65" charset="-122"/>
                <a:ea typeface="迷你简毡笔黑" pitchFamily="65" charset="-122"/>
              </a:endParaRPr>
            </a:p>
            <a:p>
              <a:pPr eaLnBrk="0" hangingPunct="0"/>
              <a:r>
                <a: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在美驻华大使赫尔利（左三）和国民党代表张治中（左</a:t>
              </a:r>
              <a:endParaRPr lang="zh-CN" altLang="en-US" sz="2800" b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毡笔黑" pitchFamily="65" charset="-122"/>
                <a:ea typeface="迷你简毡笔黑" pitchFamily="65" charset="-122"/>
              </a:endParaRPr>
            </a:p>
            <a:p>
              <a:pPr eaLnBrk="0" hangingPunct="0"/>
              <a:r>
                <a: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一）的陪同下，偕周恩来（左四）、王若飞（左五）</a:t>
              </a:r>
              <a:endParaRPr lang="zh-CN" altLang="en-US" sz="2800" b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毡笔黑" pitchFamily="65" charset="-122"/>
                <a:ea typeface="迷你简毡笔黑" pitchFamily="65" charset="-122"/>
              </a:endParaRPr>
            </a:p>
            <a:p>
              <a:pPr eaLnBrk="0" hangingPunct="0"/>
              <a:r>
                <a: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rPr>
                <a:t>飞往重庆。这是起飞前在延安机场合影。</a:t>
              </a:r>
              <a:endParaRPr lang="zh-CN" altLang="en-US" sz="2800" b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毡笔黑" pitchFamily="65" charset="-122"/>
                <a:ea typeface="迷你简毡笔黑" pitchFamily="65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1775460" y="421005"/>
            <a:ext cx="6911975" cy="5529583"/>
            <a:chOff x="1094" y="0"/>
            <a:chExt cx="5254" cy="4364"/>
          </a:xfrm>
        </p:grpSpPr>
        <p:pic>
          <p:nvPicPr>
            <p:cNvPr id="57350" name="Picture 15" descr="1945年8月28日，毛泽东赴重庆时，向前来欢送的延安军民挥手告别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9" y="0"/>
              <a:ext cx="3355" cy="353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7351" name="Group 16"/>
            <p:cNvGrpSpPr/>
            <p:nvPr/>
          </p:nvGrpSpPr>
          <p:grpSpPr>
            <a:xfrm>
              <a:off x="1094" y="3566"/>
              <a:ext cx="5254" cy="798"/>
              <a:chOff x="1094" y="3566"/>
              <a:chExt cx="5254" cy="798"/>
            </a:xfrm>
          </p:grpSpPr>
          <p:sp>
            <p:nvSpPr>
              <p:cNvPr id="57352" name="Rectangle 17"/>
              <p:cNvSpPr/>
              <p:nvPr/>
            </p:nvSpPr>
            <p:spPr>
              <a:xfrm>
                <a:off x="1094" y="3566"/>
                <a:ext cx="4379" cy="75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p>
                <a:pPr eaLnBrk="0" hangingPunct="0"/>
                <a:endParaRPr lang="zh-CN" altLang="en-US" dirty="0">
                  <a:latin typeface="Arial" panose="020B0604020202020204" pitchFamily="34" charset="0"/>
                  <a:ea typeface="迷你简超粗圆" pitchFamily="2" charset="-122"/>
                </a:endParaRPr>
              </a:p>
            </p:txBody>
          </p:sp>
          <p:sp>
            <p:nvSpPr>
              <p:cNvPr id="3090" name="Rectangle 18"/>
              <p:cNvSpPr>
                <a:spLocks noChangeArrowheads="1"/>
              </p:cNvSpPr>
              <p:nvPr/>
            </p:nvSpPr>
            <p:spPr bwMode="auto">
              <a:xfrm>
                <a:off x="1247" y="3612"/>
                <a:ext cx="5101" cy="75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p>
                <a:pPr eaLnBrk="0" hangingPunct="0"/>
                <a:r>
                  <a:rPr lang="en-US" altLang="zh-CN" sz="2800" b="1" dirty="0">
                    <a:solidFill>
                      <a:srgbClr val="66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迷你简毡笔黑" pitchFamily="65" charset="-122"/>
                    <a:ea typeface="迷你简毡笔黑" pitchFamily="65" charset="-122"/>
                  </a:rPr>
                  <a:t>1945</a:t>
                </a:r>
                <a:r>
                  <a:rPr lang="zh-CN" altLang="en-US" sz="2800" b="1" dirty="0">
                    <a:solidFill>
                      <a:srgbClr val="66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迷你简毡笔黑" pitchFamily="65" charset="-122"/>
                    <a:ea typeface="迷你简毡笔黑" pitchFamily="65" charset="-122"/>
                  </a:rPr>
                  <a:t>年</a:t>
                </a:r>
                <a:r>
                  <a:rPr lang="en-US" altLang="zh-CN" sz="2800" b="1" dirty="0">
                    <a:solidFill>
                      <a:srgbClr val="66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迷你简毡笔黑" pitchFamily="65" charset="-122"/>
                    <a:ea typeface="迷你简毡笔黑" pitchFamily="65" charset="-122"/>
                  </a:rPr>
                  <a:t>8</a:t>
                </a:r>
                <a:r>
                  <a:rPr lang="zh-CN" altLang="en-US" sz="2800" b="1" dirty="0">
                    <a:solidFill>
                      <a:srgbClr val="66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迷你简毡笔黑" pitchFamily="65" charset="-122"/>
                    <a:ea typeface="迷你简毡笔黑" pitchFamily="65" charset="-122"/>
                  </a:rPr>
                  <a:t>月</a:t>
                </a:r>
                <a:r>
                  <a:rPr lang="en-US" altLang="zh-CN" sz="2800" b="1" dirty="0">
                    <a:solidFill>
                      <a:srgbClr val="66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迷你简毡笔黑" pitchFamily="65" charset="-122"/>
                    <a:ea typeface="迷你简毡笔黑" pitchFamily="65" charset="-122"/>
                  </a:rPr>
                  <a:t>28</a:t>
                </a:r>
                <a:r>
                  <a:rPr lang="zh-CN" altLang="en-US" sz="2800" b="1" dirty="0">
                    <a:solidFill>
                      <a:srgbClr val="66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迷你简毡笔黑" pitchFamily="65" charset="-122"/>
                    <a:ea typeface="迷你简毡笔黑" pitchFamily="65" charset="-122"/>
                  </a:rPr>
                  <a:t>日，毛泽东赴重庆时，</a:t>
                </a:r>
                <a:endPara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endParaRPr>
              </a:p>
              <a:p>
                <a:pPr eaLnBrk="0" hangingPunct="0"/>
                <a:r>
                  <a:rPr lang="zh-CN" altLang="en-US" sz="2800" b="1" dirty="0">
                    <a:solidFill>
                      <a:srgbClr val="6633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迷你简毡笔黑" pitchFamily="65" charset="-122"/>
                    <a:ea typeface="迷你简毡笔黑" pitchFamily="65" charset="-122"/>
                  </a:rPr>
                  <a:t>向前来欢送的延安军民挥手告别</a:t>
                </a:r>
                <a:endParaRPr lang="zh-CN" altLang="en-US" sz="2800" b="1" dirty="0">
                  <a:solidFill>
                    <a:srgbClr val="66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迷你简毡笔黑" pitchFamily="65" charset="-122"/>
                  <a:ea typeface="迷你简毡笔黑" pitchFamily="65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524000" y="607060"/>
            <a:ext cx="910907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昨日下午三点多钟，毛泽东先生到了重庆。毛泽东先生来了！中国人听了高兴，世界人听了高兴，无疑问的，大家都认为这是中国的一件大喜事。</a:t>
            </a:r>
            <a:endParaRPr lang="zh-CN" altLang="en-US" sz="3200" b="1"/>
          </a:p>
          <a:p>
            <a:r>
              <a:rPr lang="en-US" altLang="zh-CN" sz="3200" b="1"/>
              <a:t>——</a:t>
            </a:r>
            <a:r>
              <a:rPr lang="zh-CN" altLang="en-US" sz="3200" b="1"/>
              <a:t>重庆《大公报》社评《毛泽东先生来了！》</a:t>
            </a:r>
            <a:r>
              <a:rPr lang="en-US" altLang="zh-CN" sz="3200" b="1"/>
              <a:t>1945</a:t>
            </a:r>
            <a:r>
              <a:rPr lang="zh-CN" altLang="en-US" sz="3200" b="1"/>
              <a:t>年</a:t>
            </a:r>
            <a:r>
              <a:rPr lang="en-US" altLang="zh-CN" sz="3200" b="1"/>
              <a:t>8</a:t>
            </a:r>
            <a:r>
              <a:rPr lang="zh-CN" altLang="en-US" sz="3200" b="1"/>
              <a:t>月</a:t>
            </a:r>
            <a:r>
              <a:rPr lang="en-US" altLang="zh-CN" sz="3200" b="1"/>
              <a:t>29</a:t>
            </a:r>
            <a:r>
              <a:rPr lang="zh-CN" altLang="en-US" sz="3200" b="1"/>
              <a:t>日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大家为什么认为这是中国的一家大喜事？</a:t>
            </a:r>
            <a:endParaRPr lang="zh-CN" altLang="en-US" sz="3200" b="1"/>
          </a:p>
        </p:txBody>
      </p:sp>
      <p:sp>
        <p:nvSpPr>
          <p:cNvPr id="5" name="矩形 4"/>
          <p:cNvSpPr/>
          <p:nvPr/>
        </p:nvSpPr>
        <p:spPr>
          <a:xfrm>
            <a:off x="5709285" y="5249545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和平的希望</a:t>
            </a: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2685</Words>
  <Application>WPS 演示</Application>
  <PresentationFormat>宽屏</PresentationFormat>
  <Paragraphs>262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黑体</vt:lpstr>
      <vt:lpstr>Calibri</vt:lpstr>
      <vt:lpstr>华文中宋</vt:lpstr>
      <vt:lpstr>Times New Roman</vt:lpstr>
      <vt:lpstr>Tahoma</vt:lpstr>
      <vt:lpstr>华文新魏</vt:lpstr>
      <vt:lpstr>迷你简超粗圆</vt:lpstr>
      <vt:lpstr>迷你简超粗圆</vt:lpstr>
      <vt:lpstr>迷你简毡笔黑</vt:lpstr>
      <vt:lpstr>楷体_GB2312</vt:lpstr>
      <vt:lpstr>Arial Unicode MS</vt:lpstr>
      <vt:lpstr>Calibri Light</vt:lpstr>
      <vt:lpstr>隶书</vt:lpstr>
      <vt:lpstr>幼圆</vt:lpstr>
      <vt:lpstr>Courier New</vt:lpstr>
      <vt:lpstr>Office 主题</vt:lpstr>
      <vt:lpstr>PowerPoint 演示文稿</vt:lpstr>
      <vt:lpstr>PowerPoint 演示文稿</vt:lpstr>
      <vt:lpstr>PowerPoint 演示文稿</vt:lpstr>
      <vt:lpstr>PowerPoint 演示文稿</vt:lpstr>
      <vt:lpstr>第七单元 解放战争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重庆谈判——谈判结果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平息九义校</cp:lastModifiedBy>
  <cp:revision>历史备课大师【全免费】</cp:revision>
  <dcterms:created xsi:type="dcterms:W3CDTF">2017-12-13T01:58:00Z</dcterms:created>
  <dcterms:modified xsi:type="dcterms:W3CDTF">2017-12-19T08:16:37Z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