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4" r:id="rId2"/>
    <p:sldId id="257" r:id="rId3"/>
    <p:sldId id="258" r:id="rId4"/>
    <p:sldId id="259" r:id="rId5"/>
    <p:sldId id="285" r:id="rId6"/>
    <p:sldId id="286" r:id="rId7"/>
    <p:sldId id="287" r:id="rId8"/>
    <p:sldId id="288" r:id="rId9"/>
    <p:sldId id="275" r:id="rId10"/>
    <p:sldId id="276" r:id="rId11"/>
    <p:sldId id="277" r:id="rId12"/>
    <p:sldId id="278" r:id="rId13"/>
    <p:sldId id="289" r:id="rId14"/>
    <p:sldId id="279" r:id="rId15"/>
    <p:sldId id="280" r:id="rId16"/>
    <p:sldId id="281" r:id="rId17"/>
    <p:sldId id="282" r:id="rId18"/>
    <p:sldId id="28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7976D8-13E9-4F96-A935-79CD2107B365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933FF-C850-41ED-BDBE-4FD4B40603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828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58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48521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440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5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42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新浪微博：@我爱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728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6154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:random/>
      </p:transition>
    </mc:Choice>
    <mc:Fallback xmlns=""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64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414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467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81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308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636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63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793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705F0A-68CB-4B46-8310-846273450EF9}" type="datetimeFigureOut">
              <a:rPr lang="zh-CN" altLang="en-US" smtClean="0"/>
              <a:t>2017/12/25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3E33E-C83B-4B41-BD2B-DFDEFA8EB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30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slide" Target="slide3.xml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slide" Target="slide8.xml"/><Relationship Id="rId2" Type="http://schemas.openxmlformats.org/officeDocument/2006/relationships/image" Target="../media/image9.jpeg"/><Relationship Id="rId16" Type="http://schemas.openxmlformats.org/officeDocument/2006/relationships/image" Target="../media/image23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92150" y="1441450"/>
            <a:ext cx="7759700" cy="4757738"/>
            <a:chOff x="1091" y="2269"/>
            <a:chExt cx="12218" cy="7494"/>
          </a:xfrm>
        </p:grpSpPr>
        <p:pic>
          <p:nvPicPr>
            <p:cNvPr id="7176" name="图片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0" y="2269"/>
              <a:ext cx="9119" cy="5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7" name="文本框 3"/>
            <p:cNvSpPr txBox="1">
              <a:spLocks noChangeArrowheads="1"/>
            </p:cNvSpPr>
            <p:nvPr/>
          </p:nvSpPr>
          <p:spPr bwMode="auto">
            <a:xfrm>
              <a:off x="1091" y="7585"/>
              <a:ext cx="12218" cy="2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800" b="1">
                  <a:latin typeface="宋体" pitchFamily="2" charset="-122"/>
                </a:rPr>
                <a:t>    “</a:t>
              </a:r>
              <a:r>
                <a:rPr lang="zh-CN" altLang="en-US" sz="2800" b="1">
                  <a:latin typeface="宋体" pitchFamily="2" charset="-122"/>
                </a:rPr>
                <a:t>一切可能之条件，皆操之我手，我欲如何，即可如何。</a:t>
              </a:r>
              <a:r>
                <a:rPr lang="en-US" altLang="zh-CN" sz="2800" b="1">
                  <a:latin typeface="宋体" pitchFamily="2" charset="-122"/>
                </a:rPr>
                <a:t>”</a:t>
              </a: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39552" y="1025815"/>
            <a:ext cx="7853363" cy="5203825"/>
            <a:chOff x="1015" y="2155"/>
            <a:chExt cx="12368" cy="8194"/>
          </a:xfrm>
        </p:grpSpPr>
        <p:pic>
          <p:nvPicPr>
            <p:cNvPr id="7179" name="图片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5" y="2155"/>
              <a:ext cx="12369" cy="8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0" name="文本框 9"/>
            <p:cNvSpPr txBox="1">
              <a:spLocks noChangeArrowheads="1"/>
            </p:cNvSpPr>
            <p:nvPr/>
          </p:nvSpPr>
          <p:spPr bwMode="auto">
            <a:xfrm>
              <a:off x="4720" y="2269"/>
              <a:ext cx="422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>
                  <a:latin typeface="宋体" pitchFamily="2" charset="-122"/>
                </a:rPr>
                <a:t>蒋介石退守台湾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04866" y="256374"/>
            <a:ext cx="73362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智慧导入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408310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1"/>
          <p:cNvGrpSpPr>
            <a:grpSpLocks/>
          </p:cNvGrpSpPr>
          <p:nvPr/>
        </p:nvGrpSpPr>
        <p:grpSpPr bwMode="auto">
          <a:xfrm>
            <a:off x="90488" y="668338"/>
            <a:ext cx="2216150" cy="744537"/>
            <a:chOff x="123757" y="758656"/>
            <a:chExt cx="2215995" cy="745222"/>
          </a:xfrm>
        </p:grpSpPr>
        <p:pic>
          <p:nvPicPr>
            <p:cNvPr id="2457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757" y="758656"/>
              <a:ext cx="670374" cy="745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直接连接符 3"/>
            <p:cNvCxnSpPr/>
            <p:nvPr/>
          </p:nvCxnSpPr>
          <p:spPr>
            <a:xfrm>
              <a:off x="744426" y="1251234"/>
              <a:ext cx="1595326" cy="17478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4580" name="文本框 12292"/>
            <p:cNvSpPr txBox="1">
              <a:spLocks noChangeArrowheads="1"/>
            </p:cNvSpPr>
            <p:nvPr/>
          </p:nvSpPr>
          <p:spPr bwMode="auto">
            <a:xfrm>
              <a:off x="672417" y="775855"/>
              <a:ext cx="1656184" cy="52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latin typeface="隶书" pitchFamily="49" charset="-122"/>
                  <a:ea typeface="隶书" pitchFamily="49" charset="-122"/>
                </a:rPr>
                <a:t>想一想</a:t>
              </a:r>
            </a:p>
          </p:txBody>
        </p:sp>
      </p:grpSp>
      <p:sp>
        <p:nvSpPr>
          <p:cNvPr id="24581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898525" y="1460500"/>
            <a:ext cx="519271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三大战役的胜利有何历史意义？</a:t>
            </a:r>
          </a:p>
        </p:txBody>
      </p:sp>
      <p:sp>
        <p:nvSpPr>
          <p:cNvPr id="2" name="文本框 27650"/>
          <p:cNvSpPr txBox="1"/>
          <p:nvPr/>
        </p:nvSpPr>
        <p:spPr>
          <a:xfrm>
            <a:off x="342900" y="2268538"/>
            <a:ext cx="8458200" cy="3968750"/>
          </a:xfrm>
          <a:prstGeom prst="rect">
            <a:avLst/>
          </a:prstGeom>
          <a:solidFill>
            <a:schemeClr val="accent5">
              <a:lumMod val="20000"/>
              <a:lumOff val="80000"/>
              <a:alpha val="45000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en-US" altLang="zh-CN" sz="2800" b="1" noProof="1">
                <a:latin typeface="宋体" panose="02010600030101010101" pitchFamily="2" charset="-122"/>
                <a:cs typeface="+mn-ea"/>
              </a:rPr>
              <a:t>    </a:t>
            </a:r>
            <a:r>
              <a:rPr lang="zh-CN" altLang="en-US" sz="2800" b="1" noProof="1">
                <a:latin typeface="宋体" panose="02010600030101010101" pitchFamily="2" charset="-122"/>
                <a:cs typeface="+mn-ea"/>
              </a:rPr>
              <a:t>辽沈战役解放了东北全境，敌我双方力量发生逆转；淮海战役基本上解放了长江以北的华东和中原地区；平津战役的胜利使华北全境解放。</a:t>
            </a:r>
            <a:endParaRPr lang="zh-CN" altLang="en-US" sz="2800" b="1" noProof="1">
              <a:latin typeface="宋体" panose="0201060003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800" b="1" noProof="1">
                <a:latin typeface="宋体" panose="02010600030101010101" pitchFamily="2" charset="-122"/>
                <a:cs typeface="+mn-ea"/>
              </a:rPr>
              <a:t>    三大战役共歼灭和改编国民党军队</a:t>
            </a:r>
            <a:r>
              <a:rPr lang="en-US" altLang="zh-CN" sz="2800" b="1" noProof="1">
                <a:latin typeface="宋体" panose="02010600030101010101" pitchFamily="2" charset="-122"/>
                <a:cs typeface="+mn-ea"/>
              </a:rPr>
              <a:t>154</a:t>
            </a:r>
            <a:r>
              <a:rPr lang="zh-CN" altLang="en-US" sz="2800" b="1" noProof="1">
                <a:latin typeface="宋体" panose="02010600030101010101" pitchFamily="2" charset="-122"/>
                <a:cs typeface="+mn-ea"/>
              </a:rPr>
              <a:t>万余人，基本消灭了国民党反动派发动内战的主要军事力量，使人民解放战争在全国的胜利成为定局。　　</a:t>
            </a:r>
            <a:endParaRPr lang="zh-CN" altLang="en-US" sz="2800" b="1" noProof="1">
              <a:latin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92985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84225" y="1368425"/>
            <a:ext cx="5192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三大战役胜利的原因：</a:t>
            </a:r>
          </a:p>
        </p:txBody>
      </p:sp>
      <p:cxnSp>
        <p:nvCxnSpPr>
          <p:cNvPr id="3" name="直接箭头连接符 2"/>
          <p:cNvCxnSpPr/>
          <p:nvPr/>
        </p:nvCxnSpPr>
        <p:spPr>
          <a:xfrm>
            <a:off x="314325" y="2060575"/>
            <a:ext cx="8362950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>
            <a:off x="568325" y="1042988"/>
            <a:ext cx="0" cy="5183187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363" name="文本框 15362"/>
          <p:cNvSpPr txBox="1">
            <a:spLocks noChangeArrowheads="1"/>
          </p:cNvSpPr>
          <p:nvPr/>
        </p:nvSpPr>
        <p:spPr bwMode="auto">
          <a:xfrm>
            <a:off x="581033" y="2132856"/>
            <a:ext cx="8215313" cy="440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200" b="1" dirty="0">
                <a:latin typeface="宋体" pitchFamily="2" charset="-122"/>
              </a:rPr>
              <a:t>党中央、中央军委及时把握决战时机，正确选定决战方向，有利地保证胜利；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200" b="1" dirty="0">
                <a:latin typeface="宋体" pitchFamily="2" charset="-122"/>
              </a:rPr>
              <a:t>解放军广大官兵英勇作战；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200" b="1" dirty="0">
                <a:latin typeface="宋体" pitchFamily="2" charset="-122"/>
              </a:rPr>
              <a:t>解放区广大群众的大力支援，国统区的中共地下党和革命群众也为战争的胜利，积极贡献力量。</a:t>
            </a:r>
          </a:p>
        </p:txBody>
      </p:sp>
    </p:spTree>
    <p:extLst>
      <p:ext uri="{BB962C8B-B14F-4D97-AF65-F5344CB8AC3E}">
        <p14:creationId xmlns:p14="http://schemas.microsoft.com/office/powerpoint/2010/main" val="83316937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7"/>
          <p:cNvGrpSpPr>
            <a:grpSpLocks/>
          </p:cNvGrpSpPr>
          <p:nvPr/>
        </p:nvGrpSpPr>
        <p:grpSpPr bwMode="auto">
          <a:xfrm>
            <a:off x="179512" y="282169"/>
            <a:ext cx="2114550" cy="584200"/>
            <a:chOff x="312377" y="1609636"/>
            <a:chExt cx="2115884" cy="577510"/>
          </a:xfrm>
        </p:grpSpPr>
        <p:sp>
          <p:nvSpPr>
            <p:cNvPr id="9" name="矩形 8"/>
            <p:cNvSpPr/>
            <p:nvPr/>
          </p:nvSpPr>
          <p:spPr>
            <a:xfrm>
              <a:off x="611560" y="1609636"/>
              <a:ext cx="1816701" cy="5775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/>
              <a:r>
                <a:rPr lang="zh-CN" altLang="en-US" sz="3200" b="1" noProof="1">
                  <a:ln>
                    <a:solidFill>
                      <a:srgbClr val="FF0000"/>
                    </a:solidFill>
                  </a:ln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解放南京</a:t>
              </a:r>
            </a:p>
          </p:txBody>
        </p:sp>
        <p:pic>
          <p:nvPicPr>
            <p:cNvPr id="2662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377" y="1734261"/>
              <a:ext cx="334913" cy="33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8" name="矩形 17410"/>
          <p:cNvSpPr>
            <a:spLocks noChangeArrowheads="1"/>
          </p:cNvSpPr>
          <p:nvPr/>
        </p:nvSpPr>
        <p:spPr bwMode="auto">
          <a:xfrm>
            <a:off x="522124" y="1001713"/>
            <a:ext cx="13033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背景：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0" y="1585622"/>
            <a:ext cx="9217024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itchFamily="2" charset="-122"/>
                <a:sym typeface="宋体" pitchFamily="2" charset="-122"/>
              </a:rPr>
              <a:t>    </a:t>
            </a:r>
            <a:r>
              <a:rPr lang="en-US" altLang="zh-CN" sz="3200" b="1" dirty="0">
                <a:latin typeface="宋体" pitchFamily="2" charset="-122"/>
                <a:sym typeface="宋体" pitchFamily="2" charset="-122"/>
              </a:rPr>
              <a:t>1.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三大战役后，国民党在军事、政治、经济各个领域濒于崩溃，美国也不愿意再提供军事援助；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itchFamily="2" charset="-122"/>
                <a:sym typeface="宋体" pitchFamily="2" charset="-122"/>
              </a:rPr>
              <a:t>    2.1949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年元旦，蒋介石发出</a:t>
            </a:r>
            <a:r>
              <a:rPr lang="en-US" altLang="zh-CN" sz="3200" b="1" dirty="0">
                <a:latin typeface="宋体" pitchFamily="2" charset="-122"/>
                <a:sym typeface="宋体" pitchFamily="2" charset="-122"/>
              </a:rPr>
              <a:t>“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求和</a:t>
            </a:r>
            <a:r>
              <a:rPr lang="en-US" altLang="zh-CN" sz="3200" b="1" dirty="0">
                <a:latin typeface="宋体" pitchFamily="2" charset="-122"/>
                <a:sym typeface="宋体" pitchFamily="2" charset="-122"/>
              </a:rPr>
              <a:t>”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声明，</a:t>
            </a:r>
            <a:r>
              <a:rPr lang="en-US" altLang="zh-CN" sz="3200" b="1" dirty="0">
                <a:latin typeface="宋体" pitchFamily="2" charset="-122"/>
                <a:sym typeface="宋体" pitchFamily="2" charset="-122"/>
              </a:rPr>
              <a:t>4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月，国共两党代表在北平举行和平谈判，双方达成《国内和平协定》，但国民党政府最后却拒绝签字。国民党反动派的</a:t>
            </a:r>
            <a:r>
              <a:rPr lang="en-US" altLang="zh-CN" sz="3200" b="1" dirty="0">
                <a:latin typeface="宋体" pitchFamily="2" charset="-122"/>
                <a:sym typeface="宋体" pitchFamily="2" charset="-122"/>
              </a:rPr>
              <a:t>“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和平</a:t>
            </a:r>
            <a:r>
              <a:rPr lang="en-US" altLang="zh-CN" sz="3200" b="1" dirty="0">
                <a:latin typeface="宋体" pitchFamily="2" charset="-122"/>
                <a:sym typeface="宋体" pitchFamily="2" charset="-122"/>
              </a:rPr>
              <a:t>”</a:t>
            </a:r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阴谋宣告彻底破产。</a:t>
            </a:r>
          </a:p>
        </p:txBody>
      </p:sp>
    </p:spTree>
    <p:extLst>
      <p:ext uri="{BB962C8B-B14F-4D97-AF65-F5344CB8AC3E}">
        <p14:creationId xmlns:p14="http://schemas.microsoft.com/office/powerpoint/2010/main" val="3702017673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32769" descr="20T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75" y="1503363"/>
            <a:ext cx="6858000" cy="496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椭圆 32770"/>
          <p:cNvSpPr>
            <a:spLocks noChangeArrowheads="1"/>
          </p:cNvSpPr>
          <p:nvPr/>
        </p:nvSpPr>
        <p:spPr bwMode="auto">
          <a:xfrm>
            <a:off x="5349875" y="2036763"/>
            <a:ext cx="330200" cy="2889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>
              <a:latin typeface="Arial" pitchFamily="34" charset="0"/>
            </a:endParaRPr>
          </a:p>
        </p:txBody>
      </p:sp>
      <p:grpSp>
        <p:nvGrpSpPr>
          <p:cNvPr id="32772" name="组合 32771"/>
          <p:cNvGrpSpPr>
            <a:grpSpLocks noChangeAspect="1"/>
          </p:cNvGrpSpPr>
          <p:nvPr/>
        </p:nvGrpSpPr>
        <p:grpSpPr bwMode="auto">
          <a:xfrm>
            <a:off x="1412875" y="2570163"/>
            <a:ext cx="5257800" cy="3733800"/>
            <a:chOff x="0" y="0"/>
            <a:chExt cx="4400" cy="3063"/>
          </a:xfrm>
        </p:grpSpPr>
        <p:pic>
          <p:nvPicPr>
            <p:cNvPr id="28676" name="图片 32772" descr="arrow2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5" y="962"/>
              <a:ext cx="1315" cy="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77" name="图片 32773" descr="arrow2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2" y="281"/>
              <a:ext cx="102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8678" name="组合 32774"/>
            <p:cNvGrpSpPr>
              <a:grpSpLocks noChangeAspect="1"/>
            </p:cNvGrpSpPr>
            <p:nvPr/>
          </p:nvGrpSpPr>
          <p:grpSpPr bwMode="auto">
            <a:xfrm>
              <a:off x="0" y="0"/>
              <a:ext cx="4400" cy="3063"/>
              <a:chOff x="0" y="0"/>
              <a:chExt cx="4400" cy="3063"/>
            </a:xfrm>
          </p:grpSpPr>
          <p:pic>
            <p:nvPicPr>
              <p:cNvPr id="28679" name="图片 32775" descr="arrow20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1" y="1415"/>
                <a:ext cx="2132" cy="12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80" name="图片 32776" descr="arrow203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4" y="1869"/>
                <a:ext cx="1360" cy="5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81" name="图片 32777" descr="arrow204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823"/>
                <a:ext cx="1497" cy="1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82" name="图片 32778" descr="arrow205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09" y="0"/>
                <a:ext cx="1166" cy="1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83" name="图片 32779" descr="arrow20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87" y="637"/>
                <a:ext cx="168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84" name="图片 32780" descr="arrow208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66" y="974"/>
                <a:ext cx="1134" cy="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85" name="图片 32781" descr="arrow209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21" y="208"/>
                <a:ext cx="771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86" name="图片 32782" descr="arrow213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351869">
                <a:off x="2132" y="2776"/>
                <a:ext cx="774" cy="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687" name="图片 32783" descr="arrow214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6" y="2322"/>
                <a:ext cx="1044" cy="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2786" name="文本框 32785"/>
          <p:cNvSpPr txBox="1"/>
          <p:nvPr/>
        </p:nvSpPr>
        <p:spPr>
          <a:xfrm>
            <a:off x="5146675" y="3408363"/>
            <a:ext cx="11001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noProof="1">
                <a:solidFill>
                  <a:srgbClr val="33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+mn-ea"/>
              </a:rPr>
              <a:t>上海</a:t>
            </a:r>
            <a:endParaRPr lang="zh-CN" altLang="en-US" sz="3200" b="1" noProof="1">
              <a:solidFill>
                <a:srgbClr val="33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8689" name="椭圆 32786"/>
          <p:cNvSpPr>
            <a:spLocks noChangeArrowheads="1"/>
          </p:cNvSpPr>
          <p:nvPr/>
        </p:nvSpPr>
        <p:spPr bwMode="auto">
          <a:xfrm>
            <a:off x="5654675" y="2036763"/>
            <a:ext cx="330200" cy="2889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>
              <a:latin typeface="Arial" pitchFamily="34" charset="0"/>
            </a:endParaRPr>
          </a:p>
        </p:txBody>
      </p:sp>
      <p:sp>
        <p:nvSpPr>
          <p:cNvPr id="32788" name="文本框 32787"/>
          <p:cNvSpPr txBox="1"/>
          <p:nvPr/>
        </p:nvSpPr>
        <p:spPr>
          <a:xfrm>
            <a:off x="4537075" y="2722563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+mn-ea"/>
              </a:rPr>
              <a:t>江阴</a:t>
            </a:r>
            <a:endParaRPr lang="zh-CN" altLang="en-US" sz="3200" b="1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2790" name="文本框 32789"/>
          <p:cNvSpPr txBox="1"/>
          <p:nvPr/>
        </p:nvSpPr>
        <p:spPr>
          <a:xfrm>
            <a:off x="633413" y="5160963"/>
            <a:ext cx="10080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+mn-ea"/>
              </a:rPr>
              <a:t>湖口</a:t>
            </a:r>
            <a:endParaRPr lang="zh-CN" altLang="en-US" sz="3200" b="1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2791" name="图片 32791" descr="arrow20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775" y="1655763"/>
            <a:ext cx="23241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2" name="图片 32792" descr="arrow21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6247">
            <a:off x="2101850" y="2397125"/>
            <a:ext cx="1268413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3" name="图片 32793" descr="arrow21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91635">
            <a:off x="955675" y="3786188"/>
            <a:ext cx="1514475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94" name="椭圆 32794"/>
          <p:cNvSpPr>
            <a:spLocks noChangeArrowheads="1"/>
          </p:cNvSpPr>
          <p:nvPr/>
        </p:nvSpPr>
        <p:spPr bwMode="auto">
          <a:xfrm>
            <a:off x="3470275" y="2433638"/>
            <a:ext cx="314325" cy="28892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>
              <a:latin typeface="Arial" pitchFamily="34" charset="0"/>
            </a:endParaRPr>
          </a:p>
        </p:txBody>
      </p:sp>
      <p:sp>
        <p:nvSpPr>
          <p:cNvPr id="32796" name="文本框 32795">
            <a:hlinkClick r:id="rId17" action="ppaction://hlinksldjump"/>
          </p:cNvPr>
          <p:cNvSpPr txBox="1"/>
          <p:nvPr/>
        </p:nvSpPr>
        <p:spPr>
          <a:xfrm>
            <a:off x="3165475" y="2600325"/>
            <a:ext cx="1084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+mn-ea"/>
              </a:rPr>
              <a:t>南京</a:t>
            </a:r>
            <a:endParaRPr lang="zh-CN" altLang="en-US" sz="3200" b="1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2797" name="文本框 32796"/>
          <p:cNvSpPr txBox="1"/>
          <p:nvPr/>
        </p:nvSpPr>
        <p:spPr>
          <a:xfrm>
            <a:off x="4041775" y="5267325"/>
            <a:ext cx="26289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noProof="1">
                <a:solidFill>
                  <a:srgbClr val="33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+mn-ea"/>
              </a:rPr>
              <a:t>浙                江</a:t>
            </a:r>
            <a:endParaRPr lang="zh-CN" altLang="en-US" sz="3200" b="1" noProof="1">
              <a:solidFill>
                <a:srgbClr val="33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2798" name="文本框 32797"/>
          <p:cNvSpPr txBox="1"/>
          <p:nvPr/>
        </p:nvSpPr>
        <p:spPr>
          <a:xfrm>
            <a:off x="1123950" y="2532063"/>
            <a:ext cx="5937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noProof="1">
                <a:solidFill>
                  <a:srgbClr val="33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+mn-ea"/>
              </a:rPr>
              <a:t>安</a:t>
            </a:r>
            <a:endParaRPr lang="zh-CN" altLang="en-US" sz="3200" b="1" noProof="1">
              <a:solidFill>
                <a:srgbClr val="33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2799" name="文本框 32798"/>
          <p:cNvSpPr txBox="1"/>
          <p:nvPr/>
        </p:nvSpPr>
        <p:spPr>
          <a:xfrm>
            <a:off x="2954338" y="4403725"/>
            <a:ext cx="59213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noProof="1">
                <a:solidFill>
                  <a:srgbClr val="33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+mn-ea"/>
              </a:rPr>
              <a:t>徽</a:t>
            </a:r>
            <a:endParaRPr lang="zh-CN" altLang="en-US" sz="3200" b="1" noProof="1">
              <a:solidFill>
                <a:srgbClr val="33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2800" name="文本框 32799"/>
          <p:cNvSpPr txBox="1"/>
          <p:nvPr/>
        </p:nvSpPr>
        <p:spPr>
          <a:xfrm>
            <a:off x="4321175" y="2265363"/>
            <a:ext cx="19177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noProof="1">
                <a:solidFill>
                  <a:srgbClr val="33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+mn-ea"/>
              </a:rPr>
              <a:t>江         苏</a:t>
            </a:r>
            <a:endParaRPr lang="zh-CN" altLang="en-US" sz="3200" b="1" noProof="1">
              <a:solidFill>
                <a:srgbClr val="33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2801" name="文本框 32800"/>
          <p:cNvSpPr txBox="1"/>
          <p:nvPr/>
        </p:nvSpPr>
        <p:spPr>
          <a:xfrm>
            <a:off x="1069975" y="5724525"/>
            <a:ext cx="17145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noProof="1">
                <a:solidFill>
                  <a:srgbClr val="3333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cs typeface="+mn-ea"/>
              </a:rPr>
              <a:t>江       西</a:t>
            </a:r>
            <a:endParaRPr lang="zh-CN" altLang="en-US" sz="3200" b="1" noProof="1">
              <a:solidFill>
                <a:srgbClr val="333399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椭圆 32801"/>
          <p:cNvSpPr>
            <a:spLocks noChangeArrowheads="1"/>
          </p:cNvSpPr>
          <p:nvPr/>
        </p:nvSpPr>
        <p:spPr bwMode="auto">
          <a:xfrm>
            <a:off x="793750" y="5008563"/>
            <a:ext cx="314325" cy="28892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>
              <a:latin typeface="Arial" pitchFamily="34" charset="0"/>
            </a:endParaRPr>
          </a:p>
        </p:txBody>
      </p:sp>
      <p:sp>
        <p:nvSpPr>
          <p:cNvPr id="32802" name="椭圆 32802"/>
          <p:cNvSpPr>
            <a:spLocks noChangeArrowheads="1"/>
          </p:cNvSpPr>
          <p:nvPr/>
        </p:nvSpPr>
        <p:spPr bwMode="auto">
          <a:xfrm>
            <a:off x="4994275" y="2586038"/>
            <a:ext cx="314325" cy="28892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>
              <a:latin typeface="Arial" pitchFamily="34" charset="0"/>
            </a:endParaRPr>
          </a:p>
        </p:txBody>
      </p:sp>
      <p:sp>
        <p:nvSpPr>
          <p:cNvPr id="28704" name="文本框 32803"/>
          <p:cNvSpPr txBox="1">
            <a:spLocks noChangeArrowheads="1"/>
          </p:cNvSpPr>
          <p:nvPr/>
        </p:nvSpPr>
        <p:spPr bwMode="auto">
          <a:xfrm>
            <a:off x="3663950" y="735013"/>
            <a:ext cx="181610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渡江战役 </a:t>
            </a:r>
          </a:p>
        </p:txBody>
      </p:sp>
      <p:sp>
        <p:nvSpPr>
          <p:cNvPr id="8" name="Text Box 3">
            <a:hlinkClick r:id="rId18" action="ppaction://hlinksldjump"/>
          </p:cNvPr>
          <p:cNvSpPr txBox="1">
            <a:spLocks noChangeArrowheads="1"/>
          </p:cNvSpPr>
          <p:nvPr/>
        </p:nvSpPr>
        <p:spPr bwMode="auto">
          <a:xfrm>
            <a:off x="558800" y="1554163"/>
            <a:ext cx="2860675" cy="584200"/>
          </a:xfrm>
          <a:prstGeom prst="rect">
            <a:avLst/>
          </a:prstGeom>
          <a:solidFill>
            <a:schemeClr val="bg1"/>
          </a:solidFill>
          <a:ln w="12700">
            <a:solidFill>
              <a:srgbClr val="385D8A"/>
            </a:solidFill>
            <a:round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ts val="50"/>
              </a:spcBef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1949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月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20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日</a:t>
            </a:r>
          </a:p>
        </p:txBody>
      </p:sp>
      <p:sp>
        <p:nvSpPr>
          <p:cNvPr id="7" name="Text Box 3">
            <a:hlinkClick r:id="rId18" action="ppaction://hlinksldjump"/>
          </p:cNvPr>
          <p:cNvSpPr txBox="1">
            <a:spLocks noChangeArrowheads="1"/>
          </p:cNvSpPr>
          <p:nvPr/>
        </p:nvSpPr>
        <p:spPr bwMode="auto">
          <a:xfrm>
            <a:off x="7446963" y="2913063"/>
            <a:ext cx="1452562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ts val="50"/>
              </a:spcBef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毛泽东</a:t>
            </a:r>
          </a:p>
          <a:p>
            <a:pPr>
              <a:spcBef>
                <a:spcPts val="50"/>
              </a:spcBef>
            </a:pPr>
            <a:endParaRPr lang="zh-CN" altLang="en-US" sz="3200" b="1">
              <a:latin typeface="黑体" pitchFamily="49" charset="-122"/>
              <a:ea typeface="黑体" pitchFamily="49" charset="-122"/>
            </a:endParaRPr>
          </a:p>
          <a:p>
            <a:pPr>
              <a:spcBef>
                <a:spcPts val="50"/>
              </a:spcBef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朱德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407988"/>
            <a:ext cx="8497887" cy="604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734268"/>
            <a:ext cx="78343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31675" y="1941195"/>
            <a:ext cx="839082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南京的解放，宣告了国民党在大陆</a:t>
            </a:r>
            <a:r>
              <a:rPr lang="en-US" altLang="zh-CN" sz="26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22</a:t>
            </a:r>
            <a:r>
              <a:rPr lang="zh-CN" altLang="en-US" sz="26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年反动统治的覆灭。</a:t>
            </a:r>
          </a:p>
        </p:txBody>
      </p:sp>
    </p:spTree>
    <p:extLst>
      <p:ext uri="{BB962C8B-B14F-4D97-AF65-F5344CB8AC3E}">
        <p14:creationId xmlns:p14="http://schemas.microsoft.com/office/powerpoint/2010/main" val="168681479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328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327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70" decel="1000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770" decel="100000"/>
                                        <p:tgtEl>
                                          <p:spTgt spid="327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3" dur="770" fill="hold"/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8" grpId="0"/>
      <p:bldP spid="32790" grpId="0"/>
      <p:bldP spid="32794" grpId="0" bldLvl="0" animBg="1"/>
      <p:bldP spid="32796" grpId="0"/>
      <p:bldP spid="6" grpId="0" bldLvl="0" animBg="1"/>
      <p:bldP spid="32802" grpId="0" bldLvl="0" animBg="1"/>
      <p:bldP spid="8" grpId="0" bldLvl="0" animBg="1"/>
      <p:bldP spid="7" grpId="0" bldLvl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1"/>
          <p:cNvGrpSpPr>
            <a:grpSpLocks/>
          </p:cNvGrpSpPr>
          <p:nvPr/>
        </p:nvGrpSpPr>
        <p:grpSpPr bwMode="auto">
          <a:xfrm>
            <a:off x="90488" y="668337"/>
            <a:ext cx="7577857" cy="744536"/>
            <a:chOff x="123757" y="758656"/>
            <a:chExt cx="7577328" cy="745222"/>
          </a:xfrm>
        </p:grpSpPr>
        <p:pic>
          <p:nvPicPr>
            <p:cNvPr id="3277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757" y="758656"/>
              <a:ext cx="670374" cy="745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直接连接符 3"/>
            <p:cNvCxnSpPr/>
            <p:nvPr/>
          </p:nvCxnSpPr>
          <p:spPr>
            <a:xfrm>
              <a:off x="744426" y="1251234"/>
              <a:ext cx="1595326" cy="17478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2772" name="文本框 12292"/>
            <p:cNvSpPr txBox="1">
              <a:spLocks noChangeArrowheads="1"/>
            </p:cNvSpPr>
            <p:nvPr/>
          </p:nvSpPr>
          <p:spPr bwMode="auto">
            <a:xfrm>
              <a:off x="672417" y="775855"/>
              <a:ext cx="7028668" cy="523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2800" b="1" dirty="0" smtClean="0">
                  <a:latin typeface="隶书" pitchFamily="49" charset="-122"/>
                  <a:ea typeface="隶书" pitchFamily="49" charset="-122"/>
                </a:rPr>
                <a:t>快乐导学三：合作探究</a:t>
              </a:r>
              <a:endParaRPr lang="zh-CN" altLang="en-US" sz="2800" b="1" dirty="0">
                <a:latin typeface="隶书" pitchFamily="49" charset="-122"/>
                <a:ea typeface="隶书" pitchFamily="49" charset="-122"/>
              </a:endParaRPr>
            </a:p>
          </p:txBody>
        </p:sp>
      </p:grpSp>
      <p:sp>
        <p:nvSpPr>
          <p:cNvPr id="32773" name="文本框 23553"/>
          <p:cNvSpPr txBox="1">
            <a:spLocks noChangeArrowheads="1"/>
          </p:cNvSpPr>
          <p:nvPr/>
        </p:nvSpPr>
        <p:spPr bwMode="auto">
          <a:xfrm>
            <a:off x="939800" y="1481138"/>
            <a:ext cx="7265988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人民解放战争迅速取胜的原因有哪些？</a:t>
            </a:r>
          </a:p>
        </p:txBody>
      </p:sp>
      <p:sp>
        <p:nvSpPr>
          <p:cNvPr id="22531" name="太阳形 23555"/>
          <p:cNvSpPr>
            <a:spLocks noChangeArrowheads="1"/>
          </p:cNvSpPr>
          <p:nvPr/>
        </p:nvSpPr>
        <p:spPr bwMode="auto">
          <a:xfrm>
            <a:off x="571500" y="2322513"/>
            <a:ext cx="595313" cy="849312"/>
          </a:xfrm>
          <a:prstGeom prst="sun">
            <a:avLst>
              <a:gd name="adj" fmla="val 25000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>
              <a:latin typeface="Times New Roman" pitchFamily="18" charset="0"/>
            </a:endParaRPr>
          </a:p>
        </p:txBody>
      </p:sp>
      <p:sp>
        <p:nvSpPr>
          <p:cNvPr id="22530" name="文本框 23554"/>
          <p:cNvSpPr txBox="1">
            <a:spLocks noChangeArrowheads="1"/>
          </p:cNvSpPr>
          <p:nvPr/>
        </p:nvSpPr>
        <p:spPr bwMode="auto">
          <a:xfrm>
            <a:off x="1514475" y="2454275"/>
            <a:ext cx="2555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国民党方面：</a:t>
            </a:r>
          </a:p>
        </p:txBody>
      </p:sp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1800225" y="3236913"/>
            <a:ext cx="50419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SzPct val="110000"/>
              <a:buFont typeface="Wingdings" pitchFamily="2" charset="2"/>
              <a:buChar char=""/>
            </a:pPr>
            <a:r>
              <a:rPr lang="zh-CN" altLang="en-US" sz="3200" b="1">
                <a:latin typeface="宋体" pitchFamily="2" charset="-122"/>
              </a:rPr>
              <a:t>政治孤立，失去民心；</a:t>
            </a:r>
          </a:p>
          <a:p>
            <a:pPr>
              <a:lnSpc>
                <a:spcPct val="150000"/>
              </a:lnSpc>
              <a:buSzPct val="110000"/>
              <a:buFont typeface="Wingdings" pitchFamily="2" charset="2"/>
              <a:buChar char=""/>
            </a:pPr>
            <a:r>
              <a:rPr lang="zh-CN" altLang="en-US" sz="3200" b="1">
                <a:latin typeface="宋体" pitchFamily="2" charset="-122"/>
              </a:rPr>
              <a:t>军队厌战，士气低落；</a:t>
            </a:r>
          </a:p>
          <a:p>
            <a:pPr>
              <a:lnSpc>
                <a:spcPct val="150000"/>
              </a:lnSpc>
              <a:buSzPct val="110000"/>
              <a:buFont typeface="Wingdings" pitchFamily="2" charset="2"/>
              <a:buChar char=""/>
            </a:pPr>
            <a:r>
              <a:rPr lang="zh-CN" altLang="en-US" sz="3200" b="1">
                <a:latin typeface="宋体" pitchFamily="2" charset="-122"/>
              </a:rPr>
              <a:t>贪官横行，统治腐败；</a:t>
            </a:r>
          </a:p>
          <a:p>
            <a:pPr>
              <a:lnSpc>
                <a:spcPct val="150000"/>
              </a:lnSpc>
              <a:buSzPct val="110000"/>
              <a:buFont typeface="Wingdings" pitchFamily="2" charset="2"/>
              <a:buChar char=""/>
            </a:pPr>
            <a:r>
              <a:rPr lang="zh-CN" altLang="en-US" sz="3200" b="1">
                <a:latin typeface="宋体" pitchFamily="2" charset="-122"/>
              </a:rPr>
              <a:t>美援断绝，蒋桂分裂。</a:t>
            </a:r>
          </a:p>
        </p:txBody>
      </p:sp>
    </p:spTree>
    <p:extLst>
      <p:ext uri="{BB962C8B-B14F-4D97-AF65-F5344CB8AC3E}">
        <p14:creationId xmlns:p14="http://schemas.microsoft.com/office/powerpoint/2010/main" val="214754342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  <p:bldP spid="22530" grpId="0"/>
      <p:bldP spid="2355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20" name="组合 34819"/>
          <p:cNvGrpSpPr>
            <a:grpSpLocks/>
          </p:cNvGrpSpPr>
          <p:nvPr/>
        </p:nvGrpSpPr>
        <p:grpSpPr bwMode="auto">
          <a:xfrm>
            <a:off x="392113" y="776288"/>
            <a:ext cx="1143000" cy="914400"/>
            <a:chOff x="0" y="0"/>
            <a:chExt cx="816" cy="768"/>
          </a:xfrm>
        </p:grpSpPr>
        <p:sp>
          <p:nvSpPr>
            <p:cNvPr id="33794" name="五角星 34820"/>
            <p:cNvSpPr>
              <a:spLocks noChangeArrowheads="1"/>
            </p:cNvSpPr>
            <p:nvPr/>
          </p:nvSpPr>
          <p:spPr bwMode="auto">
            <a:xfrm>
              <a:off x="0" y="0"/>
              <a:ext cx="816" cy="768"/>
            </a:xfrm>
            <a:custGeom>
              <a:avLst/>
              <a:gdLst>
                <a:gd name="T0" fmla="*/ 0 w 816"/>
                <a:gd name="T1" fmla="*/ 293 h 768"/>
                <a:gd name="T2" fmla="*/ 311 w 816"/>
                <a:gd name="T3" fmla="*/ 293 h 768"/>
                <a:gd name="T4" fmla="*/ 408 w 816"/>
                <a:gd name="T5" fmla="*/ 0 h 768"/>
                <a:gd name="T6" fmla="*/ 504 w 816"/>
                <a:gd name="T7" fmla="*/ 293 h 768"/>
                <a:gd name="T8" fmla="*/ 815 w 816"/>
                <a:gd name="T9" fmla="*/ 293 h 768"/>
                <a:gd name="T10" fmla="*/ 563 w 816"/>
                <a:gd name="T11" fmla="*/ 474 h 768"/>
                <a:gd name="T12" fmla="*/ 660 w 816"/>
                <a:gd name="T13" fmla="*/ 767 h 768"/>
                <a:gd name="T14" fmla="*/ 408 w 816"/>
                <a:gd name="T15" fmla="*/ 586 h 768"/>
                <a:gd name="T16" fmla="*/ 155 w 816"/>
                <a:gd name="T17" fmla="*/ 767 h 768"/>
                <a:gd name="T18" fmla="*/ 252 w 816"/>
                <a:gd name="T19" fmla="*/ 47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6" h="768">
                  <a:moveTo>
                    <a:pt x="0" y="293"/>
                  </a:moveTo>
                  <a:lnTo>
                    <a:pt x="311" y="293"/>
                  </a:lnTo>
                  <a:lnTo>
                    <a:pt x="408" y="0"/>
                  </a:lnTo>
                  <a:lnTo>
                    <a:pt x="504" y="293"/>
                  </a:lnTo>
                  <a:lnTo>
                    <a:pt x="815" y="293"/>
                  </a:lnTo>
                  <a:lnTo>
                    <a:pt x="563" y="474"/>
                  </a:lnTo>
                  <a:lnTo>
                    <a:pt x="660" y="767"/>
                  </a:lnTo>
                  <a:lnTo>
                    <a:pt x="408" y="586"/>
                  </a:lnTo>
                  <a:lnTo>
                    <a:pt x="155" y="767"/>
                  </a:lnTo>
                  <a:lnTo>
                    <a:pt x="252" y="474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33795" name="组合 34821"/>
            <p:cNvGrpSpPr>
              <a:grpSpLocks/>
            </p:cNvGrpSpPr>
            <p:nvPr/>
          </p:nvGrpSpPr>
          <p:grpSpPr bwMode="auto">
            <a:xfrm>
              <a:off x="240" y="240"/>
              <a:ext cx="336" cy="384"/>
              <a:chOff x="0" y="0"/>
              <a:chExt cx="1296" cy="1200"/>
            </a:xfrm>
          </p:grpSpPr>
          <p:sp>
            <p:nvSpPr>
              <p:cNvPr id="33796" name="椭圆 348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96" cy="120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endParaRPr lang="zh-CN" altLang="en-US">
                  <a:latin typeface="Times New Roman" pitchFamily="18" charset="0"/>
                </a:endParaRPr>
              </a:p>
            </p:txBody>
          </p:sp>
          <p:sp>
            <p:nvSpPr>
              <p:cNvPr id="33797" name="任意多边形 34823"/>
              <p:cNvSpPr>
                <a:spLocks noChangeArrowheads="1"/>
              </p:cNvSpPr>
              <p:nvPr/>
            </p:nvSpPr>
            <p:spPr bwMode="auto">
              <a:xfrm>
                <a:off x="0" y="101"/>
                <a:ext cx="1188" cy="934"/>
              </a:xfrm>
              <a:custGeom>
                <a:avLst/>
                <a:gdLst>
                  <a:gd name="T0" fmla="*/ 2472 w 3123"/>
                  <a:gd name="T1" fmla="*/ 1654 h 2578"/>
                  <a:gd name="T2" fmla="*/ 1452 w 3123"/>
                  <a:gd name="T3" fmla="*/ 718 h 2578"/>
                  <a:gd name="T4" fmla="*/ 1752 w 3123"/>
                  <a:gd name="T5" fmla="*/ 382 h 2578"/>
                  <a:gd name="T6" fmla="*/ 1541 w 3123"/>
                  <a:gd name="T7" fmla="*/ 258 h 2578"/>
                  <a:gd name="T8" fmla="*/ 1182 w 3123"/>
                  <a:gd name="T9" fmla="*/ 310 h 2578"/>
                  <a:gd name="T10" fmla="*/ 540 w 3123"/>
                  <a:gd name="T11" fmla="*/ 1066 h 2578"/>
                  <a:gd name="T12" fmla="*/ 876 w 3123"/>
                  <a:gd name="T13" fmla="*/ 1366 h 2578"/>
                  <a:gd name="T14" fmla="*/ 1188 w 3123"/>
                  <a:gd name="T15" fmla="*/ 1018 h 2578"/>
                  <a:gd name="T16" fmla="*/ 2100 w 3123"/>
                  <a:gd name="T17" fmla="*/ 1930 h 2578"/>
                  <a:gd name="T18" fmla="*/ 1380 w 3123"/>
                  <a:gd name="T19" fmla="*/ 2026 h 2578"/>
                  <a:gd name="T20" fmla="*/ 708 w 3123"/>
                  <a:gd name="T21" fmla="*/ 1570 h 2578"/>
                  <a:gd name="T22" fmla="*/ 756 w 3123"/>
                  <a:gd name="T23" fmla="*/ 1462 h 2578"/>
                  <a:gd name="T24" fmla="*/ 564 w 3123"/>
                  <a:gd name="T25" fmla="*/ 1210 h 2578"/>
                  <a:gd name="T26" fmla="*/ 504 w 3123"/>
                  <a:gd name="T27" fmla="*/ 1270 h 2578"/>
                  <a:gd name="T28" fmla="*/ 396 w 3123"/>
                  <a:gd name="T29" fmla="*/ 1198 h 2578"/>
                  <a:gd name="T30" fmla="*/ 228 w 3123"/>
                  <a:gd name="T31" fmla="*/ 1318 h 2578"/>
                  <a:gd name="T32" fmla="*/ 324 w 3123"/>
                  <a:gd name="T33" fmla="*/ 1390 h 2578"/>
                  <a:gd name="T34" fmla="*/ 0 w 3123"/>
                  <a:gd name="T35" fmla="*/ 1682 h 2578"/>
                  <a:gd name="T36" fmla="*/ 216 w 3123"/>
                  <a:gd name="T37" fmla="*/ 1978 h 2578"/>
                  <a:gd name="T38" fmla="*/ 420 w 3123"/>
                  <a:gd name="T39" fmla="*/ 1798 h 2578"/>
                  <a:gd name="T40" fmla="*/ 876 w 3123"/>
                  <a:gd name="T41" fmla="*/ 2266 h 2578"/>
                  <a:gd name="T42" fmla="*/ 1260 w 3123"/>
                  <a:gd name="T43" fmla="*/ 2458 h 2578"/>
                  <a:gd name="T44" fmla="*/ 1788 w 3123"/>
                  <a:gd name="T45" fmla="*/ 2530 h 2578"/>
                  <a:gd name="T46" fmla="*/ 2160 w 3123"/>
                  <a:gd name="T47" fmla="*/ 2434 h 2578"/>
                  <a:gd name="T48" fmla="*/ 2460 w 3123"/>
                  <a:gd name="T49" fmla="*/ 2326 h 2578"/>
                  <a:gd name="T50" fmla="*/ 2736 w 3123"/>
                  <a:gd name="T51" fmla="*/ 2578 h 2578"/>
                  <a:gd name="T52" fmla="*/ 3060 w 3123"/>
                  <a:gd name="T53" fmla="*/ 2182 h 2578"/>
                  <a:gd name="T54" fmla="*/ 2844 w 3123"/>
                  <a:gd name="T55" fmla="*/ 2002 h 2578"/>
                  <a:gd name="T56" fmla="*/ 3005 w 3123"/>
                  <a:gd name="T57" fmla="*/ 1682 h 2578"/>
                  <a:gd name="T58" fmla="*/ 3108 w 3123"/>
                  <a:gd name="T59" fmla="*/ 1229 h 2578"/>
                  <a:gd name="T60" fmla="*/ 3095 w 3123"/>
                  <a:gd name="T61" fmla="*/ 996 h 2578"/>
                  <a:gd name="T62" fmla="*/ 3044 w 3123"/>
                  <a:gd name="T63" fmla="*/ 763 h 2578"/>
                  <a:gd name="T64" fmla="*/ 2772 w 3123"/>
                  <a:gd name="T65" fmla="*/ 370 h 2578"/>
                  <a:gd name="T66" fmla="*/ 2292 w 3123"/>
                  <a:gd name="T67" fmla="*/ 94 h 2578"/>
                  <a:gd name="T68" fmla="*/ 1548 w 3123"/>
                  <a:gd name="T69" fmla="*/ 58 h 2578"/>
                  <a:gd name="T70" fmla="*/ 2196 w 3123"/>
                  <a:gd name="T71" fmla="*/ 442 h 2578"/>
                  <a:gd name="T72" fmla="*/ 2640 w 3123"/>
                  <a:gd name="T73" fmla="*/ 886 h 2578"/>
                  <a:gd name="T74" fmla="*/ 2664 w 3123"/>
                  <a:gd name="T75" fmla="*/ 1402 h 2578"/>
                  <a:gd name="T76" fmla="*/ 2472 w 3123"/>
                  <a:gd name="T77" fmla="*/ 1654 h 2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23" h="2578">
                    <a:moveTo>
                      <a:pt x="2472" y="1654"/>
                    </a:moveTo>
                    <a:lnTo>
                      <a:pt x="1452" y="718"/>
                    </a:lnTo>
                    <a:lnTo>
                      <a:pt x="1752" y="382"/>
                    </a:lnTo>
                    <a:lnTo>
                      <a:pt x="1541" y="258"/>
                    </a:lnTo>
                    <a:lnTo>
                      <a:pt x="1182" y="310"/>
                    </a:lnTo>
                    <a:lnTo>
                      <a:pt x="540" y="1066"/>
                    </a:lnTo>
                    <a:lnTo>
                      <a:pt x="876" y="1366"/>
                    </a:lnTo>
                    <a:lnTo>
                      <a:pt x="1188" y="1018"/>
                    </a:lnTo>
                    <a:lnTo>
                      <a:pt x="2100" y="1930"/>
                    </a:lnTo>
                    <a:cubicBezTo>
                      <a:pt x="2132" y="2098"/>
                      <a:pt x="1612" y="2086"/>
                      <a:pt x="1380" y="2026"/>
                    </a:cubicBezTo>
                    <a:cubicBezTo>
                      <a:pt x="1148" y="1966"/>
                      <a:pt x="812" y="1664"/>
                      <a:pt x="708" y="1570"/>
                    </a:cubicBezTo>
                    <a:lnTo>
                      <a:pt x="756" y="1462"/>
                    </a:lnTo>
                    <a:lnTo>
                      <a:pt x="564" y="1210"/>
                    </a:lnTo>
                    <a:lnTo>
                      <a:pt x="504" y="1270"/>
                    </a:lnTo>
                    <a:lnTo>
                      <a:pt x="396" y="1198"/>
                    </a:lnTo>
                    <a:lnTo>
                      <a:pt x="228" y="1318"/>
                    </a:lnTo>
                    <a:lnTo>
                      <a:pt x="324" y="1390"/>
                    </a:lnTo>
                    <a:lnTo>
                      <a:pt x="0" y="1682"/>
                    </a:lnTo>
                    <a:lnTo>
                      <a:pt x="216" y="1978"/>
                    </a:lnTo>
                    <a:lnTo>
                      <a:pt x="420" y="1798"/>
                    </a:lnTo>
                    <a:cubicBezTo>
                      <a:pt x="530" y="1846"/>
                      <a:pt x="736" y="2156"/>
                      <a:pt x="876" y="2266"/>
                    </a:cubicBezTo>
                    <a:cubicBezTo>
                      <a:pt x="1016" y="2376"/>
                      <a:pt x="1108" y="2414"/>
                      <a:pt x="1260" y="2458"/>
                    </a:cubicBezTo>
                    <a:cubicBezTo>
                      <a:pt x="1412" y="2502"/>
                      <a:pt x="1638" y="2534"/>
                      <a:pt x="1788" y="2530"/>
                    </a:cubicBezTo>
                    <a:cubicBezTo>
                      <a:pt x="1938" y="2526"/>
                      <a:pt x="2048" y="2468"/>
                      <a:pt x="2160" y="2434"/>
                    </a:cubicBezTo>
                    <a:cubicBezTo>
                      <a:pt x="2272" y="2400"/>
                      <a:pt x="2364" y="2302"/>
                      <a:pt x="2460" y="2326"/>
                    </a:cubicBezTo>
                    <a:lnTo>
                      <a:pt x="2736" y="2578"/>
                    </a:lnTo>
                    <a:cubicBezTo>
                      <a:pt x="2836" y="2554"/>
                      <a:pt x="3042" y="2278"/>
                      <a:pt x="3060" y="2182"/>
                    </a:cubicBezTo>
                    <a:lnTo>
                      <a:pt x="2844" y="2002"/>
                    </a:lnTo>
                    <a:cubicBezTo>
                      <a:pt x="2835" y="1919"/>
                      <a:pt x="2961" y="1811"/>
                      <a:pt x="3005" y="1682"/>
                    </a:cubicBezTo>
                    <a:cubicBezTo>
                      <a:pt x="3049" y="1553"/>
                      <a:pt x="3093" y="1343"/>
                      <a:pt x="3108" y="1229"/>
                    </a:cubicBezTo>
                    <a:cubicBezTo>
                      <a:pt x="3123" y="1115"/>
                      <a:pt x="3106" y="1074"/>
                      <a:pt x="3095" y="996"/>
                    </a:cubicBezTo>
                    <a:cubicBezTo>
                      <a:pt x="3084" y="918"/>
                      <a:pt x="3098" y="867"/>
                      <a:pt x="3044" y="763"/>
                    </a:cubicBezTo>
                    <a:cubicBezTo>
                      <a:pt x="2990" y="659"/>
                      <a:pt x="2897" y="481"/>
                      <a:pt x="2772" y="370"/>
                    </a:cubicBezTo>
                    <a:cubicBezTo>
                      <a:pt x="2647" y="259"/>
                      <a:pt x="2496" y="146"/>
                      <a:pt x="2292" y="94"/>
                    </a:cubicBezTo>
                    <a:cubicBezTo>
                      <a:pt x="2088" y="42"/>
                      <a:pt x="1564" y="0"/>
                      <a:pt x="1548" y="58"/>
                    </a:cubicBezTo>
                    <a:cubicBezTo>
                      <a:pt x="1532" y="116"/>
                      <a:pt x="2014" y="304"/>
                      <a:pt x="2196" y="442"/>
                    </a:cubicBezTo>
                    <a:cubicBezTo>
                      <a:pt x="2378" y="580"/>
                      <a:pt x="2562" y="726"/>
                      <a:pt x="2640" y="886"/>
                    </a:cubicBezTo>
                    <a:cubicBezTo>
                      <a:pt x="2718" y="1046"/>
                      <a:pt x="2692" y="1274"/>
                      <a:pt x="2664" y="1402"/>
                    </a:cubicBezTo>
                    <a:cubicBezTo>
                      <a:pt x="2636" y="1530"/>
                      <a:pt x="2512" y="1602"/>
                      <a:pt x="2472" y="1654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2" name="文本框 34818"/>
          <p:cNvSpPr txBox="1">
            <a:spLocks noChangeArrowheads="1"/>
          </p:cNvSpPr>
          <p:nvPr/>
        </p:nvSpPr>
        <p:spPr bwMode="auto">
          <a:xfrm>
            <a:off x="1598613" y="998538"/>
            <a:ext cx="2662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</a:rPr>
              <a:t>共产党方面：</a:t>
            </a:r>
          </a:p>
        </p:txBody>
      </p:sp>
      <p:sp>
        <p:nvSpPr>
          <p:cNvPr id="3" name="矩形 17410"/>
          <p:cNvSpPr>
            <a:spLocks noChangeArrowheads="1"/>
          </p:cNvSpPr>
          <p:nvPr/>
        </p:nvSpPr>
        <p:spPr bwMode="auto">
          <a:xfrm>
            <a:off x="863600" y="1766888"/>
            <a:ext cx="1304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B70002"/>
                </a:solidFill>
                <a:latin typeface="黑体" pitchFamily="49" charset="-122"/>
                <a:ea typeface="黑体" pitchFamily="49" charset="-122"/>
              </a:rPr>
              <a:t>核心：</a:t>
            </a:r>
          </a:p>
        </p:txBody>
      </p:sp>
      <p:sp>
        <p:nvSpPr>
          <p:cNvPr id="4" name="矩形 17410"/>
          <p:cNvSpPr>
            <a:spLocks noChangeArrowheads="1"/>
          </p:cNvSpPr>
          <p:nvPr/>
        </p:nvSpPr>
        <p:spPr bwMode="auto">
          <a:xfrm>
            <a:off x="863600" y="2378075"/>
            <a:ext cx="1304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B70002"/>
                </a:solidFill>
                <a:latin typeface="黑体" pitchFamily="49" charset="-122"/>
                <a:ea typeface="黑体" pitchFamily="49" charset="-122"/>
              </a:rPr>
              <a:t>灵魂：</a:t>
            </a:r>
          </a:p>
        </p:txBody>
      </p:sp>
      <p:sp>
        <p:nvSpPr>
          <p:cNvPr id="5" name="矩形 17410"/>
          <p:cNvSpPr>
            <a:spLocks noChangeArrowheads="1"/>
          </p:cNvSpPr>
          <p:nvPr/>
        </p:nvSpPr>
        <p:spPr bwMode="auto">
          <a:xfrm>
            <a:off x="863600" y="3003550"/>
            <a:ext cx="13049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B70002"/>
                </a:solidFill>
                <a:latin typeface="黑体" pitchFamily="49" charset="-122"/>
                <a:ea typeface="黑体" pitchFamily="49" charset="-122"/>
              </a:rPr>
              <a:t>方向：</a:t>
            </a:r>
          </a:p>
        </p:txBody>
      </p:sp>
      <p:sp>
        <p:nvSpPr>
          <p:cNvPr id="6" name="矩形 17410"/>
          <p:cNvSpPr>
            <a:spLocks noChangeArrowheads="1"/>
          </p:cNvSpPr>
          <p:nvPr/>
        </p:nvSpPr>
        <p:spPr bwMode="auto">
          <a:xfrm>
            <a:off x="863600" y="3736975"/>
            <a:ext cx="13049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B70002"/>
                </a:solidFill>
                <a:latin typeface="黑体" pitchFamily="49" charset="-122"/>
                <a:ea typeface="黑体" pitchFamily="49" charset="-122"/>
              </a:rPr>
              <a:t>中坚：</a:t>
            </a:r>
          </a:p>
        </p:txBody>
      </p:sp>
      <p:sp>
        <p:nvSpPr>
          <p:cNvPr id="7" name="矩形 17410"/>
          <p:cNvSpPr>
            <a:spLocks noChangeArrowheads="1"/>
          </p:cNvSpPr>
          <p:nvPr/>
        </p:nvSpPr>
        <p:spPr bwMode="auto">
          <a:xfrm>
            <a:off x="863600" y="4451350"/>
            <a:ext cx="1304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B70002"/>
                </a:solidFill>
                <a:latin typeface="黑体" pitchFamily="49" charset="-122"/>
                <a:ea typeface="黑体" pitchFamily="49" charset="-122"/>
              </a:rPr>
              <a:t>保障：</a:t>
            </a:r>
          </a:p>
        </p:txBody>
      </p:sp>
      <p:sp>
        <p:nvSpPr>
          <p:cNvPr id="8" name="矩形 17410"/>
          <p:cNvSpPr>
            <a:spLocks noChangeArrowheads="1"/>
          </p:cNvSpPr>
          <p:nvPr/>
        </p:nvSpPr>
        <p:spPr bwMode="auto">
          <a:xfrm>
            <a:off x="863600" y="5105400"/>
            <a:ext cx="13049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B70002"/>
                </a:solidFill>
                <a:latin typeface="黑体" pitchFamily="49" charset="-122"/>
                <a:ea typeface="黑体" pitchFamily="49" charset="-122"/>
              </a:rPr>
              <a:t>基础：</a:t>
            </a:r>
          </a:p>
        </p:txBody>
      </p:sp>
      <p:sp>
        <p:nvSpPr>
          <p:cNvPr id="34832" name="文本框 34831"/>
          <p:cNvSpPr txBox="1">
            <a:spLocks noChangeArrowheads="1"/>
          </p:cNvSpPr>
          <p:nvPr/>
        </p:nvSpPr>
        <p:spPr bwMode="auto">
          <a:xfrm>
            <a:off x="2046288" y="1766888"/>
            <a:ext cx="4724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中国共产党的正确领导</a:t>
            </a:r>
          </a:p>
        </p:txBody>
      </p:sp>
      <p:sp>
        <p:nvSpPr>
          <p:cNvPr id="34833" name="文本框 34832"/>
          <p:cNvSpPr txBox="1">
            <a:spLocks noChangeArrowheads="1"/>
          </p:cNvSpPr>
          <p:nvPr/>
        </p:nvSpPr>
        <p:spPr bwMode="auto">
          <a:xfrm>
            <a:off x="2046288" y="2381250"/>
            <a:ext cx="609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有马列主义毛泽东思想的理论指导</a:t>
            </a:r>
          </a:p>
        </p:txBody>
      </p:sp>
      <p:sp>
        <p:nvSpPr>
          <p:cNvPr id="34834" name="文本框 34833"/>
          <p:cNvSpPr txBox="1">
            <a:spLocks noChangeArrowheads="1"/>
          </p:cNvSpPr>
          <p:nvPr/>
        </p:nvSpPr>
        <p:spPr bwMode="auto">
          <a:xfrm>
            <a:off x="2046288" y="3005138"/>
            <a:ext cx="678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走经过新民主主义向社会主义发展的道路</a:t>
            </a:r>
          </a:p>
        </p:txBody>
      </p:sp>
      <p:sp>
        <p:nvSpPr>
          <p:cNvPr id="34835" name="文本框 34834"/>
          <p:cNvSpPr txBox="1">
            <a:spLocks noChangeArrowheads="1"/>
          </p:cNvSpPr>
          <p:nvPr/>
        </p:nvSpPr>
        <p:spPr bwMode="auto">
          <a:xfrm>
            <a:off x="2046288" y="3738563"/>
            <a:ext cx="6019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有一支革命军队，坚持武装斗争</a:t>
            </a:r>
          </a:p>
        </p:txBody>
      </p:sp>
      <p:sp>
        <p:nvSpPr>
          <p:cNvPr id="34836" name="文本框 34835"/>
          <p:cNvSpPr txBox="1">
            <a:spLocks noChangeArrowheads="1"/>
          </p:cNvSpPr>
          <p:nvPr/>
        </p:nvSpPr>
        <p:spPr bwMode="auto">
          <a:xfrm>
            <a:off x="2046288" y="4451350"/>
            <a:ext cx="6248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组成一个最广泛的革命统一战线</a:t>
            </a:r>
          </a:p>
        </p:txBody>
      </p:sp>
      <p:sp>
        <p:nvSpPr>
          <p:cNvPr id="34837" name="文本框 34836"/>
          <p:cNvSpPr txBox="1">
            <a:spLocks noChangeArrowheads="1"/>
          </p:cNvSpPr>
          <p:nvPr/>
        </p:nvSpPr>
        <p:spPr bwMode="auto">
          <a:xfrm>
            <a:off x="2046288" y="5106988"/>
            <a:ext cx="6019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得到了人民群众的积极支持</a:t>
            </a:r>
          </a:p>
        </p:txBody>
      </p:sp>
      <p:sp>
        <p:nvSpPr>
          <p:cNvPr id="34838" name="文本框 34837"/>
          <p:cNvSpPr txBox="1">
            <a:spLocks noChangeArrowheads="1"/>
          </p:cNvSpPr>
          <p:nvPr/>
        </p:nvSpPr>
        <p:spPr bwMode="auto">
          <a:xfrm>
            <a:off x="1160463" y="5873750"/>
            <a:ext cx="6824662" cy="582613"/>
          </a:xfrm>
          <a:prstGeom prst="rect">
            <a:avLst/>
          </a:prstGeom>
          <a:solidFill>
            <a:schemeClr val="bg1"/>
          </a:solidFill>
          <a:ln w="53975">
            <a:solidFill>
              <a:srgbClr val="FF00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itchFamily="18" charset="0"/>
              </a:rPr>
              <a:t>新民主主义革命取得胜利的基本经验</a:t>
            </a:r>
          </a:p>
        </p:txBody>
      </p:sp>
    </p:spTree>
    <p:extLst>
      <p:ext uri="{BB962C8B-B14F-4D97-AF65-F5344CB8AC3E}">
        <p14:creationId xmlns:p14="http://schemas.microsoft.com/office/powerpoint/2010/main" val="2174112031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34832" grpId="0"/>
      <p:bldP spid="34833" grpId="0"/>
      <p:bldP spid="34834" grpId="0"/>
      <p:bldP spid="34835" grpId="0"/>
      <p:bldP spid="34836" grpId="0"/>
      <p:bldP spid="34837" grpId="0"/>
      <p:bldP spid="3483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1"/>
          <p:cNvGrpSpPr>
            <a:grpSpLocks/>
          </p:cNvGrpSpPr>
          <p:nvPr/>
        </p:nvGrpSpPr>
        <p:grpSpPr bwMode="auto">
          <a:xfrm>
            <a:off x="100013" y="692150"/>
            <a:ext cx="2749550" cy="676275"/>
            <a:chOff x="0" y="642043"/>
            <a:chExt cx="2749550" cy="676275"/>
          </a:xfrm>
        </p:grpSpPr>
        <p:pic>
          <p:nvPicPr>
            <p:cNvPr id="34818" name="Picture 2" descr="C:\Users\Administrator\Desktop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42043"/>
              <a:ext cx="2749550" cy="67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19" name="矩形 3"/>
            <p:cNvSpPr>
              <a:spLocks noChangeArrowheads="1"/>
            </p:cNvSpPr>
            <p:nvPr/>
          </p:nvSpPr>
          <p:spPr bwMode="auto">
            <a:xfrm>
              <a:off x="805282" y="692696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课</a:t>
              </a:r>
              <a:endParaRPr lang="zh-CN" altLang="en-US" sz="1400"/>
            </a:p>
          </p:txBody>
        </p:sp>
        <p:sp>
          <p:nvSpPr>
            <p:cNvPr id="34820" name="矩形 4"/>
            <p:cNvSpPr>
              <a:spLocks noChangeArrowheads="1"/>
            </p:cNvSpPr>
            <p:nvPr/>
          </p:nvSpPr>
          <p:spPr bwMode="auto">
            <a:xfrm>
              <a:off x="1248481" y="703847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堂</a:t>
              </a:r>
              <a:endParaRPr lang="zh-CN" altLang="en-US" sz="1400"/>
            </a:p>
          </p:txBody>
        </p:sp>
        <p:sp>
          <p:nvSpPr>
            <p:cNvPr id="34821" name="矩形 5"/>
            <p:cNvSpPr>
              <a:spLocks noChangeArrowheads="1"/>
            </p:cNvSpPr>
            <p:nvPr/>
          </p:nvSpPr>
          <p:spPr bwMode="auto">
            <a:xfrm>
              <a:off x="1680529" y="703847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小</a:t>
              </a:r>
              <a:endParaRPr lang="zh-CN" altLang="en-US" sz="1400"/>
            </a:p>
          </p:txBody>
        </p:sp>
        <p:sp>
          <p:nvSpPr>
            <p:cNvPr id="34822" name="矩形 6"/>
            <p:cNvSpPr>
              <a:spLocks noChangeArrowheads="1"/>
            </p:cNvSpPr>
            <p:nvPr/>
          </p:nvSpPr>
          <p:spPr bwMode="auto">
            <a:xfrm>
              <a:off x="2146030" y="687594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结</a:t>
              </a:r>
              <a:endParaRPr lang="zh-CN" altLang="en-US" sz="1400"/>
            </a:p>
          </p:txBody>
        </p:sp>
      </p:grpSp>
      <p:sp>
        <p:nvSpPr>
          <p:cNvPr id="20" name="左大括号 19"/>
          <p:cNvSpPr/>
          <p:nvPr/>
        </p:nvSpPr>
        <p:spPr>
          <a:xfrm>
            <a:off x="854075" y="2362200"/>
            <a:ext cx="361950" cy="215900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noProof="1">
              <a:solidFill>
                <a:srgbClr val="B70002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98763" y="1368425"/>
            <a:ext cx="35464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人民解放战争的胜利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4963" y="2519363"/>
            <a:ext cx="671512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D0D0D"/>
                </a:solidFill>
                <a:latin typeface="黑体" pitchFamily="49" charset="-122"/>
                <a:ea typeface="黑体" pitchFamily="49" charset="-122"/>
              </a:rPr>
              <a:t>土地改革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204913" y="2176463"/>
            <a:ext cx="12557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时间：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204913" y="3163888"/>
            <a:ext cx="12557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措施：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204913" y="4254500"/>
            <a:ext cx="12557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意义：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428875" y="2176463"/>
            <a:ext cx="19764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latin typeface="宋体" pitchFamily="2" charset="-122"/>
                <a:sym typeface="宋体" pitchFamily="2" charset="-122"/>
              </a:rPr>
              <a:t>1947</a:t>
            </a: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年</a:t>
            </a:r>
            <a:r>
              <a:rPr lang="en-US" altLang="zh-CN" sz="2800" b="1">
                <a:latin typeface="宋体" pitchFamily="2" charset="-122"/>
                <a:sym typeface="宋体" pitchFamily="2" charset="-122"/>
              </a:rPr>
              <a:t>10</a:t>
            </a: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月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536825" y="3163888"/>
            <a:ext cx="41148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宋体" pitchFamily="2" charset="-122"/>
                <a:sym typeface="宋体" pitchFamily="2" charset="-122"/>
              </a:rPr>
              <a:t>颁布《中国土地法大纲》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111375" y="4092575"/>
            <a:ext cx="6697663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b="1">
                <a:latin typeface="宋体" pitchFamily="2" charset="-122"/>
              </a:rPr>
              <a:t>    </a:t>
            </a:r>
            <a:r>
              <a:rPr lang="zh-CN" altLang="en-US" sz="2800" b="1">
                <a:latin typeface="宋体" pitchFamily="2" charset="-122"/>
              </a:rPr>
              <a:t>满足了农民的土地要求，极大地调动了他们革命和生产的积极性；翻身农民掀起了参军参战和支援前线的热潮。</a:t>
            </a:r>
          </a:p>
        </p:txBody>
      </p:sp>
    </p:spTree>
    <p:extLst>
      <p:ext uri="{BB962C8B-B14F-4D97-AF65-F5344CB8AC3E}">
        <p14:creationId xmlns:p14="http://schemas.microsoft.com/office/powerpoint/2010/main" val="355033218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" grpId="0"/>
      <p:bldP spid="3" grpId="0"/>
      <p:bldP spid="11" grpId="0"/>
      <p:bldP spid="14" grpId="0"/>
      <p:bldP spid="16" grpId="0"/>
      <p:bldP spid="17" grpId="0"/>
      <p:bldP spid="18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左大括号 19"/>
          <p:cNvSpPr/>
          <p:nvPr/>
        </p:nvSpPr>
        <p:spPr>
          <a:xfrm>
            <a:off x="895350" y="1014413"/>
            <a:ext cx="360363" cy="4887912"/>
          </a:xfrm>
          <a:prstGeom prst="leftBrace">
            <a:avLst>
              <a:gd name="adj1" fmla="val 49029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B70002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0363" y="2024063"/>
            <a:ext cx="461962" cy="310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解放战争的胜利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255713" y="871538"/>
            <a:ext cx="10112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B70002"/>
                </a:solidFill>
              </a:rPr>
              <a:t>辽沈战役</a:t>
            </a:r>
          </a:p>
        </p:txBody>
      </p:sp>
      <p:sp>
        <p:nvSpPr>
          <p:cNvPr id="34827" name="文本框 34826"/>
          <p:cNvSpPr txBox="1">
            <a:spLocks noChangeArrowheads="1"/>
          </p:cNvSpPr>
          <p:nvPr/>
        </p:nvSpPr>
        <p:spPr bwMode="auto">
          <a:xfrm>
            <a:off x="2308225" y="808038"/>
            <a:ext cx="844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时间： 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1981200" y="808038"/>
            <a:ext cx="285750" cy="957262"/>
          </a:xfrm>
          <a:prstGeom prst="leftBrace">
            <a:avLst>
              <a:gd name="adj1" fmla="val 30294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B70002"/>
              </a:solidFill>
            </a:endParaRPr>
          </a:p>
        </p:txBody>
      </p: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3427413" y="808038"/>
            <a:ext cx="4103687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1948</a:t>
            </a:r>
            <a:r>
              <a:rPr lang="zh-CN" altLang="en-US" sz="2400" b="1">
                <a:latin typeface="宋体" pitchFamily="2" charset="-122"/>
              </a:rPr>
              <a:t>年</a:t>
            </a:r>
            <a:r>
              <a:rPr lang="en-US" altLang="zh-CN" sz="2400" b="1">
                <a:latin typeface="宋体" pitchFamily="2" charset="-122"/>
              </a:rPr>
              <a:t>9</a:t>
            </a:r>
            <a:r>
              <a:rPr lang="zh-CN" altLang="en-US" sz="2400" b="1">
                <a:latin typeface="宋体" pitchFamily="2" charset="-122"/>
              </a:rPr>
              <a:t>月，林彪、罗荣桓</a:t>
            </a:r>
          </a:p>
        </p:txBody>
      </p:sp>
      <p:sp>
        <p:nvSpPr>
          <p:cNvPr id="65549" name="文本框 18"/>
          <p:cNvSpPr txBox="1">
            <a:spLocks noChangeArrowheads="1"/>
          </p:cNvSpPr>
          <p:nvPr/>
        </p:nvSpPr>
        <p:spPr bwMode="auto">
          <a:xfrm>
            <a:off x="3230563" y="3021013"/>
            <a:ext cx="5573712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    </a:t>
            </a:r>
            <a:r>
              <a:rPr lang="zh-CN" altLang="en-US" sz="2400" b="1">
                <a:latin typeface="宋体" pitchFamily="2" charset="-122"/>
              </a:rPr>
              <a:t>基本上解放了长江以北的华东和中原地区。</a:t>
            </a:r>
          </a:p>
        </p:txBody>
      </p:sp>
      <p:sp>
        <p:nvSpPr>
          <p:cNvPr id="65550" name="文本框 20"/>
          <p:cNvSpPr txBox="1">
            <a:spLocks noChangeArrowheads="1"/>
          </p:cNvSpPr>
          <p:nvPr/>
        </p:nvSpPr>
        <p:spPr bwMode="auto">
          <a:xfrm>
            <a:off x="3152775" y="1301750"/>
            <a:ext cx="57023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  <a:sym typeface="宋体" pitchFamily="2" charset="-122"/>
              </a:rPr>
              <a:t>    </a:t>
            </a:r>
            <a:r>
              <a:rPr lang="zh-CN" altLang="en-US" sz="2400" b="1">
                <a:latin typeface="宋体" pitchFamily="2" charset="-122"/>
                <a:sym typeface="宋体" pitchFamily="2" charset="-122"/>
              </a:rPr>
              <a:t>解放了东北全境，解放军在数量上首次超过国民党。</a:t>
            </a:r>
          </a:p>
        </p:txBody>
      </p:sp>
      <p:sp>
        <p:nvSpPr>
          <p:cNvPr id="65551" name="文本框 23"/>
          <p:cNvSpPr txBox="1">
            <a:spLocks noChangeArrowheads="1"/>
          </p:cNvSpPr>
          <p:nvPr/>
        </p:nvSpPr>
        <p:spPr bwMode="auto">
          <a:xfrm>
            <a:off x="3230563" y="4456113"/>
            <a:ext cx="51260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latin typeface="宋体" pitchFamily="2" charset="-122"/>
              </a:rPr>
              <a:t>平津战役胜利结束，东北全境解放</a:t>
            </a:r>
            <a:r>
              <a:rPr lang="zh-CN" altLang="en-US" sz="2400" b="1">
                <a:latin typeface="宋体" pitchFamily="2" charset="-122"/>
                <a:sym typeface="Arial" pitchFamily="34" charset="0"/>
              </a:rPr>
              <a:t>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08225" y="1301750"/>
            <a:ext cx="9223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  <a:sym typeface="宋体" pitchFamily="2" charset="-122"/>
              </a:rPr>
              <a:t>结果：</a:t>
            </a:r>
            <a:endParaRPr lang="zh-CN" altLang="en-US" sz="2400" b="1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255713" y="2284413"/>
            <a:ext cx="10112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B70002"/>
                </a:solidFill>
              </a:rPr>
              <a:t>淮海战役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308225" y="2181225"/>
            <a:ext cx="844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时间： </a:t>
            </a:r>
          </a:p>
        </p:txBody>
      </p:sp>
      <p:sp>
        <p:nvSpPr>
          <p:cNvPr id="11" name="文本框 3"/>
          <p:cNvSpPr txBox="1">
            <a:spLocks noChangeArrowheads="1"/>
          </p:cNvSpPr>
          <p:nvPr/>
        </p:nvSpPr>
        <p:spPr bwMode="auto">
          <a:xfrm>
            <a:off x="3427413" y="2200275"/>
            <a:ext cx="537686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1948</a:t>
            </a:r>
            <a:r>
              <a:rPr lang="zh-CN" altLang="en-US" sz="2400" b="1">
                <a:latin typeface="宋体" pitchFamily="2" charset="-122"/>
              </a:rPr>
              <a:t>年</a:t>
            </a:r>
            <a:r>
              <a:rPr lang="en-US" altLang="zh-CN" sz="2400" b="1">
                <a:latin typeface="宋体" pitchFamily="2" charset="-122"/>
              </a:rPr>
              <a:t>11</a:t>
            </a:r>
            <a:r>
              <a:rPr lang="zh-CN" altLang="en-US" sz="2400" b="1">
                <a:latin typeface="宋体" pitchFamily="2" charset="-122"/>
              </a:rPr>
              <a:t>月，刘伯承、陈毅、邓小平、粟裕、谭震林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308225" y="3021013"/>
            <a:ext cx="946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结果：</a:t>
            </a:r>
            <a:endParaRPr lang="zh-CN" altLang="en-US" sz="2400" b="1">
              <a:latin typeface="宋体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022475" y="2228850"/>
            <a:ext cx="285750" cy="1050925"/>
          </a:xfrm>
          <a:prstGeom prst="leftBrace">
            <a:avLst>
              <a:gd name="adj1" fmla="val 30294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B70002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255713" y="3983038"/>
            <a:ext cx="93821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B70002"/>
                </a:solidFill>
              </a:rPr>
              <a:t>平津战役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308225" y="3849688"/>
            <a:ext cx="844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时间： </a:t>
            </a:r>
          </a:p>
        </p:txBody>
      </p:sp>
      <p:sp>
        <p:nvSpPr>
          <p:cNvPr id="21" name="文本框 3"/>
          <p:cNvSpPr txBox="1">
            <a:spLocks noChangeArrowheads="1"/>
          </p:cNvSpPr>
          <p:nvPr/>
        </p:nvSpPr>
        <p:spPr bwMode="auto">
          <a:xfrm>
            <a:off x="3427413" y="3887788"/>
            <a:ext cx="4849812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1948</a:t>
            </a:r>
            <a:r>
              <a:rPr lang="zh-CN" altLang="en-US" sz="2400" b="1">
                <a:latin typeface="宋体" pitchFamily="2" charset="-122"/>
              </a:rPr>
              <a:t>年，林彪、罗荣桓、聂荣臻</a:t>
            </a: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308225" y="4456113"/>
            <a:ext cx="844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结果： </a:t>
            </a:r>
          </a:p>
        </p:txBody>
      </p:sp>
      <p:sp>
        <p:nvSpPr>
          <p:cNvPr id="25" name="左大括号 24"/>
          <p:cNvSpPr/>
          <p:nvPr/>
        </p:nvSpPr>
        <p:spPr>
          <a:xfrm>
            <a:off x="1981200" y="3941763"/>
            <a:ext cx="285750" cy="982662"/>
          </a:xfrm>
          <a:prstGeom prst="leftBrace">
            <a:avLst>
              <a:gd name="adj1" fmla="val 30294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B70002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55713" y="5137150"/>
            <a:ext cx="9382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>
                <a:solidFill>
                  <a:srgbClr val="B70002"/>
                </a:solidFill>
              </a:rPr>
              <a:t>渡江战役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266950" y="5137150"/>
            <a:ext cx="844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时间： 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1981200" y="5137150"/>
            <a:ext cx="285750" cy="981075"/>
          </a:xfrm>
          <a:prstGeom prst="leftBrace">
            <a:avLst>
              <a:gd name="adj1" fmla="val 30294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B70002"/>
              </a:solidFill>
            </a:endParaRPr>
          </a:p>
        </p:txBody>
      </p: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3427413" y="5137150"/>
            <a:ext cx="5111750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1949</a:t>
            </a:r>
            <a:r>
              <a:rPr lang="zh-CN" altLang="en-US" sz="2400" b="1">
                <a:latin typeface="宋体" pitchFamily="2" charset="-122"/>
              </a:rPr>
              <a:t>年</a:t>
            </a:r>
            <a:r>
              <a:rPr lang="en-US" altLang="zh-CN" sz="2400" b="1">
                <a:latin typeface="宋体" pitchFamily="2" charset="-122"/>
              </a:rPr>
              <a:t>4</a:t>
            </a:r>
            <a:r>
              <a:rPr lang="zh-CN" altLang="en-US" sz="2400" b="1">
                <a:latin typeface="宋体" pitchFamily="2" charset="-122"/>
              </a:rPr>
              <a:t>月</a:t>
            </a:r>
            <a:r>
              <a:rPr lang="en-US" altLang="zh-CN" sz="2400" b="1">
                <a:latin typeface="宋体" pitchFamily="2" charset="-122"/>
              </a:rPr>
              <a:t>21</a:t>
            </a:r>
            <a:r>
              <a:rPr lang="zh-CN" altLang="en-US" sz="2400" b="1">
                <a:latin typeface="宋体" pitchFamily="2" charset="-122"/>
              </a:rPr>
              <a:t>日，毛泽东、朱德</a:t>
            </a: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2308225" y="5751513"/>
            <a:ext cx="844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结果： </a:t>
            </a:r>
          </a:p>
        </p:txBody>
      </p:sp>
      <p:sp>
        <p:nvSpPr>
          <p:cNvPr id="27" name="文本框 23"/>
          <p:cNvSpPr txBox="1">
            <a:spLocks noChangeArrowheads="1"/>
          </p:cNvSpPr>
          <p:nvPr/>
        </p:nvSpPr>
        <p:spPr bwMode="auto">
          <a:xfrm>
            <a:off x="3254375" y="5751513"/>
            <a:ext cx="55499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400" b="1">
                <a:latin typeface="宋体" pitchFamily="2" charset="-122"/>
              </a:rPr>
              <a:t>    23</a:t>
            </a:r>
            <a:r>
              <a:rPr lang="zh-CN" altLang="en-US" sz="2400" b="1">
                <a:latin typeface="宋体" pitchFamily="2" charset="-122"/>
              </a:rPr>
              <a:t>日，人民解放军占领南京，统治中国</a:t>
            </a:r>
            <a:r>
              <a:rPr lang="en-US" altLang="zh-CN" sz="2400" b="1">
                <a:latin typeface="宋体" pitchFamily="2" charset="-122"/>
              </a:rPr>
              <a:t>22</a:t>
            </a:r>
            <a:r>
              <a:rPr lang="zh-CN" altLang="en-US" sz="2400" b="1">
                <a:latin typeface="宋体" pitchFamily="2" charset="-122"/>
              </a:rPr>
              <a:t>年的南京国民党政权垮台</a:t>
            </a:r>
            <a:r>
              <a:rPr lang="zh-CN" altLang="en-US" sz="2400" b="1">
                <a:latin typeface="宋体" pitchFamily="2" charset="-122"/>
                <a:sym typeface="Arial" pitchFamily="34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5745881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4" grpId="0"/>
      <p:bldP spid="6" grpId="0"/>
      <p:bldP spid="34827" grpId="0"/>
      <p:bldP spid="8" grpId="0" bldLvl="0" animBg="1"/>
      <p:bldP spid="12" grpId="0"/>
      <p:bldP spid="65549" grpId="0"/>
      <p:bldP spid="65550" grpId="0"/>
      <p:bldP spid="65551" grpId="0"/>
      <p:bldP spid="2" grpId="0"/>
      <p:bldP spid="7" grpId="0"/>
      <p:bldP spid="9" grpId="0"/>
      <p:bldP spid="11" grpId="0"/>
      <p:bldP spid="14" grpId="0"/>
      <p:bldP spid="15" grpId="0" bldLvl="0" animBg="1"/>
      <p:bldP spid="17" grpId="0"/>
      <p:bldP spid="19" grpId="0"/>
      <p:bldP spid="21" grpId="0"/>
      <p:bldP spid="24" grpId="0"/>
      <p:bldP spid="25" grpId="0" bldLvl="0" animBg="1"/>
      <p:bldP spid="3" grpId="0"/>
      <p:bldP spid="10" grpId="0"/>
      <p:bldP spid="13" grpId="0" bldLvl="0" animBg="1"/>
      <p:bldP spid="16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6"/>
          <p:cNvSpPr txBox="1">
            <a:spLocks noChangeArrowheads="1"/>
          </p:cNvSpPr>
          <p:nvPr/>
        </p:nvSpPr>
        <p:spPr bwMode="auto">
          <a:xfrm>
            <a:off x="374650" y="3787775"/>
            <a:ext cx="853757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下列中国近现代史上的著名战役，发生在解放战争期间的有</a:t>
            </a:r>
            <a:r>
              <a:rPr lang="zh-CN" altLang="en-US" sz="2800" b="1">
                <a:latin typeface="黑体" pitchFamily="49" charset="-122"/>
                <a:ea typeface="黑体" pitchFamily="49" charset="-122"/>
                <a:sym typeface="华文楷体" pitchFamily="2" charset="-122"/>
              </a:rPr>
              <a:t>（    ）</a:t>
            </a:r>
          </a:p>
          <a:p>
            <a:pPr algn="just">
              <a:lnSpc>
                <a:spcPct val="150000"/>
              </a:lnSpc>
            </a:pP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①台儿庄战役 ②辽沈战役 ③淮海战役 ④百团大战</a:t>
            </a:r>
          </a:p>
          <a:p>
            <a:pPr algn="just">
              <a:lnSpc>
                <a:spcPct val="150000"/>
              </a:lnSpc>
            </a:pP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A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①②</a:t>
            </a:r>
            <a:r>
              <a:rPr lang="zh-CN" altLang="zh-CN" sz="2800" b="1">
                <a:latin typeface="黑体" pitchFamily="49" charset="-122"/>
                <a:ea typeface="黑体" pitchFamily="49" charset="-122"/>
                <a:sym typeface="Arial" pitchFamily="34" charset="0"/>
              </a:rPr>
              <a:t>      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B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②③</a:t>
            </a:r>
            <a:r>
              <a:rPr lang="zh-CN" altLang="zh-CN" sz="2800" b="1">
                <a:latin typeface="黑体" pitchFamily="49" charset="-122"/>
                <a:ea typeface="黑体" pitchFamily="49" charset="-122"/>
                <a:sym typeface="Arial" pitchFamily="34" charset="0"/>
              </a:rPr>
              <a:t>      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C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①④</a:t>
            </a:r>
            <a:r>
              <a:rPr lang="zh-CN" altLang="zh-CN" sz="2800" b="1">
                <a:latin typeface="黑体" pitchFamily="49" charset="-122"/>
                <a:ea typeface="黑体" pitchFamily="49" charset="-122"/>
                <a:sym typeface="Arial" pitchFamily="34" charset="0"/>
              </a:rPr>
              <a:t>      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D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sz="2800" b="1">
                <a:latin typeface="黑体" pitchFamily="49" charset="-122"/>
                <a:ea typeface="黑体" pitchFamily="49" charset="-122"/>
              </a:rPr>
              <a:t>③④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7890" name="文本框 6"/>
          <p:cNvSpPr txBox="1">
            <a:spLocks noChangeArrowheads="1"/>
          </p:cNvSpPr>
          <p:nvPr/>
        </p:nvSpPr>
        <p:spPr bwMode="auto">
          <a:xfrm>
            <a:off x="374650" y="1458913"/>
            <a:ext cx="7781925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下列战役中解放东北全境的是（   ）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辽沈战役             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B.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平津战役</a:t>
            </a: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C.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淮海战役             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D.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渡江战役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867400" y="1562100"/>
            <a:ext cx="461963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387600" y="4530725"/>
            <a:ext cx="4619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B</a:t>
            </a:r>
          </a:p>
        </p:txBody>
      </p:sp>
      <p:grpSp>
        <p:nvGrpSpPr>
          <p:cNvPr id="37893" name="组合 2"/>
          <p:cNvGrpSpPr>
            <a:grpSpLocks/>
          </p:cNvGrpSpPr>
          <p:nvPr/>
        </p:nvGrpSpPr>
        <p:grpSpPr bwMode="auto">
          <a:xfrm>
            <a:off x="100013" y="665163"/>
            <a:ext cx="2749550" cy="676275"/>
            <a:chOff x="0" y="642043"/>
            <a:chExt cx="2749550" cy="676275"/>
          </a:xfrm>
        </p:grpSpPr>
        <p:pic>
          <p:nvPicPr>
            <p:cNvPr id="37894" name="Picture 2" descr="C:\Users\Administrator\Desktop\图片1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42043"/>
              <a:ext cx="2749550" cy="676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895" name="矩形 4"/>
            <p:cNvSpPr>
              <a:spLocks noChangeArrowheads="1"/>
            </p:cNvSpPr>
            <p:nvPr/>
          </p:nvSpPr>
          <p:spPr bwMode="auto">
            <a:xfrm>
              <a:off x="805282" y="692696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课</a:t>
              </a:r>
              <a:endParaRPr lang="zh-CN" altLang="en-US" sz="1400"/>
            </a:p>
          </p:txBody>
        </p:sp>
        <p:sp>
          <p:nvSpPr>
            <p:cNvPr id="37896" name="矩形 5"/>
            <p:cNvSpPr>
              <a:spLocks noChangeArrowheads="1"/>
            </p:cNvSpPr>
            <p:nvPr/>
          </p:nvSpPr>
          <p:spPr bwMode="auto">
            <a:xfrm>
              <a:off x="1248481" y="703847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后</a:t>
              </a:r>
              <a:endParaRPr lang="zh-CN" altLang="en-US" sz="1400"/>
            </a:p>
          </p:txBody>
        </p:sp>
        <p:sp>
          <p:nvSpPr>
            <p:cNvPr id="37897" name="矩形 6"/>
            <p:cNvSpPr>
              <a:spLocks noChangeArrowheads="1"/>
            </p:cNvSpPr>
            <p:nvPr/>
          </p:nvSpPr>
          <p:spPr bwMode="auto">
            <a:xfrm>
              <a:off x="1680529" y="703847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练</a:t>
              </a:r>
              <a:endParaRPr lang="zh-CN" altLang="en-US" sz="1400"/>
            </a:p>
          </p:txBody>
        </p:sp>
        <p:sp>
          <p:nvSpPr>
            <p:cNvPr id="37898" name="矩形 7"/>
            <p:cNvSpPr>
              <a:spLocks noChangeArrowheads="1"/>
            </p:cNvSpPr>
            <p:nvPr/>
          </p:nvSpPr>
          <p:spPr bwMode="auto">
            <a:xfrm>
              <a:off x="2146030" y="687594"/>
              <a:ext cx="5453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习</a:t>
              </a:r>
              <a:endParaRPr lang="zh-CN" altLang="en-US" sz="1400"/>
            </a:p>
          </p:txBody>
        </p:sp>
      </p:grpSp>
    </p:spTree>
    <p:extLst>
      <p:ext uri="{BB962C8B-B14F-4D97-AF65-F5344CB8AC3E}">
        <p14:creationId xmlns:p14="http://schemas.microsoft.com/office/powerpoint/2010/main" val="59888096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第八单元  人民解放战争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1800200"/>
          </a:xfrm>
        </p:spPr>
        <p:txBody>
          <a:bodyPr>
            <a:normAutofit/>
          </a:bodyPr>
          <a:lstStyle/>
          <a:p>
            <a:pPr algn="ctr"/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人民解放战争的胜利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8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学习目标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、记住三大战役的名称、战果及意义；掌握人民解放军解放南京的时间和意义（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、掌握人民解放军迅速胜利的原因（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难点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41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快乐导学一：预习检测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完成练习册知识导航</a:t>
            </a:r>
            <a:endParaRPr lang="en-US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中国土地法大纲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、耕者有其田、辽沈、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1948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、淮海、刘伯承、长江以南各省、平津、北平、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1949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、南京、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</a:p>
          <a:p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40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19263" y="1028700"/>
            <a:ext cx="27087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3200" b="1" dirty="0">
                <a:latin typeface="宋体" pitchFamily="2" charset="-122"/>
              </a:rPr>
              <a:t>1947</a:t>
            </a:r>
            <a:r>
              <a:rPr lang="zh-CN" altLang="en-US" sz="3200" b="1" dirty="0">
                <a:latin typeface="宋体" pitchFamily="2" charset="-122"/>
              </a:rPr>
              <a:t>年</a:t>
            </a:r>
            <a:r>
              <a:rPr lang="en-US" altLang="zh-CN" sz="3200" b="1" dirty="0">
                <a:latin typeface="宋体" pitchFamily="2" charset="-122"/>
              </a:rPr>
              <a:t>10</a:t>
            </a:r>
            <a:r>
              <a:rPr lang="zh-CN" altLang="en-US" sz="3200" b="1" dirty="0">
                <a:latin typeface="宋体" pitchFamily="2" charset="-122"/>
              </a:rPr>
              <a:t>月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6725" y="1028700"/>
            <a:ext cx="125412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时间：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6725" y="2490788"/>
            <a:ext cx="1254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制度：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5138" y="1719263"/>
            <a:ext cx="12541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措施：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720850" y="1719263"/>
            <a:ext cx="4410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latin typeface="宋体" pitchFamily="2" charset="-122"/>
              </a:rPr>
              <a:t>颁布《中国土地法大纲》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5138" y="4953000"/>
            <a:ext cx="12557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目的：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584325" y="4881563"/>
            <a:ext cx="7067550" cy="121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</a:rPr>
              <a:t>为了进一步调动广大农民革命和生产的积极性，保证人民解放战争的人力、物力支持。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722438" y="2397125"/>
            <a:ext cx="6791325" cy="265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3200" b="1" dirty="0">
                <a:latin typeface="宋体" pitchFamily="2" charset="-122"/>
              </a:rPr>
              <a:t>废除封建性及半封建性剥削的土地制度，实行耕者有其田的土地制度；</a:t>
            </a:r>
          </a:p>
          <a:p>
            <a:pPr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en-US" sz="3200" b="1" dirty="0">
                <a:latin typeface="宋体" pitchFamily="2" charset="-122"/>
              </a:rPr>
              <a:t>按农村人口，不分男女老幼，统一平均分配土地。</a:t>
            </a:r>
          </a:p>
        </p:txBody>
      </p:sp>
      <p:pic>
        <p:nvPicPr>
          <p:cNvPr id="11" name="组合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" r="41943" b="4366"/>
          <a:stretch>
            <a:fillRect/>
          </a:stretch>
        </p:blipFill>
        <p:spPr bwMode="auto">
          <a:xfrm>
            <a:off x="234009" y="1128258"/>
            <a:ext cx="8748464" cy="5361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7"/>
          <p:cNvGrpSpPr>
            <a:grpSpLocks/>
          </p:cNvGrpSpPr>
          <p:nvPr/>
        </p:nvGrpSpPr>
        <p:grpSpPr bwMode="auto">
          <a:xfrm>
            <a:off x="66577" y="569752"/>
            <a:ext cx="5357813" cy="584200"/>
            <a:chOff x="312377" y="1609636"/>
            <a:chExt cx="5358591" cy="578767"/>
          </a:xfrm>
        </p:grpSpPr>
        <p:sp>
          <p:nvSpPr>
            <p:cNvPr id="13" name="矩形 12"/>
            <p:cNvSpPr/>
            <p:nvPr/>
          </p:nvSpPr>
          <p:spPr>
            <a:xfrm>
              <a:off x="611523" y="1609636"/>
              <a:ext cx="5059445" cy="57876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200" b="1" noProof="1">
                  <a:ln>
                    <a:solidFill>
                      <a:srgbClr val="FF0000"/>
                    </a:solidFill>
                  </a:ln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+mn-ea"/>
                </a:rPr>
                <a:t>解放区的土地改革</a:t>
              </a:r>
              <a:endParaRPr lang="en-US" altLang="zh-CN" sz="3200" b="1" noProof="1">
                <a:ln>
                  <a:solidFill>
                    <a:srgbClr val="FF0000"/>
                  </a:solidFill>
                </a:ln>
                <a:solidFill>
                  <a:prstClr val="black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endParaRP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377" y="1734261"/>
              <a:ext cx="334913" cy="33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2483768" y="62068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6577" y="47271"/>
            <a:ext cx="72183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</a:rPr>
              <a:t>快乐导学二：自主学习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291946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3" grpId="0" bldLvl="0" animBg="1"/>
      <p:bldP spid="9" grpId="0" bldLvl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5" b="9323"/>
          <a:stretch>
            <a:fillRect/>
          </a:stretch>
        </p:blipFill>
        <p:spPr bwMode="auto">
          <a:xfrm>
            <a:off x="187325" y="2259013"/>
            <a:ext cx="4662488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763" y="2255838"/>
            <a:ext cx="3929062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87325" y="94000"/>
            <a:ext cx="884917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itchFamily="2" charset="-122"/>
              </a:rPr>
              <a:t>    </a:t>
            </a:r>
            <a:r>
              <a:rPr lang="zh-CN" altLang="en-US" sz="3200" b="1" dirty="0">
                <a:latin typeface="宋体" pitchFamily="2" charset="-122"/>
              </a:rPr>
              <a:t>到</a:t>
            </a:r>
            <a:r>
              <a:rPr lang="en-US" altLang="zh-CN" sz="3200" b="1" dirty="0">
                <a:latin typeface="宋体" pitchFamily="2" charset="-122"/>
              </a:rPr>
              <a:t>1948</a:t>
            </a:r>
            <a:r>
              <a:rPr lang="zh-CN" altLang="en-US" sz="3200" b="1" dirty="0">
                <a:latin typeface="宋体" pitchFamily="2" charset="-122"/>
              </a:rPr>
              <a:t>年底，大约</a:t>
            </a:r>
            <a:r>
              <a:rPr lang="en-US" altLang="zh-CN" sz="3200" b="1" dirty="0">
                <a:latin typeface="宋体" pitchFamily="2" charset="-122"/>
              </a:rPr>
              <a:t>1.5</a:t>
            </a:r>
            <a:r>
              <a:rPr lang="zh-CN" altLang="en-US" sz="3200" b="1" dirty="0">
                <a:latin typeface="宋体" pitchFamily="2" charset="-122"/>
              </a:rPr>
              <a:t>亿解放区人口完成了土地改革的任务，使</a:t>
            </a:r>
            <a:r>
              <a:rPr lang="en-US" altLang="zh-CN" sz="3200" b="1" dirty="0">
                <a:latin typeface="宋体" pitchFamily="2" charset="-122"/>
              </a:rPr>
              <a:t>1</a:t>
            </a:r>
            <a:r>
              <a:rPr lang="zh-CN" altLang="en-US" sz="3200" b="1" dirty="0">
                <a:latin typeface="宋体" pitchFamily="2" charset="-122"/>
              </a:rPr>
              <a:t>亿无地、少地的农民获得了土地</a:t>
            </a:r>
            <a:r>
              <a:rPr lang="zh-CN" altLang="en-US" sz="2800" b="1" dirty="0">
                <a:latin typeface="宋体" pitchFamily="2" charset="-122"/>
              </a:rPr>
              <a:t>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27585" y="5541963"/>
            <a:ext cx="76131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C00000"/>
                </a:solidFill>
                <a:latin typeface="宋体" pitchFamily="2" charset="-122"/>
              </a:rPr>
              <a:t>这是一个彻底的反封建的土地革命纲领</a:t>
            </a:r>
          </a:p>
        </p:txBody>
      </p:sp>
    </p:spTree>
    <p:extLst>
      <p:ext uri="{BB962C8B-B14F-4D97-AF65-F5344CB8AC3E}">
        <p14:creationId xmlns:p14="http://schemas.microsoft.com/office/powerpoint/2010/main" val="263474934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1"/>
          <p:cNvGrpSpPr>
            <a:grpSpLocks/>
          </p:cNvGrpSpPr>
          <p:nvPr/>
        </p:nvGrpSpPr>
        <p:grpSpPr bwMode="auto">
          <a:xfrm>
            <a:off x="90488" y="668338"/>
            <a:ext cx="2216150" cy="744537"/>
            <a:chOff x="123757" y="758656"/>
            <a:chExt cx="2215995" cy="745222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757" y="758656"/>
              <a:ext cx="670374" cy="745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直接连接符 3"/>
            <p:cNvCxnSpPr/>
            <p:nvPr/>
          </p:nvCxnSpPr>
          <p:spPr>
            <a:xfrm>
              <a:off x="744426" y="1251234"/>
              <a:ext cx="1595326" cy="17478"/>
            </a:xfrm>
            <a:prstGeom prst="line">
              <a:avLst/>
            </a:prstGeom>
            <a:ln>
              <a:solidFill>
                <a:srgbClr val="0000FF"/>
              </a:solidFill>
              <a:prstDash val="dash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268" name="文本框 12292"/>
            <p:cNvSpPr txBox="1">
              <a:spLocks noChangeArrowheads="1"/>
            </p:cNvSpPr>
            <p:nvPr/>
          </p:nvSpPr>
          <p:spPr bwMode="auto">
            <a:xfrm>
              <a:off x="672417" y="775855"/>
              <a:ext cx="1656184" cy="52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latin typeface="隶书" pitchFamily="49" charset="-122"/>
                  <a:ea typeface="隶书" pitchFamily="49" charset="-122"/>
                </a:rPr>
                <a:t>想一想</a:t>
              </a:r>
            </a:p>
          </p:txBody>
        </p:sp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39552" y="2162175"/>
            <a:ext cx="835292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"/>
            </a:pPr>
            <a:r>
              <a:rPr lang="zh-CN" altLang="en-US" sz="3200" b="1" dirty="0">
                <a:latin typeface="宋体" pitchFamily="2" charset="-122"/>
              </a:rPr>
              <a:t>使长期遭受地主阶级残酷压迫和剥削的农民翻身做了主人；</a:t>
            </a:r>
          </a:p>
          <a:p>
            <a:pPr>
              <a:lnSpc>
                <a:spcPct val="150000"/>
              </a:lnSpc>
              <a:buFont typeface="Wingdings" pitchFamily="2" charset="2"/>
              <a:buChar char=""/>
            </a:pPr>
            <a:r>
              <a:rPr lang="zh-CN" altLang="en-US" sz="3200" b="1" dirty="0">
                <a:latin typeface="宋体" pitchFamily="2" charset="-122"/>
              </a:rPr>
              <a:t>满足了农民的土地要求，极大地调动了他们革命和生产的积极性；</a:t>
            </a:r>
          </a:p>
          <a:p>
            <a:pPr>
              <a:lnSpc>
                <a:spcPct val="150000"/>
              </a:lnSpc>
              <a:buFont typeface="Wingdings" pitchFamily="2" charset="2"/>
              <a:buChar char=""/>
            </a:pPr>
            <a:r>
              <a:rPr lang="zh-CN" altLang="en-US" sz="3200" b="1" dirty="0">
                <a:latin typeface="宋体" pitchFamily="2" charset="-122"/>
              </a:rPr>
              <a:t>翻身农民掀起了参军参战和支援前线的热潮。</a:t>
            </a:r>
          </a:p>
        </p:txBody>
      </p:sp>
      <p:sp>
        <p:nvSpPr>
          <p:cNvPr id="2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331684" y="1412875"/>
            <a:ext cx="4606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土地改革有何历史意义？</a:t>
            </a:r>
          </a:p>
        </p:txBody>
      </p:sp>
    </p:spTree>
    <p:extLst>
      <p:ext uri="{BB962C8B-B14F-4D97-AF65-F5344CB8AC3E}">
        <p14:creationId xmlns:p14="http://schemas.microsoft.com/office/powerpoint/2010/main" val="317654096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7"/>
          <p:cNvGrpSpPr>
            <a:grpSpLocks/>
          </p:cNvGrpSpPr>
          <p:nvPr/>
        </p:nvGrpSpPr>
        <p:grpSpPr bwMode="auto">
          <a:xfrm>
            <a:off x="404813" y="736600"/>
            <a:ext cx="3632200" cy="584200"/>
            <a:chOff x="312377" y="1609636"/>
            <a:chExt cx="3634038" cy="578138"/>
          </a:xfrm>
        </p:grpSpPr>
        <p:sp>
          <p:nvSpPr>
            <p:cNvPr id="9" name="矩形 8"/>
            <p:cNvSpPr/>
            <p:nvPr/>
          </p:nvSpPr>
          <p:spPr>
            <a:xfrm>
              <a:off x="611561" y="1609636"/>
              <a:ext cx="3334854" cy="5781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/>
              <a:r>
                <a:rPr lang="zh-CN" altLang="en-US" sz="3200" b="1" noProof="1">
                  <a:ln>
                    <a:solidFill>
                      <a:srgbClr val="FF0000"/>
                    </a:solidFill>
                  </a:ln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三大战役的胜利</a:t>
              </a:r>
            </a:p>
          </p:txBody>
        </p:sp>
        <p:pic>
          <p:nvPicPr>
            <p:cNvPr id="1331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377" y="1734261"/>
              <a:ext cx="334913" cy="33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729538" y="2955925"/>
            <a:ext cx="658812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决战时机成熟</a:t>
            </a:r>
          </a:p>
        </p:txBody>
      </p:sp>
      <p:sp>
        <p:nvSpPr>
          <p:cNvPr id="7" name="矩形 6"/>
          <p:cNvSpPr/>
          <p:nvPr/>
        </p:nvSpPr>
        <p:spPr>
          <a:xfrm>
            <a:off x="901700" y="4537075"/>
            <a:ext cx="719138" cy="12049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b="1" noProof="1">
                <a:solidFill>
                  <a:schemeClr val="tx1"/>
                </a:solidFill>
                <a:latin typeface="宋体" panose="02010600030101010101" pitchFamily="2" charset="-122"/>
              </a:rPr>
              <a:t>130</a:t>
            </a:r>
          </a:p>
          <a:p>
            <a:pPr algn="ctr"/>
            <a:r>
              <a:rPr lang="zh-CN" altLang="en-US" sz="2400" b="1" noProof="1">
                <a:solidFill>
                  <a:schemeClr val="tx1"/>
                </a:solidFill>
                <a:latin typeface="宋体" panose="02010600030101010101" pitchFamily="2" charset="-122"/>
              </a:rPr>
              <a:t>万人</a:t>
            </a:r>
          </a:p>
        </p:txBody>
      </p:sp>
      <p:sp>
        <p:nvSpPr>
          <p:cNvPr id="8" name="矩形 7"/>
          <p:cNvSpPr/>
          <p:nvPr/>
        </p:nvSpPr>
        <p:spPr>
          <a:xfrm>
            <a:off x="1620838" y="1698625"/>
            <a:ext cx="719137" cy="40449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b="1" noProof="1">
                <a:latin typeface="宋体" panose="02010600030101010101" pitchFamily="2" charset="-122"/>
              </a:rPr>
              <a:t>430</a:t>
            </a:r>
          </a:p>
          <a:p>
            <a:pPr algn="ctr"/>
            <a:r>
              <a:rPr lang="zh-CN" altLang="en-US" sz="2400" b="1" noProof="1">
                <a:latin typeface="宋体" panose="02010600030101010101" pitchFamily="2" charset="-122"/>
              </a:rPr>
              <a:t>万人</a:t>
            </a:r>
          </a:p>
        </p:txBody>
      </p:sp>
      <p:sp>
        <p:nvSpPr>
          <p:cNvPr id="12" name="矩形 11"/>
          <p:cNvSpPr/>
          <p:nvPr/>
        </p:nvSpPr>
        <p:spPr>
          <a:xfrm>
            <a:off x="3024188" y="3951288"/>
            <a:ext cx="719137" cy="179228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b="1" noProof="1">
                <a:solidFill>
                  <a:schemeClr val="tx1"/>
                </a:solidFill>
                <a:latin typeface="宋体" panose="02010600030101010101" pitchFamily="2" charset="-122"/>
              </a:rPr>
              <a:t>195</a:t>
            </a:r>
          </a:p>
          <a:p>
            <a:pPr algn="ctr"/>
            <a:r>
              <a:rPr lang="zh-CN" altLang="en-US" sz="2400" b="1" noProof="1">
                <a:solidFill>
                  <a:schemeClr val="tx1"/>
                </a:solidFill>
                <a:latin typeface="宋体" panose="02010600030101010101" pitchFamily="2" charset="-122"/>
              </a:rPr>
              <a:t>万人</a:t>
            </a:r>
          </a:p>
        </p:txBody>
      </p:sp>
      <p:sp>
        <p:nvSpPr>
          <p:cNvPr id="13" name="矩形 12"/>
          <p:cNvSpPr/>
          <p:nvPr/>
        </p:nvSpPr>
        <p:spPr>
          <a:xfrm>
            <a:off x="3743325" y="2244725"/>
            <a:ext cx="719138" cy="349885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b="1" noProof="1">
                <a:latin typeface="宋体" panose="02010600030101010101" pitchFamily="2" charset="-122"/>
              </a:rPr>
              <a:t>373</a:t>
            </a:r>
          </a:p>
          <a:p>
            <a:pPr algn="ctr"/>
            <a:r>
              <a:rPr lang="zh-CN" altLang="en-US" sz="2400" b="1" noProof="1">
                <a:latin typeface="宋体" panose="02010600030101010101" pitchFamily="2" charset="-122"/>
              </a:rPr>
              <a:t>万人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2927350" y="1320800"/>
            <a:ext cx="2686050" cy="522288"/>
            <a:chOff x="1134" y="6807"/>
            <a:chExt cx="4232" cy="822"/>
          </a:xfrm>
        </p:grpSpPr>
        <p:sp>
          <p:nvSpPr>
            <p:cNvPr id="13322" name="文本框 10"/>
            <p:cNvSpPr txBox="1">
              <a:spLocks noChangeArrowheads="1"/>
            </p:cNvSpPr>
            <p:nvPr/>
          </p:nvSpPr>
          <p:spPr bwMode="auto">
            <a:xfrm>
              <a:off x="1134" y="6807"/>
              <a:ext cx="357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>
                  <a:latin typeface="宋体" pitchFamily="2" charset="-122"/>
                </a:rPr>
                <a:t>人民解放军：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4466" y="6954"/>
              <a:ext cx="900" cy="527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b="1" noProof="1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372" name="组合 1"/>
          <p:cNvGrpSpPr>
            <a:grpSpLocks/>
          </p:cNvGrpSpPr>
          <p:nvPr/>
        </p:nvGrpSpPr>
        <p:grpSpPr bwMode="auto">
          <a:xfrm>
            <a:off x="5929313" y="1320800"/>
            <a:ext cx="2686050" cy="520700"/>
            <a:chOff x="7915" y="8033"/>
            <a:chExt cx="4230" cy="820"/>
          </a:xfrm>
        </p:grpSpPr>
        <p:sp>
          <p:nvSpPr>
            <p:cNvPr id="13325" name="文本框 4"/>
            <p:cNvSpPr txBox="1">
              <a:spLocks noChangeArrowheads="1"/>
            </p:cNvSpPr>
            <p:nvPr/>
          </p:nvSpPr>
          <p:spPr bwMode="auto">
            <a:xfrm>
              <a:off x="7915" y="8033"/>
              <a:ext cx="3575" cy="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800" b="1">
                  <a:latin typeface="宋体" pitchFamily="2" charset="-122"/>
                </a:rPr>
                <a:t>国民党军队：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1245" y="8181"/>
              <a:ext cx="900" cy="52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b="1" noProof="1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42950" y="5857875"/>
            <a:ext cx="1820863" cy="52228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latin typeface="宋体" pitchFamily="2" charset="-122"/>
              </a:rPr>
              <a:t>1946</a:t>
            </a:r>
            <a:r>
              <a:rPr lang="zh-CN" altLang="en-US" sz="2800" b="1">
                <a:latin typeface="宋体" pitchFamily="2" charset="-122"/>
              </a:rPr>
              <a:t>年</a:t>
            </a:r>
            <a:r>
              <a:rPr lang="en-US" altLang="zh-CN" sz="2800" b="1">
                <a:latin typeface="宋体" pitchFamily="2" charset="-122"/>
              </a:rPr>
              <a:t>6</a:t>
            </a:r>
            <a:r>
              <a:rPr lang="zh-CN" altLang="en-US" sz="2800" b="1">
                <a:latin typeface="宋体" pitchFamily="2" charset="-122"/>
              </a:rPr>
              <a:t>月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865438" y="5857875"/>
            <a:ext cx="1819275" cy="52228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latin typeface="宋体" pitchFamily="2" charset="-122"/>
              </a:rPr>
              <a:t>1947</a:t>
            </a:r>
            <a:r>
              <a:rPr lang="zh-CN" altLang="en-US" sz="2800" b="1">
                <a:latin typeface="宋体" pitchFamily="2" charset="-122"/>
              </a:rPr>
              <a:t>年</a:t>
            </a:r>
            <a:r>
              <a:rPr lang="en-US" altLang="zh-CN" sz="2800" b="1">
                <a:latin typeface="宋体" pitchFamily="2" charset="-122"/>
              </a:rPr>
              <a:t>6</a:t>
            </a:r>
            <a:r>
              <a:rPr lang="zh-CN" altLang="en-US" sz="2800" b="1">
                <a:latin typeface="宋体" pitchFamily="2" charset="-122"/>
              </a:rPr>
              <a:t>月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991100" y="5857875"/>
            <a:ext cx="1819275" cy="522288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sz="2800" b="1">
                <a:latin typeface="宋体" pitchFamily="2" charset="-122"/>
              </a:rPr>
              <a:t>1948</a:t>
            </a:r>
            <a:r>
              <a:rPr lang="zh-CN" altLang="en-US" sz="2800" b="1">
                <a:latin typeface="宋体" pitchFamily="2" charset="-122"/>
              </a:rPr>
              <a:t>年秋</a:t>
            </a:r>
          </a:p>
        </p:txBody>
      </p:sp>
      <p:sp>
        <p:nvSpPr>
          <p:cNvPr id="4" name="矩形 3"/>
          <p:cNvSpPr/>
          <p:nvPr/>
        </p:nvSpPr>
        <p:spPr>
          <a:xfrm>
            <a:off x="5178425" y="3195638"/>
            <a:ext cx="719138" cy="254793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b="1" noProof="1">
                <a:solidFill>
                  <a:schemeClr val="tx1"/>
                </a:solidFill>
                <a:latin typeface="宋体" panose="02010600030101010101" pitchFamily="2" charset="-122"/>
              </a:rPr>
              <a:t>280</a:t>
            </a:r>
          </a:p>
          <a:p>
            <a:pPr algn="ctr"/>
            <a:r>
              <a:rPr lang="zh-CN" altLang="en-US" sz="2400" b="1" noProof="1">
                <a:solidFill>
                  <a:schemeClr val="tx1"/>
                </a:solidFill>
                <a:latin typeface="宋体" panose="02010600030101010101" pitchFamily="2" charset="-122"/>
              </a:rPr>
              <a:t>万人</a:t>
            </a:r>
          </a:p>
        </p:txBody>
      </p:sp>
      <p:sp>
        <p:nvSpPr>
          <p:cNvPr id="5" name="矩形 4"/>
          <p:cNvSpPr/>
          <p:nvPr/>
        </p:nvSpPr>
        <p:spPr>
          <a:xfrm>
            <a:off x="5897563" y="2538413"/>
            <a:ext cx="719137" cy="32051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400" b="1" noProof="1">
                <a:latin typeface="宋体" panose="02010600030101010101" pitchFamily="2" charset="-122"/>
              </a:rPr>
              <a:t>360</a:t>
            </a:r>
            <a:r>
              <a:rPr lang="zh-CN" altLang="en-US" sz="2400" b="1" noProof="1">
                <a:latin typeface="宋体" panose="02010600030101010101" pitchFamily="2" charset="-122"/>
              </a:rPr>
              <a:t>多</a:t>
            </a:r>
          </a:p>
          <a:p>
            <a:pPr algn="ctr"/>
            <a:r>
              <a:rPr lang="zh-CN" altLang="en-US" sz="2400" b="1" noProof="1">
                <a:latin typeface="宋体" panose="02010600030101010101" pitchFamily="2" charset="-122"/>
              </a:rPr>
              <a:t>万人</a:t>
            </a:r>
          </a:p>
        </p:txBody>
      </p:sp>
    </p:spTree>
    <p:extLst>
      <p:ext uri="{BB962C8B-B14F-4D97-AF65-F5344CB8AC3E}">
        <p14:creationId xmlns:p14="http://schemas.microsoft.com/office/powerpoint/2010/main" val="15191220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bldLvl="0" animBg="1"/>
      <p:bldP spid="8" grpId="0" bldLvl="0" animBg="1"/>
      <p:bldP spid="12" grpId="0" bldLvl="0" animBg="1"/>
      <p:bldP spid="13" grpId="0" bldLvl="0" animBg="1"/>
      <p:bldP spid="16" grpId="0" bldLvl="0" animBg="1"/>
      <p:bldP spid="1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193675" y="1385888"/>
          <a:ext cx="8731250" cy="5149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0840"/>
                <a:gridCol w="1673225"/>
                <a:gridCol w="1767205"/>
                <a:gridCol w="1725295"/>
                <a:gridCol w="1924685"/>
              </a:tblGrid>
              <a:tr h="82115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名称</a:t>
                      </a: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指挥者</a:t>
                      </a: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参战部队</a:t>
                      </a: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作战方针</a:t>
                      </a: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结果</a:t>
                      </a: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07201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辽沈战役</a:t>
                      </a: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679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淮海战役</a:t>
                      </a: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988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latin typeface="黑体" panose="02010600030101010101" pitchFamily="49" charset="-122"/>
                          <a:ea typeface="黑体" panose="02010600030101010101" pitchFamily="49" charset="-122"/>
                        </a:rPr>
                        <a:t>平津战役</a:t>
                      </a: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latin typeface="黑体" panose="02010600030101010101" pitchFamily="49" charset="-122"/>
                        <a:ea typeface="黑体" panose="02010600030101010101" pitchFamily="49" charset="-122"/>
                      </a:endParaRPr>
                    </a:p>
                  </a:txBody>
                  <a:tcPr marT="45726" marB="45726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36" name="矩形 29735"/>
          <p:cNvSpPr>
            <a:spLocks noChangeArrowheads="1"/>
          </p:cNvSpPr>
          <p:nvPr/>
        </p:nvSpPr>
        <p:spPr bwMode="auto">
          <a:xfrm>
            <a:off x="2082800" y="2565400"/>
            <a:ext cx="130968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林、罗</a:t>
            </a:r>
          </a:p>
        </p:txBody>
      </p:sp>
      <p:sp>
        <p:nvSpPr>
          <p:cNvPr id="23586" name="矩形 29697"/>
          <p:cNvSpPr>
            <a:spLocks noChangeArrowheads="1"/>
          </p:cNvSpPr>
          <p:nvPr/>
        </p:nvSpPr>
        <p:spPr bwMode="auto">
          <a:xfrm>
            <a:off x="6151563" y="4902200"/>
            <a:ext cx="18732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3587" name="矩形 29698"/>
          <p:cNvSpPr>
            <a:spLocks noChangeArrowheads="1"/>
          </p:cNvSpPr>
          <p:nvPr/>
        </p:nvSpPr>
        <p:spPr bwMode="auto">
          <a:xfrm>
            <a:off x="3848100" y="4902200"/>
            <a:ext cx="2303463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3588" name="矩形 29699"/>
          <p:cNvSpPr>
            <a:spLocks noChangeArrowheads="1"/>
          </p:cNvSpPr>
          <p:nvPr/>
        </p:nvSpPr>
        <p:spPr bwMode="auto">
          <a:xfrm>
            <a:off x="2387600" y="4902200"/>
            <a:ext cx="14605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3589" name="矩形 29700"/>
          <p:cNvSpPr>
            <a:spLocks noChangeArrowheads="1"/>
          </p:cNvSpPr>
          <p:nvPr/>
        </p:nvSpPr>
        <p:spPr bwMode="auto">
          <a:xfrm>
            <a:off x="6151563" y="3406775"/>
            <a:ext cx="187325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3590" name="矩形 29701"/>
          <p:cNvSpPr>
            <a:spLocks noChangeArrowheads="1"/>
          </p:cNvSpPr>
          <p:nvPr/>
        </p:nvSpPr>
        <p:spPr bwMode="auto">
          <a:xfrm>
            <a:off x="3848100" y="3406775"/>
            <a:ext cx="2303463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3591" name="矩形 29702"/>
          <p:cNvSpPr>
            <a:spLocks noChangeArrowheads="1"/>
          </p:cNvSpPr>
          <p:nvPr/>
        </p:nvSpPr>
        <p:spPr bwMode="auto">
          <a:xfrm>
            <a:off x="2387600" y="3406775"/>
            <a:ext cx="14605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3592" name="矩形 29703"/>
          <p:cNvSpPr>
            <a:spLocks noChangeArrowheads="1"/>
          </p:cNvSpPr>
          <p:nvPr/>
        </p:nvSpPr>
        <p:spPr bwMode="auto">
          <a:xfrm>
            <a:off x="6151563" y="2311400"/>
            <a:ext cx="18732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3593" name="矩形 29704"/>
          <p:cNvSpPr>
            <a:spLocks noChangeArrowheads="1"/>
          </p:cNvSpPr>
          <p:nvPr/>
        </p:nvSpPr>
        <p:spPr bwMode="auto">
          <a:xfrm>
            <a:off x="3848100" y="2311400"/>
            <a:ext cx="230346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3594" name="矩形 29705"/>
          <p:cNvSpPr>
            <a:spLocks noChangeArrowheads="1"/>
          </p:cNvSpPr>
          <p:nvPr/>
        </p:nvSpPr>
        <p:spPr bwMode="auto">
          <a:xfrm>
            <a:off x="2387600" y="2311400"/>
            <a:ext cx="165576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None/>
            </a:pPr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9737" name="矩形 29736"/>
          <p:cNvSpPr>
            <a:spLocks noChangeArrowheads="1"/>
          </p:cNvSpPr>
          <p:nvPr/>
        </p:nvSpPr>
        <p:spPr bwMode="auto">
          <a:xfrm>
            <a:off x="2006600" y="3573463"/>
            <a:ext cx="173196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刘、陈、邓、粟、    谭</a:t>
            </a:r>
          </a:p>
        </p:txBody>
      </p:sp>
      <p:sp>
        <p:nvSpPr>
          <p:cNvPr id="29738" name="矩形 29737"/>
          <p:cNvSpPr>
            <a:spLocks noChangeArrowheads="1"/>
          </p:cNvSpPr>
          <p:nvPr/>
        </p:nvSpPr>
        <p:spPr bwMode="auto">
          <a:xfrm>
            <a:off x="2041525" y="5416550"/>
            <a:ext cx="1524000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林、罗、聂</a:t>
            </a:r>
          </a:p>
        </p:txBody>
      </p:sp>
      <p:sp>
        <p:nvSpPr>
          <p:cNvPr id="29739" name="文本框 29738"/>
          <p:cNvSpPr txBox="1">
            <a:spLocks noChangeArrowheads="1"/>
          </p:cNvSpPr>
          <p:nvPr/>
        </p:nvSpPr>
        <p:spPr bwMode="auto">
          <a:xfrm>
            <a:off x="3705225" y="2295525"/>
            <a:ext cx="1541463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东北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解放军</a:t>
            </a:r>
          </a:p>
        </p:txBody>
      </p:sp>
      <p:sp>
        <p:nvSpPr>
          <p:cNvPr id="23598" name="文本框 29739"/>
          <p:cNvSpPr txBox="1">
            <a:spLocks noChangeArrowheads="1"/>
          </p:cNvSpPr>
          <p:nvPr/>
        </p:nvSpPr>
        <p:spPr bwMode="auto">
          <a:xfrm>
            <a:off x="6276975" y="5516563"/>
            <a:ext cx="3095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9741" name="文本框 29740"/>
          <p:cNvSpPr txBox="1">
            <a:spLocks noChangeArrowheads="1"/>
          </p:cNvSpPr>
          <p:nvPr/>
        </p:nvSpPr>
        <p:spPr bwMode="auto">
          <a:xfrm>
            <a:off x="3590925" y="3717925"/>
            <a:ext cx="16510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中原、华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东解放军</a:t>
            </a:r>
          </a:p>
        </p:txBody>
      </p:sp>
      <p:sp>
        <p:nvSpPr>
          <p:cNvPr id="29742" name="文本框 29741"/>
          <p:cNvSpPr txBox="1">
            <a:spLocks noChangeArrowheads="1"/>
          </p:cNvSpPr>
          <p:nvPr/>
        </p:nvSpPr>
        <p:spPr bwMode="auto">
          <a:xfrm>
            <a:off x="3560763" y="5106988"/>
            <a:ext cx="1681162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东北野战军、华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北解放军</a:t>
            </a:r>
          </a:p>
        </p:txBody>
      </p:sp>
      <p:sp>
        <p:nvSpPr>
          <p:cNvPr id="29743" name="矩形 29742"/>
          <p:cNvSpPr>
            <a:spLocks noChangeArrowheads="1"/>
          </p:cNvSpPr>
          <p:nvPr/>
        </p:nvSpPr>
        <p:spPr bwMode="auto">
          <a:xfrm>
            <a:off x="5241925" y="2447925"/>
            <a:ext cx="182880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关门打狗</a:t>
            </a:r>
          </a:p>
        </p:txBody>
      </p:sp>
      <p:sp>
        <p:nvSpPr>
          <p:cNvPr id="23602" name="文本框 29743"/>
          <p:cNvSpPr txBox="1">
            <a:spLocks noChangeArrowheads="1"/>
          </p:cNvSpPr>
          <p:nvPr/>
        </p:nvSpPr>
        <p:spPr bwMode="auto">
          <a:xfrm>
            <a:off x="6348413" y="3860800"/>
            <a:ext cx="3095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endParaRPr lang="zh-CN" altLang="en-US" sz="2800" b="1">
              <a:solidFill>
                <a:srgbClr val="0000FF"/>
              </a:solidFill>
              <a:latin typeface="宋体" pitchFamily="2" charset="-122"/>
            </a:endParaRPr>
          </a:p>
        </p:txBody>
      </p:sp>
      <p:sp>
        <p:nvSpPr>
          <p:cNvPr id="29745" name="矩形 29744"/>
          <p:cNvSpPr>
            <a:spLocks noChangeArrowheads="1"/>
          </p:cNvSpPr>
          <p:nvPr/>
        </p:nvSpPr>
        <p:spPr bwMode="auto">
          <a:xfrm>
            <a:off x="5318125" y="3695700"/>
            <a:ext cx="17526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90000"/>
              </a:lnSpc>
              <a:buClr>
                <a:schemeClr val="accent1"/>
              </a:buClr>
              <a:buSzPct val="65000"/>
              <a:buFont typeface="Wingdings" pitchFamily="2" charset="2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中间突破分割歼灭</a:t>
            </a:r>
          </a:p>
        </p:txBody>
      </p:sp>
      <p:sp>
        <p:nvSpPr>
          <p:cNvPr id="29746" name="文本框 29745"/>
          <p:cNvSpPr txBox="1">
            <a:spLocks noChangeArrowheads="1"/>
          </p:cNvSpPr>
          <p:nvPr/>
        </p:nvSpPr>
        <p:spPr bwMode="auto">
          <a:xfrm>
            <a:off x="5156200" y="5268913"/>
            <a:ext cx="1855788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先打两头后取中间</a:t>
            </a:r>
          </a:p>
        </p:txBody>
      </p:sp>
      <p:sp>
        <p:nvSpPr>
          <p:cNvPr id="29748" name="文本框 29747"/>
          <p:cNvSpPr txBox="1">
            <a:spLocks noChangeArrowheads="1"/>
          </p:cNvSpPr>
          <p:nvPr/>
        </p:nvSpPr>
        <p:spPr bwMode="auto">
          <a:xfrm>
            <a:off x="7100888" y="2327275"/>
            <a:ext cx="168592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宋体" pitchFamily="2" charset="-122"/>
              </a:rPr>
              <a:t>解放东北全境</a:t>
            </a:r>
          </a:p>
        </p:txBody>
      </p:sp>
      <p:sp>
        <p:nvSpPr>
          <p:cNvPr id="29749" name="文本框 29748"/>
          <p:cNvSpPr txBox="1">
            <a:spLocks noChangeArrowheads="1"/>
          </p:cNvSpPr>
          <p:nvPr/>
        </p:nvSpPr>
        <p:spPr bwMode="auto">
          <a:xfrm>
            <a:off x="6997700" y="3352800"/>
            <a:ext cx="2003425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宋体" pitchFamily="2" charset="-122"/>
              </a:rPr>
              <a:t>基本解放长江以北的华东和中原地区</a:t>
            </a:r>
          </a:p>
        </p:txBody>
      </p:sp>
      <p:sp>
        <p:nvSpPr>
          <p:cNvPr id="29750" name="文本框 29749"/>
          <p:cNvSpPr txBox="1">
            <a:spLocks noChangeArrowheads="1"/>
          </p:cNvSpPr>
          <p:nvPr/>
        </p:nvSpPr>
        <p:spPr bwMode="auto">
          <a:xfrm>
            <a:off x="7083425" y="5387975"/>
            <a:ext cx="169862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C00000"/>
                </a:solidFill>
                <a:latin typeface="宋体" pitchFamily="2" charset="-122"/>
              </a:rPr>
              <a:t>华北全境解放</a:t>
            </a:r>
          </a:p>
        </p:txBody>
      </p:sp>
      <p:sp>
        <p:nvSpPr>
          <p:cNvPr id="23608" name="文本框 26625"/>
          <p:cNvSpPr txBox="1">
            <a:spLocks noChangeArrowheads="1"/>
          </p:cNvSpPr>
          <p:nvPr/>
        </p:nvSpPr>
        <p:spPr bwMode="auto">
          <a:xfrm>
            <a:off x="3279775" y="744538"/>
            <a:ext cx="25590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三大战役概况</a:t>
            </a:r>
          </a:p>
        </p:txBody>
      </p:sp>
    </p:spTree>
    <p:extLst>
      <p:ext uri="{BB962C8B-B14F-4D97-AF65-F5344CB8AC3E}">
        <p14:creationId xmlns:p14="http://schemas.microsoft.com/office/powerpoint/2010/main" val="249611591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9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36" grpId="0"/>
      <p:bldP spid="29737" grpId="0"/>
      <p:bldP spid="29738" grpId="0"/>
      <p:bldP spid="29739" grpId="0"/>
      <p:bldP spid="29741" grpId="0"/>
      <p:bldP spid="29742" grpId="0"/>
      <p:bldP spid="29743" grpId="0"/>
      <p:bldP spid="29745" grpId="0"/>
      <p:bldP spid="29746" grpId="0"/>
      <p:bldP spid="29748" grpId="0"/>
      <p:bldP spid="29749" grpId="0"/>
      <p:bldP spid="2975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992</Words>
  <Application>Microsoft Office PowerPoint</Application>
  <PresentationFormat>全屏显示(4:3)</PresentationFormat>
  <Paragraphs>165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黑体</vt:lpstr>
      <vt:lpstr>华文楷体</vt:lpstr>
      <vt:lpstr>隶书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第八单元  人民解放战争</vt:lpstr>
      <vt:lpstr>学习目标</vt:lpstr>
      <vt:lpstr>快乐导学一：预习检测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cp:keywords>历史备课大师【全免费】</cp:keywords>
  <dc:description>历史备课大师【全免费】</dc:description>
  <cp:lastModifiedBy>admin</cp:lastModifiedBy>
  <cp:revision>历史备课大师【全免费】</cp:revision>
  <dcterms:created xsi:type="dcterms:W3CDTF">2017-12-25T02:31:12Z</dcterms:created>
  <dcterms:modified xsi:type="dcterms:W3CDTF">2017-12-25T04:14:56Z</dcterms:modified>
</cp:coreProperties>
</file>