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  <p:sldId id="261" r:id="rId9"/>
    <p:sldId id="262" r:id="rId10"/>
    <p:sldId id="279" r:id="rId11"/>
    <p:sldId id="278" r:id="rId12"/>
    <p:sldId id="263" r:id="rId13"/>
    <p:sldId id="265" r:id="rId14"/>
    <p:sldId id="266" r:id="rId15"/>
    <p:sldId id="267" r:id="rId16"/>
    <p:sldId id="268" r:id="rId17"/>
    <p:sldId id="269" r:id="rId18"/>
    <p:sldId id="272" r:id="rId19"/>
    <p:sldId id="273" r:id="rId20"/>
    <p:sldId id="274" r:id="rId21"/>
    <p:sldId id="275" r:id="rId22"/>
    <p:sldId id="276" r:id="rId23"/>
    <p:sldId id="277" r:id="rId24"/>
    <p:sldId id="28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  <a:srgbClr val="FF33CC"/>
    <a:srgbClr val="FF99C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8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02c44446ccc2e29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465" y="9525"/>
            <a:ext cx="916940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rgbClr val="FF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rgbClr val="FF99CC">
              <a:alpha val="5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rgbClr val="FF33CC"/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rgbClr val="FF33CC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868144" y="87890"/>
            <a:ext cx="2526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八年级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·CJB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e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emf"/><Relationship Id="rId1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emf"/><Relationship Id="rId1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e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e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07"/>
          <p:cNvSpPr txBox="1"/>
          <p:nvPr/>
        </p:nvSpPr>
        <p:spPr>
          <a:xfrm>
            <a:off x="2855595" y="2459355"/>
            <a:ext cx="49358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sz="3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endParaRPr lang="zh-CN" altLang="en-US" sz="30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l"/>
            <a:r>
              <a:rPr lang="zh-CN" altLang="en-US" sz="30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民族资本主义的曲折发展和社会习俗的变化 </a:t>
            </a:r>
            <a:endParaRPr lang="zh-CN" altLang="en-US"/>
          </a:p>
        </p:txBody>
      </p:sp>
      <p:pic>
        <p:nvPicPr>
          <p:cNvPr id="2" name="图片 1" descr="t012fe0ec0380002395"/>
          <p:cNvPicPr>
            <a:picLocks noChangeAspect="1"/>
          </p:cNvPicPr>
          <p:nvPr/>
        </p:nvPicPr>
        <p:blipFill>
          <a:blip r:embed="rId1"/>
          <a:srcRect b="7498"/>
          <a:stretch>
            <a:fillRect/>
          </a:stretch>
        </p:blipFill>
        <p:spPr>
          <a:xfrm>
            <a:off x="382905" y="4111625"/>
            <a:ext cx="3493135" cy="2820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60780" y="2916555"/>
            <a:ext cx="13258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第22课</a:t>
            </a:r>
            <a:endParaRPr lang="zh-CN" altLang="en-US" sz="30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0595" y="3435350"/>
            <a:ext cx="1316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洋务运动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72440" y="3803650"/>
            <a:ext cx="8031480" cy="1045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结合所学知识指出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,“1860~1895”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年民族资本主义是在怎样的“夹缝中产生”的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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2440" y="2261235"/>
            <a:ext cx="78359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558800" algn="l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(1)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近代中国民族资本主义的产生同哪一事件有关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58800" algn="l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5820" y="4561205"/>
            <a:ext cx="67589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封建顽固势力的阻挠;封建官僚资本的剥削和外国资本主义的压制;民众的不支持;等等。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pic>
        <p:nvPicPr>
          <p:cNvPr id="6" name="图片 5" descr="t01a6eb3f3db9bf75f8"/>
          <p:cNvPicPr>
            <a:picLocks noChangeAspect="1"/>
          </p:cNvPicPr>
          <p:nvPr/>
        </p:nvPicPr>
        <p:blipFill>
          <a:blip r:embed="rId1"/>
          <a:srcRect t="54247" b="2945"/>
          <a:stretch>
            <a:fillRect/>
          </a:stretch>
        </p:blipFill>
        <p:spPr>
          <a:xfrm>
            <a:off x="4038600" y="5854065"/>
            <a:ext cx="5040630" cy="105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150" y="2695575"/>
            <a:ext cx="811593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/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(3)根据折线图指出“黄金时代”出现在什么时期,出现这一趋势的主要原因有哪些。</a:t>
            </a:r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/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/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/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/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(4)有同学认为,1927~1937年是国共对峙和内战时期,因此这一时期我国的民族资本主义发展受挫。你是否同意这一说法?为什么?</a:t>
            </a:r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110" y="3387725"/>
            <a:ext cx="64916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出现在1913~1919年。中华民国临时政府颁布了一系列保护、鼓励工商业发展的政策;第一次世界大战期间帝国主义忙于战争,暂时放松了对中国的经济侵略,客观上为中国民族工业的发展提供了一个有利的外部环境。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110" y="5629275"/>
            <a:ext cx="63411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不同意。从图中分析可知,这一时期我国的民族资本主义处于短暂发展时期。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e11edb382be926ea"/>
          <p:cNvPicPr>
            <a:picLocks noChangeAspect="1"/>
          </p:cNvPicPr>
          <p:nvPr/>
        </p:nvPicPr>
        <p:blipFill>
          <a:blip r:embed="rId1"/>
          <a:srcRect l="12821" t="6332" r="16058" b="7165"/>
          <a:stretch>
            <a:fillRect/>
          </a:stretch>
        </p:blipFill>
        <p:spPr>
          <a:xfrm>
            <a:off x="6852285" y="4389120"/>
            <a:ext cx="2263140" cy="2446655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608965" y="2501265"/>
            <a:ext cx="753491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(5)20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30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年代以后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中国民族资本主义的发展呈现的特点是什么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原因是什么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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(6)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结合所学知识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指出近代中国民族资本主义发展的特征有哪些。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6155" y="3166110"/>
            <a:ext cx="4297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日益萎缩。受到了日本帝国主义的侵略。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6155" y="4389120"/>
            <a:ext cx="70853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兴起于轻工业;呈现曲折发展的特点;受到封建主义、官僚主义和资本主义三座大山的剥削;地区发展不平衡;等等。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7240588" y="2720022"/>
            <a:ext cx="1533525" cy="191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114"/>
          <p:cNvPicPr/>
          <p:nvPr/>
        </p:nvPicPr>
        <p:blipFill>
          <a:blip r:embed="rId2"/>
          <a:stretch>
            <a:fillRect/>
          </a:stretch>
        </p:blipFill>
        <p:spPr>
          <a:xfrm>
            <a:off x="630873" y="2171382"/>
            <a:ext cx="157162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" name="文本框 115"/>
          <p:cNvSpPr txBox="1"/>
          <p:nvPr/>
        </p:nvSpPr>
        <p:spPr>
          <a:xfrm>
            <a:off x="422275" y="2249805"/>
            <a:ext cx="65963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558800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      中国近代社会习俗的变化环节一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图说历史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请用简洁的文字概括“剪辫”图的主要内容。</a:t>
            </a:r>
            <a:endParaRPr lang="zh-CN" altLang="en-US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558800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对此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你有何评价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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9155" y="3253105"/>
            <a:ext cx="58826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图画反映的是辛亥革命后,军警为行人剪发辫的历史情景。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59155" y="3898265"/>
            <a:ext cx="64623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辛亥革命后,强令男子剪掉辫子,改造中国社会的封建习俗观念,是历史的进步。这种现象在今天看来是微不足道的,但它却代表着人类历史文明发展变化的主流趋势和发展方向。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275" y="4820285"/>
            <a:ext cx="8025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/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(3)当今社会,一些中学生常将自己头发的颜色染成黄色、红色或其他颜色,他们认为这属于个性张扬,是和世界接轨。对此,你是如何看待的?</a:t>
            </a:r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0735" y="5874385"/>
            <a:ext cx="75425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中学生属于未成年人,不应像社会上的成年人一样去染发,我们应该保持朴素的形象,将主要精力放在学习上。(言之有理即可)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文本框 115"/>
          <p:cNvSpPr txBox="1"/>
          <p:nvPr/>
        </p:nvSpPr>
        <p:spPr>
          <a:xfrm>
            <a:off x="516890" y="2079625"/>
            <a:ext cx="7822565" cy="2614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环节二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知识总结鸦片战争后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中国社会在各个方面都发生了巨大而深刻的变化。根据所学知识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回答下列问题。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说出中国近代社会生活的变化还存在着哪些局限性。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列举两项即可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endParaRPr lang="zh-CN" altLang="en-US"/>
          </a:p>
          <a:p>
            <a:pPr indent="0" fontAlgn="auto"/>
            <a:endParaRPr lang="zh-CN" altLang="en-US"/>
          </a:p>
          <a:p>
            <a:pPr indent="0" fontAlgn="auto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6890" y="4694555"/>
            <a:ext cx="85413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(5)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导致社会生活发生变化的主要因素是什么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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2490" y="3735705"/>
            <a:ext cx="71926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由于中国地域发展极不均衡,新事物新风气在沿海地区和都市传播广、力度大,而广大的内地乡村在很大程度上依然保持着传统的生活方式。传统的习惯势力也是很难在短时间内完全改变的。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2490" y="5199380"/>
            <a:ext cx="69596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鸦片战争后西方列强的入侵,客观上将工业文明传入中国;中国先进阶层的推动;辛亥革命后民主共和的观念深入人心;等等。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文本框 116"/>
          <p:cNvSpPr txBox="1"/>
          <p:nvPr/>
        </p:nvSpPr>
        <p:spPr>
          <a:xfrm>
            <a:off x="2562225" y="1942783"/>
            <a:ext cx="508000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562225" y="2906078"/>
            <a:ext cx="3133725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" name="文本框 117"/>
          <p:cNvSpPr txBox="1"/>
          <p:nvPr/>
        </p:nvSpPr>
        <p:spPr>
          <a:xfrm>
            <a:off x="419735" y="2906395"/>
            <a:ext cx="722249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1.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近代中国民族工业发展过程中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涌现出张謇的大生纱厂、荣氏兄弟的福新面粉公司、范旭东的大久精盐公司等一批民族企业。从行业上看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他们主要集中在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A.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农业　　　　　　　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重工业 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轻工业 	       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军事工业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26515" y="1201420"/>
            <a:ext cx="324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  <a:latin typeface="方正少儿简体" panose="03000509000000000000" charset="-122"/>
                <a:ea typeface="方正少儿简体" panose="03000509000000000000" charset="-122"/>
              </a:rPr>
              <a:t>课堂练习</a:t>
            </a:r>
            <a:endParaRPr lang="zh-CN" altLang="en-US" sz="4400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r="5400000" sy="-100000" algn="bl" rotWithShape="0"/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57073" y="4331970"/>
            <a:ext cx="5848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ln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</a:t>
            </a:r>
            <a:endParaRPr lang="en-US" altLang="zh-CN" sz="4800" b="1">
              <a:ln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354965" y="2721610"/>
          <a:ext cx="7859395" cy="2379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Microsoft Office Word 文档" r:id="rId1" imgW="8619490" imgH="2383790" progId="Word.Document.12">
                  <p:embed/>
                </p:oleObj>
              </mc:Choice>
              <mc:Fallback>
                <p:oleObj name="Microsoft Office Word 文档" r:id="rId1" imgW="8619490" imgH="2383790" progId="Word.Document.12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965" y="2721610"/>
                        <a:ext cx="7859395" cy="237998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057073" y="4331970"/>
            <a:ext cx="5848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</a:t>
            </a:r>
            <a:endParaRPr lang="en-US" altLang="zh-CN" sz="4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63525" y="2693353"/>
          <a:ext cx="8616950" cy="277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Microsoft Office Word 文档" r:id="rId1" imgW="8619490" imgH="2780030" progId="Word.Document.12">
                  <p:embed/>
                </p:oleObj>
              </mc:Choice>
              <mc:Fallback>
                <p:oleObj name="Microsoft Office Word 文档" r:id="rId1" imgW="8619490" imgH="2780030" progId="Word.Document.12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525" y="2693353"/>
                        <a:ext cx="8616950" cy="27765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057073" y="4331970"/>
            <a:ext cx="5848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</a:t>
            </a:r>
            <a:endParaRPr lang="en-US" altLang="zh-CN" sz="4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1230" y="3517900"/>
            <a:ext cx="77914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63525" y="2800985"/>
          <a:ext cx="8616950" cy="337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Microsoft Office Word 文档" r:id="rId1" imgW="8619490" imgH="3374390" progId="Word.Document.12">
                  <p:embed/>
                </p:oleObj>
              </mc:Choice>
              <mc:Fallback>
                <p:oleObj name="Microsoft Office Word 文档" r:id="rId1" imgW="8619490" imgH="3374390" progId="Word.Document.12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525" y="2800985"/>
                        <a:ext cx="8616950" cy="33702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057073" y="4331970"/>
            <a:ext cx="5848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C</a:t>
            </a:r>
            <a:endParaRPr lang="en-US" altLang="zh-CN" sz="4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8290" y="4119245"/>
            <a:ext cx="53213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63525" y="2781935"/>
          <a:ext cx="8616950" cy="237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Microsoft Office Word 文档" r:id="rId1" imgW="8619490" imgH="2383790" progId="Word.Document.12">
                  <p:embed/>
                </p:oleObj>
              </mc:Choice>
              <mc:Fallback>
                <p:oleObj name="Microsoft Office Word 文档" r:id="rId1" imgW="8619490" imgH="2383790" progId="Word.Document.12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525" y="2781935"/>
                        <a:ext cx="8616950" cy="23796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7053898" y="4331970"/>
            <a:ext cx="59118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A</a:t>
            </a:r>
            <a:endParaRPr lang="en-US" altLang="zh-CN" sz="4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35470" y="3256915"/>
            <a:ext cx="51625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文本框 108"/>
          <p:cNvSpPr txBox="1"/>
          <p:nvPr/>
        </p:nvSpPr>
        <p:spPr>
          <a:xfrm>
            <a:off x="895985" y="2451735"/>
            <a:ext cx="692213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1.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了解中国近代民族工业的曲折发展过程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知道张謇创办实业的相关史实。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理解近代文明对中国社会习俗的影响。</a:t>
            </a:r>
            <a:r>
              <a:rPr lang="zh-CN" altLang="en-US" sz="2200" b="0">
                <a:solidFill>
                  <a:srgbClr val="000000"/>
                </a:solidFill>
                <a:latin typeface="MS Mincho" panose="02020609040205080304" charset="-128"/>
                <a:ea typeface="MS Mincho" panose="02020609040205080304" charset="-128"/>
                <a:cs typeface="MS Mincho" panose="02020609040205080304" charset="-128"/>
              </a:rPr>
              <a:t></a:t>
            </a:r>
            <a:r>
              <a:rPr lang="en-US" altLang="zh-CN" sz="2200" b="0">
                <a:solidFill>
                  <a:srgbClr val="000000"/>
                </a:solidFill>
                <a:latin typeface="MS Mincho" panose="02020609040205080304" charset="-128"/>
                <a:ea typeface="MS Mincho" panose="02020609040205080304" charset="-128"/>
                <a:cs typeface="MS Mincho" panose="02020609040205080304" charset="-128"/>
              </a:rPr>
              <a:t>◉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重点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民族工业曲折发展的原因。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26515" y="1201420"/>
            <a:ext cx="324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  <a:latin typeface="方正少儿简体" panose="03000509000000000000" charset="-122"/>
                <a:ea typeface="方正少儿简体" panose="03000509000000000000" charset="-122"/>
              </a:rPr>
              <a:t>学习目标</a:t>
            </a:r>
            <a:endParaRPr lang="zh-CN" altLang="en-US" sz="4400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r="5400000" sy="-100000" algn="bl" rotWithShape="0"/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pic>
        <p:nvPicPr>
          <p:cNvPr id="4" name="图片 3" descr="u=4139655133,128778135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6190" y="4325620"/>
            <a:ext cx="2772410" cy="2543810"/>
          </a:xfrm>
          <a:prstGeom prst="rect">
            <a:avLst/>
          </a:prstGeom>
        </p:spPr>
      </p:pic>
      <p:pic>
        <p:nvPicPr>
          <p:cNvPr id="5" name="图片 4" descr="t01274a61ed5ed394b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420" y="4674870"/>
            <a:ext cx="192024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366395" y="1845945"/>
            <a:ext cx="771969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6.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阅读下列材料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回答问题。材料一　近代中国社会生活变迁简表。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/>
        </p:nvGraphicFramePr>
        <p:xfrm>
          <a:off x="265113" y="2952433"/>
          <a:ext cx="8612505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8475"/>
                <a:gridCol w="6843713"/>
              </a:tblGrid>
              <a:tr h="3352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鸦片战争前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鸦片战争后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长袍马褂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中山装、西装等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中餐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西餐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行跪拜礼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鞠躬、握手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马车、轿子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200" b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火车、汽车、轮船</a:t>
                      </a:r>
                      <a:endParaRPr lang="zh-CN" altLang="en-US" sz="2200" b="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45770" y="4326890"/>
            <a:ext cx="8318500" cy="246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　在北京以及各省省会城市中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出现了所谓“四合院欧化”现象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即在保留传统四合院的基本格局上搞点洋化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简单的装扇玻璃窗代替格子糊纸绢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复杂的搞点外国式柱子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如此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既存四合院之传统格局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又吸收西式房屋之优点情调。可谓中西合璧、相得益彰。</a:t>
            </a:r>
            <a:endParaRPr lang="en-US" altLang="zh-CN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——《图说中国百年社会生活变迁》</a:t>
            </a:r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/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/>
          <p:cNvSpPr txBox="1"/>
          <p:nvPr/>
        </p:nvSpPr>
        <p:spPr>
          <a:xfrm>
            <a:off x="373380" y="2399030"/>
            <a:ext cx="8397875" cy="3076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根据上述材料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概括近代中国社会生活在哪些方面发生了变化。</a:t>
            </a:r>
            <a:endParaRPr lang="zh-CN" altLang="en-US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根据材料二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指出社会生活变化的特点是什么。写出导致这些变化的外部因素。</a:t>
            </a:r>
            <a:endParaRPr lang="zh-CN" altLang="en-US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endParaRPr lang="zh-CN" altLang="en-US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结合材料和所学知识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归纳近代社会生活变迁对中国社会的积极影响。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3930" y="2753995"/>
            <a:ext cx="51790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服饰、建筑、交通、礼节等方面。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4700" y="3845560"/>
            <a:ext cx="72155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特点:中西合璧、相得益彰;即保存传统,又吸收西方优点。外部因素:受西方外来因素的影响。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7070" y="5266055"/>
            <a:ext cx="73907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积极影响:丰富了中国人的物质生活;改变了人们的思想文化观念和生活方式;有利于中国社会进步和推进近代化进程;等等。 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018b58286d9ae6b11f"/>
          <p:cNvPicPr>
            <a:picLocks noChangeAspect="1"/>
          </p:cNvPicPr>
          <p:nvPr/>
        </p:nvPicPr>
        <p:blipFill>
          <a:blip r:embed="rId1"/>
          <a:srcRect b="6686"/>
          <a:stretch>
            <a:fillRect/>
          </a:stretch>
        </p:blipFill>
        <p:spPr>
          <a:xfrm>
            <a:off x="2539365" y="1904365"/>
            <a:ext cx="4064635" cy="2844800"/>
          </a:xfrm>
          <a:prstGeom prst="rect">
            <a:avLst/>
          </a:prstGeom>
        </p:spPr>
      </p:pic>
      <p:pic>
        <p:nvPicPr>
          <p:cNvPr id="3" name="图片 2" descr="t017be5344abc3308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5" y="-66675"/>
            <a:ext cx="9314180" cy="69919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1923" y="3600450"/>
            <a:ext cx="297497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9600" b="1">
                <a:ln w="6600"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方正少儿简体" panose="03000509000000000000" charset="-122"/>
                <a:ea typeface="方正少儿简体" panose="03000509000000000000" charset="-122"/>
              </a:rPr>
              <a:t>谢 谢</a:t>
            </a:r>
            <a:endParaRPr lang="zh-CN" altLang="en-US" sz="9600" b="1">
              <a:ln w="6600"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39090" y="1751648"/>
          <a:ext cx="8616950" cy="416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Microsoft Office Word 文档" r:id="rId1" imgW="8619490" imgH="4166870" progId="Word.Document.12">
                  <p:embed/>
                </p:oleObj>
              </mc:Choice>
              <mc:Fallback>
                <p:oleObj name="Microsoft Office Word 文档" r:id="rId1" imgW="8619490" imgH="416687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9090" y="1751648"/>
                        <a:ext cx="8616950" cy="41640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39090" y="5915660"/>
          <a:ext cx="861695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Microsoft Office Word 文档" r:id="rId3" imgW="8619490" imgH="795655" progId="Word.Document.12">
                  <p:embed/>
                </p:oleObj>
              </mc:Choice>
              <mc:Fallback>
                <p:oleObj name="Microsoft Office Word 文档" r:id="rId3" imgW="8619490" imgH="79565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9090" y="5915660"/>
                        <a:ext cx="8616950" cy="793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0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/>
          <p:cNvSpPr txBox="1"/>
          <p:nvPr/>
        </p:nvSpPr>
        <p:spPr>
          <a:xfrm>
            <a:off x="2562225" y="1375410"/>
            <a:ext cx="508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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602615" y="2275205"/>
            <a:ext cx="3968115" cy="4492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张謇是中国近现代史上创办实业的先驱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著名的状元实业家。在国家遭受外来侵略的时候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他创办了大量的民族企业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为中国民族资本主义的发展做出了重大贡献。直到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年代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他所创办的企业才开始走向衰落。从某种意义上讲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张謇创办实业的过程就是中国民族工业发展过程的缩影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期间充满了曲折、艰难。近代中国的社会习俗同样发生着翻天覆地的变化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但变化仍然是局部的、受限的。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26515" y="1201420"/>
            <a:ext cx="324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  <a:latin typeface="方正少儿简体" panose="03000509000000000000" charset="-122"/>
                <a:ea typeface="方正少儿简体" panose="03000509000000000000" charset="-122"/>
              </a:rPr>
              <a:t>课堂导入</a:t>
            </a:r>
            <a:endParaRPr lang="zh-CN" altLang="en-US" sz="4400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r="5400000" sy="-100000" algn="bl" rotWithShape="0"/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0140" y="2507615"/>
            <a:ext cx="3437890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140" y="4965065"/>
            <a:ext cx="3437890" cy="18027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文本框 110"/>
          <p:cNvSpPr txBox="1"/>
          <p:nvPr/>
        </p:nvSpPr>
        <p:spPr>
          <a:xfrm>
            <a:off x="321310" y="2332355"/>
            <a:ext cx="8344535" cy="3569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zh-CN" alt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1.民族工业的曲折发展 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鸦片战争后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随着外国资本主义的侵入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外商企业陆续在</a:t>
            </a:r>
            <a:r>
              <a:rPr lang="zh-CN" altLang="en-US" sz="220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通商口岸</a:t>
            </a:r>
            <a:r>
              <a:rPr lang="zh-CN" altLang="en-US" sz="22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开办。洋务运动中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洋务派引进西方先进的生产技术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创办了一批</a:t>
            </a:r>
            <a:r>
              <a:rPr lang="zh-CN" altLang="en-US" sz="22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          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第一次世界大战期间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由于帝国主义国家忙于战争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中国民族工出现了“</a:t>
            </a:r>
            <a:r>
              <a:rPr lang="zh-CN" altLang="en-US" sz="22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               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抗日战争时期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日本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帝国主义的侵略沉重打击了中国的民族工业。抗日战争胜利后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由于内战的影响和</a:t>
            </a:r>
            <a:r>
              <a:rPr lang="zh-CN" altLang="en-US" sz="220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美货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的泛滥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民族工业发展更加艰难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处于崩溃的边缘。 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39215" y="4054475"/>
            <a:ext cx="18592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短暂的春天</a:t>
            </a:r>
            <a:endParaRPr lang="zh-CN" altLang="en-US" sz="220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360" y="3427730"/>
            <a:ext cx="13004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近代企业</a:t>
            </a:r>
            <a:endParaRPr lang="zh-CN" altLang="en-US" sz="220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6515" y="1201420"/>
            <a:ext cx="324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  <a:latin typeface="方正少儿简体" panose="03000509000000000000" charset="-122"/>
                <a:ea typeface="方正少儿简体" panose="03000509000000000000" charset="-122"/>
              </a:rPr>
              <a:t>预习导学</a:t>
            </a:r>
            <a:endParaRPr lang="zh-CN" altLang="en-US" sz="4400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r="5400000" sy="-100000" algn="bl" rotWithShape="0"/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文本框 110"/>
          <p:cNvSpPr txBox="1"/>
          <p:nvPr/>
        </p:nvSpPr>
        <p:spPr>
          <a:xfrm>
            <a:off x="203835" y="2281555"/>
            <a:ext cx="809688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2.张謇办实业 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人物简介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张謇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(1853—1926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江苏南通人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中国近代著名</a:t>
            </a:r>
            <a:r>
              <a:rPr lang="zh-CN" altLang="en-US" sz="2200"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实业家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1899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张謇创办的南通</a:t>
            </a:r>
            <a:r>
              <a:rPr lang="zh-CN" altLang="en-US" sz="2200" b="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       　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建成投产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;1901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年又建成面粉厂和通海垦牧公司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;1903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年还开办了轮船公司、榨油厂、酒厂等。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世纪末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世纪初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他先后创办了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个企业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参加了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个公司的投资。在实业救国的道路上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他经历了无数的艰难险阻。 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21760" y="2983865"/>
            <a:ext cx="13004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大生纱厂</a:t>
            </a:r>
            <a:endParaRPr lang="zh-CN" altLang="en-US" sz="220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135" y="4644390"/>
            <a:ext cx="3609340" cy="20288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5" y="4516120"/>
            <a:ext cx="3685540" cy="228600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635" y="2400300"/>
            <a:ext cx="81762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3.近代文明对中国社会习俗的影响 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中国近代工业、商业、交通业、通讯业的发展和辛亥革命的胜利,也带来了中国人</a:t>
            </a:r>
            <a:r>
              <a:rPr lang="zh-CN" altLang="en-US" sz="2200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      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方面的一系列变化。如中山装、西服、新式旗袍流行起来。</a:t>
            </a:r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 fontAlgn="auto"/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近代社会习俗的变化,还体现在</a:t>
            </a:r>
            <a:r>
              <a:rPr lang="zh-CN" altLang="en-US" sz="2200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    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开始步入新式学堂接受教育、自由恋爱和文明结婚上。这表明女性逐渐受到社会的尊重,以及人们对</a:t>
            </a:r>
            <a:r>
              <a:rPr lang="zh-CN" altLang="en-US" sz="2200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　       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与男尊女卑观念的否定。  </a:t>
            </a:r>
            <a:endParaRPr lang="zh-CN" altLang="en-US" sz="2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3650" y="3134995"/>
            <a:ext cx="13004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社会习俗</a:t>
            </a:r>
            <a:endParaRPr lang="zh-CN" altLang="en-US" sz="220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96105" y="3806825"/>
            <a:ext cx="7416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女性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92275" y="4523740"/>
            <a:ext cx="1300480" cy="4298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封建门第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105" y="5071745"/>
            <a:ext cx="2769235" cy="171132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6795" y="4770755"/>
            <a:ext cx="2780665" cy="18262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0a624cafb8f29c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6335" y="4935855"/>
            <a:ext cx="4171315" cy="1918970"/>
          </a:xfrm>
          <a:prstGeom prst="rect">
            <a:avLst/>
          </a:prstGeom>
        </p:spPr>
      </p:pic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63525" y="2606993"/>
          <a:ext cx="8616950" cy="297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Microsoft Office Word 文档" r:id="rId2" imgW="8619490" imgH="2978150" progId="Word.Document.12">
                  <p:embed/>
                </p:oleObj>
              </mc:Choice>
              <mc:Fallback>
                <p:oleObj name="Microsoft Office Word 文档" r:id="rId2" imgW="8619490" imgH="2978150" progId="Word.Document.12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3525" y="2606993"/>
                        <a:ext cx="8616950" cy="29733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48405" y="2656205"/>
            <a:ext cx="168719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61690" y="4935220"/>
            <a:ext cx="1982470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26515" y="1201420"/>
            <a:ext cx="324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  <a:latin typeface="方正少儿简体" panose="03000509000000000000" charset="-122"/>
                <a:ea typeface="方正少儿简体" panose="03000509000000000000" charset="-122"/>
              </a:rPr>
              <a:t>思维导图</a:t>
            </a:r>
            <a:endParaRPr lang="zh-CN" altLang="en-US" sz="4400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r="5400000" sy="-100000" algn="bl" rotWithShape="0"/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3575" y="6412865"/>
            <a:ext cx="14605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2562225" y="899478"/>
            <a:ext cx="508000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990600" y="2601913"/>
            <a:ext cx="1571625" cy="40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" name="文本框 112"/>
          <p:cNvSpPr txBox="1"/>
          <p:nvPr/>
        </p:nvSpPr>
        <p:spPr>
          <a:xfrm>
            <a:off x="808355" y="2356485"/>
            <a:ext cx="64389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en-US" altLang="zh-CN" sz="2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            折线反映民族工业的曲折阅读下面的折线图</a:t>
            </a:r>
            <a:r>
              <a:rPr lang="en-US" altLang="zh-CN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200" b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结合所学知识回答问题。</a:t>
            </a:r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881505" y="3463290"/>
            <a:ext cx="4906010" cy="294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326515" y="1201420"/>
            <a:ext cx="3244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r="5400000" sy="-100000" algn="bl" rotWithShape="0"/>
                </a:effectLst>
                <a:latin typeface="方正少儿简体" panose="03000509000000000000" charset="-122"/>
                <a:ea typeface="方正少儿简体" panose="03000509000000000000" charset="-122"/>
              </a:rPr>
              <a:t>合作探究</a:t>
            </a:r>
            <a:endParaRPr lang="zh-CN" altLang="en-US" sz="4400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r="5400000" sy="-100000" algn="bl" rotWithShape="0"/>
              </a:effectLst>
              <a:latin typeface="方正少儿简体" panose="03000509000000000000" charset="-122"/>
              <a:ea typeface="方正少儿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2533</Words>
  <Application>WPS 演示</Application>
  <PresentationFormat>全屏显示(4:3)</PresentationFormat>
  <Paragraphs>194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Wingdings 2</vt:lpstr>
      <vt:lpstr>Constantia</vt:lpstr>
      <vt:lpstr>Arial Unicode MS</vt:lpstr>
      <vt:lpstr>Calibri</vt:lpstr>
      <vt:lpstr>Wingdings</vt:lpstr>
      <vt:lpstr>黑体</vt:lpstr>
      <vt:lpstr>MS Mincho</vt:lpstr>
      <vt:lpstr>方正胖娃简体</vt:lpstr>
      <vt:lpstr>方正少儿简体</vt:lpstr>
      <vt:lpstr>NEU-BZ-S92</vt:lpstr>
      <vt:lpstr>Segoe Print</vt:lpstr>
      <vt:lpstr>流畅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lenovo</cp:lastModifiedBy>
  <cp:revision>历史备课大师【全免费】</cp:revision>
  <dcterms:created xsi:type="dcterms:W3CDTF">2017-09-20T10:08:00Z</dcterms:created>
  <dcterms:modified xsi:type="dcterms:W3CDTF">2017-09-21T06:50:55Z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