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0" r:id="rId3"/>
    <p:sldId id="284" r:id="rId4"/>
    <p:sldId id="285" r:id="rId5"/>
    <p:sldId id="286" r:id="rId6"/>
    <p:sldId id="290" r:id="rId7"/>
    <p:sldId id="287" r:id="rId8"/>
    <p:sldId id="268" r:id="rId9"/>
    <p:sldId id="291" r:id="rId10"/>
    <p:sldId id="292" r:id="rId11"/>
    <p:sldId id="293" r:id="rId12"/>
    <p:sldId id="294" r:id="rId13"/>
    <p:sldId id="295" r:id="rId14"/>
    <p:sldId id="296" r:id="rId15"/>
    <p:sldId id="265" r:id="rId16"/>
    <p:sldId id="297" r:id="rId17"/>
    <p:sldId id="298" r:id="rId18"/>
    <p:sldId id="299" r:id="rId19"/>
    <p:sldId id="278" r:id="rId20"/>
    <p:sldId id="300" r:id="rId21"/>
    <p:sldId id="301" r:id="rId22"/>
    <p:sldId id="279" r:id="rId23"/>
    <p:sldId id="302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57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3275856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单元知识导览</a:t>
            </a: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中考考点精讲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121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重点难点突破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易混易错辨析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2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15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7" name="圆角矩形 6">
            <a:hlinkClick r:id="rId16" action="ppaction://hlinksldjump"/>
          </p:cNvPr>
          <p:cNvSpPr/>
          <p:nvPr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中考考点精讲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圆角矩形 7">
            <a:hlinkClick r:id="rId17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重点难点突破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8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易混易错辨析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61" r:id="rId5"/>
    <p:sldLayoutId id="2147483653" r:id="rId6"/>
    <p:sldLayoutId id="2147483654" r:id="rId7"/>
    <p:sldLayoutId id="2147483651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5" Type="http://schemas.openxmlformats.org/officeDocument/2006/relationships/slide" Target="slide19.xml"/><Relationship Id="rId4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课题</a:t>
            </a:r>
            <a:r>
              <a:rPr lang="en-US" altLang="zh-CN"/>
              <a:t>2</a:t>
            </a:r>
            <a:r>
              <a:rPr lang="zh-CN" altLang="zh-CN"/>
              <a:t>　如何正确书写化学方程式</a:t>
            </a:r>
          </a:p>
        </p:txBody>
      </p:sp>
    </p:spTree>
    <p:extLst>
      <p:ext uri="{BB962C8B-B14F-4D97-AF65-F5344CB8AC3E}">
        <p14:creationId xmlns="" xmlns:p14="http://schemas.microsoft.com/office/powerpoint/2010/main" val="109518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287067713"/>
              </p:ext>
            </p:extLst>
          </p:nvPr>
        </p:nvGraphicFramePr>
        <p:xfrm>
          <a:off x="508000" y="1259451"/>
          <a:ext cx="8128000" cy="5175353"/>
        </p:xfrm>
        <a:graphic>
          <a:graphicData uri="http://schemas.openxmlformats.org/presentationml/2006/ole">
            <p:oleObj spid="_x0000_s4099" name="文档" r:id="rId5" imgW="3924863" imgH="2498126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9601407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4115368232"/>
              </p:ext>
            </p:extLst>
          </p:nvPr>
        </p:nvGraphicFramePr>
        <p:xfrm>
          <a:off x="508000" y="1282259"/>
          <a:ext cx="8128000" cy="5675133"/>
        </p:xfrm>
        <a:graphic>
          <a:graphicData uri="http://schemas.openxmlformats.org/presentationml/2006/ole">
            <p:oleObj spid="_x0000_s5123" name="文档" r:id="rId5" imgW="3924863" imgH="2740449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3418092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温馨提示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配平时只能改动化学式前的化学计量数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不能改动化学式中元素符号右下角的下标数字。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各物质化学式前的化学计量数不能是分数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只能是最简整数比。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952152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四川乐山中考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由于高铁列车车厢是密闭的空间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因此提供清洁的空气、保持车厢的卫生非常重要。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高铁酸钠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(Na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是高铁上常用的一种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绿色环保高效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消毒剂。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高铁酸钠中铁元素的化合价为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下面是一种制备高铁酸钠的反应原理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+3NaNO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+4NaOH	2Na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FeO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+3NaNO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+2X,X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的化学式为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某品牌的空气净化剂含有过氧化钠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(Na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它可以使车厢里的二氧化碳转化为碳酸钠和氧气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写出其化学方程式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Picture 68"/>
          <p:cNvPicPr/>
          <p:nvPr/>
        </p:nvPicPr>
        <p:blipFill>
          <a:blip r:embed="rId4"/>
          <a:stretch>
            <a:fillRect/>
          </a:stretch>
        </p:blipFill>
        <p:spPr>
          <a:xfrm>
            <a:off x="901109" y="4005064"/>
            <a:ext cx="580109" cy="3271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548201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4888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根据化合物中元素化合价代数和为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的原则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设铁元素的化合价为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(+1)×2+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+(-2)×4=0,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=+6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根据质量守恒定律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反应前后原子的种类和数目不变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可确定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的化学式为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根据反应物和生成物的特点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该反应可采用奇数配偶法配平。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(1)+6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142199676"/>
              </p:ext>
            </p:extLst>
          </p:nvPr>
        </p:nvGraphicFramePr>
        <p:xfrm>
          <a:off x="323528" y="4453762"/>
          <a:ext cx="8128000" cy="336146"/>
        </p:xfrm>
        <a:graphic>
          <a:graphicData uri="http://schemas.openxmlformats.org/presentationml/2006/ole">
            <p:oleObj spid="_x0000_s6147" name="文档" r:id="rId5" imgW="3839157" imgH="159508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76036" y="4055300"/>
            <a:ext cx="815996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420752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60153"/>
            <a:ext cx="8128000" cy="12793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一、信息型化学方程式的书写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第一届全国青年运动会开幕式于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日在福州海峡奥体中心主体育场举行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福州市人民做了充分的准备。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51.eps" descr="id:2147487214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915816" y="2539478"/>
            <a:ext cx="2616686" cy="23762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24744"/>
            <a:ext cx="8128000" cy="52383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游泳馆的泳池供水可采用二氧化氯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(ClO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和氯气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两种消毒剂。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其中二氧化氯中氯元素的化合价为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配平工业上制取二氧化氯的化学方程式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NaClO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NaCl+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aseline="-250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用氯气杀菌消毒的微观反应过程如图所示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该反应的化学方程式为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20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体育馆主体工程施工时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利用乙炔燃烧的火焰焊接钢铁材料。乙炔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气体可采用碳化钙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(CaC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与水反应制取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同时还有氢氧化钙生成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试写出该反应的化学方程式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68"/>
          <p:cNvPicPr/>
          <p:nvPr/>
        </p:nvPicPr>
        <p:blipFill>
          <a:blip r:embed="rId4"/>
          <a:stretch>
            <a:fillRect/>
          </a:stretch>
        </p:blipFill>
        <p:spPr>
          <a:xfrm>
            <a:off x="7956376" y="2394844"/>
            <a:ext cx="580109" cy="327162"/>
          </a:xfrm>
          <a:prstGeom prst="rect">
            <a:avLst/>
          </a:prstGeom>
        </p:spPr>
      </p:pic>
      <p:pic>
        <p:nvPicPr>
          <p:cNvPr id="6" name="L52.eps" descr="id:214748722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123728" y="4007484"/>
            <a:ext cx="4773361" cy="9621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3583439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3" name="椭圆 2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42836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根据化合物中各元素的化合价代数和为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设氯元素的化合价为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+(-2)×2=0,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=+4;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该化学方程式可采用奇数配偶法配平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反应物左侧氯原子的个数为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为奇数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生成物一侧氯原子的个数为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属于偶数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因而应在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“NaClO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使其氯原子变为偶数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顺次可配平其他原子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该反应为一个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分子和一个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分子反应生成一个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分子和一个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HClO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据此书写该反应的化学方程式。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碳化钙与水的反应可采用最小公倍数法配平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注意生成物乙炔后应注明气体符号。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845510592"/>
              </p:ext>
            </p:extLst>
          </p:nvPr>
        </p:nvGraphicFramePr>
        <p:xfrm>
          <a:off x="508000" y="4653136"/>
          <a:ext cx="8128000" cy="705906"/>
        </p:xfrm>
        <a:graphic>
          <a:graphicData uri="http://schemas.openxmlformats.org/presentationml/2006/ole">
            <p:oleObj spid="_x0000_s7171" name="文档" r:id="rId5" imgW="3839157" imgH="332699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92018" y="4653136"/>
            <a:ext cx="815996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22377474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078560806"/>
              </p:ext>
            </p:extLst>
          </p:nvPr>
        </p:nvGraphicFramePr>
        <p:xfrm>
          <a:off x="620464" y="2329232"/>
          <a:ext cx="8128000" cy="1811826"/>
        </p:xfrm>
        <a:graphic>
          <a:graphicData uri="http://schemas.openxmlformats.org/presentationml/2006/ole">
            <p:oleObj spid="_x0000_s8195" name="文档" r:id="rId3" imgW="3839157" imgH="855873" progId="Word.Document.12">
              <p:embed/>
            </p:oleObj>
          </a:graphicData>
        </a:graphic>
      </p:graphicFrame>
      <p:sp>
        <p:nvSpPr>
          <p:cNvPr id="2" name="椭圆 1">
            <a:hlinkClick r:id="rId4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3" name="椭圆 2">
            <a:hlinkClick r:id="rId5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88031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 b="1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方法点拨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信息型化学方程式的书写方法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</a:b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书写信息给予题的化学方程式分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走。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第一步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根据题中信息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结合已学过的知识推出反应物、生成物和反应条件。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第二步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按照书写化学方程式的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写、配、注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三个步骤进行书写。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</a:b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3391770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j-ea"/>
                <a:ea typeface="+mj-ea"/>
              </a:rPr>
              <a:t>一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84784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二、微观图示型化学方程式的书写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如图为某化学反应的微观示意图。请回答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左方框图中的物质属于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纯净物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混合物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此反应的化学方程式为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反应类型为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53.eps" descr="id:214748723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619672" y="2505527"/>
            <a:ext cx="5423569" cy="12961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0739425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化学方程式的书写原则与步骤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化学方程式的书写原则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必须以客观事实为基础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决不能凭空臆想、臆造事实上不存在的物质或化学反应。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遵守质量守恒定律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等号两边各原子的种类与数目必须相等。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化学方程式的书写步骤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写出反应物、生成物的化学式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“——”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在化学式前面配上适当的化学计量数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使左右两边原子的数目相等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注明化学反应的条件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标出生成物的状态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“——”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改成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	     ”;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查。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Picture 68"/>
          <p:cNvPicPr/>
          <p:nvPr/>
        </p:nvPicPr>
        <p:blipFill>
          <a:blip r:embed="rId4"/>
          <a:stretch>
            <a:fillRect/>
          </a:stretch>
        </p:blipFill>
        <p:spPr>
          <a:xfrm>
            <a:off x="1331640" y="5334086"/>
            <a:ext cx="580109" cy="3271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100244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j-ea"/>
                <a:ea typeface="+mj-ea"/>
              </a:rPr>
              <a:t>一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" name="椭圆 2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071946676"/>
              </p:ext>
            </p:extLst>
          </p:nvPr>
        </p:nvGraphicFramePr>
        <p:xfrm>
          <a:off x="508000" y="2303859"/>
          <a:ext cx="8128000" cy="2504283"/>
        </p:xfrm>
        <a:graphic>
          <a:graphicData uri="http://schemas.openxmlformats.org/presentationml/2006/ole">
            <p:oleObj spid="_x0000_s9219" name="文档" r:id="rId5" imgW="3839157" imgH="1183171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76036" y="3922170"/>
            <a:ext cx="815996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658602169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j-ea"/>
                <a:ea typeface="+mj-ea"/>
              </a:rPr>
              <a:t>一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2037"/>
            <a:ext cx="8128000" cy="41279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 b="1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方法点拨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微观图示型化学方程式的书写方法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仔细观察图片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根据微观结构确定反应物、生成物与反应条件。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根据微观示意图确定反应物或生成物分子的原子构成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从而写出反应物、生成物的化学式。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比较反应前后反应物分子的数目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确定参与反应的反应物分子个数比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进一步确定生成物分子个数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根据物质的分子个数比确定各物质在化学方程式中的化学计量数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从而对化学方程式进行配平。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在方程式等号上方注明反应条件。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="" xmlns:p14="http://schemas.microsoft.com/office/powerpoint/2010/main" val="3516351486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692201"/>
            <a:ext cx="8128000" cy="12793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书写化学方程式时有关标注的常见错误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下列化学方程式对反应物的状态和反应条件的标注完全正确的是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983741917"/>
              </p:ext>
            </p:extLst>
          </p:nvPr>
        </p:nvGraphicFramePr>
        <p:xfrm>
          <a:off x="508000" y="2937923"/>
          <a:ext cx="8128000" cy="1996705"/>
        </p:xfrm>
        <a:graphic>
          <a:graphicData uri="http://schemas.openxmlformats.org/presentationml/2006/ole">
            <p:oleObj spid="_x0000_s10243" name="文档" r:id="rId3" imgW="3839157" imgH="943728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23197471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499739602"/>
              </p:ext>
            </p:extLst>
          </p:nvPr>
        </p:nvGraphicFramePr>
        <p:xfrm>
          <a:off x="508000" y="1484784"/>
          <a:ext cx="8128000" cy="3544492"/>
        </p:xfrm>
        <a:graphic>
          <a:graphicData uri="http://schemas.openxmlformats.org/presentationml/2006/ole">
            <p:oleObj spid="_x0000_s11267" name="文档" r:id="rId3" imgW="3924863" imgH="1711385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4586586"/>
            <a:ext cx="135485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8000" y="4581128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15748498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误区警示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误区一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可写作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是一种反应现象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不是反应条件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一般认为有燃烧现象产生的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要把反应条件标注成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误区二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加热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高温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是一回事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指物质在燃烧时所必需的温度条件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加热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指引发和维持反应的温度范围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左右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一般用酒精灯作热源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高温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指当酒精灯的火焰温度不足以发生反应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而需用酒精喷灯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(800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加热时。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误区三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有气体生成标注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“↑”,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有固体生成标注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“↓”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如果反应物中没有气体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生成物中有气体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生成气体才能标注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“↑”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溶液中的反应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生成物中有沉淀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沉淀后才能标注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“↓”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号。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5495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广西贺州中考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下列化学方程式书写完全正确的是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书写化学方程式应依据客观事实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选项反应的生成物应为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MgO;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书写化学方程式应遵循质量守恒定律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即配平化学方程式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选项化学方程式未配平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书写化学方程式应正确注明反应条件和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“↑”“↓”,C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选项生成物氧气未标注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“↑”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722210923"/>
              </p:ext>
            </p:extLst>
          </p:nvPr>
        </p:nvGraphicFramePr>
        <p:xfrm>
          <a:off x="323528" y="2028190"/>
          <a:ext cx="8128000" cy="2010151"/>
        </p:xfrm>
        <a:graphic>
          <a:graphicData uri="http://schemas.openxmlformats.org/presentationml/2006/ole">
            <p:oleObj spid="_x0000_s1027" name="文档" r:id="rId5" imgW="3839157" imgH="949849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8000" y="4038341"/>
            <a:ext cx="8159964" cy="16292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6404" y="5661248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742427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(2014·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贵州黔南州中考改编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写出下列反应的化学方程式。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碳在氧气中燃烧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氧化铜与氢气在加热条件下反应生成铜和水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电解水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红磷在空气中燃烧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根据题中信息确定反应物、生成物和反应条件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然后书写化学方程式。碳在氧气中燃烧生成二氧化碳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水在通电条件下生成氢气和氧气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红磷在空气中燃烧生成五氧化二磷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由此写出化学方程式。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6036" y="4005064"/>
            <a:ext cx="8159964" cy="16014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435838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794519171"/>
              </p:ext>
            </p:extLst>
          </p:nvPr>
        </p:nvGraphicFramePr>
        <p:xfrm>
          <a:off x="508000" y="2545883"/>
          <a:ext cx="8128000" cy="2020234"/>
        </p:xfrm>
        <a:graphic>
          <a:graphicData uri="http://schemas.openxmlformats.org/presentationml/2006/ole">
            <p:oleObj spid="_x0000_s2051" name="文档" r:id="rId5" imgW="3839157" imgH="953450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42016776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27917"/>
            <a:ext cx="8128000" cy="42561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zh-CN" sz="2200" b="1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名师点题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教材中出现的化学方程式要求同学们必须熟记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书写化学方程式时应注意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六忌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一忌违背客观事实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随意臆造化学反应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二忌元素符号书写不规范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三忌错写化学式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四忌将现象当成条件或不标明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五忌配平化学方程式时忘记化学式中元素符号右下角的数字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六忌将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“↓”“↑”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符号标错。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="" xmlns:p14="http://schemas.microsoft.com/office/powerpoint/2010/main" val="151569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化学方程式的配平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根据质量守恒定律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在化学式前面配上适当的化学计量数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使式子左右两边每一种元素的原子数目相等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2214"/>
            <a:ext cx="327653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常用配平方法及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步骤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254350384"/>
              </p:ext>
            </p:extLst>
          </p:nvPr>
        </p:nvGraphicFramePr>
        <p:xfrm>
          <a:off x="508000" y="1825768"/>
          <a:ext cx="8128000" cy="4915600"/>
        </p:xfrm>
        <a:graphic>
          <a:graphicData uri="http://schemas.openxmlformats.org/presentationml/2006/ole">
            <p:oleObj spid="_x0000_s3075" name="文档" r:id="rId5" imgW="3924863" imgH="2373183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4785303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块三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模块三</Template>
  <TotalTime>20</TotalTime>
  <Words>797</Words>
  <Application>Microsoft Office PowerPoint</Application>
  <PresentationFormat>全屏显示(4:3)</PresentationFormat>
  <Paragraphs>111</Paragraphs>
  <Slides>23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模块三</vt:lpstr>
      <vt:lpstr>文档</vt:lpstr>
      <vt:lpstr>课题2　如何正确书写化学方程式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单元整合</dc:title>
  <dc:creator>USER</dc:creator>
  <cp:lastModifiedBy>XKW</cp:lastModifiedBy>
  <cp:revision>21</cp:revision>
  <dcterms:created xsi:type="dcterms:W3CDTF">2014-06-30T02:05:58Z</dcterms:created>
  <dcterms:modified xsi:type="dcterms:W3CDTF">2016-10-09T02:34:01Z</dcterms:modified>
</cp:coreProperties>
</file>