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0" r:id="rId3"/>
    <p:sldId id="284" r:id="rId4"/>
    <p:sldId id="268" r:id="rId5"/>
    <p:sldId id="285" r:id="rId6"/>
    <p:sldId id="286" r:id="rId7"/>
    <p:sldId id="265" r:id="rId8"/>
    <p:sldId id="287" r:id="rId9"/>
    <p:sldId id="288" r:id="rId10"/>
    <p:sldId id="279" r:id="rId11"/>
    <p:sldId id="289" r:id="rId12"/>
    <p:sldId id="290" r:id="rId13"/>
    <p:sldId id="291" r:id="rId14"/>
    <p:sldId id="292" r:id="rId15"/>
    <p:sldId id="293"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88" d="100"/>
          <a:sy n="88" d="100"/>
        </p:scale>
        <p:origin x="570"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p:cNvSpPr/>
          <p:nvPr userDrawn="1"/>
        </p:nvSpPr>
        <p:spPr>
          <a:xfrm>
            <a:off x="3275856"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单元知识导览</a:t>
            </a:r>
          </a:p>
        </p:txBody>
      </p:sp>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中考考点精讲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13121789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重点难点突破</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易混易错辨析</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10.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7.xml"/><Relationship Id="rId2" Type="http://schemas.openxmlformats.org/officeDocument/2006/relationships/slideLayout" Target="../slideLayouts/slideLayout2.xml"/><Relationship Id="rId16"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7" name="圆角矩形 6">
            <a:hlinkClick r:id="rId16"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中考考点精讲</a:t>
            </a:r>
            <a:endParaRPr lang="zh-CN" altLang="en-US" sz="1200" dirty="0">
              <a:latin typeface="黑体" panose="02010600030101010101" pitchFamily="2" charset="-122"/>
              <a:ea typeface="黑体" panose="02010600030101010101" pitchFamily="2" charset="-122"/>
            </a:endParaRPr>
          </a:p>
        </p:txBody>
      </p:sp>
      <p:sp>
        <p:nvSpPr>
          <p:cNvPr id="8" name="圆角矩形 7">
            <a:hlinkClick r:id="rId17"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重点难点突破</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8"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latin typeface="黑体" panose="02010600030101010101" pitchFamily="2" charset="-122"/>
                <a:ea typeface="黑体" panose="02010600030101010101" pitchFamily="2" charset="-122"/>
              </a:rPr>
              <a:t>易混易错辨析</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2" r:id="rId4"/>
    <p:sldLayoutId id="2147483661" r:id="rId5"/>
    <p:sldLayoutId id="2147483653" r:id="rId6"/>
    <p:sldLayoutId id="2147483654" r:id="rId7"/>
    <p:sldLayoutId id="2147483651" r:id="rId8"/>
    <p:sldLayoutId id="2147483655" r:id="rId9"/>
    <p:sldLayoutId id="2147483656" r:id="rId10"/>
    <p:sldLayoutId id="2147483657" r:id="rId11"/>
    <p:sldLayoutId id="2147483658" r:id="rId12"/>
    <p:sldLayoutId id="2147483659" r:id="rId13"/>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11.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7.xml"/><Relationship Id="rId1" Type="http://schemas.openxmlformats.org/officeDocument/2006/relationships/vmlDrawing" Target="../drawings/vmlDrawing5.vml"/></Relationships>
</file>

<file path=ppt/slides/_rels/slide12.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13.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7.xml"/><Relationship Id="rId1" Type="http://schemas.openxmlformats.org/officeDocument/2006/relationships/vmlDrawing" Target="../drawings/vmlDrawing7.vml"/></Relationships>
</file>

<file path=ppt/slides/_rels/slide14.xml.rels><?xml version="1.0" encoding="UTF-8" standalone="yes"?>
<Relationships xmlns="http://schemas.openxmlformats.org/package/2006/relationships"><Relationship Id="rId3"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9.docx"/><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2.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课题</a:t>
            </a:r>
            <a:r>
              <a:rPr lang="en-US" altLang="zh-CN"/>
              <a:t>3</a:t>
            </a:r>
            <a:r>
              <a:rPr lang="zh-CN" altLang="zh-CN"/>
              <a:t>　利用化学方程式的简单计算</a:t>
            </a:r>
          </a:p>
        </p:txBody>
      </p:sp>
    </p:spTree>
    <p:extLst>
      <p:ext uri="{BB962C8B-B14F-4D97-AF65-F5344CB8AC3E}">
        <p14:creationId xmlns:p14="http://schemas.microsoft.com/office/powerpoint/2010/main" xmlns="" val="10951887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87030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化学方程式计算的常见错误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a:solidFill>
                  <a:srgbClr val="000000"/>
                </a:solidFill>
                <a:latin typeface="Times New Roman" panose="02020603050405020304" pitchFamily="18" charset="0"/>
                <a:cs typeface="Times New Roman" panose="02020603050405020304" pitchFamily="18" charset="0"/>
              </a:rPr>
              <a:t>　电解</a:t>
            </a:r>
            <a:r>
              <a:rPr lang="en-US" altLang="zh-CN" sz="2200">
                <a:solidFill>
                  <a:srgbClr val="000000"/>
                </a:solidFill>
                <a:latin typeface="Times New Roman" panose="02020603050405020304" pitchFamily="18" charset="0"/>
                <a:cs typeface="Times New Roman" panose="02020603050405020304" pitchFamily="18" charset="0"/>
              </a:rPr>
              <a:t>36 g</a:t>
            </a:r>
            <a:r>
              <a:rPr lang="zh-CN" altLang="zh-CN" sz="2200">
                <a:solidFill>
                  <a:srgbClr val="000000"/>
                </a:solidFill>
                <a:latin typeface="Times New Roman" panose="02020603050405020304" pitchFamily="18" charset="0"/>
                <a:cs typeface="Times New Roman" panose="02020603050405020304" pitchFamily="18" charset="0"/>
              </a:rPr>
              <a:t>水可得到多少克氢气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下面是四位同学的解题过程和结果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请你仔细检查后回答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他们做得对吗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分别有什么缺陷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你从中能得到什么启示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甲同学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设可得</a:t>
            </a:r>
            <a:r>
              <a:rPr lang="en-US" altLang="zh-CN" sz="2200" i="1">
                <a:solidFill>
                  <a:srgbClr val="000000"/>
                </a:solidFill>
                <a:latin typeface="Times New Roman" panose="02020603050405020304" pitchFamily="18" charset="0"/>
                <a:cs typeface="Times New Roman" panose="02020603050405020304" pitchFamily="18" charset="0"/>
              </a:rPr>
              <a:t>x</a:t>
            </a:r>
            <a:r>
              <a:rPr lang="en-US" altLang="zh-CN" sz="2200">
                <a:solidFill>
                  <a:srgbClr val="000000"/>
                </a:solidFill>
                <a:latin typeface="Times New Roman" panose="02020603050405020304" pitchFamily="18" charset="0"/>
                <a:cs typeface="Times New Roman" panose="02020603050405020304" pitchFamily="18" charset="0"/>
              </a:rPr>
              <a:t> g</a:t>
            </a:r>
            <a:r>
              <a:rPr lang="zh-CN" altLang="zh-CN" sz="2200">
                <a:solidFill>
                  <a:srgbClr val="000000"/>
                </a:solidFill>
                <a:latin typeface="Times New Roman" panose="02020603050405020304" pitchFamily="18" charset="0"/>
                <a:cs typeface="Times New Roman" panose="02020603050405020304" pitchFamily="18" charset="0"/>
              </a:rPr>
              <a:t>氢气。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691086029"/>
              </p:ext>
            </p:extLst>
          </p:nvPr>
        </p:nvGraphicFramePr>
        <p:xfrm>
          <a:off x="323528" y="3390322"/>
          <a:ext cx="8128000" cy="2342934"/>
        </p:xfrm>
        <a:graphic>
          <a:graphicData uri="http://schemas.openxmlformats.org/presentationml/2006/ole">
            <p:oleObj spid="_x0000_s4099" name="文档" r:id="rId3" imgW="3839157" imgH="1106477" progId="Word.Document.12">
              <p:embed/>
            </p:oleObj>
          </a:graphicData>
        </a:graphic>
      </p:graphicFrame>
    </p:spTree>
    <p:extLst>
      <p:ext uri="{BB962C8B-B14F-4D97-AF65-F5344CB8AC3E}">
        <p14:creationId xmlns:p14="http://schemas.microsoft.com/office/powerpoint/2010/main" xmlns="" val="2231974711"/>
      </p:ext>
    </p:extLst>
  </p:cSld>
  <p:clrMapOvr>
    <a:masterClrMapping/>
  </p:clrMapOvr>
  <p:transition spd="slow">
    <p:cover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137539993"/>
              </p:ext>
            </p:extLst>
          </p:nvPr>
        </p:nvGraphicFramePr>
        <p:xfrm>
          <a:off x="508000" y="2018133"/>
          <a:ext cx="8128000" cy="3075733"/>
        </p:xfrm>
        <a:graphic>
          <a:graphicData uri="http://schemas.openxmlformats.org/presentationml/2006/ole">
            <p:oleObj spid="_x0000_s5123" name="文档" r:id="rId3" imgW="3839157" imgH="1452499" progId="Word.Document.12">
              <p:embed/>
            </p:oleObj>
          </a:graphicData>
        </a:graphic>
      </p:graphicFrame>
    </p:spTree>
    <p:extLst>
      <p:ext uri="{BB962C8B-B14F-4D97-AF65-F5344CB8AC3E}">
        <p14:creationId xmlns:p14="http://schemas.microsoft.com/office/powerpoint/2010/main" xmlns="" val="3135364770"/>
      </p:ext>
    </p:extLst>
  </p:cSld>
  <p:clrMapOvr>
    <a:masterClrMapping/>
  </p:clrMapOvr>
  <p:transition spd="slow">
    <p:cover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2178994474"/>
              </p:ext>
            </p:extLst>
          </p:nvPr>
        </p:nvGraphicFramePr>
        <p:xfrm>
          <a:off x="508000" y="1937458"/>
          <a:ext cx="8128000" cy="3237083"/>
        </p:xfrm>
        <a:graphic>
          <a:graphicData uri="http://schemas.openxmlformats.org/presentationml/2006/ole">
            <p:oleObj spid="_x0000_s6147" name="文档" r:id="rId3" imgW="3839157" imgH="1528473" progId="Word.Document.12">
              <p:embed/>
            </p:oleObj>
          </a:graphicData>
        </a:graphic>
      </p:graphicFrame>
    </p:spTree>
    <p:extLst>
      <p:ext uri="{BB962C8B-B14F-4D97-AF65-F5344CB8AC3E}">
        <p14:creationId xmlns:p14="http://schemas.microsoft.com/office/powerpoint/2010/main" xmlns="" val="2542097703"/>
      </p:ext>
    </p:extLst>
  </p:cSld>
  <p:clrMapOvr>
    <a:masterClrMapping/>
  </p:clrMapOvr>
  <p:transition spd="slow">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161243357"/>
              </p:ext>
            </p:extLst>
          </p:nvPr>
        </p:nvGraphicFramePr>
        <p:xfrm>
          <a:off x="508000" y="2270244"/>
          <a:ext cx="8128000" cy="2571513"/>
        </p:xfrm>
        <a:graphic>
          <a:graphicData uri="http://schemas.openxmlformats.org/presentationml/2006/ole">
            <p:oleObj spid="_x0000_s7171" name="文档" r:id="rId3" imgW="3839157" imgH="1214857" progId="Word.Document.12">
              <p:embed/>
            </p:oleObj>
          </a:graphicData>
        </a:graphic>
      </p:graphicFrame>
    </p:spTree>
    <p:extLst>
      <p:ext uri="{BB962C8B-B14F-4D97-AF65-F5344CB8AC3E}">
        <p14:creationId xmlns:p14="http://schemas.microsoft.com/office/powerpoint/2010/main" xmlns="" val="2110109300"/>
      </p:ext>
    </p:extLst>
  </p:cSld>
  <p:clrMapOvr>
    <a:masterClrMapping/>
  </p:clrMapOvr>
  <p:transition spd="slow">
    <p:cover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1951038014"/>
              </p:ext>
            </p:extLst>
          </p:nvPr>
        </p:nvGraphicFramePr>
        <p:xfrm>
          <a:off x="508000" y="874614"/>
          <a:ext cx="8128000" cy="5362771"/>
        </p:xfrm>
        <a:graphic>
          <a:graphicData uri="http://schemas.openxmlformats.org/presentationml/2006/ole">
            <p:oleObj spid="_x0000_s8195" name="文档" r:id="rId3" imgW="3924863" imgH="2588862" progId="Word.Document.12">
              <p:embed/>
            </p:oleObj>
          </a:graphicData>
        </a:graphic>
      </p:graphicFrame>
    </p:spTree>
    <p:extLst>
      <p:ext uri="{BB962C8B-B14F-4D97-AF65-F5344CB8AC3E}">
        <p14:creationId xmlns:p14="http://schemas.microsoft.com/office/powerpoint/2010/main" xmlns="" val="1986062887"/>
      </p:ext>
    </p:extLst>
  </p:cSld>
  <p:clrMapOvr>
    <a:masterClrMapping/>
  </p:clrMapOvr>
  <p:transition spd="slow">
    <p:cover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3679104450"/>
              </p:ext>
            </p:extLst>
          </p:nvPr>
        </p:nvGraphicFramePr>
        <p:xfrm>
          <a:off x="508000" y="1996285"/>
          <a:ext cx="8128000" cy="3119431"/>
        </p:xfrm>
        <a:graphic>
          <a:graphicData uri="http://schemas.openxmlformats.org/presentationml/2006/ole">
            <p:oleObj spid="_x0000_s9219" name="文档" r:id="rId3" imgW="3839157" imgH="1473023" progId="Word.Document.12">
              <p:embed/>
            </p:oleObj>
          </a:graphicData>
        </a:graphic>
      </p:graphicFrame>
    </p:spTree>
    <p:extLst>
      <p:ext uri="{BB962C8B-B14F-4D97-AF65-F5344CB8AC3E}">
        <p14:creationId xmlns:p14="http://schemas.microsoft.com/office/powerpoint/2010/main" xmlns="" val="1618303213"/>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考点一</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利用化学方程式计算的依据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质量守恒定律。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计算依据</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化学方程式中反应物、生成物各物质的质量比等于各物质相对分子质量和化学计量数的乘积之比。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化学方程式中各物质之间恒定的质量比是计算的依据。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易错提醒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各物质间的质量比实际是各化学式的相对分子质量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或相对原子质量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与化学式前面的化学计量数的乘积之比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计算时特别注意不要漏掉前面的化学计量数。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0024467"/>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考点一</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考点二</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10" name="燕尾形 9"/>
          <p:cNvSpPr/>
          <p:nvPr/>
        </p:nvSpPr>
        <p:spPr>
          <a:xfrm>
            <a:off x="683568"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657023977"/>
              </p:ext>
            </p:extLst>
          </p:nvPr>
        </p:nvGraphicFramePr>
        <p:xfrm>
          <a:off x="508000" y="1357608"/>
          <a:ext cx="8128000" cy="4396784"/>
        </p:xfrm>
        <a:graphic>
          <a:graphicData uri="http://schemas.openxmlformats.org/presentationml/2006/ole">
            <p:oleObj spid="_x0000_s1027" name="文档" r:id="rId5" imgW="3839157" imgH="2077211" progId="Word.Document.12">
              <p:embed/>
            </p:oleObj>
          </a:graphicData>
        </a:graphic>
      </p:graphicFrame>
      <p:sp>
        <p:nvSpPr>
          <p:cNvPr id="6" name="矩形 5"/>
          <p:cNvSpPr/>
          <p:nvPr/>
        </p:nvSpPr>
        <p:spPr>
          <a:xfrm>
            <a:off x="435236" y="3068960"/>
            <a:ext cx="8241564" cy="23544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71928" y="5423452"/>
            <a:ext cx="8096036"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882458191"/>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418235"/>
            <a:ext cx="449514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考点二</a:t>
            </a:r>
            <a:r>
              <a:rPr lang="zh-CN" altLang="zh-CN" sz="2200" u="sng">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利用化学方程式计算的</a:t>
            </a:r>
            <a:r>
              <a:rPr lang="zh-CN" altLang="zh-CN" sz="2200" u="sng"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步骤</a:t>
            </a:r>
            <a:r>
              <a:rPr lang="en-US" altLang="zh-CN" sz="2200" u="sng" smtClean="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61A.eps" descr="id:2147487293;FounderCES"/>
          <p:cNvPicPr/>
          <p:nvPr/>
        </p:nvPicPr>
        <p:blipFill>
          <a:blip r:embed="rId4"/>
          <a:stretch>
            <a:fillRect/>
          </a:stretch>
        </p:blipFill>
        <p:spPr>
          <a:xfrm>
            <a:off x="1259632" y="1916832"/>
            <a:ext cx="5832648" cy="3943489"/>
          </a:xfrm>
          <a:prstGeom prst="rect">
            <a:avLst/>
          </a:prstGeom>
        </p:spPr>
      </p:pic>
    </p:spTree>
    <p:extLst>
      <p:ext uri="{BB962C8B-B14F-4D97-AF65-F5344CB8AC3E}">
        <p14:creationId xmlns:p14="http://schemas.microsoft.com/office/powerpoint/2010/main" xmlns="" val="2187370392"/>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2"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3"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矩形 1"/>
          <p:cNvSpPr>
            <a:spLocks noChangeAspect="1"/>
          </p:cNvSpPr>
          <p:nvPr/>
        </p:nvSpPr>
        <p:spPr>
          <a:xfrm>
            <a:off x="508000" y="1323723"/>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苏州中考改编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二氧化硫是一种无色具有刺激性气味的气体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它进入大气后可形成硫酸型酸雨。用石灰石浆吸收废气中的二氧化硫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其反应原理是</a:t>
            </a:r>
            <a:r>
              <a:rPr lang="en-US" altLang="zh-CN" sz="2200" smtClean="0">
                <a:solidFill>
                  <a:srgbClr val="000000"/>
                </a:solidFill>
                <a:latin typeface="Times New Roman" panose="02020603050405020304" pitchFamily="18" charset="0"/>
                <a:cs typeface="Times New Roman" panose="02020603050405020304" pitchFamily="18" charset="0"/>
              </a:rPr>
              <a:t>2CaCO</a:t>
            </a:r>
            <a:r>
              <a:rPr lang="en-US" altLang="zh-CN" sz="2200" baseline="-25000" smtClean="0">
                <a:solidFill>
                  <a:srgbClr val="000000"/>
                </a:solidFill>
                <a:latin typeface="Times New Roman" panose="02020603050405020304" pitchFamily="18" charset="0"/>
                <a:cs typeface="Times New Roman" panose="02020603050405020304" pitchFamily="18" charset="0"/>
              </a:rPr>
              <a:t>3</a:t>
            </a:r>
            <a:r>
              <a:rPr lang="en-US" altLang="zh-CN" sz="2200" smtClean="0">
                <a:solidFill>
                  <a:srgbClr val="000000"/>
                </a:solidFill>
                <a:latin typeface="Times New Roman" panose="02020603050405020304" pitchFamily="18" charset="0"/>
                <a:cs typeface="Times New Roman" panose="02020603050405020304" pitchFamily="18" charset="0"/>
              </a:rPr>
              <a:t>+O</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+2SO</a:t>
            </a:r>
            <a:r>
              <a:rPr lang="en-US" altLang="zh-CN" sz="2200" baseline="-25000" smtClean="0">
                <a:solidFill>
                  <a:srgbClr val="000000"/>
                </a:solidFill>
                <a:latin typeface="Times New Roman" panose="02020603050405020304" pitchFamily="18" charset="0"/>
                <a:cs typeface="Times New Roman" panose="02020603050405020304" pitchFamily="18" charset="0"/>
              </a:rPr>
              <a:t>2             </a:t>
            </a:r>
            <a:r>
              <a:rPr lang="en-US" altLang="zh-CN" sz="2200" smtClean="0">
                <a:solidFill>
                  <a:srgbClr val="000000"/>
                </a:solidFill>
                <a:latin typeface="Times New Roman" panose="02020603050405020304" pitchFamily="18" charset="0"/>
                <a:cs typeface="Times New Roman" panose="02020603050405020304" pitchFamily="18" charset="0"/>
              </a:rPr>
              <a:t>2CaSO</a:t>
            </a:r>
            <a:r>
              <a:rPr lang="en-US" altLang="zh-CN" sz="2200" baseline="-25000" smtClean="0">
                <a:solidFill>
                  <a:srgbClr val="000000"/>
                </a:solidFill>
                <a:latin typeface="Times New Roman" panose="02020603050405020304" pitchFamily="18" charset="0"/>
                <a:cs typeface="Times New Roman" panose="02020603050405020304" pitchFamily="18" charset="0"/>
              </a:rPr>
              <a:t>4</a:t>
            </a:r>
            <a:r>
              <a:rPr lang="en-US" altLang="zh-CN" sz="2200" smtClean="0">
                <a:solidFill>
                  <a:srgbClr val="000000"/>
                </a:solidFill>
                <a:latin typeface="Times New Roman" panose="02020603050405020304" pitchFamily="18" charset="0"/>
                <a:cs typeface="Times New Roman" panose="02020603050405020304" pitchFamily="18" charset="0"/>
              </a:rPr>
              <a:t>+2CO</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。若</a:t>
            </a:r>
            <a:r>
              <a:rPr lang="en-US" altLang="zh-CN" sz="2200">
                <a:solidFill>
                  <a:srgbClr val="000000"/>
                </a:solidFill>
                <a:latin typeface="Times New Roman" panose="02020603050405020304" pitchFamily="18" charset="0"/>
                <a:cs typeface="Times New Roman" panose="02020603050405020304" pitchFamily="18" charset="0"/>
              </a:rPr>
              <a:t>1 000 kg</a:t>
            </a:r>
            <a:r>
              <a:rPr lang="zh-CN" altLang="zh-CN" sz="2200">
                <a:solidFill>
                  <a:srgbClr val="000000"/>
                </a:solidFill>
                <a:latin typeface="Times New Roman" panose="02020603050405020304" pitchFamily="18" charset="0"/>
                <a:cs typeface="Times New Roman" panose="02020603050405020304" pitchFamily="18" charset="0"/>
              </a:rPr>
              <a:t>废气中含有</a:t>
            </a:r>
            <a:r>
              <a:rPr lang="en-US" altLang="zh-CN" sz="2200">
                <a:solidFill>
                  <a:srgbClr val="000000"/>
                </a:solidFill>
                <a:latin typeface="Times New Roman" panose="02020603050405020304" pitchFamily="18" charset="0"/>
                <a:cs typeface="Times New Roman" panose="02020603050405020304" pitchFamily="18" charset="0"/>
              </a:rPr>
              <a:t>1.6 kg</a:t>
            </a:r>
            <a:r>
              <a:rPr lang="zh-CN" altLang="zh-CN" sz="2200">
                <a:solidFill>
                  <a:srgbClr val="000000"/>
                </a:solidFill>
                <a:latin typeface="Times New Roman" panose="02020603050405020304" pitchFamily="18" charset="0"/>
                <a:cs typeface="Times New Roman" panose="02020603050405020304" pitchFamily="18" charset="0"/>
              </a:rPr>
              <a:t>的二氧化硫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则至少需要含</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碳酸钙的石灰石多少千克才能将其完全吸收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写出解题过程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计算结果保留一位小数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正确分析出题目给出的已知量和未知量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已知量为二氧化硫的质量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未知量为碳酸钙的质量。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根据二氧化硫的质量可求得碳酸钙的质量。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求出纯净物质量后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再利用公式换算成不纯量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混合物的质量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纯净物的质量</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物质的纯度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即将碳酸钙的质量除以碳酸钙的质量分数可求得石灰石的质量。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Picture 58"/>
          <p:cNvPicPr/>
          <p:nvPr/>
        </p:nvPicPr>
        <p:blipFill>
          <a:blip r:embed="rId4"/>
          <a:stretch>
            <a:fillRect/>
          </a:stretch>
        </p:blipFill>
        <p:spPr>
          <a:xfrm>
            <a:off x="6206457" y="2183092"/>
            <a:ext cx="525783" cy="438151"/>
          </a:xfrm>
          <a:prstGeom prst="rect">
            <a:avLst/>
          </a:prstGeom>
        </p:spPr>
      </p:pic>
      <p:sp>
        <p:nvSpPr>
          <p:cNvPr id="7" name="矩形 6"/>
          <p:cNvSpPr/>
          <p:nvPr/>
        </p:nvSpPr>
        <p:spPr>
          <a:xfrm>
            <a:off x="476036" y="3789039"/>
            <a:ext cx="8159964" cy="2502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50537128"/>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流程图: 可选过程 7">
            <a:hlinkClick r:id="rId3" action="ppaction://hlinksldjump"/>
          </p:cNvPr>
          <p:cNvSpPr/>
          <p:nvPr/>
        </p:nvSpPr>
        <p:spPr>
          <a:xfrm>
            <a:off x="611560" y="90872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chemeClr val="bg1"/>
                </a:solidFill>
                <a:latin typeface="黑体" panose="02010600030101010101" pitchFamily="2" charset="-122"/>
                <a:ea typeface="黑体" panose="02010600030101010101" pitchFamily="2" charset="-122"/>
              </a:rPr>
              <a:t>考点一</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9" name="流程图: 可选过程 8">
            <a:hlinkClick r:id="rId4" action="ppaction://hlinksldjump"/>
          </p:cNvPr>
          <p:cNvSpPr/>
          <p:nvPr/>
        </p:nvSpPr>
        <p:spPr>
          <a:xfrm>
            <a:off x="1547664" y="90872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smtClean="0">
                <a:solidFill>
                  <a:srgbClr val="663300"/>
                </a:solidFill>
                <a:latin typeface="黑体" panose="02010600030101010101" pitchFamily="2" charset="-122"/>
                <a:ea typeface="黑体" panose="02010600030101010101" pitchFamily="2" charset="-122"/>
              </a:rPr>
              <a:t>考点二</a:t>
            </a:r>
            <a:endParaRPr lang="zh-CN" altLang="en-US" sz="1200" dirty="0">
              <a:solidFill>
                <a:srgbClr val="663300"/>
              </a:solidFill>
              <a:latin typeface="黑体" panose="02010600030101010101" pitchFamily="2" charset="-122"/>
              <a:ea typeface="黑体" panose="02010600030101010101" pitchFamily="2" charset="-122"/>
            </a:endParaRPr>
          </a:p>
        </p:txBody>
      </p:sp>
      <p:sp>
        <p:nvSpPr>
          <p:cNvPr id="13" name="燕尾形 12"/>
          <p:cNvSpPr/>
          <p:nvPr/>
        </p:nvSpPr>
        <p:spPr>
          <a:xfrm>
            <a:off x="1587014" y="1020187"/>
            <a:ext cx="72008" cy="72008"/>
          </a:xfrm>
          <a:prstGeom prst="chevron">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985327874"/>
              </p:ext>
            </p:extLst>
          </p:nvPr>
        </p:nvGraphicFramePr>
        <p:xfrm>
          <a:off x="508000" y="2085363"/>
          <a:ext cx="8128000" cy="2941275"/>
        </p:xfrm>
        <a:graphic>
          <a:graphicData uri="http://schemas.openxmlformats.org/presentationml/2006/ole">
            <p:oleObj spid="_x0000_s2051" name="文档" r:id="rId5" imgW="3839157" imgH="1388768" progId="Word.Document.12">
              <p:embed/>
            </p:oleObj>
          </a:graphicData>
        </a:graphic>
      </p:graphicFrame>
    </p:spTree>
    <p:extLst>
      <p:ext uri="{BB962C8B-B14F-4D97-AF65-F5344CB8AC3E}">
        <p14:creationId xmlns:p14="http://schemas.microsoft.com/office/powerpoint/2010/main" xmlns="" val="2918412161"/>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09167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有关化学方程式计算的基本题型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湖北孝感中考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小明喜欢养金鱼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他上网查阅资料得知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鱼缸中每升水的溶氧量低于</a:t>
            </a:r>
            <a:r>
              <a:rPr lang="en-US" altLang="zh-CN" sz="2200">
                <a:solidFill>
                  <a:srgbClr val="000000"/>
                </a:solidFill>
                <a:latin typeface="Times New Roman" panose="02020603050405020304" pitchFamily="18" charset="0"/>
                <a:cs typeface="Times New Roman" panose="02020603050405020304" pitchFamily="18" charset="0"/>
              </a:rPr>
              <a:t>0.003 g</a:t>
            </a:r>
            <a:r>
              <a:rPr lang="zh-CN" altLang="zh-CN" sz="2200">
                <a:solidFill>
                  <a:srgbClr val="000000"/>
                </a:solidFill>
                <a:latin typeface="Times New Roman" panose="02020603050405020304" pitchFamily="18" charset="0"/>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鱼就会死亡。过氧化钙</a:t>
            </a:r>
            <a:r>
              <a:rPr lang="en-US" altLang="zh-CN" sz="2200">
                <a:solidFill>
                  <a:srgbClr val="000000"/>
                </a:solidFill>
                <a:latin typeface="Times New Roman" panose="02020603050405020304" pitchFamily="18" charset="0"/>
                <a:cs typeface="Times New Roman" panose="02020603050405020304" pitchFamily="18" charset="0"/>
              </a:rPr>
              <a:t>(CaO</a:t>
            </a:r>
            <a:r>
              <a:rPr lang="en-US" altLang="zh-CN" sz="2200" baseline="-2500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是一种化学增氧剂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其反应原理是</a:t>
            </a:r>
            <a:r>
              <a:rPr lang="en-US" altLang="zh-CN" sz="2200" smtClean="0">
                <a:solidFill>
                  <a:srgbClr val="000000"/>
                </a:solidFill>
                <a:latin typeface="Times New Roman" panose="02020603050405020304" pitchFamily="18" charset="0"/>
                <a:cs typeface="Times New Roman" panose="02020603050405020304" pitchFamily="18" charset="0"/>
              </a:rPr>
              <a:t>2CaO</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+2H</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O  2Ca(OH)</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smtClean="0">
                <a:solidFill>
                  <a:srgbClr val="000000"/>
                </a:solidFill>
                <a:latin typeface="Times New Roman" panose="02020603050405020304" pitchFamily="18" charset="0"/>
                <a:cs typeface="Times New Roman" panose="02020603050405020304" pitchFamily="18" charset="0"/>
              </a:rPr>
              <a:t>+O</a:t>
            </a:r>
            <a:r>
              <a:rPr lang="en-US" altLang="zh-CN" sz="2200" baseline="-25000"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。请回答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小明将</a:t>
            </a:r>
            <a:r>
              <a:rPr lang="en-US" altLang="zh-CN" sz="2200">
                <a:solidFill>
                  <a:srgbClr val="000000"/>
                </a:solidFill>
                <a:latin typeface="Times New Roman" panose="02020603050405020304" pitchFamily="18" charset="0"/>
                <a:cs typeface="Times New Roman" panose="02020603050405020304" pitchFamily="18" charset="0"/>
              </a:rPr>
              <a:t>2.88 g</a:t>
            </a:r>
            <a:r>
              <a:rPr lang="zh-CN" altLang="zh-CN" sz="2200">
                <a:solidFill>
                  <a:srgbClr val="000000"/>
                </a:solidFill>
                <a:latin typeface="Times New Roman" panose="02020603050405020304" pitchFamily="18" charset="0"/>
                <a:cs typeface="Times New Roman" panose="02020603050405020304" pitchFamily="18" charset="0"/>
              </a:rPr>
              <a:t>过氧化钙放入盛有</a:t>
            </a:r>
            <a:r>
              <a:rPr lang="en-US" altLang="zh-CN" sz="2200">
                <a:solidFill>
                  <a:srgbClr val="000000"/>
                </a:solidFill>
                <a:latin typeface="Times New Roman" panose="02020603050405020304" pitchFamily="18" charset="0"/>
                <a:cs typeface="Times New Roman" panose="02020603050405020304" pitchFamily="18" charset="0"/>
              </a:rPr>
              <a:t>200 L</a:t>
            </a:r>
            <a:r>
              <a:rPr lang="zh-CN" altLang="zh-CN" sz="2200">
                <a:solidFill>
                  <a:srgbClr val="000000"/>
                </a:solidFill>
                <a:latin typeface="Times New Roman" panose="02020603050405020304" pitchFamily="18" charset="0"/>
                <a:cs typeface="Times New Roman" panose="02020603050405020304" pitchFamily="18" charset="0"/>
              </a:rPr>
              <a:t>水的鱼缸中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请你通过计算分析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当氧气完全释放后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鱼缸中水的溶氧量是否符合最低要求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假设产生的氧气完全溶入水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其他因素忽略不计</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根据过氧化钙与水反应的化学方程式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找出过氧化钙与氧气的质量关系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由过氧化钙的质量可以计算生成的氧气的质量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用氧气的质量除以</a:t>
            </a:r>
            <a:r>
              <a:rPr lang="en-US" altLang="zh-CN" sz="2200">
                <a:solidFill>
                  <a:srgbClr val="000000"/>
                </a:solidFill>
                <a:latin typeface="Times New Roman" panose="02020603050405020304" pitchFamily="18" charset="0"/>
                <a:cs typeface="Times New Roman" panose="02020603050405020304" pitchFamily="18" charset="0"/>
              </a:rPr>
              <a:t>200</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L</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可得到鱼缸中水的溶氧量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然后与</a:t>
            </a:r>
            <a:r>
              <a:rPr lang="en-US" altLang="zh-CN" sz="2200">
                <a:solidFill>
                  <a:srgbClr val="000000"/>
                </a:solidFill>
                <a:latin typeface="Times New Roman" panose="02020603050405020304" pitchFamily="18" charset="0"/>
                <a:cs typeface="Times New Roman" panose="02020603050405020304" pitchFamily="18" charset="0"/>
              </a:rPr>
              <a:t>0.003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从而可以判断鱼缸中水的溶氧量是否符合最低要求。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Picture 68"/>
          <p:cNvPicPr/>
          <p:nvPr/>
        </p:nvPicPr>
        <p:blipFill>
          <a:blip r:embed="rId2"/>
          <a:stretch>
            <a:fillRect/>
          </a:stretch>
        </p:blipFill>
        <p:spPr>
          <a:xfrm>
            <a:off x="6948264" y="2359766"/>
            <a:ext cx="580109" cy="327162"/>
          </a:xfrm>
          <a:prstGeom prst="rect">
            <a:avLst/>
          </a:prstGeom>
        </p:spPr>
      </p:pic>
      <p:sp>
        <p:nvSpPr>
          <p:cNvPr id="6" name="矩形 5"/>
          <p:cNvSpPr/>
          <p:nvPr/>
        </p:nvSpPr>
        <p:spPr>
          <a:xfrm>
            <a:off x="476036" y="4293096"/>
            <a:ext cx="8159964" cy="18722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extLst>
              <p:ext uri="{D42A27DB-BD31-4B8C-83A1-F6EECF244321}">
                <p14:modId xmlns:p14="http://schemas.microsoft.com/office/powerpoint/2010/main" xmlns="" val="2137852588"/>
              </p:ext>
            </p:extLst>
          </p:nvPr>
        </p:nvGraphicFramePr>
        <p:xfrm>
          <a:off x="508000" y="1935779"/>
          <a:ext cx="8128000" cy="3240443"/>
        </p:xfrm>
        <a:graphic>
          <a:graphicData uri="http://schemas.openxmlformats.org/presentationml/2006/ole">
            <p:oleObj spid="_x0000_s3075" name="文档" r:id="rId3" imgW="3839157" imgH="1530633" progId="Word.Document.12">
              <p:embed/>
            </p:oleObj>
          </a:graphicData>
        </a:graphic>
      </p:graphicFrame>
    </p:spTree>
    <p:extLst>
      <p:ext uri="{BB962C8B-B14F-4D97-AF65-F5344CB8AC3E}">
        <p14:creationId xmlns:p14="http://schemas.microsoft.com/office/powerpoint/2010/main" xmlns="" val="3253855574"/>
      </p:ext>
    </p:extLst>
  </p:cSld>
  <p:clrMapOvr>
    <a:masterClrMapping/>
  </p:clrMapOvr>
  <p:transition spd="slow">
    <p:cover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492037"/>
            <a:ext cx="8128000" cy="4127925"/>
          </a:xfrm>
          <a:prstGeom prst="rect">
            <a:avLst/>
          </a:prstGeom>
        </p:spPr>
        <p:txBody>
          <a:bodyPr>
            <a:spAutoFit/>
          </a:bodyPr>
          <a:lstStyle/>
          <a:p>
            <a:pPr>
              <a:lnSpc>
                <a:spcPct val="120000"/>
              </a:lnSpc>
              <a:spcAft>
                <a:spcPts val="0"/>
              </a:spcAft>
            </a:pPr>
            <a:r>
              <a:rPr lang="zh-CN" altLang="zh-CN" sz="2200" b="1">
                <a:solidFill>
                  <a:srgbClr val="000000"/>
                </a:solidFill>
                <a:latin typeface="NEU-BZ-S92"/>
                <a:ea typeface="方正书宋_GBK" panose="03000509000000000000" pitchFamily="65" charset="-122"/>
                <a:cs typeface="Times New Roman" panose="02020603050405020304" pitchFamily="18" charset="0"/>
              </a:rPr>
              <a:t>方法点拨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a:solidFill>
                  <a:srgbClr val="000000"/>
                </a:solidFill>
                <a:latin typeface="Times New Roman" panose="02020603050405020304" pitchFamily="18" charset="0"/>
              </a:rPr>
              <a:t> (1)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明确有关反应物和生成物的计算的常见类型</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已知反应物的质量求生成物的质量</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已知生成物的质量求反应物的质量</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已知一种反应物或生成物的质量求另外物质的质量。</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en-US" altLang="zh-CN" sz="2200">
                <a:solidFill>
                  <a:srgbClr val="000000"/>
                </a:solidFill>
                <a:latin typeface="Times New Roman" panose="02020603050405020304" pitchFamily="18" charset="0"/>
              </a:rPr>
              <a:t>(2)</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明确解答此类题目的注意事项</a:t>
            </a:r>
            <a:r>
              <a:rPr lang="en-US" altLang="zh-CN" sz="2200">
                <a:solidFill>
                  <a:srgbClr val="000000"/>
                </a:solidFill>
                <a:latin typeface="Times New Roman" panose="02020603050405020304" pitchFamily="18" charset="0"/>
              </a:rPr>
              <a:t>:</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在解题过程中要注意格式规范。</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化学方程式要配平。</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r>
              <a:rPr lang="zh-CN" altLang="zh-CN" sz="2200">
                <a:solidFill>
                  <a:srgbClr val="000000"/>
                </a:solidFill>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关系式中的数据与物质的化学式要上下对应。</a:t>
            </a:r>
            <a:r>
              <a:rPr lang="en-US" altLang="zh-CN" sz="2200">
                <a:solidFill>
                  <a:srgbClr val="000000"/>
                </a:solidFill>
                <a:latin typeface="Times New Roman" panose="02020603050405020304" pitchFamily="18" charset="0"/>
                <a:ea typeface="仿宋" panose="02010609060101010101" pitchFamily="49" charset="-122"/>
              </a:rPr>
              <a:t/>
            </a:r>
            <a:br>
              <a:rPr lang="en-US" altLang="zh-CN" sz="2200">
                <a:solidFill>
                  <a:srgbClr val="000000"/>
                </a:solidFill>
                <a:latin typeface="Times New Roman" panose="02020603050405020304" pitchFamily="18" charset="0"/>
                <a:ea typeface="仿宋" panose="02010609060101010101" pitchFamily="49" charset="-122"/>
              </a:rPr>
            </a:br>
            <a:endParaRPr lang="zh-CN" altLang="en-US" sz="2200"/>
          </a:p>
        </p:txBody>
      </p:sp>
    </p:spTree>
    <p:extLst>
      <p:ext uri="{BB962C8B-B14F-4D97-AF65-F5344CB8AC3E}">
        <p14:creationId xmlns:p14="http://schemas.microsoft.com/office/powerpoint/2010/main" xmlns="" val="2029150887"/>
      </p:ext>
    </p:extLst>
  </p:cSld>
  <p:clrMapOvr>
    <a:masterClrMapping/>
  </p:clrMapOvr>
  <p:transition spd="slow">
    <p:cover dir="d"/>
  </p:transition>
  <p:timing>
    <p:tnLst>
      <p:par>
        <p:cTn id="1" dur="indefinite" restart="never" nodeType="tmRoot"/>
      </p:par>
    </p:tnLst>
  </p:timing>
</p:sld>
</file>

<file path=ppt/theme/theme1.xml><?xml version="1.0" encoding="utf-8"?>
<a:theme xmlns:a="http://schemas.openxmlformats.org/drawingml/2006/main" name="模块三">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模块三</Template>
  <TotalTime>17</TotalTime>
  <Words>170</Words>
  <Application>Microsoft Office PowerPoint</Application>
  <PresentationFormat>全屏显示(4:3)</PresentationFormat>
  <Paragraphs>31</Paragraphs>
  <Slides>15</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17" baseType="lpstr">
      <vt:lpstr>模块三</vt:lpstr>
      <vt:lpstr>文档</vt:lpstr>
      <vt:lpstr>课题3　利用化学方程式的简单计算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单元整合</dc:title>
  <dc:creator>USER</dc:creator>
  <cp:lastModifiedBy>XKW</cp:lastModifiedBy>
  <cp:revision>20</cp:revision>
  <dcterms:created xsi:type="dcterms:W3CDTF">2014-06-30T02:05:58Z</dcterms:created>
  <dcterms:modified xsi:type="dcterms:W3CDTF">2016-10-09T02:31:30Z</dcterms:modified>
</cp:coreProperties>
</file>