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4" r:id="rId3"/>
    <p:sldId id="281" r:id="rId4"/>
    <p:sldId id="284" r:id="rId5"/>
    <p:sldId id="285" r:id="rId6"/>
    <p:sldId id="282" r:id="rId7"/>
    <p:sldId id="283" r:id="rId8"/>
    <p:sldId id="280" r:id="rId9"/>
    <p:sldId id="286" r:id="rId10"/>
    <p:sldId id="287" r:id="rId11"/>
    <p:sldId id="288" r:id="rId12"/>
    <p:sldId id="289" r:id="rId13"/>
    <p:sldId id="290" r:id="rId14"/>
    <p:sldId id="268" r:id="rId15"/>
    <p:sldId id="291" r:id="rId16"/>
    <p:sldId id="292" r:id="rId17"/>
    <p:sldId id="293" r:id="rId18"/>
    <p:sldId id="294" r:id="rId19"/>
    <p:sldId id="276" r:id="rId20"/>
    <p:sldId id="295" r:id="rId21"/>
    <p:sldId id="296" r:id="rId22"/>
    <p:sldId id="265" r:id="rId23"/>
    <p:sldId id="297" r:id="rId24"/>
    <p:sldId id="298" r:id="rId25"/>
    <p:sldId id="278" r:id="rId26"/>
    <p:sldId id="299" r:id="rId27"/>
    <p:sldId id="300" r:id="rId28"/>
    <p:sldId id="279" r:id="rId29"/>
    <p:sldId id="301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8" d="100"/>
          <a:sy n="88" d="100"/>
        </p:scale>
        <p:origin x="57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3275856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</a:p>
        </p:txBody>
      </p:sp>
    </p:spTree>
    <p:extLst>
      <p:ext uri="{BB962C8B-B14F-4D97-AF65-F5344CB8AC3E}">
        <p14:creationId xmlns="" xmlns:p14="http://schemas.microsoft.com/office/powerpoint/2010/main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121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" Target="../slides/slide2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" Target="../slides/slide2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中考考点精讲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圆角矩形 7">
            <a:hlinkClick r:id="rId17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重点难点突破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8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易混易错辨析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圆角矩形 5">
            <a:hlinkClick r:id="rId19" action="ppaction://hlinksldjump"/>
          </p:cNvPr>
          <p:cNvSpPr/>
          <p:nvPr userDrawn="1"/>
        </p:nvSpPr>
        <p:spPr>
          <a:xfrm>
            <a:off x="3269306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latin typeface="黑体" panose="02010600030101010101" pitchFamily="2" charset="-122"/>
                <a:ea typeface="黑体" panose="02010600030101010101" pitchFamily="2" charset="-122"/>
              </a:rPr>
              <a:t>单元知识导览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61" r:id="rId5"/>
    <p:sldLayoutId id="2147483653" r:id="rId6"/>
    <p:sldLayoutId id="2147483654" r:id="rId7"/>
    <p:sldLayoutId id="2147483651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jpeg"/><Relationship Id="rId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4" Type="http://schemas.openxmlformats.org/officeDocument/2006/relationships/slide" Target="slide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9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slide" Target="sl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package" Target="../embeddings/Microsoft_Office_Word___11.docx"/><Relationship Id="rId5" Type="http://schemas.openxmlformats.org/officeDocument/2006/relationships/image" Target="../media/image28.jpeg"/><Relationship Id="rId4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slide" Target="slide6.xml"/><Relationship Id="rId5" Type="http://schemas.openxmlformats.org/officeDocument/2006/relationships/slide" Target="slide3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9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第五单元	化学方程式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38083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23723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注意事项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为了防止白磷燃烧时锥形瓶底部受热不均匀而炸裂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在锥形瓶底部要铺一层细沙。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气球的作用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一是调节锥形瓶内的压强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起缓冲作用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二是起密封作用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防止实验时锥形瓶内外发生物质交换。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质量守恒定律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参加化学反应的各物质的质量总和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等于反应后生成的各物质的质量总和。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质量守恒定律的应用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解释一些化学变化中的质量问题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求某一反应物或生成物的质量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确定某物质的组成元素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确定化学反应中某种物质的化学式。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92850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88031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易错提醒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质量守恒定律的适用范围是化学变化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不是物理变化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在具体运用质量守恒定律进行解释或计算时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一定要将所有参加反应或生成的物质都考虑进去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气体或沉淀都不能遗漏。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这一定律守恒的对象是质量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只适用于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守恒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而体积、密度、分子数等则不包括在内。这些内容有可能守恒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也有可能不守恒。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L23.eps" descr="id:2147487040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565311" y="2398826"/>
            <a:ext cx="6460691" cy="12961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2203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贵州贵阳中考改编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建立基本的化学观念可以让我们更好地理解化学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如形成守恒观念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可以更好地理解质量守恒定律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下列表述正确的是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水加热后变成了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水蒸气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这一变化符合质量守恒定律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B.32 g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g 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恰好完全反应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 g 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镁条燃烧后固体质量增加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故质量守恒定律不是普遍规律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则蜡烛中一定含有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三种元素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149"/>
          <p:cNvPicPr/>
          <p:nvPr/>
        </p:nvPicPr>
        <p:blipFill>
          <a:blip r:embed="rId5"/>
          <a:stretch>
            <a:fillRect/>
          </a:stretch>
        </p:blipFill>
        <p:spPr>
          <a:xfrm>
            <a:off x="3074833" y="4293096"/>
            <a:ext cx="549206" cy="48520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311099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本题考查对质量守恒定律的理解。质量守恒定律只适用于解释化学变化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而对于物理变化不能用质量守恒定律来解释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镁条燃烧后固体质量增加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增加了参加反应的氧气的质量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遵循质量守恒定律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化学反应前后元素的种类和质量不变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根据蜡烛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氧气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	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二氧化碳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则蜡烛中一定含有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可能含有氧元素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Picture 149"/>
          <p:cNvPicPr/>
          <p:nvPr/>
        </p:nvPicPr>
        <p:blipFill>
          <a:blip r:embed="rId5"/>
          <a:stretch>
            <a:fillRect/>
          </a:stretch>
        </p:blipFill>
        <p:spPr>
          <a:xfrm>
            <a:off x="1707890" y="3717032"/>
            <a:ext cx="549206" cy="48520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099263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6084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质量守恒定律的微观解释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化学反应的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微观解释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在化学反应中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反应前后原子的种类和数目都不变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各原子的质量也不变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所以反应前后的质量总和必然相等。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43605933"/>
              </p:ext>
            </p:extLst>
          </p:nvPr>
        </p:nvGraphicFramePr>
        <p:xfrm>
          <a:off x="323528" y="3065295"/>
          <a:ext cx="8128000" cy="521027"/>
        </p:xfrm>
        <a:graphic>
          <a:graphicData uri="http://schemas.openxmlformats.org/presentationml/2006/ole">
            <p:oleObj spid="_x0000_s6147" name="文档" r:id="rId6" imgW="3839157" imgH="245564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873703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0902"/>
            <a:ext cx="8128000" cy="709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归纳总结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化学反应前后的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L24.eps" descr="id:214748705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982493" y="1916832"/>
            <a:ext cx="3602124" cy="4104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78250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806833757"/>
              </p:ext>
            </p:extLst>
          </p:nvPr>
        </p:nvGraphicFramePr>
        <p:xfrm>
          <a:off x="508000" y="1547974"/>
          <a:ext cx="8128000" cy="783218"/>
        </p:xfrm>
        <a:graphic>
          <a:graphicData uri="http://schemas.openxmlformats.org/presentationml/2006/ole">
            <p:oleObj spid="_x0000_s7171" name="文档" r:id="rId6" imgW="3839157" imgH="370506" progId="Word.Document.12">
              <p:embed/>
            </p:oleObj>
          </a:graphicData>
        </a:graphic>
      </p:graphicFrame>
      <p:pic>
        <p:nvPicPr>
          <p:cNvPr id="7" name="L27.eps" descr="id:214748707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689245" y="2420888"/>
            <a:ext cx="5138274" cy="1696904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508000" y="422763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该反应属于化合反应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分子、原子种类均不变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甲、乙、丙三种物质的分子个数比为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91530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根据反应物和生成物的种类判断反应类型。根据微观示意图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反应物为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生成物为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属于化合反应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由图示可以看出该反应的原子种类没发生变化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分子种类发生了变化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判断参加反应的分子个数比时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应排除未参加反应的分子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如图中一个氧分子未参加反应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故反应中甲、乙、丙三种物质的分子个数比为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155922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587014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834182"/>
            <a:ext cx="8128000" cy="34436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100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名师点题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有关质量守恒定律的微观示意图题的解法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根据化学变化的实质确定化学反应中的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根据反应特点判断反应类型。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对比反应前后分子参与反应的情况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根据反应前后原子个数不变确定是否有反应物分子未参与反应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由此确定参加反应的物质的分子个数比或生成物质的分子的个数比。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="" xmlns:p14="http://schemas.microsoft.com/office/powerpoint/2010/main" val="8253411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42662" y="1282034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化学方程式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化学方程式的定义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用化学式来表示化学反应的式子。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化学方程式的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意义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16865867"/>
              </p:ext>
            </p:extLst>
          </p:nvPr>
        </p:nvGraphicFramePr>
        <p:xfrm>
          <a:off x="508000" y="2492896"/>
          <a:ext cx="8128000" cy="3722445"/>
        </p:xfrm>
        <a:graphic>
          <a:graphicData uri="http://schemas.openxmlformats.org/presentationml/2006/ole">
            <p:oleObj spid="_x0000_s8195" name="文档" r:id="rId6" imgW="3910459" imgH="179096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861485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61796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7863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通过以前的学习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同学们已从质的方面认识了化学反应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即在化学变化中有哪些物质参加了化学反应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反应需要什么条件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结果生成了什么物质。从今天开始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我们将由生成何种物质向生成多少物质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的方面去探究化学反应的客观规律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进一步揭开化学反应的神秘面纱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L22.eps" descr="id:2147486989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481218" y="3388471"/>
            <a:ext cx="6547166" cy="29091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0505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2234407"/>
              </p:ext>
            </p:extLst>
          </p:nvPr>
        </p:nvGraphicFramePr>
        <p:xfrm>
          <a:off x="508000" y="2381171"/>
          <a:ext cx="8128000" cy="2349659"/>
        </p:xfrm>
        <a:graphic>
          <a:graphicData uri="http://schemas.openxmlformats.org/presentationml/2006/ole">
            <p:oleObj spid="_x0000_s9219" name="文档" r:id="rId6" imgW="3839157" imgH="1110438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997371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2544890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广东广州中考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2H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2H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中获取的信息错误的是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在反应前后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元素的种类没有变化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常温下氢气与氧气混合就可以发生反应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C.4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氧气完全反应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g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在反应前后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氢原子和氧原子的数目没有改变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化学反应前后元素及原子的种类、质量不变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根据反应条件可知氢气与氧气在点燃的条件下才能反应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根据化学反应可知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份质量的氢气和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份质量的氧气完全反应可以生成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份质量的水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245"/>
          <p:cNvPicPr/>
          <p:nvPr/>
        </p:nvPicPr>
        <p:blipFill>
          <a:blip r:embed="rId5"/>
          <a:stretch>
            <a:fillRect/>
          </a:stretch>
        </p:blipFill>
        <p:spPr>
          <a:xfrm>
            <a:off x="5436096" y="1310084"/>
            <a:ext cx="551316" cy="48706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76036" y="3789040"/>
            <a:ext cx="815996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4467" y="5373216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117047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84784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一、质量守恒定律的图表题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湖南衡阳中考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把一定质量的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四种物质放入一密闭容器中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在一定条件下反应一段时间后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测得反应后各物质的质量如下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是反应物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一定是催化剂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=2.0	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该反应是化合反应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580412275"/>
              </p:ext>
            </p:extLst>
          </p:nvPr>
        </p:nvGraphicFramePr>
        <p:xfrm>
          <a:off x="508000" y="3193949"/>
          <a:ext cx="8128000" cy="1891235"/>
        </p:xfrm>
        <a:graphic>
          <a:graphicData uri="http://schemas.openxmlformats.org/presentationml/2006/ole">
            <p:oleObj spid="_x0000_s10243" name="文档" r:id="rId5" imgW="3896414" imgH="90700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85831290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本题考查应用质量守恒定律解答问题的能力。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是反应物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是生成物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可能是催化剂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也可能是未反应的杂质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选项中</a:t>
            </a:r>
            <a:r>
              <a:rPr lang="en-US" altLang="zh-CN" sz="2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=6.4+3.2+4.0-5.2-7.2=1.2;D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属于化合反应。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4149080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459927696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</a:t>
            </a: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latin typeface="+mj-ea"/>
                <a:ea typeface="+mj-ea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98303"/>
            <a:ext cx="8128000" cy="3315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解题必备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表格数据分析题解法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未知物质的测定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根据反应前后物质的总质量不变列出等式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求出待测物的质量。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反应物、生成物、催化剂的判定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反应后质量增加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生成物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反应后质量减少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质量不变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可能是催化剂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也可能是未参与反应的杂质。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="" xmlns:p14="http://schemas.microsoft.com/office/powerpoint/2010/main" val="31300444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3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4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13157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二、质量守恒定律的实验探究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宁夏中考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如图是探究质量守恒定律的实验装置图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要用如图继续探究质量守恒定律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若药品不变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改变装置的方法是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若装置不变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改变药品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可选用的一组药品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举一例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L28.eps" descr="id:214748712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987824" y="2082620"/>
            <a:ext cx="2616991" cy="1512168"/>
          </a:xfrm>
          <a:prstGeom prst="rect">
            <a:avLst/>
          </a:prstGeom>
        </p:spPr>
      </p:pic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977027268"/>
              </p:ext>
            </p:extLst>
          </p:nvPr>
        </p:nvGraphicFramePr>
        <p:xfrm>
          <a:off x="395536" y="3612503"/>
          <a:ext cx="8128000" cy="774373"/>
        </p:xfrm>
        <a:graphic>
          <a:graphicData uri="http://schemas.openxmlformats.org/presentationml/2006/ole">
            <p:oleObj spid="_x0000_s11267" name="文档" r:id="rId6" imgW="3839157" imgH="346022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007394255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在验证质量守恒定律时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有气体生成的反应若在敞口容器中进行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生成的气体逸散于空气中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导致天平不平衡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不能用来探究质量守恒定律。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在反应物不变的前提下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要保持天平平衡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应将反应在密闭容器中进行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若改变反应物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应选择没有气体参与的反应。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　二氧化碳气体逸散于空气中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反应在密闭容器中进行　铁钉与硫酸铜溶液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6036" y="4199316"/>
            <a:ext cx="815996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535081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hlinkClick r:id="rId2" action="ppaction://hlinksldjump"/>
          </p:cNvPr>
          <p:cNvSpPr/>
          <p:nvPr/>
        </p:nvSpPr>
        <p:spPr>
          <a:xfrm>
            <a:off x="539552" y="836712"/>
            <a:ext cx="288032" cy="288032"/>
          </a:xfrm>
          <a:prstGeom prst="ellipse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+mj-ea"/>
                <a:ea typeface="+mj-ea"/>
              </a:rPr>
              <a:t>一</a:t>
            </a:r>
            <a:endParaRPr lang="zh-CN" altLang="en-US" sz="1200" dirty="0">
              <a:latin typeface="+mj-ea"/>
              <a:ea typeface="+mj-ea"/>
            </a:endParaRPr>
          </a:p>
        </p:txBody>
      </p:sp>
      <p:sp>
        <p:nvSpPr>
          <p:cNvPr id="3" name="椭圆 2">
            <a:hlinkClick r:id="rId3" action="ppaction://hlinksldjump"/>
          </p:cNvPr>
          <p:cNvSpPr/>
          <p:nvPr/>
        </p:nvSpPr>
        <p:spPr>
          <a:xfrm>
            <a:off x="899592" y="836712"/>
            <a:ext cx="288032" cy="288032"/>
          </a:xfrm>
          <a:prstGeom prst="ellipse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98303"/>
            <a:ext cx="8128000" cy="3315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2200" b="1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方法点拨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任何化学反应都遵守质量守恒定律。造成反应前后天平不平衡的原因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有的反应物或生成物呈现不同状态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其质量没有计算在内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参加反应的或反应生成的气体的质量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反应装置气密性不好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使部分物质进入或逸散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造成质量发生变化。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/>
          </a:p>
        </p:txBody>
      </p:sp>
    </p:spTree>
    <p:extLst>
      <p:ext uri="{BB962C8B-B14F-4D97-AF65-F5344CB8AC3E}">
        <p14:creationId xmlns="" xmlns:p14="http://schemas.microsoft.com/office/powerpoint/2010/main" val="267596365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对化学方程式意义的认识错误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典例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可以测定空气受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污染的程度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发生反应的化学方程式为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+5CO		I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+5CO</a:t>
            </a:r>
            <a:r>
              <a:rPr lang="en-US" altLang="zh-CN" sz="2200" baseline="-250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根据生成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的多少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的含量。关于这个反应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参加反应的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的质量与生成的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的质量比为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参加反应的各物质中的氧原子总数等于生成的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中的氧原子数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反应物所含元素种类与生成物所含元素种类不同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参加反应的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与生成的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的质量比等于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68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2564904"/>
            <a:ext cx="580109" cy="32716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1974711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493123484"/>
              </p:ext>
            </p:extLst>
          </p:nvPr>
        </p:nvGraphicFramePr>
        <p:xfrm>
          <a:off x="508000" y="1772816"/>
          <a:ext cx="8128000" cy="3186096"/>
        </p:xfrm>
        <a:graphic>
          <a:graphicData uri="http://schemas.openxmlformats.org/presentationml/2006/ole">
            <p:oleObj spid="_x0000_s12291" name="文档" r:id="rId3" imgW="3924863" imgH="1538555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4607016"/>
            <a:ext cx="108555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4581128"/>
            <a:ext cx="8096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65686937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78851955"/>
              </p:ext>
            </p:extLst>
          </p:nvPr>
        </p:nvGraphicFramePr>
        <p:xfrm>
          <a:off x="508000" y="2668575"/>
          <a:ext cx="8128000" cy="1774849"/>
        </p:xfrm>
        <a:graphic>
          <a:graphicData uri="http://schemas.openxmlformats.org/presentationml/2006/ole">
            <p:oleObj spid="_x0000_s1028" name="文档" r:id="rId6" imgW="3839157" imgH="83895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3807569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01189540"/>
              </p:ext>
            </p:extLst>
          </p:nvPr>
        </p:nvGraphicFramePr>
        <p:xfrm>
          <a:off x="913217" y="1628800"/>
          <a:ext cx="7448376" cy="3672770"/>
        </p:xfrm>
        <a:graphic>
          <a:graphicData uri="http://schemas.openxmlformats.org/presentationml/2006/ole">
            <p:oleObj spid="_x0000_s2052" name="文档" r:id="rId3" imgW="5634316" imgH="2778616" progId="Word.Document.12">
              <p:embed/>
            </p:oleObj>
          </a:graphicData>
        </a:graphic>
      </p:graphicFrame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5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6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8" name="Picture 142"/>
          <p:cNvPicPr/>
          <p:nvPr/>
        </p:nvPicPr>
        <p:blipFill>
          <a:blip r:embed="rId7"/>
          <a:stretch>
            <a:fillRect/>
          </a:stretch>
        </p:blipFill>
        <p:spPr>
          <a:xfrm>
            <a:off x="546154" y="2656647"/>
            <a:ext cx="293889" cy="136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771992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1580322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流程图: 可选过程 12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051155169"/>
              </p:ext>
            </p:extLst>
          </p:nvPr>
        </p:nvGraphicFramePr>
        <p:xfrm>
          <a:off x="685870" y="2420888"/>
          <a:ext cx="8128000" cy="2224564"/>
        </p:xfrm>
        <a:graphic>
          <a:graphicData uri="http://schemas.openxmlformats.org/presentationml/2006/ole">
            <p:oleObj spid="_x0000_s3076" name="文档" r:id="rId6" imgW="4640046" imgH="1269947" progId="Word.Document.12">
              <p:embed/>
            </p:oleObj>
          </a:graphicData>
        </a:graphic>
      </p:graphicFrame>
      <p:pic>
        <p:nvPicPr>
          <p:cNvPr id="8" name="Picture 142"/>
          <p:cNvPicPr/>
          <p:nvPr/>
        </p:nvPicPr>
        <p:blipFill>
          <a:blip r:embed="rId7"/>
          <a:stretch>
            <a:fillRect/>
          </a:stretch>
        </p:blipFill>
        <p:spPr>
          <a:xfrm>
            <a:off x="395536" y="2656647"/>
            <a:ext cx="293889" cy="1368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22112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流程图: 可选过程 12">
            <a:hlinkClick r:id="rId2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重难感知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趣味情景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流程图: 可选过程 6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知识构建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252311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对质量守恒定律含义的理解和运用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化学方程式的意义、书写与配平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利用化学方程式进行计算的步骤和格式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利用化学方程式进行计算的一般方法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31945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课题</a:t>
            </a:r>
            <a:r>
              <a:rPr lang="en-US" altLang="zh-CN"/>
              <a:t>1</a:t>
            </a:r>
            <a:r>
              <a:rPr lang="zh-CN" altLang="zh-CN"/>
              <a:t>　质量守恒定律</a:t>
            </a:r>
          </a:p>
        </p:txBody>
      </p:sp>
    </p:spTree>
    <p:extLst>
      <p:ext uri="{BB962C8B-B14F-4D97-AF65-F5344CB8AC3E}">
        <p14:creationId xmlns="" xmlns:p14="http://schemas.microsoft.com/office/powerpoint/2010/main" val="109518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19675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考点一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质量守恒定律及其实验探究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验证质量守恒定律的实验方案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446340807"/>
              </p:ext>
            </p:extLst>
          </p:nvPr>
        </p:nvGraphicFramePr>
        <p:xfrm>
          <a:off x="508000" y="2036051"/>
          <a:ext cx="8128000" cy="4662956"/>
        </p:xfrm>
        <a:graphic>
          <a:graphicData uri="http://schemas.openxmlformats.org/presentationml/2006/ole">
            <p:oleObj spid="_x0000_s4100" name="文档" r:id="rId6" imgW="3910459" imgH="224284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11002446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>
            <a:hlinkClick r:id="rId3" action="ppaction://hlinksldjump"/>
          </p:cNvPr>
          <p:cNvSpPr/>
          <p:nvPr/>
        </p:nvSpPr>
        <p:spPr>
          <a:xfrm>
            <a:off x="611560" y="90872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" name="流程图: 可选过程 8">
            <a:hlinkClick r:id="rId4" action="ppaction://hlinksldjump"/>
          </p:cNvPr>
          <p:cNvSpPr/>
          <p:nvPr/>
        </p:nvSpPr>
        <p:spPr>
          <a:xfrm>
            <a:off x="1547664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683568" y="1020187"/>
            <a:ext cx="72008" cy="72008"/>
          </a:xfrm>
          <a:prstGeom prst="chevron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流程图: 可选过程 10">
            <a:hlinkClick r:id="rId5" action="ppaction://hlinksldjump"/>
          </p:cNvPr>
          <p:cNvSpPr/>
          <p:nvPr/>
        </p:nvSpPr>
        <p:spPr>
          <a:xfrm>
            <a:off x="2479778" y="90872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01864606"/>
              </p:ext>
            </p:extLst>
          </p:nvPr>
        </p:nvGraphicFramePr>
        <p:xfrm>
          <a:off x="508000" y="2097382"/>
          <a:ext cx="8128000" cy="2917236"/>
        </p:xfrm>
        <a:graphic>
          <a:graphicData uri="http://schemas.openxmlformats.org/presentationml/2006/ole">
            <p:oleObj spid="_x0000_s5124" name="文档" r:id="rId6" imgW="3910459" imgH="1403170" progId="Word.Document.12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366878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块三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模块三</Template>
  <TotalTime>27</TotalTime>
  <Words>1002</Words>
  <Application>Microsoft Office PowerPoint</Application>
  <PresentationFormat>全屏显示(4:3)</PresentationFormat>
  <Paragraphs>157</Paragraphs>
  <Slides>29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模块三</vt:lpstr>
      <vt:lpstr>文档</vt:lpstr>
      <vt:lpstr>第五单元 化学方程式</vt:lpstr>
      <vt:lpstr>幻灯片 2</vt:lpstr>
      <vt:lpstr>幻灯片 3</vt:lpstr>
      <vt:lpstr>幻灯片 4</vt:lpstr>
      <vt:lpstr>幻灯片 5</vt:lpstr>
      <vt:lpstr>幻灯片 6</vt:lpstr>
      <vt:lpstr>课题1　质量守恒定律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单元整合</dc:title>
  <dc:creator>USER</dc:creator>
  <cp:lastModifiedBy>XKW</cp:lastModifiedBy>
  <cp:revision>22</cp:revision>
  <dcterms:created xsi:type="dcterms:W3CDTF">2014-06-30T02:05:58Z</dcterms:created>
  <dcterms:modified xsi:type="dcterms:W3CDTF">2016-10-09T02:33:56Z</dcterms:modified>
</cp:coreProperties>
</file>