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5" r:id="rId4"/>
    <p:sldId id="259" r:id="rId5"/>
    <p:sldId id="261" r:id="rId6"/>
    <p:sldId id="279" r:id="rId7"/>
    <p:sldId id="280" r:id="rId8"/>
    <p:sldId id="266" r:id="rId9"/>
    <p:sldId id="276" r:id="rId10"/>
    <p:sldId id="267" r:id="rId11"/>
    <p:sldId id="269" r:id="rId12"/>
    <p:sldId id="268" r:id="rId13"/>
    <p:sldId id="278" r:id="rId14"/>
    <p:sldId id="270" r:id="rId15"/>
    <p:sldId id="273" r:id="rId16"/>
    <p:sldId id="272" r:id="rId17"/>
    <p:sldId id="277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229CC-2957-4138-8A52-64FE645DC140}" type="datetimeFigureOut">
              <a:rPr lang="zh-CN" altLang="en-US" smtClean="0"/>
              <a:pPr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14523-0F05-4B27-A5DC-792DF7B3B5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229CC-2957-4138-8A52-64FE645DC140}" type="datetimeFigureOut">
              <a:rPr lang="zh-CN" altLang="en-US" smtClean="0"/>
              <a:pPr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14523-0F05-4B27-A5DC-792DF7B3B5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229CC-2957-4138-8A52-64FE645DC140}" type="datetimeFigureOut">
              <a:rPr lang="zh-CN" altLang="en-US" smtClean="0"/>
              <a:pPr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14523-0F05-4B27-A5DC-792DF7B3B5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229CC-2957-4138-8A52-64FE645DC140}" type="datetimeFigureOut">
              <a:rPr lang="zh-CN" altLang="en-US" smtClean="0"/>
              <a:pPr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14523-0F05-4B27-A5DC-792DF7B3B5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229CC-2957-4138-8A52-64FE645DC140}" type="datetimeFigureOut">
              <a:rPr lang="zh-CN" altLang="en-US" smtClean="0"/>
              <a:pPr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14523-0F05-4B27-A5DC-792DF7B3B5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229CC-2957-4138-8A52-64FE645DC140}" type="datetimeFigureOut">
              <a:rPr lang="zh-CN" altLang="en-US" smtClean="0"/>
              <a:pPr/>
              <a:t>2017/2/19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14523-0F05-4B27-A5DC-792DF7B3B5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229CC-2957-4138-8A52-64FE645DC140}" type="datetimeFigureOut">
              <a:rPr lang="zh-CN" altLang="en-US" smtClean="0"/>
              <a:pPr/>
              <a:t>2017/2/19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14523-0F05-4B27-A5DC-792DF7B3B5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229CC-2957-4138-8A52-64FE645DC140}" type="datetimeFigureOut">
              <a:rPr lang="zh-CN" altLang="en-US" smtClean="0"/>
              <a:pPr/>
              <a:t>2017/2/19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14523-0F05-4B27-A5DC-792DF7B3B5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229CC-2957-4138-8A52-64FE645DC140}" type="datetimeFigureOut">
              <a:rPr lang="zh-CN" altLang="en-US" smtClean="0"/>
              <a:pPr/>
              <a:t>2017/2/19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14523-0F05-4B27-A5DC-792DF7B3B5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229CC-2957-4138-8A52-64FE645DC140}" type="datetimeFigureOut">
              <a:rPr lang="zh-CN" altLang="en-US" smtClean="0"/>
              <a:pPr/>
              <a:t>2017/2/19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14523-0F05-4B27-A5DC-792DF7B3B5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229CC-2957-4138-8A52-64FE645DC140}" type="datetimeFigureOut">
              <a:rPr lang="zh-CN" altLang="en-US" smtClean="0"/>
              <a:pPr/>
              <a:t>2017/2/19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14523-0F05-4B27-A5DC-792DF7B3B5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1229CC-2957-4138-8A52-64FE645DC140}" type="datetimeFigureOut">
              <a:rPr lang="zh-CN" altLang="en-US" smtClean="0"/>
              <a:pPr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14523-0F05-4B27-A5DC-792DF7B3B5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142976" y="2786058"/>
            <a:ext cx="6886270" cy="805349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69975">
              <a:defRPr/>
            </a:pPr>
            <a:endParaRPr lang="zh-CN" altLang="en-US" sz="28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428728" y="2812357"/>
            <a:ext cx="664373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069975"/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第一单元  开放与革新的时代</a:t>
            </a:r>
          </a:p>
        </p:txBody>
      </p:sp>
      <p:sp>
        <p:nvSpPr>
          <p:cNvPr id="50186" name="WordArt 10"/>
          <p:cNvSpPr>
            <a:spLocks noChangeArrowheads="1" noChangeShapeType="1" noTextEdit="1"/>
          </p:cNvSpPr>
          <p:nvPr/>
        </p:nvSpPr>
        <p:spPr bwMode="auto">
          <a:xfrm>
            <a:off x="1571604" y="4429132"/>
            <a:ext cx="5786478" cy="88988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6000" b="1" kern="10" dirty="0">
                <a:ln w="12700">
                  <a:solidFill>
                    <a:srgbClr val="996633"/>
                  </a:solidFill>
                  <a:round/>
                  <a:headEnd/>
                  <a:tailEnd/>
                </a:ln>
                <a:solidFill>
                  <a:srgbClr val="996633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6000" b="1" kern="10" dirty="0">
                <a:ln w="12700">
                  <a:solidFill>
                    <a:srgbClr val="996633"/>
                  </a:solidFill>
                  <a:round/>
                  <a:headEnd/>
                  <a:tailEnd/>
                </a:ln>
                <a:solidFill>
                  <a:srgbClr val="996633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6000" b="1" kern="10" dirty="0">
                <a:ln w="12700">
                  <a:solidFill>
                    <a:srgbClr val="996633"/>
                  </a:solidFill>
                  <a:round/>
                  <a:headEnd/>
                  <a:tailEnd/>
                </a:ln>
                <a:solidFill>
                  <a:srgbClr val="996633"/>
                </a:solidFill>
                <a:latin typeface="黑体" pitchFamily="49" charset="-122"/>
                <a:ea typeface="黑体" pitchFamily="49" charset="-122"/>
              </a:rPr>
              <a:t>课  隋的兴亡</a:t>
            </a:r>
          </a:p>
        </p:txBody>
      </p:sp>
      <p:sp>
        <p:nvSpPr>
          <p:cNvPr id="3083" name="AutoShape 13" descr="u=2798583238,3327205305&amp;fm=15&amp;gp=0"/>
          <p:cNvSpPr>
            <a:spLocks noChangeAspect="1" noChangeArrowheads="1"/>
          </p:cNvSpPr>
          <p:nvPr/>
        </p:nvSpPr>
        <p:spPr bwMode="auto">
          <a:xfrm>
            <a:off x="4451350" y="3267075"/>
            <a:ext cx="2413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4" name="AutoShape 14" descr="u=2798583238,3327205305&amp;fm=15&amp;gp=0"/>
          <p:cNvSpPr>
            <a:spLocks noChangeAspect="1" noChangeArrowheads="1"/>
          </p:cNvSpPr>
          <p:nvPr/>
        </p:nvSpPr>
        <p:spPr bwMode="auto">
          <a:xfrm>
            <a:off x="4451350" y="3267075"/>
            <a:ext cx="2413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191" name="Text Box 15"/>
          <p:cNvSpPr txBox="1">
            <a:spLocks noChangeArrowheads="1"/>
          </p:cNvSpPr>
          <p:nvPr/>
        </p:nvSpPr>
        <p:spPr bwMode="auto">
          <a:xfrm>
            <a:off x="0" y="142852"/>
            <a:ext cx="493204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国家的产生和社会变革</a:t>
            </a:r>
          </a:p>
        </p:txBody>
      </p:sp>
      <p:sp>
        <p:nvSpPr>
          <p:cNvPr id="50192" name="Text Box 16"/>
          <p:cNvSpPr txBox="1">
            <a:spLocks noChangeArrowheads="1"/>
          </p:cNvSpPr>
          <p:nvPr/>
        </p:nvSpPr>
        <p:spPr bwMode="auto">
          <a:xfrm>
            <a:off x="4788024" y="214860"/>
            <a:ext cx="407025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CC66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b="1" dirty="0">
                <a:solidFill>
                  <a:srgbClr val="CC6600"/>
                </a:solidFill>
                <a:latin typeface="黑体" pitchFamily="49" charset="-122"/>
                <a:ea typeface="黑体" pitchFamily="49" charset="-122"/>
              </a:rPr>
              <a:t>夏、商、周</a:t>
            </a:r>
          </a:p>
        </p:txBody>
      </p:sp>
      <p:sp>
        <p:nvSpPr>
          <p:cNvPr id="50193" name="Text Box 17"/>
          <p:cNvSpPr txBox="1">
            <a:spLocks noChangeArrowheads="1"/>
          </p:cNvSpPr>
          <p:nvPr/>
        </p:nvSpPr>
        <p:spPr bwMode="auto">
          <a:xfrm>
            <a:off x="0" y="986732"/>
            <a:ext cx="468630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大一统的建立和巩固</a:t>
            </a:r>
          </a:p>
        </p:txBody>
      </p:sp>
      <p:sp>
        <p:nvSpPr>
          <p:cNvPr id="50194" name="Text Box 18"/>
          <p:cNvSpPr txBox="1">
            <a:spLocks noChangeArrowheads="1"/>
          </p:cNvSpPr>
          <p:nvPr/>
        </p:nvSpPr>
        <p:spPr bwMode="auto">
          <a:xfrm>
            <a:off x="4427984" y="1006948"/>
            <a:ext cx="357304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CC66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b="1" dirty="0">
                <a:solidFill>
                  <a:srgbClr val="CC6600"/>
                </a:solidFill>
                <a:latin typeface="黑体" pitchFamily="49" charset="-122"/>
                <a:ea typeface="黑体" pitchFamily="49" charset="-122"/>
              </a:rPr>
              <a:t>秦、汉</a:t>
            </a:r>
          </a:p>
        </p:txBody>
      </p:sp>
      <p:sp>
        <p:nvSpPr>
          <p:cNvPr id="50195" name="Text Box 19"/>
          <p:cNvSpPr txBox="1">
            <a:spLocks noChangeArrowheads="1"/>
          </p:cNvSpPr>
          <p:nvPr/>
        </p:nvSpPr>
        <p:spPr bwMode="auto">
          <a:xfrm>
            <a:off x="4788024" y="1871044"/>
            <a:ext cx="435597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CC66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b="1" dirty="0">
                <a:solidFill>
                  <a:srgbClr val="CC6600"/>
                </a:solidFill>
                <a:latin typeface="黑体" pitchFamily="49" charset="-122"/>
                <a:ea typeface="黑体" pitchFamily="49" charset="-122"/>
              </a:rPr>
              <a:t>三国两晋南北朝</a:t>
            </a:r>
          </a:p>
        </p:txBody>
      </p:sp>
      <p:sp>
        <p:nvSpPr>
          <p:cNvPr id="50196" name="Text Box 20"/>
          <p:cNvSpPr txBox="1">
            <a:spLocks noChangeArrowheads="1"/>
          </p:cNvSpPr>
          <p:nvPr/>
        </p:nvSpPr>
        <p:spPr bwMode="auto">
          <a:xfrm>
            <a:off x="0" y="1824932"/>
            <a:ext cx="463073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政权分立与民族汇聚</a:t>
            </a: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2714612" y="3671244"/>
            <a:ext cx="642938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dirty="0">
                <a:solidFill>
                  <a:srgbClr val="CC66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b="1" dirty="0">
                <a:solidFill>
                  <a:srgbClr val="CC6600"/>
                </a:solidFill>
                <a:latin typeface="黑体" pitchFamily="49" charset="-122"/>
                <a:ea typeface="黑体" pitchFamily="49" charset="-122"/>
              </a:rPr>
              <a:t>隋唐（公元</a:t>
            </a:r>
            <a:r>
              <a:rPr lang="en-US" altLang="zh-CN" sz="3600" b="1" dirty="0">
                <a:solidFill>
                  <a:srgbClr val="CC6600"/>
                </a:solidFill>
                <a:latin typeface="黑体" pitchFamily="49" charset="-122"/>
                <a:ea typeface="黑体" pitchFamily="49" charset="-122"/>
              </a:rPr>
              <a:t>6—10</a:t>
            </a:r>
            <a:r>
              <a:rPr lang="zh-CN" altLang="en-US" sz="3600" b="1" dirty="0">
                <a:solidFill>
                  <a:srgbClr val="CC6600"/>
                </a:solidFill>
                <a:latin typeface="黑体" pitchFamily="49" charset="-122"/>
                <a:ea typeface="黑体" pitchFamily="49" charset="-122"/>
              </a:rPr>
              <a:t>世纪）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01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50192" grpId="0"/>
      <p:bldP spid="50193" grpId="0"/>
      <p:bldP spid="50194" grpId="0"/>
      <p:bldP spid="50195" grpId="0"/>
      <p:bldP spid="50196" grpId="0"/>
      <p:bldP spid="5019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大运河a"/>
          <p:cNvPicPr>
            <a:picLocks noChangeAspect="1" noChangeArrowheads="1"/>
          </p:cNvPicPr>
          <p:nvPr/>
        </p:nvPicPr>
        <p:blipFill>
          <a:blip r:embed="rId3" cstate="print"/>
          <a:srcRect l="17500" t="8888" r="5833" b="12222"/>
          <a:stretch>
            <a:fillRect/>
          </a:stretch>
        </p:blipFill>
        <p:spPr bwMode="auto">
          <a:xfrm>
            <a:off x="3925409" y="0"/>
            <a:ext cx="5218591" cy="5373216"/>
          </a:xfrm>
          <a:prstGeom prst="rect">
            <a:avLst/>
          </a:prstGeom>
          <a:noFill/>
          <a:ln w="9525">
            <a:solidFill>
              <a:srgbClr val="008080"/>
            </a:solidFill>
            <a:miter lim="800000"/>
            <a:headEnd/>
            <a:tailEnd/>
          </a:ln>
        </p:spPr>
      </p:pic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0" y="0"/>
            <a:ext cx="41399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/>
              <a:t>1.</a:t>
            </a:r>
            <a:r>
              <a:rPr lang="zh-CN" altLang="en-US" sz="3600" b="1" dirty="0"/>
              <a:t>大运河开凿</a:t>
            </a:r>
            <a:r>
              <a:rPr lang="zh-CN" altLang="en-US" sz="3600" b="1" dirty="0">
                <a:solidFill>
                  <a:srgbClr val="FF0000"/>
                </a:solidFill>
              </a:rPr>
              <a:t>目的</a:t>
            </a:r>
            <a:r>
              <a:rPr lang="zh-CN" altLang="en-US" sz="3600" b="1" dirty="0"/>
              <a:t>：</a:t>
            </a:r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4581128"/>
            <a:ext cx="37147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en-US" altLang="zh-CN" sz="3600" b="1" dirty="0"/>
              <a:t>3.</a:t>
            </a:r>
            <a:r>
              <a:rPr lang="zh-CN" altLang="en-US" sz="3600" b="1" dirty="0"/>
              <a:t>大运河开凿的</a:t>
            </a:r>
            <a:r>
              <a:rPr lang="zh-CN" altLang="en-US" sz="3600" b="1" dirty="0">
                <a:solidFill>
                  <a:srgbClr val="FF0000"/>
                </a:solidFill>
              </a:rPr>
              <a:t>影响</a:t>
            </a: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0" y="620688"/>
            <a:ext cx="385420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/>
              <a:t>加强</a:t>
            </a:r>
            <a:r>
              <a:rPr lang="zh-CN" altLang="en-US" sz="3200" b="1" dirty="0">
                <a:solidFill>
                  <a:srgbClr val="FF0000"/>
                </a:solidFill>
              </a:rPr>
              <a:t>南北</a:t>
            </a:r>
            <a:r>
              <a:rPr lang="zh-CN" altLang="en-US" sz="3200" b="1" dirty="0"/>
              <a:t>政治、经济、文化联系和交</a:t>
            </a:r>
            <a:r>
              <a:rPr lang="zh-CN" altLang="en-US" sz="3200" b="1" dirty="0" smtClean="0"/>
              <a:t>流</a:t>
            </a:r>
            <a:r>
              <a:rPr lang="en-US" altLang="zh-CN" sz="3200" b="1" dirty="0" smtClean="0"/>
              <a:t>,</a:t>
            </a:r>
            <a:r>
              <a:rPr lang="zh-CN" altLang="en-US" sz="3200" b="1" dirty="0" smtClean="0"/>
              <a:t>巩固对全国的统治。</a:t>
            </a:r>
            <a:endParaRPr lang="zh-CN" altLang="en-US" sz="3200" b="1" dirty="0"/>
          </a:p>
        </p:txBody>
      </p: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0" y="2564904"/>
            <a:ext cx="38290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dirty="0"/>
              <a:t>2. </a:t>
            </a:r>
            <a:r>
              <a:rPr lang="zh-CN" altLang="en-US" sz="3600" b="1" dirty="0"/>
              <a:t>开凿大运河的</a:t>
            </a:r>
            <a:r>
              <a:rPr lang="zh-CN" altLang="en-US" sz="3600" b="1" dirty="0">
                <a:solidFill>
                  <a:srgbClr val="FF3300"/>
                </a:solidFill>
              </a:rPr>
              <a:t>皇帝</a:t>
            </a:r>
            <a:r>
              <a:rPr lang="zh-CN" altLang="en-US" sz="3600" b="1" dirty="0">
                <a:solidFill>
                  <a:schemeClr val="tx2"/>
                </a:solidFill>
              </a:rPr>
              <a:t>：</a:t>
            </a:r>
          </a:p>
        </p:txBody>
      </p:sp>
      <p:sp>
        <p:nvSpPr>
          <p:cNvPr id="59402" name="Rectangle 10"/>
          <p:cNvSpPr>
            <a:spLocks noChangeArrowheads="1"/>
          </p:cNvSpPr>
          <p:nvPr/>
        </p:nvSpPr>
        <p:spPr bwMode="auto">
          <a:xfrm>
            <a:off x="611560" y="3789040"/>
            <a:ext cx="2088232" cy="70788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</a:rPr>
              <a:t>隋</a:t>
            </a:r>
            <a:r>
              <a:rPr lang="zh-CN" altLang="en-US" sz="4000" b="1" dirty="0">
                <a:solidFill>
                  <a:srgbClr val="FF0000"/>
                </a:solidFill>
              </a:rPr>
              <a:t>炀</a:t>
            </a:r>
            <a:r>
              <a:rPr lang="zh-CN" altLang="en-US" sz="3200" b="1" dirty="0">
                <a:solidFill>
                  <a:srgbClr val="FF0000"/>
                </a:solidFill>
              </a:rPr>
              <a:t>帝</a:t>
            </a:r>
          </a:p>
        </p:txBody>
      </p:sp>
      <p:sp>
        <p:nvSpPr>
          <p:cNvPr id="150542" name="Text Box 14"/>
          <p:cNvSpPr txBox="1">
            <a:spLocks noChangeArrowheads="1"/>
          </p:cNvSpPr>
          <p:nvPr/>
        </p:nvSpPr>
        <p:spPr bwMode="auto">
          <a:xfrm>
            <a:off x="0" y="0"/>
            <a:ext cx="3851920" cy="6786473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</a:rPr>
              <a:t>3.</a:t>
            </a:r>
            <a:r>
              <a:rPr lang="zh-CN" altLang="en-US" sz="3000" b="1" dirty="0">
                <a:solidFill>
                  <a:srgbClr val="FF0000"/>
                </a:solidFill>
              </a:rPr>
              <a:t>作用</a:t>
            </a:r>
            <a:r>
              <a:rPr lang="zh-CN" altLang="en-US" sz="3000" b="1" dirty="0"/>
              <a:t>：</a:t>
            </a:r>
          </a:p>
          <a:p>
            <a:pPr>
              <a:spcBef>
                <a:spcPct val="50000"/>
              </a:spcBef>
            </a:pPr>
            <a:r>
              <a:rPr lang="zh-CN" altLang="en-US" sz="3000" b="1" dirty="0"/>
              <a:t>（</a:t>
            </a:r>
            <a:r>
              <a:rPr lang="en-US" altLang="zh-CN" sz="3000" b="1" dirty="0"/>
              <a:t>1</a:t>
            </a:r>
            <a:r>
              <a:rPr lang="zh-CN" altLang="en-US" sz="3000" b="1" dirty="0" smtClean="0"/>
              <a:t>）大运河通航后不仅成为南北政治、经济、文化联系的纽带，也成为沟通亚洲内陆“丝绸之路”和海上“丝绸之路”的枢纽。</a:t>
            </a:r>
            <a:endParaRPr lang="zh-CN" altLang="en-US" sz="3000" b="1" dirty="0"/>
          </a:p>
          <a:p>
            <a:pPr>
              <a:spcBef>
                <a:spcPct val="50000"/>
              </a:spcBef>
            </a:pPr>
            <a:r>
              <a:rPr lang="zh-CN" altLang="en-US" sz="3000" b="1" dirty="0"/>
              <a:t>（</a:t>
            </a:r>
            <a:r>
              <a:rPr lang="en-US" altLang="zh-CN" sz="3000" b="1" dirty="0"/>
              <a:t>2</a:t>
            </a:r>
            <a:r>
              <a:rPr lang="zh-CN" altLang="en-US" sz="3000" b="1" dirty="0" smtClean="0"/>
              <a:t>）促进了沿岸地区城镇和工商业发展。</a:t>
            </a:r>
            <a:endParaRPr lang="zh-CN" altLang="en-US" sz="3000" b="1" dirty="0"/>
          </a:p>
          <a:p>
            <a:pPr>
              <a:spcBef>
                <a:spcPct val="50000"/>
              </a:spcBef>
            </a:pPr>
            <a:r>
              <a:rPr lang="zh-CN" altLang="en-US" sz="3000" b="1" dirty="0" smtClean="0"/>
              <a:t>（</a:t>
            </a:r>
            <a:r>
              <a:rPr lang="en-US" altLang="zh-CN" sz="3000" b="1" dirty="0" smtClean="0"/>
              <a:t>3</a:t>
            </a:r>
            <a:r>
              <a:rPr lang="zh-CN" altLang="en-US" sz="3000" b="1" dirty="0" smtClean="0"/>
              <a:t>）此后，历朝对运河不断疏浚、改造，使他持续发挥着贯通南北动脉的作用。</a:t>
            </a:r>
            <a:endParaRPr lang="zh-CN" alt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054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054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0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0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0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0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0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0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05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05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8" grpId="0"/>
      <p:bldP spid="59399" grpId="0"/>
      <p:bldP spid="59400" grpId="0"/>
      <p:bldP spid="59401" grpId="0"/>
      <p:bldP spid="59402" grpId="0"/>
      <p:bldP spid="15054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b5ce925406381d263b2935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4" name="Picture 4" descr="60967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5" name="Picture 5" descr="10107947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257300"/>
            <a:ext cx="914400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9" name="Picture 9" descr="1661852016363382925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56007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0" name="Text Box 10"/>
          <p:cNvSpPr txBox="1">
            <a:spLocks noChangeArrowheads="1"/>
          </p:cNvSpPr>
          <p:nvPr/>
        </p:nvSpPr>
        <p:spPr bwMode="auto">
          <a:xfrm>
            <a:off x="0" y="1"/>
            <a:ext cx="4716016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8000"/>
                </a:solidFill>
              </a:rPr>
              <a:t>    </a:t>
            </a:r>
            <a:r>
              <a:rPr lang="en-US" altLang="zh-CN" sz="3200" b="1" dirty="0"/>
              <a:t>2014</a:t>
            </a:r>
            <a:r>
              <a:rPr lang="zh-CN" altLang="en-US" sz="3200" b="1" dirty="0"/>
              <a:t>年</a:t>
            </a:r>
            <a:r>
              <a:rPr lang="en-US" altLang="zh-CN" sz="3200" b="1" dirty="0"/>
              <a:t>6</a:t>
            </a:r>
            <a:r>
              <a:rPr lang="zh-CN" altLang="en-US" sz="3200" b="1" dirty="0"/>
              <a:t>月</a:t>
            </a:r>
            <a:r>
              <a:rPr lang="en-US" altLang="zh-CN" sz="3200" b="1" dirty="0"/>
              <a:t>22</a:t>
            </a:r>
            <a:r>
              <a:rPr lang="zh-CN" altLang="en-US" sz="3200" b="1" dirty="0"/>
              <a:t>日， “中国大运河”被列入世界遗产名录。 </a:t>
            </a:r>
          </a:p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zh-CN" altLang="en-US" sz="3200" b="1" dirty="0"/>
              <a:t>    世界遗产委员会认为，大运河是</a:t>
            </a:r>
            <a:r>
              <a:rPr lang="zh-CN" altLang="en-US" sz="3200" b="1" dirty="0">
                <a:solidFill>
                  <a:srgbClr val="FF3300"/>
                </a:solidFill>
              </a:rPr>
              <a:t>世界上最长的、最古老</a:t>
            </a:r>
            <a:r>
              <a:rPr lang="zh-CN" altLang="en-US" sz="3200" b="1" dirty="0"/>
              <a:t>的人工水道，也是工业革命前</a:t>
            </a:r>
            <a:r>
              <a:rPr lang="zh-CN" altLang="en-US" sz="3200" b="1" dirty="0">
                <a:solidFill>
                  <a:srgbClr val="FF3300"/>
                </a:solidFill>
              </a:rPr>
              <a:t>规模最大、范围最广</a:t>
            </a:r>
            <a:r>
              <a:rPr lang="zh-CN" altLang="en-US" sz="3200" b="1" dirty="0"/>
              <a:t>的土木工程项目，它促进了中国</a:t>
            </a:r>
            <a:r>
              <a:rPr lang="zh-CN" altLang="en-US" sz="3200" b="1" dirty="0">
                <a:solidFill>
                  <a:srgbClr val="FF3300"/>
                </a:solidFill>
              </a:rPr>
              <a:t>南北</a:t>
            </a:r>
            <a:r>
              <a:rPr lang="zh-CN" altLang="en-US" sz="3200" b="1" dirty="0"/>
              <a:t>物资的交流和领土的</a:t>
            </a:r>
            <a:r>
              <a:rPr lang="zh-CN" altLang="en-US" sz="3200" b="1" dirty="0">
                <a:solidFill>
                  <a:srgbClr val="FF3300"/>
                </a:solidFill>
              </a:rPr>
              <a:t>统一</a:t>
            </a:r>
            <a:r>
              <a:rPr lang="zh-CN" altLang="en-US" sz="3200" b="1" dirty="0"/>
              <a:t>管辖，反映出中国人民高超的</a:t>
            </a:r>
            <a:r>
              <a:rPr lang="zh-CN" altLang="en-US" sz="3200" b="1" dirty="0">
                <a:solidFill>
                  <a:srgbClr val="FF3300"/>
                </a:solidFill>
              </a:rPr>
              <a:t>智慧、决心和勇气</a:t>
            </a:r>
            <a:r>
              <a:rPr lang="zh-CN" altLang="en-US" sz="3200" b="1" dirty="0"/>
              <a:t>，以及东方文明在</a:t>
            </a:r>
            <a:r>
              <a:rPr lang="zh-CN" altLang="en-US" sz="3200" b="1" dirty="0">
                <a:solidFill>
                  <a:srgbClr val="FF3300"/>
                </a:solidFill>
              </a:rPr>
              <a:t>水利技术和管理能力</a:t>
            </a:r>
            <a:r>
              <a:rPr lang="zh-CN" altLang="en-US" sz="3200" b="1" dirty="0"/>
              <a:t>方面的杰出成就</a:t>
            </a:r>
            <a:r>
              <a:rPr lang="zh-CN" altLang="en-US" sz="3200" b="1" dirty="0">
                <a:solidFill>
                  <a:srgbClr val="008000"/>
                </a:solidFill>
              </a:rPr>
              <a:t>。 </a:t>
            </a:r>
          </a:p>
        </p:txBody>
      </p:sp>
    </p:spTree>
  </p:cSld>
  <p:clrMapOvr>
    <a:masterClrMapping/>
  </p:clrMapOvr>
  <p:transition spd="slow">
    <p:blinds/>
    <p:sndAc>
      <p:stSnd>
        <p:snd r:embed="rId2" name="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30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大运河a"/>
          <p:cNvPicPr>
            <a:picLocks noChangeAspect="1" noChangeArrowheads="1"/>
          </p:cNvPicPr>
          <p:nvPr/>
        </p:nvPicPr>
        <p:blipFill>
          <a:blip r:embed="rId2" cstate="print"/>
          <a:srcRect l="17500" t="8888" r="5833" b="12222"/>
          <a:stretch>
            <a:fillRect/>
          </a:stretch>
        </p:blipFill>
        <p:spPr bwMode="auto">
          <a:xfrm>
            <a:off x="-1" y="0"/>
            <a:ext cx="5360117" cy="6858000"/>
          </a:xfrm>
          <a:prstGeom prst="rect">
            <a:avLst/>
          </a:prstGeom>
          <a:noFill/>
          <a:ln w="9525">
            <a:solidFill>
              <a:srgbClr val="008080"/>
            </a:solidFill>
            <a:miter lim="800000"/>
            <a:headEnd/>
            <a:tailEnd/>
          </a:ln>
        </p:spPr>
      </p:pic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5364088" y="0"/>
            <a:ext cx="348615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itchFamily="18" charset="0"/>
              </a:rPr>
              <a:t>   </a:t>
            </a:r>
            <a:r>
              <a:rPr lang="zh-CN" altLang="en-US" sz="3200" b="1" dirty="0" smtClean="0">
                <a:latin typeface="Times New Roman" pitchFamily="18" charset="0"/>
              </a:rPr>
              <a:t>     </a:t>
            </a:r>
            <a:r>
              <a:rPr lang="zh-CN" altLang="en-US" sz="3200" b="1" dirty="0">
                <a:latin typeface="Times New Roman" pitchFamily="18" charset="0"/>
              </a:rPr>
              <a:t>假如你是隋朝时杭州的一个读书人，要去洛阳赶考，最好的方式是？</a:t>
            </a:r>
          </a:p>
        </p:txBody>
      </p:sp>
      <p:sp>
        <p:nvSpPr>
          <p:cNvPr id="150542" name="Text Box 14"/>
          <p:cNvSpPr txBox="1">
            <a:spLocks noChangeArrowheads="1"/>
          </p:cNvSpPr>
          <p:nvPr/>
        </p:nvSpPr>
        <p:spPr bwMode="auto">
          <a:xfrm>
            <a:off x="5429256" y="4500570"/>
            <a:ext cx="3457575" cy="175432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</a:rPr>
              <a:t>    说明：中国人民勤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劳智</a:t>
            </a:r>
            <a:r>
              <a:rPr lang="zh-CN" altLang="en-US" sz="3600" b="1" dirty="0">
                <a:solidFill>
                  <a:srgbClr val="FF0000"/>
                </a:solidFill>
              </a:rPr>
              <a:t>慧，富有创造力</a:t>
            </a:r>
            <a:r>
              <a:rPr lang="en-US" altLang="zh-CN" sz="3600" b="1" dirty="0">
                <a:solidFill>
                  <a:srgbClr val="FF0000"/>
                </a:solidFill>
              </a:rPr>
              <a:t>……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86380" y="2071678"/>
            <a:ext cx="37147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“北通涿郡之渔商，南运江都之转输，其为利也博哉！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天下转漕，仰此一渠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0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0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3" grpId="0"/>
      <p:bldP spid="15054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zh-CN" altLang="zh-CN" b="1" dirty="0" smtClean="0">
                <a:latin typeface="+mj-ea"/>
                <a:ea typeface="+mj-ea"/>
              </a:rPr>
              <a:t>材料一：“千里长河一旦开，亡隋波浪九天来。银帆未落干戈起，惆怅龙舟更不回。</a:t>
            </a:r>
            <a:r>
              <a:rPr lang="en-US" altLang="zh-CN" b="1" dirty="0" smtClean="0">
                <a:latin typeface="+mj-ea"/>
                <a:ea typeface="+mj-ea"/>
              </a:rPr>
              <a:t>         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——胡曾《汴水》</a:t>
            </a:r>
          </a:p>
          <a:p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材料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二：“尽道隋亡为此河，至今千里赖通波。若无水殿龙舟事，共禹论功不较多。  ——皮日休《汴河怀古》</a:t>
            </a: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 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）概述皮日休对隋朝开凿大运河的看法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？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zh-CN" b="1" dirty="0" smtClean="0"/>
          </a:p>
          <a:p>
            <a:r>
              <a:rPr lang="en-US" altLang="zh-CN" b="1" dirty="0" smtClean="0"/>
              <a:t> </a:t>
            </a:r>
            <a:r>
              <a:rPr lang="zh-CN" altLang="zh-CN" b="1" dirty="0" smtClean="0"/>
              <a:t>（</a:t>
            </a:r>
            <a:r>
              <a:rPr lang="en-US" altLang="zh-CN" b="1" dirty="0" smtClean="0"/>
              <a:t>3</a:t>
            </a:r>
            <a:r>
              <a:rPr lang="zh-CN" altLang="zh-CN" b="1" dirty="0" smtClean="0"/>
              <a:t>）你同意上述哪位作者的观点，为什么？</a:t>
            </a:r>
          </a:p>
          <a:p>
            <a:pPr>
              <a:buNone/>
            </a:pP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8001032"/>
            <a:ext cx="914400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/>
            </a:r>
            <a:br>
              <a:rPr lang="zh-CN" altLang="en-US" sz="3200" b="1" dirty="0" smtClean="0">
                <a:solidFill>
                  <a:srgbClr val="FF0000"/>
                </a:solidFill>
              </a:rPr>
            </a:br>
            <a:r>
              <a:rPr lang="zh-CN" altLang="en-US" sz="3200" b="1" dirty="0" smtClean="0">
                <a:solidFill>
                  <a:srgbClr val="FF0000"/>
                </a:solidFill>
              </a:rPr>
              <a:t/>
            </a:r>
            <a:br>
              <a:rPr lang="zh-CN" altLang="en-US" sz="3200" b="1" dirty="0" smtClean="0">
                <a:solidFill>
                  <a:srgbClr val="FF0000"/>
                </a:solidFill>
              </a:rPr>
            </a:b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20" y="1928802"/>
            <a:ext cx="83582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）胡曾认为，大运河的开凿是隋朝灭亡的重要原因。他对大运河的开凿持否定态度。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8596" y="4071942"/>
            <a:ext cx="80724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）皮日休认为，大运河的开凿利大于弊，因为数百年后南北往来仍然依赖它。他对大运河的开凿基本持肯定态度。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5786" y="1500174"/>
            <a:ext cx="6859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）胡曾对隋朝大运河开凿的看法怎样？</a:t>
            </a:r>
          </a:p>
        </p:txBody>
      </p:sp>
      <p:sp>
        <p:nvSpPr>
          <p:cNvPr id="8" name="矩形 7"/>
          <p:cNvSpPr/>
          <p:nvPr/>
        </p:nvSpPr>
        <p:spPr>
          <a:xfrm>
            <a:off x="214282" y="5429264"/>
            <a:ext cx="8929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）同意皮日休的观点。因为他指出了大运河在南北交通中的作用，肯定了隋炀帝开凿大运河的功绩，也指出了其巡游江都的腐化。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5" descr="游大运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543550" cy="531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323528" y="5589240"/>
            <a:ext cx="309634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itchFamily="18" charset="0"/>
              </a:rPr>
              <a:t>隋炀帝游江都</a:t>
            </a:r>
          </a:p>
        </p:txBody>
      </p:sp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5508104" y="0"/>
            <a:ext cx="37719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隋朝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为什么二世而亡？</a:t>
            </a:r>
          </a:p>
        </p:txBody>
      </p:sp>
      <p:sp>
        <p:nvSpPr>
          <p:cNvPr id="150542" name="Text Box 14"/>
          <p:cNvSpPr txBox="1">
            <a:spLocks noChangeArrowheads="1"/>
          </p:cNvSpPr>
          <p:nvPr/>
        </p:nvSpPr>
        <p:spPr bwMode="auto">
          <a:xfrm>
            <a:off x="5508104" y="1124744"/>
            <a:ext cx="3829050" cy="3323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 smtClean="0"/>
              <a:t>他穷奢极欲、酷虐残暴，连年大兴土木，多次发动对外战争，破坏了人民正常的生产秩序和基本的生存条件，引发了大规模的农民起义</a:t>
            </a:r>
            <a:endParaRPr lang="zh-CN" altLang="en-US" sz="3000" b="1" dirty="0"/>
          </a:p>
        </p:txBody>
      </p:sp>
      <p:sp>
        <p:nvSpPr>
          <p:cNvPr id="62473" name="Rectangle 9"/>
          <p:cNvSpPr>
            <a:spLocks noChangeArrowheads="1"/>
          </p:cNvSpPr>
          <p:nvPr/>
        </p:nvSpPr>
        <p:spPr bwMode="auto">
          <a:xfrm>
            <a:off x="5600700" y="2209800"/>
            <a:ext cx="3714750" cy="213360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62474" name="Text Box 10"/>
          <p:cNvSpPr txBox="1">
            <a:spLocks noChangeArrowheads="1"/>
          </p:cNvSpPr>
          <p:nvPr/>
        </p:nvSpPr>
        <p:spPr bwMode="auto">
          <a:xfrm>
            <a:off x="5652120" y="4941168"/>
            <a:ext cx="3240360" cy="158504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bIns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000" b="1" dirty="0">
                <a:latin typeface="Times New Roman" pitchFamily="18" charset="0"/>
              </a:rPr>
              <a:t>隋炀帝</a:t>
            </a:r>
            <a:r>
              <a:rPr lang="zh-CN" altLang="en-US" sz="4000" b="1" dirty="0">
                <a:solidFill>
                  <a:srgbClr val="FF3300"/>
                </a:solidFill>
                <a:latin typeface="Times New Roman" pitchFamily="18" charset="0"/>
              </a:rPr>
              <a:t>暴政</a:t>
            </a:r>
          </a:p>
          <a:p>
            <a:pPr algn="just">
              <a:spcBef>
                <a:spcPct val="50000"/>
              </a:spcBef>
            </a:pPr>
            <a:r>
              <a:rPr lang="en-US" altLang="zh-CN" sz="4000" b="1" dirty="0">
                <a:solidFill>
                  <a:srgbClr val="FF3300"/>
                </a:solidFill>
                <a:latin typeface="Times New Roman" pitchFamily="18" charset="0"/>
              </a:rPr>
              <a:t>——</a:t>
            </a:r>
            <a:r>
              <a:rPr lang="zh-CN" altLang="en-US" sz="4000" b="1" dirty="0">
                <a:solidFill>
                  <a:srgbClr val="FF3300"/>
                </a:solidFill>
                <a:latin typeface="Times New Roman" pitchFamily="18" charset="0"/>
              </a:rPr>
              <a:t>根本原因</a:t>
            </a:r>
            <a:r>
              <a:rPr lang="zh-CN" altLang="en-US" sz="4000" b="1" dirty="0">
                <a:solidFill>
                  <a:srgbClr val="008000"/>
                </a:solidFill>
                <a:latin typeface="Times New Roman" pitchFamily="18" charset="0"/>
              </a:rPr>
              <a:t> </a:t>
            </a:r>
            <a:endParaRPr lang="zh-CN" altLang="en-US" sz="4000" dirty="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62475" name="AutoShape 11"/>
          <p:cNvSpPr>
            <a:spLocks noChangeArrowheads="1"/>
          </p:cNvSpPr>
          <p:nvPr/>
        </p:nvSpPr>
        <p:spPr bwMode="auto">
          <a:xfrm>
            <a:off x="6743700" y="3810000"/>
            <a:ext cx="228600" cy="914400"/>
          </a:xfrm>
          <a:prstGeom prst="downArrow">
            <a:avLst>
              <a:gd name="adj1" fmla="val 50000"/>
              <a:gd name="adj2" fmla="val 100000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62476" name="AutoShape 12"/>
          <p:cNvSpPr>
            <a:spLocks noChangeArrowheads="1"/>
          </p:cNvSpPr>
          <p:nvPr/>
        </p:nvSpPr>
        <p:spPr bwMode="auto">
          <a:xfrm>
            <a:off x="7827963" y="3963988"/>
            <a:ext cx="230187" cy="1446212"/>
          </a:xfrm>
          <a:prstGeom prst="downArrow">
            <a:avLst>
              <a:gd name="adj1" fmla="val 50000"/>
              <a:gd name="adj2" fmla="val 157069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0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0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1" grpId="0"/>
      <p:bldP spid="150542" grpId="0" build="p"/>
      <p:bldP spid="62473" grpId="0"/>
      <p:bldP spid="62474" grpId="0" animBg="1"/>
      <p:bldP spid="62475" grpId="0" animBg="1"/>
      <p:bldP spid="6247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107504" y="908720"/>
            <a:ext cx="871296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itchFamily="18" charset="0"/>
              </a:rPr>
              <a:t>(1</a:t>
            </a:r>
            <a:r>
              <a:rPr lang="en-US" altLang="zh-CN" sz="3600" b="1" dirty="0" smtClean="0">
                <a:latin typeface="Times New Roman" pitchFamily="18" charset="0"/>
              </a:rPr>
              <a:t>)</a:t>
            </a:r>
            <a:r>
              <a:rPr lang="zh-CN" altLang="en-US" sz="3600" b="1" dirty="0" smtClean="0">
                <a:latin typeface="Times New Roman" pitchFamily="18" charset="0"/>
              </a:rPr>
              <a:t>建立意义：结束了长期分裂局面，实现国家的统一</a:t>
            </a:r>
            <a:endParaRPr lang="zh-CN" altLang="en-US" sz="3600" b="1" dirty="0">
              <a:latin typeface="Times New Roman" pitchFamily="18" charset="0"/>
            </a:endParaRP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107504" y="3717032"/>
            <a:ext cx="71287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itchFamily="18" charset="0"/>
              </a:rPr>
              <a:t>(4</a:t>
            </a:r>
            <a:r>
              <a:rPr lang="en-US" altLang="zh-CN" sz="3200" b="1" dirty="0" smtClean="0">
                <a:latin typeface="Times New Roman" pitchFamily="18" charset="0"/>
              </a:rPr>
              <a:t>)</a:t>
            </a:r>
            <a:r>
              <a:rPr lang="zh-CN" altLang="en-US" sz="3200" b="1" dirty="0" smtClean="0">
                <a:latin typeface="Times New Roman" pitchFamily="18" charset="0"/>
              </a:rPr>
              <a:t>灭亡原因：都因为统治者的暴政</a:t>
            </a:r>
            <a:endParaRPr lang="zh-CN" altLang="en-US" sz="3200" b="1" dirty="0">
              <a:latin typeface="Times New Roman" pitchFamily="18" charset="0"/>
            </a:endParaRP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179512" y="3140968"/>
            <a:ext cx="67691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itchFamily="18" charset="0"/>
              </a:rPr>
              <a:t>(3</a:t>
            </a:r>
            <a:r>
              <a:rPr lang="en-US" altLang="zh-CN" sz="3200" b="1" dirty="0" smtClean="0">
                <a:latin typeface="Times New Roman" pitchFamily="18" charset="0"/>
              </a:rPr>
              <a:t>)</a:t>
            </a:r>
            <a:r>
              <a:rPr lang="zh-CN" altLang="en-US" sz="3200" b="1" dirty="0" smtClean="0">
                <a:latin typeface="Times New Roman" pitchFamily="18" charset="0"/>
              </a:rPr>
              <a:t>存在时间：都很短暂，二世而亡</a:t>
            </a:r>
            <a:endParaRPr lang="zh-CN" altLang="en-US" sz="3200" b="1" dirty="0">
              <a:latin typeface="Times New Roman" pitchFamily="18" charset="0"/>
            </a:endParaRP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2699792" y="188640"/>
            <a:ext cx="53697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3300"/>
                </a:solidFill>
                <a:latin typeface="Times New Roman" pitchFamily="18" charset="0"/>
              </a:rPr>
              <a:t>秦</a:t>
            </a:r>
            <a:r>
              <a:rPr lang="zh-CN" altLang="en-US" sz="4000" b="1" dirty="0">
                <a:latin typeface="Times New Roman" pitchFamily="18" charset="0"/>
              </a:rPr>
              <a:t>、</a:t>
            </a:r>
            <a:r>
              <a:rPr lang="zh-CN" altLang="en-US" sz="4000" b="1" dirty="0">
                <a:solidFill>
                  <a:srgbClr val="FF3300"/>
                </a:solidFill>
                <a:latin typeface="Times New Roman" pitchFamily="18" charset="0"/>
              </a:rPr>
              <a:t>隋</a:t>
            </a:r>
            <a:r>
              <a:rPr lang="zh-CN" altLang="en-US" sz="4000" b="1" dirty="0">
                <a:latin typeface="Times New Roman" pitchFamily="18" charset="0"/>
              </a:rPr>
              <a:t>两朝的相同点</a:t>
            </a:r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07504" y="2060848"/>
            <a:ext cx="9036496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latin typeface="Times New Roman" pitchFamily="18" charset="0"/>
              </a:rPr>
              <a:t>(</a:t>
            </a:r>
            <a:r>
              <a:rPr lang="en-US" altLang="zh-CN" sz="3600" b="1" dirty="0" smtClean="0">
                <a:latin typeface="Times New Roman" pitchFamily="18" charset="0"/>
              </a:rPr>
              <a:t>2</a:t>
            </a:r>
            <a:r>
              <a:rPr lang="en-US" altLang="zh-CN" sz="3200" b="1" dirty="0" smtClean="0">
                <a:latin typeface="Times New Roman" pitchFamily="18" charset="0"/>
              </a:rPr>
              <a:t>)</a:t>
            </a:r>
            <a:r>
              <a:rPr lang="zh-CN" altLang="en-US" sz="3200" b="1" dirty="0" smtClean="0">
                <a:latin typeface="Times New Roman" pitchFamily="18" charset="0"/>
              </a:rPr>
              <a:t>政权特点：采取新的措施加强专制主义的中央集权</a:t>
            </a:r>
            <a:endParaRPr lang="zh-CN" altLang="en-US" sz="3200" b="1" dirty="0">
              <a:latin typeface="Times New Roman" pitchFamily="18" charset="0"/>
            </a:endParaRP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179512" y="4293096"/>
            <a:ext cx="867568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itchFamily="18" charset="0"/>
              </a:rPr>
              <a:t>(5</a:t>
            </a:r>
            <a:r>
              <a:rPr lang="en-US" altLang="zh-CN" sz="3200" b="1" dirty="0" smtClean="0">
                <a:latin typeface="Times New Roman" pitchFamily="18" charset="0"/>
              </a:rPr>
              <a:t>)</a:t>
            </a:r>
            <a:r>
              <a:rPr lang="zh-CN" altLang="en-US" sz="3200" b="1" dirty="0" smtClean="0">
                <a:latin typeface="Times New Roman" pitchFamily="18" charset="0"/>
              </a:rPr>
              <a:t>大型工程：都修筑了大型工程，秦长城和隋大运河。</a:t>
            </a:r>
            <a:endParaRPr lang="zh-CN" altLang="en-US" sz="3200" b="1" dirty="0">
              <a:latin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116632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合作探究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288340"/>
            <a:ext cx="8748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（</a:t>
            </a:r>
            <a:r>
              <a:rPr lang="en-US" altLang="zh-CN" sz="3200" b="1" dirty="0" smtClean="0"/>
              <a:t>6</a:t>
            </a:r>
            <a:r>
              <a:rPr lang="zh-CN" altLang="en-US" sz="3200" b="1" dirty="0" smtClean="0"/>
              <a:t>）历史作用：都起到了承上启下的作用，灭亡教训为后来的统治者借鉴，出现封建社会的盛世。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39" grpId="0"/>
      <p:bldP spid="65540" grpId="0"/>
      <p:bldP spid="65543" grpId="0"/>
      <p:bldP spid="65544" grpId="0"/>
      <p:bldP spid="65547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5" name="Picture 3" descr="P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79688" cy="4648200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</p:pic>
      <p:pic>
        <p:nvPicPr>
          <p:cNvPr id="64516" name="Picture 2" descr="大运河a"/>
          <p:cNvPicPr>
            <a:picLocks noChangeAspect="1" noChangeArrowheads="1"/>
          </p:cNvPicPr>
          <p:nvPr/>
        </p:nvPicPr>
        <p:blipFill>
          <a:blip r:embed="rId3" cstate="print"/>
          <a:srcRect l="17500" t="8888" r="5833" b="12222"/>
          <a:stretch>
            <a:fillRect/>
          </a:stretch>
        </p:blipFill>
        <p:spPr bwMode="auto">
          <a:xfrm>
            <a:off x="2483768" y="0"/>
            <a:ext cx="4229100" cy="4506913"/>
          </a:xfrm>
          <a:prstGeom prst="rect">
            <a:avLst/>
          </a:prstGeom>
          <a:noFill/>
          <a:ln w="9525">
            <a:solidFill>
              <a:srgbClr val="008080"/>
            </a:solidFill>
            <a:miter lim="800000"/>
            <a:headEnd/>
            <a:tailEnd/>
          </a:ln>
        </p:spPr>
      </p:pic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0" y="4221088"/>
            <a:ext cx="2699792" cy="255454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隋文帝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:</a:t>
            </a: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建立隋朝；</a:t>
            </a: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统一全国；</a:t>
            </a: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改革前朝制度；</a:t>
            </a:r>
          </a:p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开始分科考试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2483768" y="4303455"/>
            <a:ext cx="3600400" cy="255454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隋炀帝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:</a:t>
            </a: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开凿大运河；</a:t>
            </a: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设置进士科，确立科举制；</a:t>
            </a: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统治残暴</a:t>
            </a:r>
            <a:r>
              <a:rPr lang="en-US" altLang="zh-CN" sz="3200" b="1" dirty="0">
                <a:solidFill>
                  <a:srgbClr val="FF0000"/>
                </a:solidFill>
                <a:ea typeface="黑体" pitchFamily="49" charset="-122"/>
              </a:rPr>
              <a:t>…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灭亡</a:t>
            </a:r>
          </a:p>
        </p:txBody>
      </p:sp>
      <p:pic>
        <p:nvPicPr>
          <p:cNvPr id="17414" name="Picture 7" descr="李渊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0"/>
            <a:ext cx="2811463" cy="4573588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</p:pic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6629400" y="4797152"/>
            <a:ext cx="2514600" cy="15696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唐高祖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:</a:t>
            </a: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建立唐朝</a:t>
            </a: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都长安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 animBg="1"/>
      <p:bldP spid="64518" grpId="0" animBg="1"/>
      <p:bldP spid="645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zh-CN" altLang="en-US"/>
          </a:p>
        </p:txBody>
      </p:sp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24528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6419056" cy="642466"/>
          </a:xfrm>
        </p:spPr>
        <p:txBody>
          <a:bodyPr>
            <a:normAutofit fontScale="90000"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学习目标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20688"/>
            <a:ext cx="9144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rgbClr val="FF0000"/>
                </a:solidFill>
              </a:rPr>
              <a:t>识记：</a:t>
            </a:r>
            <a:r>
              <a:rPr lang="zh-CN" altLang="en-US" sz="3600" b="1" dirty="0" smtClean="0"/>
              <a:t>隋朝建立的时间、建立者、都城；隋统一全国的时间；大运河开凿的时间；隋朝灭亡的时间。</a:t>
            </a:r>
            <a:endParaRPr lang="en-US" altLang="zh-CN" sz="3600" b="1" dirty="0" smtClean="0"/>
          </a:p>
          <a:p>
            <a:pPr lvl="0"/>
            <a:r>
              <a:rPr lang="zh-CN" altLang="en-US" sz="3600" b="1" dirty="0" smtClean="0">
                <a:solidFill>
                  <a:srgbClr val="FF0000"/>
                </a:solidFill>
              </a:rPr>
              <a:t>理解：</a:t>
            </a:r>
            <a:r>
              <a:rPr lang="zh-CN" altLang="en-US" sz="3600" b="1" dirty="0" smtClean="0"/>
              <a:t>隋朝在我国历史上占有重要地位。</a:t>
            </a:r>
            <a:endParaRPr lang="en-US" altLang="zh-CN" sz="3600" b="1" dirty="0" smtClean="0"/>
          </a:p>
          <a:p>
            <a:pPr lvl="0"/>
            <a:r>
              <a:rPr lang="zh-CN" altLang="en-US" sz="3600" b="1" dirty="0" smtClean="0">
                <a:solidFill>
                  <a:srgbClr val="FF0000"/>
                </a:solidFill>
              </a:rPr>
              <a:t>分析：</a:t>
            </a:r>
            <a:r>
              <a:rPr lang="zh-CN" altLang="en-US" sz="3600" b="1" dirty="0" smtClean="0"/>
              <a:t>隋朝开凿大运河的原因及大运河通航的意义。</a:t>
            </a:r>
            <a:endParaRPr lang="en-US" altLang="zh-CN" sz="3600" b="1" dirty="0" smtClean="0"/>
          </a:p>
          <a:p>
            <a:pPr lvl="0"/>
            <a:endParaRPr lang="en-US" altLang="zh-CN" sz="3600" b="1" dirty="0" smtClean="0"/>
          </a:p>
          <a:p>
            <a:pPr lvl="0"/>
            <a:r>
              <a:rPr lang="zh-CN" altLang="en-US" sz="3600" b="1" dirty="0" smtClean="0">
                <a:solidFill>
                  <a:srgbClr val="FF0000"/>
                </a:solidFill>
              </a:rPr>
              <a:t>重点：</a:t>
            </a:r>
            <a:r>
              <a:rPr lang="zh-CN" altLang="en-US" sz="3600" b="1" dirty="0" smtClean="0"/>
              <a:t>隋朝的统一和繁盛</a:t>
            </a:r>
            <a:endParaRPr lang="en-US" altLang="zh-CN" sz="3600" b="1" dirty="0" smtClean="0"/>
          </a:p>
          <a:p>
            <a:pPr lvl="0"/>
            <a:r>
              <a:rPr lang="zh-CN" altLang="en-US" sz="3600" b="1" dirty="0" smtClean="0">
                <a:solidFill>
                  <a:srgbClr val="FF0000"/>
                </a:solidFill>
              </a:rPr>
              <a:t>难点：</a:t>
            </a:r>
            <a:r>
              <a:rPr lang="zh-CN" altLang="en-US" sz="3600" b="1" dirty="0" smtClean="0"/>
              <a:t>正确理解大运河开凿的目的和影响。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620688"/>
          </a:xfrm>
        </p:spPr>
        <p:txBody>
          <a:bodyPr>
            <a:no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自主学习一：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阅读课本</a:t>
            </a:r>
            <a:r>
              <a:rPr lang="en-US" altLang="zh-CN" sz="2400" b="1" dirty="0" smtClean="0">
                <a:solidFill>
                  <a:srgbClr val="0000FF"/>
                </a:solidFill>
              </a:rPr>
              <a:t>2-3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页找出下列问题答案，并用双色笔标出，时间</a:t>
            </a:r>
            <a:r>
              <a:rPr lang="en-US" altLang="zh-CN" sz="2400" b="1" dirty="0" smtClean="0">
                <a:solidFill>
                  <a:srgbClr val="0000FF"/>
                </a:solidFill>
              </a:rPr>
              <a:t>3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分钟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63093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4000" b="1" dirty="0" smtClean="0"/>
              <a:t>1</a:t>
            </a:r>
            <a:r>
              <a:rPr lang="zh-CN" altLang="en-US" sz="4000" b="1" dirty="0" smtClean="0"/>
              <a:t>、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隋</a:t>
            </a:r>
            <a:r>
              <a:rPr lang="zh-CN" altLang="en-US" sz="4000" b="1" dirty="0" smtClean="0"/>
              <a:t>朝建立的时间、建立者、都城、隋文帝年号？</a:t>
            </a:r>
            <a:endParaRPr lang="zh-CN" altLang="zh-CN" sz="4000" b="1" dirty="0" smtClean="0"/>
          </a:p>
          <a:p>
            <a:pPr>
              <a:buNone/>
            </a:pPr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、隋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统一</a:t>
            </a:r>
            <a:r>
              <a:rPr lang="zh-CN" altLang="en-US" sz="4000" b="1" dirty="0" smtClean="0"/>
              <a:t>全国的时间、灭的哪个政权？</a:t>
            </a:r>
            <a:endParaRPr lang="en-US" altLang="zh-CN" sz="4000" b="1" dirty="0" smtClean="0"/>
          </a:p>
          <a:p>
            <a:pPr>
              <a:buNone/>
            </a:pPr>
            <a:r>
              <a:rPr lang="en-US" altLang="zh-CN" sz="4000" b="1" dirty="0" smtClean="0"/>
              <a:t>3</a:t>
            </a:r>
            <a:r>
              <a:rPr lang="zh-CN" altLang="en-US" sz="4000" b="1" dirty="0" smtClean="0"/>
              <a:t>、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谁</a:t>
            </a:r>
            <a:r>
              <a:rPr lang="zh-CN" altLang="en-US" sz="4000" b="1" dirty="0" smtClean="0"/>
              <a:t>开始用分科考试的方法选拔官员？至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哪位皇帝</a:t>
            </a:r>
            <a:r>
              <a:rPr lang="zh-CN" altLang="en-US" sz="4000" b="1" dirty="0" smtClean="0"/>
              <a:t>时设置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进士科</a:t>
            </a:r>
            <a:r>
              <a:rPr lang="zh-CN" altLang="en-US" sz="4000" b="1" dirty="0" smtClean="0"/>
              <a:t>，正式确立科举制？</a:t>
            </a:r>
            <a:endParaRPr lang="en-US" altLang="zh-CN" sz="4000" b="1" dirty="0" smtClean="0"/>
          </a:p>
          <a:p>
            <a:pPr>
              <a:buNone/>
            </a:pP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0" y="0"/>
            <a:ext cx="9144000" cy="746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4099" name="文本框 15"/>
          <p:cNvSpPr txBox="1">
            <a:spLocks noChangeArrowheads="1"/>
          </p:cNvSpPr>
          <p:nvPr/>
        </p:nvSpPr>
        <p:spPr bwMode="auto">
          <a:xfrm>
            <a:off x="514350" y="228600"/>
            <a:ext cx="3063875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00" name="文本框 68"/>
          <p:cNvSpPr txBox="1">
            <a:spLocks noChangeArrowheads="1"/>
          </p:cNvSpPr>
          <p:nvPr/>
        </p:nvSpPr>
        <p:spPr bwMode="auto">
          <a:xfrm>
            <a:off x="2857500" y="138113"/>
            <a:ext cx="39941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  隋的兴亡</a:t>
            </a:r>
          </a:p>
        </p:txBody>
      </p:sp>
      <p:pic>
        <p:nvPicPr>
          <p:cNvPr id="51218" name="Picture 18" descr="P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917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3707904" y="0"/>
            <a:ext cx="2384594" cy="4941168"/>
            <a:chOff x="2789" y="890"/>
            <a:chExt cx="1892" cy="3086"/>
          </a:xfrm>
        </p:grpSpPr>
        <p:sp>
          <p:nvSpPr>
            <p:cNvPr id="4116" name="AutoShape 20"/>
            <p:cNvSpPr>
              <a:spLocks/>
            </p:cNvSpPr>
            <p:nvPr/>
          </p:nvSpPr>
          <p:spPr bwMode="auto">
            <a:xfrm>
              <a:off x="2789" y="1071"/>
              <a:ext cx="363" cy="2722"/>
            </a:xfrm>
            <a:prstGeom prst="leftBrace">
              <a:avLst>
                <a:gd name="adj1" fmla="val 62489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b="1">
                <a:solidFill>
                  <a:schemeClr val="accent2"/>
                </a:solidFill>
                <a:ea typeface="黑体" pitchFamily="49" charset="-122"/>
              </a:endParaRPr>
            </a:p>
          </p:txBody>
        </p:sp>
        <p:sp>
          <p:nvSpPr>
            <p:cNvPr id="4117" name="Text Box 21"/>
            <p:cNvSpPr txBox="1">
              <a:spLocks noChangeArrowheads="1"/>
            </p:cNvSpPr>
            <p:nvPr/>
          </p:nvSpPr>
          <p:spPr bwMode="auto">
            <a:xfrm>
              <a:off x="3016" y="890"/>
              <a:ext cx="1452" cy="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ea typeface="黑体" pitchFamily="49" charset="-122"/>
                </a:rPr>
                <a:t>建立时间</a:t>
              </a:r>
            </a:p>
          </p:txBody>
        </p:sp>
        <p:sp>
          <p:nvSpPr>
            <p:cNvPr id="4118" name="Text Box 22"/>
            <p:cNvSpPr txBox="1">
              <a:spLocks noChangeArrowheads="1"/>
            </p:cNvSpPr>
            <p:nvPr/>
          </p:nvSpPr>
          <p:spPr bwMode="auto">
            <a:xfrm>
              <a:off x="3061" y="1434"/>
              <a:ext cx="1127" cy="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ea typeface="黑体" pitchFamily="49" charset="-122"/>
                </a:rPr>
                <a:t>建立者</a:t>
              </a:r>
            </a:p>
          </p:txBody>
        </p:sp>
        <p:sp>
          <p:nvSpPr>
            <p:cNvPr id="4119" name="Text Box 23"/>
            <p:cNvSpPr txBox="1">
              <a:spLocks noChangeArrowheads="1"/>
            </p:cNvSpPr>
            <p:nvPr/>
          </p:nvSpPr>
          <p:spPr bwMode="auto">
            <a:xfrm>
              <a:off x="3024" y="2433"/>
              <a:ext cx="1653" cy="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ea typeface="黑体" pitchFamily="49" charset="-122"/>
                </a:rPr>
                <a:t>建立方式</a:t>
              </a:r>
            </a:p>
          </p:txBody>
        </p:sp>
        <p:sp>
          <p:nvSpPr>
            <p:cNvPr id="4120" name="Text Box 24"/>
            <p:cNvSpPr txBox="1">
              <a:spLocks noChangeArrowheads="1"/>
            </p:cNvSpPr>
            <p:nvPr/>
          </p:nvSpPr>
          <p:spPr bwMode="auto">
            <a:xfrm>
              <a:off x="3061" y="2976"/>
              <a:ext cx="1620" cy="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ea typeface="黑体" pitchFamily="49" charset="-122"/>
                </a:rPr>
                <a:t>统一时间</a:t>
              </a:r>
            </a:p>
          </p:txBody>
        </p:sp>
        <p:sp>
          <p:nvSpPr>
            <p:cNvPr id="4121" name="Text Box 25"/>
            <p:cNvSpPr txBox="1">
              <a:spLocks noChangeArrowheads="1"/>
            </p:cNvSpPr>
            <p:nvPr/>
          </p:nvSpPr>
          <p:spPr bwMode="auto">
            <a:xfrm>
              <a:off x="3107" y="3612"/>
              <a:ext cx="862" cy="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ea typeface="黑体" pitchFamily="49" charset="-122"/>
                </a:rPr>
                <a:t>影响</a:t>
              </a:r>
            </a:p>
          </p:txBody>
        </p:sp>
        <p:sp>
          <p:nvSpPr>
            <p:cNvPr id="4122" name="Text Box 26"/>
            <p:cNvSpPr txBox="1">
              <a:spLocks noChangeArrowheads="1"/>
            </p:cNvSpPr>
            <p:nvPr/>
          </p:nvSpPr>
          <p:spPr bwMode="auto">
            <a:xfrm>
              <a:off x="3081" y="1939"/>
              <a:ext cx="945" cy="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ea typeface="黑体" pitchFamily="49" charset="-122"/>
                </a:rPr>
                <a:t>年号</a:t>
              </a:r>
            </a:p>
          </p:txBody>
        </p:sp>
      </p:grpSp>
      <p:sp>
        <p:nvSpPr>
          <p:cNvPr id="51228" name="Text Box 28"/>
          <p:cNvSpPr txBox="1">
            <a:spLocks noChangeArrowheads="1"/>
          </p:cNvSpPr>
          <p:nvPr/>
        </p:nvSpPr>
        <p:spPr bwMode="auto">
          <a:xfrm>
            <a:off x="6084168" y="0"/>
            <a:ext cx="1217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581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年</a:t>
            </a:r>
          </a:p>
        </p:txBody>
      </p:sp>
      <p:sp>
        <p:nvSpPr>
          <p:cNvPr id="51229" name="Text Box 29"/>
          <p:cNvSpPr txBox="1">
            <a:spLocks noChangeArrowheads="1"/>
          </p:cNvSpPr>
          <p:nvPr/>
        </p:nvSpPr>
        <p:spPr bwMode="auto">
          <a:xfrm>
            <a:off x="5796136" y="836712"/>
            <a:ext cx="30906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杨坚（隋文帝）</a:t>
            </a:r>
          </a:p>
        </p:txBody>
      </p:sp>
      <p:sp>
        <p:nvSpPr>
          <p:cNvPr id="51230" name="Text Box 30"/>
          <p:cNvSpPr txBox="1">
            <a:spLocks noChangeArrowheads="1"/>
          </p:cNvSpPr>
          <p:nvPr/>
        </p:nvSpPr>
        <p:spPr bwMode="auto">
          <a:xfrm>
            <a:off x="5868144" y="2492896"/>
            <a:ext cx="20882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外戚夺权  </a:t>
            </a:r>
          </a:p>
        </p:txBody>
      </p:sp>
      <p:sp>
        <p:nvSpPr>
          <p:cNvPr id="51231" name="Text Box 31"/>
          <p:cNvSpPr txBox="1">
            <a:spLocks noChangeArrowheads="1"/>
          </p:cNvSpPr>
          <p:nvPr/>
        </p:nvSpPr>
        <p:spPr bwMode="auto">
          <a:xfrm>
            <a:off x="6012160" y="3356992"/>
            <a:ext cx="957263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589</a:t>
            </a:r>
            <a:r>
              <a:rPr lang="zh-CN" altLang="en-US" sz="32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年</a:t>
            </a:r>
          </a:p>
        </p:txBody>
      </p:sp>
      <p:sp>
        <p:nvSpPr>
          <p:cNvPr id="51232" name="Text Box 32"/>
          <p:cNvSpPr txBox="1">
            <a:spLocks noChangeArrowheads="1"/>
          </p:cNvSpPr>
          <p:nvPr/>
        </p:nvSpPr>
        <p:spPr bwMode="auto">
          <a:xfrm>
            <a:off x="5292080" y="4293096"/>
            <a:ext cx="41399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结束分裂，实现统一</a:t>
            </a:r>
          </a:p>
        </p:txBody>
      </p:sp>
      <p:sp>
        <p:nvSpPr>
          <p:cNvPr id="51233" name="Text Box 33"/>
          <p:cNvSpPr txBox="1">
            <a:spLocks noChangeArrowheads="1"/>
          </p:cNvSpPr>
          <p:nvPr/>
        </p:nvSpPr>
        <p:spPr bwMode="auto">
          <a:xfrm>
            <a:off x="5796136" y="1628800"/>
            <a:ext cx="2514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开皇</a:t>
            </a:r>
          </a:p>
        </p:txBody>
      </p:sp>
      <p:sp>
        <p:nvSpPr>
          <p:cNvPr id="51234" name="Text Box 34"/>
          <p:cNvSpPr txBox="1">
            <a:spLocks noChangeArrowheads="1"/>
          </p:cNvSpPr>
          <p:nvPr/>
        </p:nvSpPr>
        <p:spPr bwMode="auto">
          <a:xfrm>
            <a:off x="2051720" y="2204864"/>
            <a:ext cx="166764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概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况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915816" y="5445224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科举制</a:t>
            </a:r>
            <a:endParaRPr lang="zh-CN" altLang="en-US" sz="3600" b="1" dirty="0"/>
          </a:p>
        </p:txBody>
      </p:sp>
      <p:sp>
        <p:nvSpPr>
          <p:cNvPr id="33" name="左大括号 32"/>
          <p:cNvSpPr/>
          <p:nvPr/>
        </p:nvSpPr>
        <p:spPr>
          <a:xfrm>
            <a:off x="4427984" y="5157192"/>
            <a:ext cx="288032" cy="1346448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788024" y="4725144"/>
            <a:ext cx="41764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隋文帝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开始用分科考试的方法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788024" y="5780782"/>
            <a:ext cx="41764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隋炀帝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设置进士科，正式确立科举制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8" grpId="0"/>
      <p:bldP spid="51229" grpId="0"/>
      <p:bldP spid="51230" grpId="0"/>
      <p:bldP spid="51231" grpId="0"/>
      <p:bldP spid="51232" grpId="0"/>
      <p:bldP spid="51233" grpId="0"/>
      <p:bldP spid="512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70" name="Text Box 22"/>
          <p:cNvSpPr txBox="1">
            <a:spLocks noChangeArrowheads="1"/>
          </p:cNvSpPr>
          <p:nvPr/>
        </p:nvSpPr>
        <p:spPr bwMode="auto">
          <a:xfrm>
            <a:off x="0" y="0"/>
            <a:ext cx="90364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隋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为什么能完成统一大业？</a:t>
            </a:r>
          </a:p>
        </p:txBody>
      </p:sp>
      <p:sp>
        <p:nvSpPr>
          <p:cNvPr id="53272" name="Text Box 24"/>
          <p:cNvSpPr txBox="1">
            <a:spLocks noChangeArrowheads="1"/>
          </p:cNvSpPr>
          <p:nvPr/>
        </p:nvSpPr>
        <p:spPr bwMode="auto">
          <a:xfrm>
            <a:off x="0" y="1556792"/>
            <a:ext cx="59991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en-US" altLang="zh-CN" sz="32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）</a:t>
            </a:r>
            <a:r>
              <a:rPr kumimoji="1"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民族融合</a:t>
            </a: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加强</a:t>
            </a:r>
            <a:r>
              <a:rPr kumimoji="1" lang="zh-CN" altLang="en-US" sz="3200" b="1" dirty="0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53273" name="Text Box 25"/>
          <p:cNvSpPr txBox="1">
            <a:spLocks noChangeArrowheads="1"/>
          </p:cNvSpPr>
          <p:nvPr/>
        </p:nvSpPr>
        <p:spPr bwMode="auto">
          <a:xfrm>
            <a:off x="0" y="2708920"/>
            <a:ext cx="62293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en-US" altLang="zh-CN" sz="3200" b="1" dirty="0">
                <a:latin typeface="黑体" pitchFamily="49" charset="-122"/>
                <a:ea typeface="黑体" pitchFamily="49" charset="-122"/>
              </a:rPr>
              <a:t>4</a:t>
            </a: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）</a:t>
            </a:r>
            <a:r>
              <a:rPr kumimoji="1"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隋文帝</a:t>
            </a: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锐意进取，隋朝强大。</a:t>
            </a:r>
          </a:p>
        </p:txBody>
      </p:sp>
      <p:sp>
        <p:nvSpPr>
          <p:cNvPr id="53274" name="Text Box 26"/>
          <p:cNvSpPr txBox="1">
            <a:spLocks noChangeArrowheads="1"/>
          </p:cNvSpPr>
          <p:nvPr/>
        </p:nvSpPr>
        <p:spPr bwMode="auto">
          <a:xfrm>
            <a:off x="0" y="548680"/>
            <a:ext cx="8915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en-US" altLang="zh-CN" sz="32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）北方</a:t>
            </a:r>
            <a:r>
              <a:rPr kumimoji="1"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经济</a:t>
            </a: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恢复发展，南方空前开发，为统一准备条件。</a:t>
            </a:r>
          </a:p>
        </p:txBody>
      </p:sp>
      <p:sp>
        <p:nvSpPr>
          <p:cNvPr id="53275" name="Text Box 27"/>
          <p:cNvSpPr txBox="1">
            <a:spLocks noChangeArrowheads="1"/>
          </p:cNvSpPr>
          <p:nvPr/>
        </p:nvSpPr>
        <p:spPr bwMode="auto">
          <a:xfrm>
            <a:off x="0" y="2132856"/>
            <a:ext cx="57721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en-US" altLang="zh-CN" sz="3200" b="1" dirty="0">
                <a:latin typeface="黑体" pitchFamily="49" charset="-122"/>
                <a:ea typeface="黑体" pitchFamily="49" charset="-122"/>
              </a:rPr>
              <a:t>3</a:t>
            </a: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）南方</a:t>
            </a:r>
            <a:r>
              <a:rPr kumimoji="1"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陈朝统治</a:t>
            </a: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腐朽黑暗。</a:t>
            </a:r>
          </a:p>
        </p:txBody>
      </p:sp>
      <p:sp>
        <p:nvSpPr>
          <p:cNvPr id="53277" name="Oval 29"/>
          <p:cNvSpPr>
            <a:spLocks noChangeArrowheads="1"/>
          </p:cNvSpPr>
          <p:nvPr/>
        </p:nvSpPr>
        <p:spPr bwMode="auto">
          <a:xfrm>
            <a:off x="6515100" y="6097588"/>
            <a:ext cx="685800" cy="533400"/>
          </a:xfrm>
          <a:prstGeom prst="ellipse">
            <a:avLst/>
          </a:prstGeom>
          <a:noFill/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0" y="321297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        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隋朝的强盛</a:t>
            </a:r>
            <a:endParaRPr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 Box 24"/>
          <p:cNvSpPr txBox="1">
            <a:spLocks noChangeArrowheads="1"/>
          </p:cNvSpPr>
          <p:nvPr/>
        </p:nvSpPr>
        <p:spPr bwMode="auto">
          <a:xfrm>
            <a:off x="0" y="3717032"/>
            <a:ext cx="8915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原因</a:t>
            </a:r>
            <a:r>
              <a:rPr kumimoji="1" lang="zh-CN" altLang="en-US" sz="3200" b="1" dirty="0" smtClean="0">
                <a:latin typeface="黑体" pitchFamily="49" charset="-122"/>
                <a:ea typeface="黑体" pitchFamily="49" charset="-122"/>
              </a:rPr>
              <a:t>：（</a:t>
            </a:r>
            <a:r>
              <a:rPr kumimoji="1" lang="en-US" altLang="zh-CN" sz="32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3200" b="1" dirty="0" smtClean="0">
                <a:latin typeface="黑体" pitchFamily="49" charset="-122"/>
                <a:ea typeface="黑体" pitchFamily="49" charset="-122"/>
              </a:rPr>
              <a:t>）隋统一后，隋文帝励精图治，采取一系列措施改革前朝制度，加强中央集权。</a:t>
            </a:r>
            <a:endParaRPr kumimoji="1" lang="zh-CN" altLang="en-US" sz="3200" b="1" dirty="0">
              <a:solidFill>
                <a:srgbClr val="008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 Box 23"/>
          <p:cNvSpPr txBox="1">
            <a:spLocks noChangeArrowheads="1"/>
          </p:cNvSpPr>
          <p:nvPr/>
        </p:nvSpPr>
        <p:spPr bwMode="auto">
          <a:xfrm>
            <a:off x="1907704" y="4725144"/>
            <a:ext cx="59991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en-US" altLang="zh-CN" sz="32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3200" b="1" dirty="0" smtClean="0">
                <a:latin typeface="黑体" pitchFamily="49" charset="-122"/>
                <a:ea typeface="黑体" pitchFamily="49" charset="-122"/>
              </a:rPr>
              <a:t>）实行</a:t>
            </a:r>
            <a:r>
              <a:rPr kumimoji="1" lang="zh-CN" altLang="en-US" sz="40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科</a:t>
            </a:r>
            <a:r>
              <a:rPr kumimoji="1" lang="zh-CN" altLang="en-US" sz="40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举制</a:t>
            </a:r>
            <a:r>
              <a:rPr kumimoji="1" lang="zh-CN" altLang="en-US" sz="32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3" name="Text Box 25"/>
          <p:cNvSpPr txBox="1">
            <a:spLocks noChangeArrowheads="1"/>
          </p:cNvSpPr>
          <p:nvPr/>
        </p:nvSpPr>
        <p:spPr bwMode="auto">
          <a:xfrm>
            <a:off x="0" y="5517232"/>
            <a:ext cx="8915400" cy="1668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表现</a:t>
            </a:r>
            <a:r>
              <a:rPr kumimoji="1" lang="zh-CN" altLang="en-US" sz="3200" b="1" dirty="0" smtClean="0">
                <a:latin typeface="黑体" pitchFamily="49" charset="-122"/>
                <a:ea typeface="黑体" pitchFamily="49" charset="-122"/>
              </a:rPr>
              <a:t>：（</a:t>
            </a:r>
            <a:r>
              <a:rPr kumimoji="1" lang="en-US" altLang="zh-CN" sz="32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3200" b="1" dirty="0" smtClean="0">
                <a:latin typeface="黑体" pitchFamily="49" charset="-122"/>
                <a:ea typeface="黑体" pitchFamily="49" charset="-122"/>
              </a:rPr>
              <a:t>）疆域辽阔。（</a:t>
            </a:r>
            <a:r>
              <a:rPr kumimoji="1" lang="en-US" altLang="zh-CN" sz="32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3200" b="1" dirty="0" smtClean="0">
                <a:latin typeface="黑体" pitchFamily="49" charset="-122"/>
                <a:ea typeface="黑体" pitchFamily="49" charset="-122"/>
              </a:rPr>
              <a:t>）社会经济迅速发展（</a:t>
            </a:r>
            <a:r>
              <a:rPr kumimoji="1" lang="en-US" altLang="zh-CN" sz="32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kumimoji="1" lang="zh-CN" altLang="en-US" sz="3200" b="1" dirty="0" smtClean="0">
                <a:latin typeface="黑体" pitchFamily="49" charset="-122"/>
                <a:ea typeface="黑体" pitchFamily="49" charset="-122"/>
              </a:rPr>
              <a:t>）国力强盛（</a:t>
            </a:r>
            <a:r>
              <a:rPr kumimoji="1" lang="en-US" altLang="zh-CN" sz="32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kumimoji="1" lang="zh-CN" altLang="en-US" sz="3200" b="1" dirty="0" smtClean="0">
                <a:latin typeface="黑体" pitchFamily="49" charset="-122"/>
                <a:ea typeface="黑体" pitchFamily="49" charset="-122"/>
              </a:rPr>
              <a:t>）人口数量和垦田面积大增。</a:t>
            </a:r>
          </a:p>
          <a:p>
            <a:pPr>
              <a:spcBef>
                <a:spcPct val="50000"/>
              </a:spcBef>
            </a:pPr>
            <a:endParaRPr kumimoji="1"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53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70" grpId="0"/>
      <p:bldP spid="53272" grpId="0"/>
      <p:bldP spid="53273" grpId="0"/>
      <p:bldP spid="53274" grpId="0"/>
      <p:bldP spid="53275" grpId="0"/>
      <p:bldP spid="53277" grpId="0" animBg="1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39552" y="1397000"/>
          <a:ext cx="8064896" cy="4593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6840760"/>
              </a:tblGrid>
              <a:tr h="8816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</a:rPr>
                        <a:t>背景</a:t>
                      </a:r>
                      <a:endParaRPr lang="zh-CN" altLang="en-US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隋代之前，选官主要凭靠家世背景。世家大族子弟虽无才学，不思进取，照样“坐至公卿”，世代垄断高官显位。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816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</a:rPr>
                        <a:t>开始</a:t>
                      </a:r>
                      <a:endParaRPr lang="zh-CN" altLang="en-US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/>
                        <a:t>隋文帝开始用分科考试的方法选拔官员</a:t>
                      </a:r>
                      <a:endParaRPr lang="zh-CN" altLang="en-US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816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</a:rPr>
                        <a:t>确立</a:t>
                      </a:r>
                      <a:endParaRPr lang="en-US" altLang="zh-CN" sz="32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zh-CN" altLang="en-US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/>
                        <a:t>隋炀帝时设置进士科，正式确立科举制</a:t>
                      </a:r>
                      <a:endParaRPr lang="zh-CN" altLang="en-US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816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</a:rPr>
                        <a:t>标准</a:t>
                      </a:r>
                      <a:endParaRPr lang="zh-CN" altLang="en-US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/>
                        <a:t>以才能作为选官的重要标准</a:t>
                      </a:r>
                      <a:endParaRPr lang="zh-CN" altLang="en-US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816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</a:rPr>
                        <a:t>影响</a:t>
                      </a:r>
                      <a:endParaRPr lang="zh-CN" altLang="en-US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/>
                        <a:t>逐渐成为后世选拔官员的主要途径</a:t>
                      </a:r>
                      <a:endParaRPr lang="zh-CN" altLang="en-US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1115616" y="0"/>
            <a:ext cx="2441575" cy="1220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科举制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3" cstate="print"/>
          <a:srcRect l="13287" r="12555" b="3448"/>
          <a:stretch>
            <a:fillRect/>
          </a:stretch>
        </p:blipFill>
        <p:spPr bwMode="auto">
          <a:xfrm>
            <a:off x="1" y="404664"/>
            <a:ext cx="6549178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6516216" y="908720"/>
            <a:ext cx="2441575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科举制</a:t>
            </a:r>
          </a:p>
        </p:txBody>
      </p:sp>
      <p:sp>
        <p:nvSpPr>
          <p:cNvPr id="4" name="WordArt 9"/>
          <p:cNvSpPr>
            <a:spLocks noChangeArrowheads="1" noChangeShapeType="1" noTextEdit="1"/>
          </p:cNvSpPr>
          <p:nvPr/>
        </p:nvSpPr>
        <p:spPr bwMode="auto">
          <a:xfrm>
            <a:off x="7308304" y="2852936"/>
            <a:ext cx="1314450" cy="531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状元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 cstate="print"/>
          <a:srcRect l="69501" t="40894" r="10144" b="29547"/>
          <a:stretch>
            <a:fillRect/>
          </a:stretch>
        </p:blipFill>
        <p:spPr bwMode="auto">
          <a:xfrm>
            <a:off x="6948264" y="3619557"/>
            <a:ext cx="1823145" cy="2895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5" descr="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5686425" cy="544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5715000" y="548680"/>
            <a:ext cx="3429000" cy="4709120"/>
          </a:xfrm>
          <a:noFill/>
        </p:spPr>
        <p:txBody>
          <a:bodyPr anchor="ctr"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0" dirty="0" smtClean="0">
                <a:solidFill>
                  <a:schemeClr val="tx1"/>
                </a:solidFill>
              </a:rPr>
              <a:t>   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材料一：“古今称国计之富者莫如隋。”</a:t>
            </a:r>
            <a:br>
              <a:rPr lang="zh-CN" altLang="en-US" sz="32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32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材料二：各地运往都城的布帛和粮食络绎不绝。京城及各地官仓储粮多的千万石，少的也有数百万石。</a:t>
            </a:r>
          </a:p>
        </p:txBody>
      </p:sp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5772150" y="5486400"/>
            <a:ext cx="3371850" cy="1298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itchFamily="18" charset="0"/>
              </a:rPr>
              <a:t>隋</a:t>
            </a:r>
            <a:r>
              <a:rPr lang="zh-CN" altLang="en-US" sz="3200" b="1" dirty="0">
                <a:solidFill>
                  <a:srgbClr val="008000"/>
                </a:solidFill>
                <a:latin typeface="Times New Roman" pitchFamily="18" charset="0"/>
              </a:rPr>
              <a:t>朝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</a:rPr>
              <a:t>经济</a:t>
            </a:r>
            <a:r>
              <a:rPr lang="zh-CN" altLang="en-US" sz="3200" b="1" dirty="0">
                <a:solidFill>
                  <a:srgbClr val="008000"/>
                </a:solidFill>
                <a:latin typeface="Times New Roman" pitchFamily="18" charset="0"/>
              </a:rPr>
              <a:t>繁荣，</a:t>
            </a:r>
          </a:p>
          <a:p>
            <a:pPr algn="ctr"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</a:rPr>
              <a:t>国力</a:t>
            </a:r>
            <a:r>
              <a:rPr lang="zh-CN" altLang="en-US" sz="3200" b="1" dirty="0">
                <a:solidFill>
                  <a:srgbClr val="008000"/>
                </a:solidFill>
                <a:latin typeface="Times New Roman" pitchFamily="18" charset="0"/>
              </a:rPr>
              <a:t>强盛</a:t>
            </a:r>
          </a:p>
        </p:txBody>
      </p:sp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1485900" y="1600200"/>
            <a:ext cx="2973388" cy="5445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8000"/>
                </a:solidFill>
                <a:latin typeface="Times New Roman" pitchFamily="18" charset="0"/>
              </a:rPr>
              <a:t>疆域辽阔</a:t>
            </a:r>
          </a:p>
        </p:txBody>
      </p:sp>
      <p:pic>
        <p:nvPicPr>
          <p:cNvPr id="92293" name="图片 92292" descr="616ca2d2t825b52cc1e32&amp;6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672"/>
            <a:ext cx="5651500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94" name="图片 9229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56792"/>
            <a:ext cx="3976688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80" name="矩形 194563"/>
          <p:cNvSpPr>
            <a:spLocks noChangeArrowheads="1"/>
          </p:cNvSpPr>
          <p:nvPr/>
        </p:nvSpPr>
        <p:spPr bwMode="auto">
          <a:xfrm>
            <a:off x="0" y="6169025"/>
            <a:ext cx="634365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 dirty="0">
                <a:solidFill>
                  <a:srgbClr val="3333CC"/>
                </a:solidFill>
              </a:rPr>
              <a:t>     计天下储积，得供五六十年。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5" grpId="0"/>
      <p:bldP spid="58376" grpId="0"/>
      <p:bldP spid="5838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自主学习二</a:t>
            </a:r>
            <a:r>
              <a:rPr lang="en-US" altLang="zh-CN" b="1" dirty="0" smtClean="0">
                <a:solidFill>
                  <a:srgbClr val="FF0000"/>
                </a:solidFill>
              </a:rPr>
              <a:t>: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阅读课本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4-5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页找出下列问题答案，并用双色笔标出，时间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5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分钟</a:t>
            </a: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5877272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en-US" altLang="zh-CN" b="1" dirty="0" smtClean="0"/>
              <a:t>1.</a:t>
            </a:r>
            <a:r>
              <a:rPr lang="zh-CN" altLang="en-US" b="1" dirty="0" smtClean="0"/>
              <a:t>大运河开凿的目的？</a:t>
            </a:r>
            <a:r>
              <a:rPr lang="zh-CN" altLang="zh-CN" b="1" dirty="0" smtClean="0"/>
              <a:t>开凿的时间</a:t>
            </a:r>
            <a:r>
              <a:rPr lang="zh-CN" altLang="en-US" b="1" dirty="0" smtClean="0"/>
              <a:t>？</a:t>
            </a:r>
            <a:r>
              <a:rPr lang="zh-CN" altLang="zh-CN" b="1" dirty="0" smtClean="0"/>
              <a:t>在位的皇帝</a:t>
            </a:r>
            <a:r>
              <a:rPr lang="zh-CN" altLang="en-US" b="1" dirty="0" smtClean="0"/>
              <a:t>是？</a:t>
            </a:r>
            <a:endParaRPr lang="zh-CN" altLang="zh-CN" b="1" dirty="0" smtClean="0"/>
          </a:p>
          <a:p>
            <a:pPr>
              <a:buNone/>
            </a:pPr>
            <a:r>
              <a:rPr lang="en-US" altLang="zh-CN" b="1" dirty="0" smtClean="0"/>
              <a:t>2.</a:t>
            </a:r>
            <a:r>
              <a:rPr lang="zh-CN" altLang="zh-CN" b="1" dirty="0" smtClean="0"/>
              <a:t>运河概况：（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识读教材“隋朝大运河”示意图来完成，三点四段五河</a:t>
            </a:r>
            <a:r>
              <a:rPr lang="zh-CN" altLang="zh-CN" b="1" dirty="0" smtClean="0"/>
              <a:t>）</a:t>
            </a:r>
          </a:p>
          <a:p>
            <a:pPr>
              <a:buNone/>
            </a:pPr>
            <a:r>
              <a:rPr lang="zh-CN" altLang="zh-CN" b="1" dirty="0" smtClean="0"/>
              <a:t>运河的中心</a:t>
            </a:r>
            <a:r>
              <a:rPr lang="en-US" altLang="zh-CN" b="1" u="sng" dirty="0" smtClean="0"/>
              <a:t>           </a:t>
            </a:r>
            <a:r>
              <a:rPr lang="zh-CN" altLang="zh-CN" b="1" dirty="0" smtClean="0"/>
              <a:t>；南北端点，北达</a:t>
            </a:r>
            <a:r>
              <a:rPr lang="en-US" altLang="zh-CN" b="1" u="sng" dirty="0" smtClean="0"/>
              <a:t>          </a:t>
            </a:r>
            <a:r>
              <a:rPr lang="zh-CN" altLang="zh-CN" b="1" dirty="0" smtClean="0"/>
              <a:t>，南至</a:t>
            </a:r>
            <a:r>
              <a:rPr lang="en-US" altLang="zh-CN" b="1" u="sng" dirty="0" smtClean="0"/>
              <a:t>          </a:t>
            </a:r>
            <a:r>
              <a:rPr lang="zh-CN" altLang="zh-CN" b="1" dirty="0" smtClean="0"/>
              <a:t>；从北到南的四段</a:t>
            </a:r>
            <a:r>
              <a:rPr lang="en-US" altLang="zh-CN" b="1" u="sng" dirty="0" smtClean="0"/>
              <a:t>         </a:t>
            </a:r>
            <a:r>
              <a:rPr lang="zh-CN" altLang="zh-CN" b="1" dirty="0" smtClean="0"/>
              <a:t>、</a:t>
            </a:r>
            <a:r>
              <a:rPr lang="en-US" altLang="zh-CN" b="1" u="sng" dirty="0" smtClean="0"/>
              <a:t>          </a:t>
            </a:r>
            <a:r>
              <a:rPr lang="zh-CN" altLang="zh-CN" b="1" dirty="0" smtClean="0"/>
              <a:t>、</a:t>
            </a:r>
            <a:r>
              <a:rPr lang="en-US" altLang="zh-CN" b="1" u="sng" dirty="0" smtClean="0"/>
              <a:t>           </a:t>
            </a:r>
            <a:r>
              <a:rPr lang="zh-CN" altLang="zh-CN" b="1" dirty="0" smtClean="0"/>
              <a:t>和</a:t>
            </a:r>
            <a:r>
              <a:rPr lang="en-US" altLang="zh-CN" b="1" u="sng" dirty="0" smtClean="0"/>
              <a:t>           </a:t>
            </a:r>
            <a:r>
              <a:rPr lang="zh-CN" altLang="zh-CN" b="1" dirty="0" smtClean="0"/>
              <a:t>；连接的五大水系</a:t>
            </a:r>
            <a:r>
              <a:rPr lang="en-US" altLang="zh-CN" b="1" u="sng" dirty="0" smtClean="0"/>
              <a:t>          </a:t>
            </a:r>
            <a:r>
              <a:rPr lang="zh-CN" altLang="zh-CN" b="1" dirty="0" smtClean="0"/>
              <a:t>、</a:t>
            </a:r>
            <a:r>
              <a:rPr lang="en-US" altLang="zh-CN" b="1" u="sng" dirty="0" smtClean="0"/>
              <a:t>          </a:t>
            </a:r>
            <a:r>
              <a:rPr lang="zh-CN" altLang="zh-CN" b="1" dirty="0" smtClean="0"/>
              <a:t>、</a:t>
            </a:r>
            <a:r>
              <a:rPr lang="en-US" altLang="zh-CN" b="1" u="sng" dirty="0" smtClean="0"/>
              <a:t>          </a:t>
            </a:r>
            <a:r>
              <a:rPr lang="zh-CN" altLang="zh-CN" b="1" dirty="0" smtClean="0"/>
              <a:t>、</a:t>
            </a:r>
            <a:r>
              <a:rPr lang="en-US" altLang="zh-CN" b="1" u="sng" dirty="0" smtClean="0"/>
              <a:t>          </a:t>
            </a:r>
            <a:r>
              <a:rPr lang="zh-CN" altLang="zh-CN" b="1" dirty="0" smtClean="0"/>
              <a:t>、</a:t>
            </a:r>
            <a:r>
              <a:rPr lang="en-US" altLang="zh-CN" b="1" u="sng" dirty="0" smtClean="0"/>
              <a:t>           </a:t>
            </a:r>
            <a:r>
              <a:rPr lang="zh-CN" altLang="zh-CN" b="1" dirty="0" smtClean="0"/>
              <a:t>。</a:t>
            </a:r>
          </a:p>
          <a:p>
            <a:pPr>
              <a:buNone/>
            </a:pPr>
            <a:r>
              <a:rPr lang="en-US" altLang="zh-CN" b="1" dirty="0" smtClean="0"/>
              <a:t>3</a:t>
            </a:r>
            <a:r>
              <a:rPr lang="zh-CN" altLang="zh-CN" b="1" dirty="0" smtClean="0"/>
              <a:t>、运河地位：是古代世界</a:t>
            </a:r>
            <a:r>
              <a:rPr lang="en-US" altLang="zh-CN" b="1" u="sng" dirty="0" smtClean="0"/>
              <a:t>           </a:t>
            </a:r>
            <a:r>
              <a:rPr lang="zh-CN" altLang="zh-CN" b="1" dirty="0" smtClean="0"/>
              <a:t>的运河。</a:t>
            </a:r>
          </a:p>
          <a:p>
            <a:pPr>
              <a:buNone/>
            </a:pPr>
            <a:r>
              <a:rPr lang="en-US" altLang="zh-CN" b="1" dirty="0" smtClean="0"/>
              <a:t>4</a:t>
            </a:r>
            <a:r>
              <a:rPr lang="zh-CN" altLang="zh-CN" b="1" dirty="0" smtClean="0"/>
              <a:t>、运河作用：大大促进了我国</a:t>
            </a:r>
            <a:r>
              <a:rPr lang="en-US" altLang="zh-CN" b="1" u="sng" dirty="0" smtClean="0"/>
              <a:t>                    </a:t>
            </a:r>
            <a:r>
              <a:rPr lang="zh-CN" altLang="zh-CN" b="1" dirty="0" smtClean="0"/>
              <a:t>的交流。</a:t>
            </a:r>
          </a:p>
          <a:p>
            <a:pPr lvl="0">
              <a:buNone/>
            </a:pPr>
            <a:r>
              <a:rPr lang="en-US" altLang="zh-CN" b="1" smtClean="0"/>
              <a:t>5.</a:t>
            </a:r>
            <a:r>
              <a:rPr lang="zh-CN" altLang="zh-CN" b="1" dirty="0" smtClean="0"/>
              <a:t>唐朝建立</a:t>
            </a:r>
            <a:r>
              <a:rPr lang="zh-CN" altLang="en-US" b="1" dirty="0" smtClean="0"/>
              <a:t>的</a:t>
            </a:r>
            <a:r>
              <a:rPr lang="zh-CN" altLang="zh-CN" b="1" dirty="0" smtClean="0"/>
              <a:t>时间</a:t>
            </a:r>
            <a:r>
              <a:rPr lang="zh-CN" altLang="en-US" b="1" dirty="0" smtClean="0"/>
              <a:t>；</a:t>
            </a:r>
            <a:r>
              <a:rPr lang="zh-CN" altLang="zh-CN" b="1" dirty="0" smtClean="0"/>
              <a:t>建立者</a:t>
            </a:r>
            <a:r>
              <a:rPr lang="zh-CN" altLang="en-US" b="1" dirty="0" smtClean="0"/>
              <a:t>；</a:t>
            </a:r>
            <a:r>
              <a:rPr lang="zh-CN" altLang="zh-CN" b="1" dirty="0" smtClean="0"/>
              <a:t>都城</a:t>
            </a:r>
            <a:r>
              <a:rPr lang="zh-CN" altLang="en-US" b="1" dirty="0" smtClean="0"/>
              <a:t>；</a:t>
            </a:r>
            <a:r>
              <a:rPr lang="zh-CN" altLang="zh-CN" b="1" dirty="0" smtClean="0"/>
              <a:t>唐高祖</a:t>
            </a:r>
            <a:r>
              <a:rPr lang="zh-CN" altLang="en-US" b="1" dirty="0" smtClean="0"/>
              <a:t>是谁？</a:t>
            </a:r>
            <a:endParaRPr lang="zh-CN" altLang="zh-CN" b="1" dirty="0" smtClean="0"/>
          </a:p>
          <a:p>
            <a:pPr>
              <a:buNone/>
            </a:pP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95736" y="242088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洛阳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44208" y="249289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涿郡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299695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余杭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6056" y="292494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永济渠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00192" y="292494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通济渠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24328" y="299695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邗沟</a:t>
            </a:r>
            <a:endParaRPr lang="zh-CN" alt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71600" y="3356992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江南河</a:t>
            </a:r>
            <a:endParaRPr lang="zh-CN" alt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043608" y="386104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海河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39752" y="386104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黄河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28184" y="386104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钱塘江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35896" y="386104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淮河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4048" y="386104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长江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60032" y="465313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最长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08104" y="5013176"/>
            <a:ext cx="23042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南北政治、经济、文化联系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</TotalTime>
  <Words>1265</Words>
  <Application>Microsoft Office PowerPoint</Application>
  <PresentationFormat>全屏显示(4:3)</PresentationFormat>
  <Paragraphs>137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幻灯片 1</vt:lpstr>
      <vt:lpstr>学习目标</vt:lpstr>
      <vt:lpstr>自主学习一：阅读课本2-3页找出下列问题答案，并用双色笔标出，时间3分钟</vt:lpstr>
      <vt:lpstr>幻灯片 4</vt:lpstr>
      <vt:lpstr>幻灯片 5</vt:lpstr>
      <vt:lpstr>幻灯片 6</vt:lpstr>
      <vt:lpstr>幻灯片 7</vt:lpstr>
      <vt:lpstr>   材料一：“古今称国计之富者莫如隋。”  材料二：各地运往都城的布帛和粮食络绎不绝。京城及各地官仓储粮多的千万石，少的也有数百万石。</vt:lpstr>
      <vt:lpstr>自主学习二:阅读课本4-5页找出下列问题答案，并用双色笔标出，时间5分钟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</cp:lastModifiedBy>
  <cp:revision/>
  <dcterms:created xsi:type="dcterms:W3CDTF">2017-02-13T01:05:26Z</dcterms:created>
  <dcterms:modified xsi:type="dcterms:W3CDTF">2018-09-07T23:17:30Z</dcterms:modified>
</cp:coreProperties>
</file>