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3" r:id="rId3"/>
    <p:sldId id="257" r:id="rId4"/>
    <p:sldId id="270" r:id="rId5"/>
    <p:sldId id="262" r:id="rId6"/>
    <p:sldId id="258" r:id="rId7"/>
    <p:sldId id="273" r:id="rId8"/>
    <p:sldId id="259" r:id="rId9"/>
    <p:sldId id="274" r:id="rId10"/>
    <p:sldId id="268" r:id="rId11"/>
    <p:sldId id="260" r:id="rId13"/>
    <p:sldId id="282" r:id="rId14"/>
    <p:sldId id="278" r:id="rId15"/>
    <p:sldId id="283" r:id="rId16"/>
    <p:sldId id="272" r:id="rId17"/>
    <p:sldId id="279" r:id="rId18"/>
    <p:sldId id="264" r:id="rId19"/>
    <p:sldId id="265" r:id="rId20"/>
    <p:sldId id="281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bg bwMode="white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9" name="Rectangle 177"/>
          <p:cNvSpPr>
            <a:spLocks noGrp="1" noChangeArrowheads="1"/>
          </p:cNvSpPr>
          <p:nvPr>
            <p:ph type="ctrTitle" sz="quarter" hasCustomPrompt="1"/>
          </p:nvPr>
        </p:nvSpPr>
        <p:spPr bwMode="auto">
          <a:xfrm>
            <a:off x="620713" y="1757363"/>
            <a:ext cx="6821487" cy="1470025"/>
          </a:xfrm>
        </p:spPr>
        <p:txBody>
          <a:bodyPr/>
          <a:lstStyle>
            <a:lvl1pPr algn="ctr">
              <a:defRPr sz="3600">
                <a:solidFill>
                  <a:srgbClr val="013B41"/>
                </a:solidFill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charset="0"/>
              <a:ea typeface="宋体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charset="0"/>
              <a:ea typeface="宋体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898989"/>
                </a:solidFill>
              </a:rPr>
            </a:fld>
            <a:endParaRPr lang="en-US" altLang="zh-CN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4.wav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jpeg"/><Relationship Id="rId2" Type="http://schemas.openxmlformats.org/officeDocument/2006/relationships/slide" Target="slide10.xml"/><Relationship Id="rId1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audio" Target="../media/audio2.wav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jpeg"/><Relationship Id="rId2" Type="http://schemas.openxmlformats.org/officeDocument/2006/relationships/hyperlink" Target="http://www.qiwa.net/nspd/nspd/ShowArticle.asp?ArticleID=39" TargetMode="Externa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4337"/>
          <p:cNvSpPr/>
          <p:nvPr/>
        </p:nvSpPr>
        <p:spPr>
          <a:xfrm>
            <a:off x="323850" y="188913"/>
            <a:ext cx="854075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marL="0" lvl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/>
              <a:t>温故知新</a:t>
            </a:r>
            <a:endParaRPr lang="zh-CN" altLang="en-US" b="1" dirty="0"/>
          </a:p>
        </p:txBody>
      </p:sp>
      <p:sp>
        <p:nvSpPr>
          <p:cNvPr id="14339" name="文本占位符 14338"/>
          <p:cNvSpPr/>
          <p:nvPr/>
        </p:nvSpPr>
        <p:spPr>
          <a:xfrm>
            <a:off x="323850" y="1412875"/>
            <a:ext cx="8540750" cy="4968875"/>
          </a:xfrm>
          <a:prstGeom prst="rect">
            <a:avLst/>
          </a:prstGeom>
          <a:noFill/>
          <a:ln w="9525" cap="flat" cmpd="sng">
            <a:solidFill>
              <a:srgbClr val="00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lvl="0" indent="-3429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None/>
            </a:pPr>
            <a:r>
              <a:rPr lang="en-US" altLang="zh-CN" b="1"/>
              <a:t>1.  </a:t>
            </a:r>
            <a:r>
              <a:rPr lang="zh-CN" altLang="en-US" b="1" dirty="0"/>
              <a:t>继秦汉之后又一次实现统一的是</a:t>
            </a:r>
            <a:r>
              <a:rPr lang="zh-CN" altLang="en-US" b="1" u="sng" dirty="0"/>
              <a:t>       </a:t>
            </a:r>
            <a:r>
              <a:rPr lang="zh-CN" altLang="en-US" b="1" dirty="0"/>
              <a:t>朝。</a:t>
            </a:r>
            <a:endParaRPr lang="zh-CN" altLang="en-US" b="1" dirty="0"/>
          </a:p>
          <a:p>
            <a:pPr marL="0" indent="0">
              <a:lnSpc>
                <a:spcPct val="90000"/>
              </a:lnSpc>
              <a:buNone/>
            </a:pPr>
            <a:r>
              <a:rPr lang="en-US" altLang="zh-CN" b="1"/>
              <a:t>2. </a:t>
            </a:r>
            <a:r>
              <a:rPr lang="zh-CN" altLang="en-US" b="1" dirty="0"/>
              <a:t>古代世界最长的运河是</a:t>
            </a:r>
            <a:r>
              <a:rPr lang="zh-CN" altLang="en-US" b="1" u="sng" dirty="0"/>
              <a:t>                   </a:t>
            </a:r>
            <a:r>
              <a:rPr lang="zh-CN" altLang="en-US" b="1" dirty="0"/>
              <a:t>，</a:t>
            </a:r>
            <a:endParaRPr lang="zh-CN" altLang="en-US" b="1" dirty="0"/>
          </a:p>
          <a:p>
            <a:pPr>
              <a:lnSpc>
                <a:spcPct val="90000"/>
              </a:lnSpc>
              <a:buNone/>
            </a:pPr>
            <a:r>
              <a:rPr lang="zh-CN" altLang="en-US" b="1" dirty="0"/>
              <a:t>        中心是</a:t>
            </a:r>
            <a:r>
              <a:rPr lang="zh-CN" altLang="en-US" b="1" u="sng" dirty="0"/>
              <a:t>         </a:t>
            </a:r>
            <a:r>
              <a:rPr lang="zh-CN" altLang="en-US" b="1" dirty="0"/>
              <a:t>，北抵</a:t>
            </a:r>
            <a:r>
              <a:rPr lang="zh-CN" altLang="en-US" b="1" u="sng" dirty="0"/>
              <a:t>           </a:t>
            </a:r>
            <a:r>
              <a:rPr lang="zh-CN" altLang="en-US" b="1" dirty="0"/>
              <a:t>，南至</a:t>
            </a:r>
            <a:r>
              <a:rPr lang="zh-CN" altLang="en-US" b="1" u="sng" dirty="0"/>
              <a:t>         </a:t>
            </a:r>
            <a:r>
              <a:rPr lang="zh-CN" altLang="en-US" b="1" dirty="0"/>
              <a:t>，</a:t>
            </a:r>
            <a:endParaRPr lang="zh-CN" altLang="en-US" b="1" dirty="0"/>
          </a:p>
          <a:p>
            <a:pPr>
              <a:lnSpc>
                <a:spcPct val="90000"/>
              </a:lnSpc>
              <a:buNone/>
            </a:pPr>
            <a:r>
              <a:rPr lang="zh-CN" altLang="en-US" b="1" dirty="0"/>
              <a:t>        四段：</a:t>
            </a:r>
            <a:endParaRPr lang="zh-CN" altLang="en-US" b="1" dirty="0"/>
          </a:p>
          <a:p>
            <a:pPr>
              <a:lnSpc>
                <a:spcPct val="90000"/>
              </a:lnSpc>
              <a:buNone/>
            </a:pPr>
            <a:r>
              <a:rPr lang="zh-CN" altLang="en-US" b="1" dirty="0"/>
              <a:t>        五水：海河、</a:t>
            </a:r>
            <a:r>
              <a:rPr lang="zh-CN" altLang="en-US" b="1" u="sng" dirty="0"/>
              <a:t>         </a:t>
            </a:r>
            <a:r>
              <a:rPr lang="zh-CN" altLang="en-US" b="1" dirty="0"/>
              <a:t>淮河、</a:t>
            </a:r>
            <a:r>
              <a:rPr lang="zh-CN" altLang="en-US" b="1" u="sng" dirty="0"/>
              <a:t>          </a:t>
            </a:r>
            <a:r>
              <a:rPr lang="zh-CN" altLang="en-US" b="1" dirty="0"/>
              <a:t>、钱塘江。</a:t>
            </a:r>
            <a:endParaRPr lang="zh-CN" altLang="en-US" b="1" dirty="0"/>
          </a:p>
          <a:p>
            <a:pPr>
              <a:lnSpc>
                <a:spcPct val="90000"/>
              </a:lnSpc>
              <a:buNone/>
            </a:pPr>
            <a:r>
              <a:rPr lang="zh-CN" altLang="en-US" b="1"/>
              <a:t> </a:t>
            </a:r>
            <a:r>
              <a:rPr lang="en-US" altLang="zh-CN" b="1"/>
              <a:t>3. </a:t>
            </a:r>
            <a:r>
              <a:rPr lang="zh-CN" altLang="en-US" b="1" dirty="0"/>
              <a:t>京杭大运河的影响：</a:t>
            </a:r>
            <a:endParaRPr lang="zh-CN" altLang="en-US" b="1" dirty="0"/>
          </a:p>
          <a:p>
            <a:pPr>
              <a:lnSpc>
                <a:spcPct val="90000"/>
              </a:lnSpc>
              <a:buNone/>
            </a:pPr>
            <a:r>
              <a:rPr lang="zh-CN" altLang="en-US" b="1" dirty="0"/>
              <a:t>      （</a:t>
            </a:r>
            <a:r>
              <a:rPr lang="en-US" altLang="zh-CN" b="1"/>
              <a:t>1</a:t>
            </a:r>
            <a:r>
              <a:rPr lang="zh-CN" altLang="en-US" b="1" dirty="0"/>
              <a:t>）加强</a:t>
            </a:r>
            <a:r>
              <a:rPr lang="zh-CN" altLang="en-US" b="1" u="sng" dirty="0"/>
              <a:t>       </a:t>
            </a:r>
            <a:r>
              <a:rPr lang="zh-CN" altLang="en-US" b="1" dirty="0"/>
              <a:t>政治、经济、文化</a:t>
            </a:r>
            <a:r>
              <a:rPr lang="zh-CN" altLang="en-US" b="1" u="sng" dirty="0"/>
              <a:t>           </a:t>
            </a:r>
            <a:r>
              <a:rPr lang="zh-CN" altLang="en-US" b="1" dirty="0"/>
              <a:t>；</a:t>
            </a:r>
            <a:endParaRPr lang="zh-CN" altLang="en-US" b="1" dirty="0"/>
          </a:p>
          <a:p>
            <a:pPr>
              <a:lnSpc>
                <a:spcPct val="90000"/>
              </a:lnSpc>
              <a:buNone/>
            </a:pPr>
            <a:r>
              <a:rPr lang="zh-CN" altLang="en-US" b="1" dirty="0"/>
              <a:t>       （</a:t>
            </a:r>
            <a:r>
              <a:rPr lang="en-US" altLang="zh-CN" b="1"/>
              <a:t>2</a:t>
            </a:r>
            <a:r>
              <a:rPr lang="zh-CN" altLang="en-US" b="1" dirty="0"/>
              <a:t>）沟通</a:t>
            </a:r>
            <a:r>
              <a:rPr lang="zh-CN" altLang="en-US" b="1" u="sng" dirty="0"/>
              <a:t>                           </a:t>
            </a:r>
            <a:r>
              <a:rPr lang="zh-CN" altLang="en-US" b="1" dirty="0"/>
              <a:t>；</a:t>
            </a:r>
            <a:endParaRPr lang="zh-CN" altLang="en-US" b="1" dirty="0"/>
          </a:p>
          <a:p>
            <a:pPr>
              <a:lnSpc>
                <a:spcPct val="90000"/>
              </a:lnSpc>
              <a:buNone/>
            </a:pPr>
            <a:r>
              <a:rPr lang="zh-CN" altLang="en-US" b="1" dirty="0"/>
              <a:t>       （</a:t>
            </a:r>
            <a:r>
              <a:rPr lang="en-US" altLang="zh-CN" b="1"/>
              <a:t>3</a:t>
            </a:r>
            <a:r>
              <a:rPr lang="zh-CN" altLang="en-US" b="1" dirty="0"/>
              <a:t>）促进沿岸</a:t>
            </a:r>
            <a:r>
              <a:rPr lang="zh-CN" altLang="en-US" b="1" u="sng" dirty="0"/>
              <a:t>         </a:t>
            </a:r>
            <a:r>
              <a:rPr lang="zh-CN" altLang="en-US" b="1" dirty="0"/>
              <a:t>和</a:t>
            </a:r>
            <a:r>
              <a:rPr lang="zh-CN" altLang="en-US" b="1" u="sng" dirty="0"/>
              <a:t>             </a:t>
            </a:r>
            <a:r>
              <a:rPr lang="zh-CN" altLang="en-US" b="1" dirty="0"/>
              <a:t>发展。</a:t>
            </a:r>
            <a:endParaRPr lang="zh-CN" altLang="en-US" b="1" dirty="0"/>
          </a:p>
        </p:txBody>
      </p:sp>
      <p:sp>
        <p:nvSpPr>
          <p:cNvPr id="14340" name="文本框 14339"/>
          <p:cNvSpPr txBox="1"/>
          <p:nvPr/>
        </p:nvSpPr>
        <p:spPr>
          <a:xfrm>
            <a:off x="6671945" y="1373188"/>
            <a:ext cx="1150938" cy="579437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隋</a:t>
            </a:r>
            <a:endParaRPr lang="zh-CN" altLang="en-US" sz="3200" b="1" dirty="0">
              <a:solidFill>
                <a:srgbClr val="FF0000"/>
              </a:solidFill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14341" name="文本框 14340"/>
          <p:cNvSpPr txBox="1"/>
          <p:nvPr/>
        </p:nvSpPr>
        <p:spPr>
          <a:xfrm>
            <a:off x="5048250" y="1818005"/>
            <a:ext cx="2016125" cy="579438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隋大运河</a:t>
            </a:r>
            <a:endParaRPr lang="zh-CN" altLang="en-US" sz="3200" b="1" dirty="0">
              <a:solidFill>
                <a:srgbClr val="FF0000"/>
              </a:solidFill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14342" name="文本框 14341"/>
          <p:cNvSpPr txBox="1"/>
          <p:nvPr/>
        </p:nvSpPr>
        <p:spPr>
          <a:xfrm>
            <a:off x="2339975" y="2420938"/>
            <a:ext cx="1150938" cy="579437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洛阳</a:t>
            </a:r>
            <a:endParaRPr lang="zh-CN" altLang="en-US" sz="3200" b="1" dirty="0">
              <a:solidFill>
                <a:srgbClr val="FF0000"/>
              </a:solidFill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14343" name="文本框 14342"/>
          <p:cNvSpPr txBox="1"/>
          <p:nvPr/>
        </p:nvSpPr>
        <p:spPr>
          <a:xfrm>
            <a:off x="4572000" y="2420938"/>
            <a:ext cx="1150938" cy="579437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涿郡</a:t>
            </a:r>
            <a:endParaRPr lang="zh-CN" altLang="en-US" sz="3200" b="1" dirty="0">
              <a:solidFill>
                <a:srgbClr val="FF0000"/>
              </a:solidFill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14344" name="文本框 14343"/>
          <p:cNvSpPr txBox="1"/>
          <p:nvPr/>
        </p:nvSpPr>
        <p:spPr>
          <a:xfrm>
            <a:off x="6948488" y="2420938"/>
            <a:ext cx="1150937" cy="579437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余杭</a:t>
            </a:r>
            <a:endParaRPr lang="zh-CN" altLang="en-US" sz="3200" b="1" dirty="0">
              <a:solidFill>
                <a:srgbClr val="FF0000"/>
              </a:solidFill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14345" name="文本框 14344"/>
          <p:cNvSpPr txBox="1"/>
          <p:nvPr/>
        </p:nvSpPr>
        <p:spPr>
          <a:xfrm>
            <a:off x="3635375" y="3500438"/>
            <a:ext cx="1150938" cy="579437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黄河</a:t>
            </a:r>
            <a:endParaRPr lang="zh-CN" altLang="en-US" sz="3200" b="1" dirty="0">
              <a:solidFill>
                <a:srgbClr val="FF0000"/>
              </a:solidFill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14346" name="文本框 14345"/>
          <p:cNvSpPr txBox="1"/>
          <p:nvPr/>
        </p:nvSpPr>
        <p:spPr>
          <a:xfrm>
            <a:off x="5940425" y="3429000"/>
            <a:ext cx="1150938" cy="579438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长江</a:t>
            </a:r>
            <a:endParaRPr lang="zh-CN" altLang="en-US" sz="3200" b="1" dirty="0">
              <a:solidFill>
                <a:srgbClr val="FF0000"/>
              </a:solidFill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14347" name="文本框 14346"/>
          <p:cNvSpPr txBox="1"/>
          <p:nvPr/>
        </p:nvSpPr>
        <p:spPr>
          <a:xfrm>
            <a:off x="2700338" y="4508500"/>
            <a:ext cx="1150937" cy="579438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南北</a:t>
            </a:r>
            <a:endParaRPr lang="zh-CN" altLang="en-US" sz="3200" b="1" dirty="0">
              <a:solidFill>
                <a:srgbClr val="FF0000"/>
              </a:solidFill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14348" name="文本框 14347"/>
          <p:cNvSpPr txBox="1"/>
          <p:nvPr/>
        </p:nvSpPr>
        <p:spPr>
          <a:xfrm>
            <a:off x="6877050" y="4508500"/>
            <a:ext cx="1150938" cy="579438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联系</a:t>
            </a:r>
            <a:endParaRPr lang="zh-CN" altLang="en-US" sz="3200" b="1" dirty="0">
              <a:solidFill>
                <a:srgbClr val="FF0000"/>
              </a:solidFill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14349" name="文本框 14348"/>
          <p:cNvSpPr txBox="1"/>
          <p:nvPr/>
        </p:nvSpPr>
        <p:spPr>
          <a:xfrm>
            <a:off x="2916238" y="5084763"/>
            <a:ext cx="2808287" cy="579437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海陆丝绸之路</a:t>
            </a:r>
            <a:endParaRPr lang="zh-CN" altLang="en-US" sz="3200" b="1" dirty="0">
              <a:solidFill>
                <a:srgbClr val="FF0000"/>
              </a:solidFill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14350" name="文本框 14349"/>
          <p:cNvSpPr txBox="1"/>
          <p:nvPr/>
        </p:nvSpPr>
        <p:spPr>
          <a:xfrm>
            <a:off x="3635375" y="5589588"/>
            <a:ext cx="1152525" cy="579437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城镇</a:t>
            </a:r>
            <a:endParaRPr lang="zh-CN" altLang="en-US" sz="3200" b="1" dirty="0">
              <a:solidFill>
                <a:srgbClr val="FF0000"/>
              </a:solidFill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14351" name="文本框 14350"/>
          <p:cNvSpPr txBox="1"/>
          <p:nvPr/>
        </p:nvSpPr>
        <p:spPr>
          <a:xfrm>
            <a:off x="5076825" y="5589588"/>
            <a:ext cx="1655763" cy="579437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工商业</a:t>
            </a:r>
            <a:endParaRPr lang="zh-CN" altLang="en-US" sz="3200" b="1" dirty="0">
              <a:solidFill>
                <a:srgbClr val="FF0000"/>
              </a:solidFill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14352" name="文本框 14351"/>
          <p:cNvSpPr txBox="1"/>
          <p:nvPr/>
        </p:nvSpPr>
        <p:spPr>
          <a:xfrm>
            <a:off x="2339975" y="3068638"/>
            <a:ext cx="18415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/>
            <a:endParaRPr lang="zh-CN" altLang="en-US" dirty="0">
              <a:solidFill>
                <a:srgbClr val="FF33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4353" name="文本框 14352"/>
          <p:cNvSpPr txBox="1"/>
          <p:nvPr/>
        </p:nvSpPr>
        <p:spPr>
          <a:xfrm>
            <a:off x="2339975" y="2963863"/>
            <a:ext cx="6192838" cy="579437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永济渠、通济渠、邗沟、江南河</a:t>
            </a:r>
            <a:endParaRPr lang="zh-CN" altLang="en-US" sz="3200" b="1" dirty="0">
              <a:solidFill>
                <a:srgbClr val="FF0000"/>
              </a:solidFill>
              <a:latin typeface="Times New Roman" pitchFamily="18" charset="0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14341" grpId="0"/>
      <p:bldP spid="14342" grpId="0"/>
      <p:bldP spid="14343" grpId="0"/>
      <p:bldP spid="14344" grpId="0"/>
      <p:bldP spid="14345" grpId="0"/>
      <p:bldP spid="14346" grpId="0"/>
      <p:bldP spid="14347" grpId="0"/>
      <p:bldP spid="14348" grpId="0"/>
      <p:bldP spid="14349" grpId="0"/>
      <p:bldP spid="14350" grpId="0"/>
      <p:bldP spid="14351" grpId="0"/>
      <p:bldP spid="143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Picture 2" descr="长孙无忌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0" y="3404235"/>
            <a:ext cx="1765300" cy="2310765"/>
          </a:xfrm>
          <a:prstGeom prst="rect">
            <a:avLst/>
          </a:prstGeom>
          <a:noFill/>
          <a:ln w="57150" cap="flat" cmpd="thinThick">
            <a:solidFill>
              <a:srgbClr val="000066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1507" name="Text Box 3"/>
          <p:cNvSpPr txBox="1"/>
          <p:nvPr/>
        </p:nvSpPr>
        <p:spPr>
          <a:xfrm>
            <a:off x="7740650" y="3375025"/>
            <a:ext cx="488950" cy="11887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b="1" dirty="0">
                <a:latin typeface="Arial" charset="0"/>
                <a:ea typeface="华文新魏" pitchFamily="2" charset="-122"/>
              </a:rPr>
              <a:t>长</a:t>
            </a:r>
            <a:endParaRPr lang="zh-CN" altLang="en-US" b="1" dirty="0">
              <a:latin typeface="Arial" charset="0"/>
              <a:ea typeface="华文新魏" pitchFamily="2" charset="-122"/>
            </a:endParaRPr>
          </a:p>
          <a:p>
            <a:pPr lvl="0" eaLnBrk="1" hangingPunct="1"/>
            <a:r>
              <a:rPr lang="zh-CN" altLang="en-US" b="1" dirty="0">
                <a:latin typeface="Arial" charset="0"/>
                <a:ea typeface="华文新魏" pitchFamily="2" charset="-122"/>
              </a:rPr>
              <a:t>孙</a:t>
            </a:r>
            <a:endParaRPr lang="zh-CN" altLang="en-US" b="1" dirty="0">
              <a:latin typeface="Arial" charset="0"/>
              <a:ea typeface="华文新魏" pitchFamily="2" charset="-122"/>
            </a:endParaRPr>
          </a:p>
          <a:p>
            <a:pPr lvl="0" eaLnBrk="1" hangingPunct="1"/>
            <a:r>
              <a:rPr lang="zh-CN" altLang="en-US" b="1" dirty="0">
                <a:latin typeface="Arial" charset="0"/>
                <a:ea typeface="华文新魏" pitchFamily="2" charset="-122"/>
              </a:rPr>
              <a:t>无</a:t>
            </a:r>
            <a:endParaRPr lang="zh-CN" altLang="en-US" b="1" dirty="0">
              <a:latin typeface="Arial" charset="0"/>
              <a:ea typeface="华文新魏" pitchFamily="2" charset="-122"/>
            </a:endParaRPr>
          </a:p>
          <a:p>
            <a:pPr lvl="0" eaLnBrk="1" hangingPunct="1"/>
            <a:r>
              <a:rPr lang="zh-CN" altLang="en-US" b="1" dirty="0">
                <a:latin typeface="Arial" charset="0"/>
                <a:ea typeface="华文新魏" pitchFamily="2" charset="-122"/>
              </a:rPr>
              <a:t>忌</a:t>
            </a:r>
            <a:endParaRPr lang="zh-CN" altLang="en-US" b="1" dirty="0">
              <a:latin typeface="Arial" charset="0"/>
              <a:ea typeface="华文新魏" pitchFamily="2" charset="-122"/>
            </a:endParaRPr>
          </a:p>
        </p:txBody>
      </p:sp>
      <p:sp>
        <p:nvSpPr>
          <p:cNvPr id="21508" name="Rectangle 4"/>
          <p:cNvSpPr/>
          <p:nvPr/>
        </p:nvSpPr>
        <p:spPr>
          <a:xfrm>
            <a:off x="0" y="5785485"/>
            <a:ext cx="9144000" cy="1005840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3300"/>
                </a:solidFill>
                <a:latin typeface="Arial" charset="0"/>
                <a:ea typeface="华文隶书" pitchFamily="2" charset="-122"/>
              </a:rPr>
              <a:t>       </a:t>
            </a:r>
            <a:r>
              <a:rPr lang="zh-CN" altLang="en-US" sz="2800" b="1" dirty="0">
                <a:solidFill>
                  <a:srgbClr val="003300"/>
                </a:solidFill>
                <a:latin typeface="Arial" charset="0"/>
                <a:ea typeface="楷体_GB2312" pitchFamily="49" charset="-122"/>
              </a:rPr>
              <a:t>李世民手下猛将有</a:t>
            </a: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Arial" charset="0"/>
                <a:ea typeface="楷体_GB2312" pitchFamily="49" charset="-122"/>
              </a:rPr>
              <a:t>程咬金、李靖、秦叔宝</a:t>
            </a:r>
            <a:r>
              <a:rPr lang="zh-CN" altLang="en-US" sz="2800" b="1" dirty="0">
                <a:solidFill>
                  <a:srgbClr val="003300"/>
                </a:solidFill>
                <a:latin typeface="Arial" charset="0"/>
                <a:ea typeface="楷体_GB2312" pitchFamily="49" charset="-122"/>
              </a:rPr>
              <a:t>等。十八学士有多谋善断的</a:t>
            </a: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Arial" charset="0"/>
                <a:ea typeface="楷体_GB2312" pitchFamily="49" charset="-122"/>
              </a:rPr>
              <a:t>房玄龄、杜如晦、长孙无忌</a:t>
            </a:r>
            <a:r>
              <a:rPr lang="zh-CN" altLang="en-US" sz="2800" b="1" dirty="0">
                <a:solidFill>
                  <a:srgbClr val="003300"/>
                </a:solidFill>
                <a:latin typeface="Arial" charset="0"/>
                <a:ea typeface="楷体_GB2312" pitchFamily="49" charset="-122"/>
              </a:rPr>
              <a:t>等人。</a:t>
            </a:r>
            <a:endParaRPr lang="zh-CN" altLang="en-US" sz="2800" b="1" dirty="0">
              <a:solidFill>
                <a:srgbClr val="003300"/>
              </a:solidFill>
              <a:latin typeface="Arial" charset="0"/>
              <a:ea typeface="楷体_GB2312" pitchFamily="49" charset="-122"/>
            </a:endParaRPr>
          </a:p>
        </p:txBody>
      </p:sp>
      <p:pic>
        <p:nvPicPr>
          <p:cNvPr id="21509" name="Picture 5" descr="房玄龄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3404235"/>
            <a:ext cx="1828800" cy="2310765"/>
          </a:xfrm>
          <a:prstGeom prst="rect">
            <a:avLst/>
          </a:prstGeom>
          <a:noFill/>
          <a:ln w="57150" cap="flat" cmpd="thinThick">
            <a:solidFill>
              <a:srgbClr val="000066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21510" name="Picture 6" descr="秦琼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00" y="889000"/>
            <a:ext cx="1752600" cy="2459990"/>
          </a:xfrm>
          <a:prstGeom prst="rect">
            <a:avLst/>
          </a:prstGeom>
          <a:noFill/>
          <a:ln w="57150" cap="flat" cmpd="thinThick">
            <a:solidFill>
              <a:srgbClr val="000066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1511" name="Text Box 7"/>
          <p:cNvSpPr txBox="1"/>
          <p:nvPr/>
        </p:nvSpPr>
        <p:spPr>
          <a:xfrm>
            <a:off x="7769860" y="889000"/>
            <a:ext cx="476250" cy="119253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eaVert" wrap="square">
            <a:spAutoFit/>
          </a:bodyPr>
          <a:p>
            <a:pPr lvl="0" eaLnBrk="0" hangingPunct="0"/>
            <a:r>
              <a:rPr lang="zh-CN" altLang="en-US" dirty="0">
                <a:latin typeface="Arial" charset="0"/>
                <a:ea typeface="隶书" pitchFamily="1" charset="-122"/>
              </a:rPr>
              <a:t>秦叔宝</a:t>
            </a:r>
            <a:endParaRPr lang="zh-CN" altLang="en-US" dirty="0">
              <a:latin typeface="Arial" charset="0"/>
              <a:ea typeface="隶书" pitchFamily="1" charset="-122"/>
            </a:endParaRPr>
          </a:p>
        </p:txBody>
      </p:sp>
      <p:grpSp>
        <p:nvGrpSpPr>
          <p:cNvPr id="21512" name="Group 8"/>
          <p:cNvGrpSpPr/>
          <p:nvPr/>
        </p:nvGrpSpPr>
        <p:grpSpPr>
          <a:xfrm>
            <a:off x="3581400" y="3403600"/>
            <a:ext cx="1905000" cy="2354580"/>
            <a:chOff x="0" y="0"/>
            <a:chExt cx="1248" cy="1612"/>
          </a:xfrm>
        </p:grpSpPr>
        <p:pic>
          <p:nvPicPr>
            <p:cNvPr id="21513" name="Picture 9" descr="杜如晦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28"/>
              <a:ext cx="1248" cy="1584"/>
            </a:xfrm>
            <a:prstGeom prst="rect">
              <a:avLst/>
            </a:prstGeom>
            <a:noFill/>
            <a:ln w="57150" cap="flat" cmpd="thinThick">
              <a:solidFill>
                <a:srgbClr val="000066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21514" name="Text Box 10"/>
            <p:cNvSpPr txBox="1"/>
            <p:nvPr/>
          </p:nvSpPr>
          <p:spPr>
            <a:xfrm>
              <a:off x="912" y="0"/>
              <a:ext cx="320" cy="62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p>
              <a:pPr lvl="0" eaLnBrk="1" hangingPunct="1"/>
              <a:r>
                <a:rPr lang="zh-CN" altLang="en-US" dirty="0">
                  <a:latin typeface="Arial" charset="0"/>
                  <a:ea typeface="华文新魏" pitchFamily="2" charset="-122"/>
                </a:rPr>
                <a:t>杜</a:t>
              </a:r>
              <a:endParaRPr lang="zh-CN" altLang="en-US" dirty="0">
                <a:latin typeface="Arial" charset="0"/>
                <a:ea typeface="华文新魏" pitchFamily="2" charset="-122"/>
              </a:endParaRPr>
            </a:p>
            <a:p>
              <a:pPr lvl="0" eaLnBrk="1" hangingPunct="1"/>
              <a:r>
                <a:rPr lang="zh-CN" altLang="en-US" dirty="0">
                  <a:latin typeface="Arial" charset="0"/>
                  <a:ea typeface="华文新魏" pitchFamily="2" charset="-122"/>
                </a:rPr>
                <a:t>如</a:t>
              </a:r>
              <a:endParaRPr lang="zh-CN" altLang="en-US" dirty="0">
                <a:latin typeface="Arial" charset="0"/>
                <a:ea typeface="华文新魏" pitchFamily="2" charset="-122"/>
              </a:endParaRPr>
            </a:p>
            <a:p>
              <a:pPr lvl="0" eaLnBrk="1" hangingPunct="1"/>
              <a:r>
                <a:rPr lang="zh-CN" altLang="en-US" dirty="0">
                  <a:latin typeface="Arial" charset="0"/>
                  <a:ea typeface="华文新魏" pitchFamily="2" charset="-122"/>
                </a:rPr>
                <a:t>晦</a:t>
              </a:r>
              <a:endParaRPr lang="zh-CN" altLang="en-US" dirty="0">
                <a:latin typeface="Arial" charset="0"/>
                <a:ea typeface="华文新魏" pitchFamily="2" charset="-122"/>
              </a:endParaRPr>
            </a:p>
          </p:txBody>
        </p:sp>
      </p:grpSp>
      <p:grpSp>
        <p:nvGrpSpPr>
          <p:cNvPr id="21515" name="Group 11"/>
          <p:cNvGrpSpPr/>
          <p:nvPr/>
        </p:nvGrpSpPr>
        <p:grpSpPr>
          <a:xfrm>
            <a:off x="3581400" y="889000"/>
            <a:ext cx="1905000" cy="2459990"/>
            <a:chOff x="0" y="0"/>
            <a:chExt cx="1222" cy="1584"/>
          </a:xfrm>
        </p:grpSpPr>
        <p:pic>
          <p:nvPicPr>
            <p:cNvPr id="21516" name="Picture 12" descr="李靖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1222" cy="1584"/>
            </a:xfrm>
            <a:prstGeom prst="rect">
              <a:avLst/>
            </a:prstGeom>
            <a:noFill/>
            <a:ln w="57150" cap="flat" cmpd="thinThick">
              <a:solidFill>
                <a:srgbClr val="000066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21517" name="Text Box 13"/>
            <p:cNvSpPr txBox="1"/>
            <p:nvPr/>
          </p:nvSpPr>
          <p:spPr>
            <a:xfrm>
              <a:off x="864" y="10"/>
              <a:ext cx="313" cy="412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p>
              <a:pPr lvl="0" eaLnBrk="1" hangingPunct="1"/>
              <a:r>
                <a:rPr lang="zh-CN" altLang="en-US" dirty="0">
                  <a:latin typeface="Arial" charset="0"/>
                  <a:ea typeface="华文新魏" pitchFamily="2" charset="-122"/>
                </a:rPr>
                <a:t>李</a:t>
              </a:r>
              <a:endParaRPr lang="zh-CN" altLang="en-US" dirty="0">
                <a:latin typeface="Arial" charset="0"/>
                <a:ea typeface="华文新魏" pitchFamily="2" charset="-122"/>
              </a:endParaRPr>
            </a:p>
            <a:p>
              <a:pPr lvl="0" eaLnBrk="1" hangingPunct="1"/>
              <a:r>
                <a:rPr lang="zh-CN" altLang="en-US" dirty="0">
                  <a:latin typeface="Arial" charset="0"/>
                  <a:ea typeface="华文新魏" pitchFamily="2" charset="-122"/>
                </a:rPr>
                <a:t>靖</a:t>
              </a:r>
              <a:endParaRPr lang="zh-CN" altLang="en-US" dirty="0">
                <a:latin typeface="Arial" charset="0"/>
                <a:ea typeface="华文新魏" pitchFamily="2" charset="-122"/>
              </a:endParaRPr>
            </a:p>
          </p:txBody>
        </p:sp>
      </p:grpSp>
      <p:grpSp>
        <p:nvGrpSpPr>
          <p:cNvPr id="21518" name="Group 14"/>
          <p:cNvGrpSpPr/>
          <p:nvPr/>
        </p:nvGrpSpPr>
        <p:grpSpPr>
          <a:xfrm>
            <a:off x="685800" y="844550"/>
            <a:ext cx="1828800" cy="2503170"/>
            <a:chOff x="0" y="0"/>
            <a:chExt cx="1152" cy="1612"/>
          </a:xfrm>
        </p:grpSpPr>
        <p:pic>
          <p:nvPicPr>
            <p:cNvPr id="21519" name="Picture 15" descr="程咬金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28"/>
              <a:ext cx="1152" cy="1584"/>
            </a:xfrm>
            <a:prstGeom prst="rect">
              <a:avLst/>
            </a:prstGeom>
            <a:noFill/>
            <a:ln w="57150" cap="flat" cmpd="thinThick">
              <a:solidFill>
                <a:srgbClr val="000066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21520" name="Text Box 16"/>
            <p:cNvSpPr txBox="1"/>
            <p:nvPr/>
          </p:nvSpPr>
          <p:spPr>
            <a:xfrm>
              <a:off x="844" y="0"/>
              <a:ext cx="308" cy="589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p>
              <a:pPr lvl="0" eaLnBrk="1" hangingPunct="1"/>
              <a:r>
                <a:rPr lang="zh-CN" altLang="en-US" dirty="0">
                  <a:latin typeface="Arial" charset="0"/>
                  <a:ea typeface="华文新魏" pitchFamily="2" charset="-122"/>
                </a:rPr>
                <a:t>程</a:t>
              </a:r>
              <a:endParaRPr lang="zh-CN" altLang="en-US" dirty="0">
                <a:latin typeface="Arial" charset="0"/>
                <a:ea typeface="华文新魏" pitchFamily="2" charset="-122"/>
              </a:endParaRPr>
            </a:p>
            <a:p>
              <a:pPr lvl="0" eaLnBrk="1" hangingPunct="1"/>
              <a:r>
                <a:rPr lang="zh-CN" altLang="en-US" dirty="0">
                  <a:latin typeface="Arial" charset="0"/>
                  <a:ea typeface="华文新魏" pitchFamily="2" charset="-122"/>
                </a:rPr>
                <a:t>咬</a:t>
              </a:r>
              <a:endParaRPr lang="zh-CN" altLang="en-US" dirty="0">
                <a:latin typeface="Arial" charset="0"/>
                <a:ea typeface="华文新魏" pitchFamily="2" charset="-122"/>
              </a:endParaRPr>
            </a:p>
            <a:p>
              <a:pPr lvl="0" eaLnBrk="1" hangingPunct="1"/>
              <a:r>
                <a:rPr lang="zh-CN" altLang="en-US" dirty="0">
                  <a:latin typeface="Arial" charset="0"/>
                  <a:ea typeface="华文新魏" pitchFamily="2" charset="-122"/>
                </a:rPr>
                <a:t>金</a:t>
              </a:r>
              <a:endParaRPr lang="zh-CN" altLang="en-US" dirty="0">
                <a:latin typeface="Arial" charset="0"/>
                <a:ea typeface="华文新魏" pitchFamily="2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76555" y="189865"/>
            <a:ext cx="562864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3. </a:t>
            </a:r>
            <a:r>
              <a:rPr lang="zh-CN" altLang="en-US" sz="3200" b="1" dirty="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选贤用能</a:t>
            </a:r>
            <a:r>
              <a:rPr lang="en-US" altLang="zh-CN" sz="3200" b="1" dirty="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,</a:t>
            </a:r>
            <a:r>
              <a:rPr lang="zh-CN" altLang="en-US" sz="3200" b="1" dirty="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唯才是举（人才）</a:t>
            </a:r>
            <a:endParaRPr lang="zh-CN" altLang="en-US" sz="3200" b="1">
              <a:solidFill>
                <a:srgbClr val="FF3300"/>
              </a:solidFill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1" name="Picture 5" descr="0108pic16595">
            <a:hlinkClick r:id="rId1" action="ppaction://hlinksldjump"/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79388" y="1052513"/>
            <a:ext cx="2590800" cy="5545137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7653" name="TextBox 6"/>
          <p:cNvSpPr txBox="1"/>
          <p:nvPr/>
        </p:nvSpPr>
        <p:spPr>
          <a:xfrm>
            <a:off x="2590800" y="1335088"/>
            <a:ext cx="3381375" cy="579437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黑体" pitchFamily="1" charset="-122"/>
                <a:ea typeface="黑体" pitchFamily="1" charset="-122"/>
              </a:rPr>
              <a:t>（</a:t>
            </a:r>
            <a:r>
              <a:rPr lang="en-US" altLang="x-none" sz="3200" b="1" dirty="0">
                <a:latin typeface="黑体" pitchFamily="1" charset="-122"/>
                <a:ea typeface="黑体" pitchFamily="1" charset="-122"/>
              </a:rPr>
              <a:t>1</a:t>
            </a:r>
            <a:r>
              <a:rPr lang="zh-CN" altLang="en-US" sz="3200" b="1" dirty="0">
                <a:latin typeface="黑体" pitchFamily="1" charset="-122"/>
                <a:ea typeface="黑体" pitchFamily="1" charset="-122"/>
              </a:rPr>
              <a:t>）经济：</a:t>
            </a:r>
            <a:endParaRPr lang="en-US" altLang="x-none" sz="3200" b="1" dirty="0">
              <a:latin typeface="黑体" pitchFamily="1" charset="-122"/>
              <a:ea typeface="黑体" pitchFamily="1" charset="-122"/>
            </a:endParaRPr>
          </a:p>
        </p:txBody>
      </p:sp>
      <p:sp>
        <p:nvSpPr>
          <p:cNvPr id="27654" name="TextBox 7"/>
          <p:cNvSpPr txBox="1"/>
          <p:nvPr/>
        </p:nvSpPr>
        <p:spPr>
          <a:xfrm>
            <a:off x="2667000" y="3128963"/>
            <a:ext cx="3381375" cy="579437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黑体" pitchFamily="1" charset="-122"/>
                <a:ea typeface="黑体" pitchFamily="1" charset="-122"/>
              </a:rPr>
              <a:t>（</a:t>
            </a:r>
            <a:r>
              <a:rPr lang="en-US" altLang="x-none" sz="3200" b="1" dirty="0">
                <a:latin typeface="黑体" pitchFamily="1" charset="-122"/>
                <a:ea typeface="黑体" pitchFamily="1" charset="-122"/>
              </a:rPr>
              <a:t>2</a:t>
            </a:r>
            <a:r>
              <a:rPr lang="zh-CN" altLang="en-US" sz="3200" b="1" dirty="0">
                <a:latin typeface="黑体" pitchFamily="1" charset="-122"/>
                <a:ea typeface="黑体" pitchFamily="1" charset="-122"/>
              </a:rPr>
              <a:t>）政治：</a:t>
            </a:r>
            <a:endParaRPr lang="en-US" altLang="x-none" sz="3200" b="1" dirty="0">
              <a:latin typeface="黑体" pitchFamily="1" charset="-122"/>
              <a:ea typeface="黑体" pitchFamily="1" charset="-122"/>
            </a:endParaRPr>
          </a:p>
        </p:txBody>
      </p:sp>
      <p:sp>
        <p:nvSpPr>
          <p:cNvPr id="27655" name="TextBox 8"/>
          <p:cNvSpPr txBox="1"/>
          <p:nvPr/>
        </p:nvSpPr>
        <p:spPr>
          <a:xfrm>
            <a:off x="2645410" y="4324985"/>
            <a:ext cx="3381375" cy="579438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黑体" pitchFamily="1" charset="-122"/>
                <a:ea typeface="黑体" pitchFamily="1" charset="-122"/>
              </a:rPr>
              <a:t>（</a:t>
            </a:r>
            <a:r>
              <a:rPr lang="en-US" altLang="x-none" sz="3200" b="1" dirty="0">
                <a:latin typeface="黑体" pitchFamily="1" charset="-122"/>
                <a:ea typeface="黑体" pitchFamily="1" charset="-122"/>
              </a:rPr>
              <a:t>3</a:t>
            </a:r>
            <a:r>
              <a:rPr lang="zh-CN" altLang="en-US" sz="3200" b="1" dirty="0">
                <a:latin typeface="黑体" pitchFamily="1" charset="-122"/>
                <a:ea typeface="黑体" pitchFamily="1" charset="-122"/>
              </a:rPr>
              <a:t>）法律：</a:t>
            </a:r>
            <a:endParaRPr lang="zh-CN" altLang="en-US" sz="3200" b="1" dirty="0">
              <a:latin typeface="黑体" pitchFamily="1" charset="-122"/>
              <a:ea typeface="黑体" pitchFamily="1" charset="-122"/>
            </a:endParaRPr>
          </a:p>
        </p:txBody>
      </p:sp>
      <p:sp>
        <p:nvSpPr>
          <p:cNvPr id="27656" name="Text Box 3"/>
          <p:cNvSpPr txBox="1"/>
          <p:nvPr/>
        </p:nvSpPr>
        <p:spPr>
          <a:xfrm>
            <a:off x="2900363" y="1954213"/>
            <a:ext cx="6084887" cy="1132205"/>
          </a:xfrm>
          <a:prstGeom prst="rect">
            <a:avLst/>
          </a:prstGeom>
          <a:solidFill>
            <a:schemeClr val="bg1"/>
          </a:solidFill>
          <a:ln w="9525">
            <a:noFill/>
            <a:miter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400" b="1" dirty="0">
                <a:solidFill>
                  <a:srgbClr val="FF0000"/>
                </a:solidFill>
                <a:latin typeface="Constantia" pitchFamily="2" charset="0"/>
                <a:ea typeface="黑体" pitchFamily="1" charset="-122"/>
              </a:rPr>
              <a:t>    </a:t>
            </a:r>
            <a:r>
              <a:rPr lang="zh-CN" altLang="en-US" sz="3400" b="1" dirty="0">
                <a:solidFill>
                  <a:srgbClr val="FF0000"/>
                </a:solidFill>
                <a:latin typeface="Constantia" pitchFamily="2" charset="0"/>
                <a:ea typeface="黑体" pitchFamily="1" charset="-122"/>
              </a:rPr>
              <a:t>改革赋役制度</a:t>
            </a:r>
            <a:r>
              <a:rPr lang="zh-CN" altLang="en-US" sz="3400" b="1" dirty="0">
                <a:solidFill>
                  <a:schemeClr val="tx1"/>
                </a:solidFill>
                <a:latin typeface="Constantia" pitchFamily="2" charset="0"/>
                <a:ea typeface="黑体" pitchFamily="1" charset="-122"/>
              </a:rPr>
              <a:t>：减少服役，以实物代役</a:t>
            </a:r>
            <a:endParaRPr lang="zh-CN" altLang="en-US" sz="3400" b="1" dirty="0">
              <a:solidFill>
                <a:schemeClr val="tx1"/>
              </a:solidFill>
              <a:latin typeface="Constantia" pitchFamily="2" charset="0"/>
              <a:ea typeface="黑体" pitchFamily="1" charset="-122"/>
            </a:endParaRPr>
          </a:p>
        </p:txBody>
      </p:sp>
      <p:sp>
        <p:nvSpPr>
          <p:cNvPr id="27657" name="Text Box 3">
            <a:hlinkClick r:id="rId1" action="ppaction://hlinksldjump"/>
          </p:cNvPr>
          <p:cNvSpPr txBox="1"/>
          <p:nvPr/>
        </p:nvSpPr>
        <p:spPr>
          <a:xfrm>
            <a:off x="2913063" y="3738563"/>
            <a:ext cx="6072187" cy="614045"/>
          </a:xfrm>
          <a:prstGeom prst="rect">
            <a:avLst/>
          </a:prstGeom>
          <a:solidFill>
            <a:schemeClr val="bg1"/>
          </a:solidFill>
          <a:ln w="9525">
            <a:noFill/>
            <a:miter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400" b="1" dirty="0">
                <a:solidFill>
                  <a:srgbClr val="FF0000"/>
                </a:solidFill>
                <a:latin typeface="Constantia" pitchFamily="2" charset="0"/>
                <a:ea typeface="黑体" pitchFamily="1" charset="-122"/>
              </a:rPr>
              <a:t>    </a:t>
            </a:r>
            <a:r>
              <a:rPr lang="zh-CN" altLang="en-US" sz="3400" b="1" dirty="0">
                <a:solidFill>
                  <a:srgbClr val="FF0000"/>
                </a:solidFill>
                <a:latin typeface="Constantia" pitchFamily="2" charset="0"/>
                <a:ea typeface="黑体" pitchFamily="1" charset="-122"/>
              </a:rPr>
              <a:t>完善“三省六部”制。</a:t>
            </a:r>
            <a:endParaRPr lang="zh-CN" altLang="en-US" sz="3400" b="1" dirty="0">
              <a:solidFill>
                <a:srgbClr val="0000CC"/>
              </a:solidFill>
              <a:latin typeface="Constantia" pitchFamily="2" charset="0"/>
              <a:ea typeface="黑体" pitchFamily="1" charset="-122"/>
            </a:endParaRPr>
          </a:p>
        </p:txBody>
      </p:sp>
      <p:sp>
        <p:nvSpPr>
          <p:cNvPr id="27658" name="Text Box 3">
            <a:hlinkClick r:id="rId1" action="ppaction://hlinksldjump"/>
          </p:cNvPr>
          <p:cNvSpPr txBox="1"/>
          <p:nvPr/>
        </p:nvSpPr>
        <p:spPr>
          <a:xfrm>
            <a:off x="2901633" y="4914583"/>
            <a:ext cx="6072187" cy="614045"/>
          </a:xfrm>
          <a:prstGeom prst="rect">
            <a:avLst/>
          </a:prstGeom>
          <a:solidFill>
            <a:schemeClr val="bg1"/>
          </a:solidFill>
          <a:ln w="9525">
            <a:noFill/>
            <a:miter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400" b="1" dirty="0">
                <a:solidFill>
                  <a:srgbClr val="FF0000"/>
                </a:solidFill>
                <a:latin typeface="Constantia" pitchFamily="2" charset="0"/>
                <a:ea typeface="黑体" pitchFamily="1" charset="-122"/>
              </a:rPr>
              <a:t>    </a:t>
            </a:r>
            <a:r>
              <a:rPr lang="zh-CN" altLang="en-US" sz="3400" b="1" dirty="0">
                <a:solidFill>
                  <a:srgbClr val="FF0000"/>
                </a:solidFill>
                <a:latin typeface="Constantia" pitchFamily="2" charset="0"/>
                <a:ea typeface="黑体" pitchFamily="1" charset="-122"/>
              </a:rPr>
              <a:t>修订《唐律疏议》</a:t>
            </a:r>
            <a:endParaRPr lang="zh-CN" altLang="en-US" sz="3400" b="1" dirty="0">
              <a:solidFill>
                <a:srgbClr val="0000CC"/>
              </a:solidFill>
              <a:latin typeface="Constantia" pitchFamily="2" charset="0"/>
              <a:ea typeface="黑体" pitchFamily="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5795" y="328295"/>
            <a:ext cx="5466080" cy="5791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p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（二）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贞观新政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”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主要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内容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203" name="文本框 1"/>
          <p:cNvSpPr txBox="1"/>
          <p:nvPr/>
        </p:nvSpPr>
        <p:spPr>
          <a:xfrm>
            <a:off x="6140450" y="327025"/>
            <a:ext cx="1808163" cy="57943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/>
            <a:r>
              <a:rPr lang="zh-CN" altLang="en-US" sz="3200" b="1">
                <a:solidFill>
                  <a:srgbClr val="FF0000"/>
                </a:solidFill>
                <a:latin typeface="Arial" charset="0"/>
                <a:ea typeface="宋体" charset="-122"/>
              </a:rPr>
              <a:t>（重点）</a:t>
            </a:r>
            <a:endParaRPr lang="zh-CN" altLang="en-US" sz="3200" b="1">
              <a:solidFill>
                <a:srgbClr val="FF0000"/>
              </a:solidFill>
              <a:latin typeface="Arial" charset="0"/>
              <a:ea typeface="宋体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658745" y="5504815"/>
            <a:ext cx="3381375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黑体" pitchFamily="1" charset="-122"/>
                <a:ea typeface="黑体" pitchFamily="1" charset="-122"/>
              </a:rPr>
              <a:t>（</a:t>
            </a:r>
            <a:r>
              <a:rPr lang="en-US" altLang="zh-CN" sz="3200" b="1" dirty="0">
                <a:latin typeface="黑体" pitchFamily="1" charset="-122"/>
                <a:ea typeface="黑体" pitchFamily="1" charset="-122"/>
              </a:rPr>
              <a:t>4</a:t>
            </a:r>
            <a:r>
              <a:rPr lang="zh-CN" altLang="en-US" sz="3200" b="1" dirty="0">
                <a:latin typeface="黑体" pitchFamily="1" charset="-122"/>
                <a:ea typeface="黑体" pitchFamily="1" charset="-122"/>
              </a:rPr>
              <a:t>）完善科举制</a:t>
            </a:r>
            <a:endParaRPr lang="zh-CN" altLang="en-US" sz="3200" b="1" dirty="0">
              <a:latin typeface="黑体" pitchFamily="1" charset="-122"/>
              <a:ea typeface="黑体" pitchFamily="1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658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658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8" grpId="0" uiExpand="1" build="p"/>
      <p:bldP spid="27656" grpId="0" animBg="1"/>
      <p:bldP spid="27657" grpId="0" animBg="1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20481"/>
          <p:cNvSpPr/>
          <p:nvPr/>
        </p:nvSpPr>
        <p:spPr>
          <a:xfrm>
            <a:off x="3276600" y="533400"/>
            <a:ext cx="2209800" cy="6096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endParaRPr lang="zh-CN" altLang="en-US"/>
          </a:p>
        </p:txBody>
      </p:sp>
      <p:sp>
        <p:nvSpPr>
          <p:cNvPr id="20483" name="矩形 20482"/>
          <p:cNvSpPr/>
          <p:nvPr/>
        </p:nvSpPr>
        <p:spPr>
          <a:xfrm>
            <a:off x="3276600" y="762000"/>
            <a:ext cx="2286000" cy="6096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endParaRPr lang="zh-CN" altLang="en-US"/>
          </a:p>
        </p:txBody>
      </p:sp>
      <p:sp>
        <p:nvSpPr>
          <p:cNvPr id="20484" name="矩形 20483"/>
          <p:cNvSpPr/>
          <p:nvPr/>
        </p:nvSpPr>
        <p:spPr>
          <a:xfrm>
            <a:off x="3352800" y="762000"/>
            <a:ext cx="2057400" cy="6858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endParaRPr lang="zh-CN" altLang="en-US"/>
          </a:p>
        </p:txBody>
      </p:sp>
      <p:sp>
        <p:nvSpPr>
          <p:cNvPr id="20485" name="矩形 20484"/>
          <p:cNvSpPr/>
          <p:nvPr/>
        </p:nvSpPr>
        <p:spPr>
          <a:xfrm>
            <a:off x="3429000" y="685800"/>
            <a:ext cx="1752600" cy="6096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endParaRPr lang="zh-CN" altLang="en-US"/>
          </a:p>
        </p:txBody>
      </p:sp>
      <p:sp>
        <p:nvSpPr>
          <p:cNvPr id="20486" name="矩形 20485"/>
          <p:cNvSpPr/>
          <p:nvPr/>
        </p:nvSpPr>
        <p:spPr>
          <a:xfrm>
            <a:off x="3505200" y="609600"/>
            <a:ext cx="1828800" cy="579438"/>
          </a:xfrm>
          <a:prstGeom prst="rect">
            <a:avLst/>
          </a:prstGeom>
          <a:solidFill>
            <a:srgbClr val="FFFF99"/>
          </a:solidFill>
          <a:ln w="9525">
            <a:noFill/>
            <a:miter/>
          </a:ln>
        </p:spPr>
        <p:txBody>
          <a:bodyPr anchor="ctr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rPr>
              <a:t>皇　帝</a:t>
            </a:r>
            <a:endParaRPr lang="zh-CN" altLang="en-US" sz="3200" b="1">
              <a:solidFill>
                <a:srgbClr val="FF3300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20487" name="矩形 20486"/>
          <p:cNvSpPr/>
          <p:nvPr/>
        </p:nvSpPr>
        <p:spPr>
          <a:xfrm>
            <a:off x="5943600" y="2514600"/>
            <a:ext cx="1447800" cy="579438"/>
          </a:xfrm>
          <a:prstGeom prst="rect">
            <a:avLst/>
          </a:prstGeom>
          <a:solidFill>
            <a:srgbClr val="FFFF99"/>
          </a:solidFill>
          <a:ln w="9525">
            <a:noFill/>
            <a:miter/>
          </a:ln>
        </p:spPr>
        <p:txBody>
          <a:bodyPr anchor="ctr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rPr>
              <a:t>门下省</a:t>
            </a:r>
            <a:endParaRPr lang="zh-CN" altLang="en-US" sz="3200" b="1">
              <a:solidFill>
                <a:srgbClr val="FF3300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20488" name="矩形 20487"/>
          <p:cNvSpPr/>
          <p:nvPr/>
        </p:nvSpPr>
        <p:spPr>
          <a:xfrm>
            <a:off x="3733800" y="2514600"/>
            <a:ext cx="1447800" cy="579438"/>
          </a:xfrm>
          <a:prstGeom prst="rect">
            <a:avLst/>
          </a:prstGeom>
          <a:solidFill>
            <a:srgbClr val="FFFF99"/>
          </a:solidFill>
          <a:ln w="9525">
            <a:noFill/>
            <a:miter/>
          </a:ln>
        </p:spPr>
        <p:txBody>
          <a:bodyPr anchor="ctr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rPr>
              <a:t>尚书省</a:t>
            </a:r>
            <a:endParaRPr lang="zh-CN" altLang="en-US" sz="3200" b="1">
              <a:solidFill>
                <a:srgbClr val="FF3300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20489" name="矩形 20488"/>
          <p:cNvSpPr/>
          <p:nvPr/>
        </p:nvSpPr>
        <p:spPr>
          <a:xfrm>
            <a:off x="1619250" y="2492375"/>
            <a:ext cx="1447800" cy="579438"/>
          </a:xfrm>
          <a:prstGeom prst="rect">
            <a:avLst/>
          </a:prstGeom>
          <a:solidFill>
            <a:srgbClr val="FFFF99"/>
          </a:solidFill>
          <a:ln w="9525">
            <a:noFill/>
            <a:miter/>
          </a:ln>
        </p:spPr>
        <p:txBody>
          <a:bodyPr anchor="ctr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rPr>
              <a:t>中书省</a:t>
            </a:r>
            <a:endParaRPr lang="zh-CN" altLang="en-US" sz="3200" b="1">
              <a:solidFill>
                <a:srgbClr val="FF3300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grpSp>
        <p:nvGrpSpPr>
          <p:cNvPr id="20490" name="组合 20489"/>
          <p:cNvGrpSpPr/>
          <p:nvPr/>
        </p:nvGrpSpPr>
        <p:grpSpPr>
          <a:xfrm>
            <a:off x="2362200" y="1219200"/>
            <a:ext cx="4267200" cy="1295400"/>
            <a:chOff x="0" y="0"/>
            <a:chExt cx="2688" cy="816"/>
          </a:xfrm>
        </p:grpSpPr>
        <p:sp>
          <p:nvSpPr>
            <p:cNvPr id="20491" name="直接连接符 20490"/>
            <p:cNvSpPr/>
            <p:nvPr/>
          </p:nvSpPr>
          <p:spPr>
            <a:xfrm>
              <a:off x="0" y="336"/>
              <a:ext cx="2688" cy="0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492" name="直接连接符 20491"/>
            <p:cNvSpPr/>
            <p:nvPr/>
          </p:nvSpPr>
          <p:spPr>
            <a:xfrm>
              <a:off x="0" y="336"/>
              <a:ext cx="0" cy="384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493" name="直接连接符 20492"/>
            <p:cNvSpPr/>
            <p:nvPr/>
          </p:nvSpPr>
          <p:spPr>
            <a:xfrm>
              <a:off x="2688" y="336"/>
              <a:ext cx="0" cy="432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494" name="直接连接符 20493"/>
            <p:cNvSpPr/>
            <p:nvPr/>
          </p:nvSpPr>
          <p:spPr>
            <a:xfrm>
              <a:off x="1296" y="0"/>
              <a:ext cx="0" cy="816"/>
            </a:xfrm>
            <a:prstGeom prst="line">
              <a:avLst/>
            </a:prstGeom>
            <a:ln w="254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495" name="直接连接符 20494"/>
            <p:cNvSpPr/>
            <p:nvPr/>
          </p:nvSpPr>
          <p:spPr>
            <a:xfrm>
              <a:off x="1296" y="0"/>
              <a:ext cx="0" cy="816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0496" name="矩形 20495"/>
          <p:cNvSpPr/>
          <p:nvPr/>
        </p:nvSpPr>
        <p:spPr>
          <a:xfrm>
            <a:off x="1524000" y="4768850"/>
            <a:ext cx="609600" cy="946150"/>
          </a:xfrm>
          <a:prstGeom prst="rect">
            <a:avLst/>
          </a:prstGeom>
          <a:solidFill>
            <a:srgbClr val="FFFF99"/>
          </a:solidFill>
          <a:ln w="9525">
            <a:noFill/>
            <a:miter/>
          </a:ln>
        </p:spPr>
        <p:txBody>
          <a:bodyPr anchor="ctr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  <a:ea typeface="仿宋_GB2312" pitchFamily="49" charset="-122"/>
              </a:rPr>
              <a:t>吏部</a:t>
            </a:r>
            <a:endParaRPr lang="zh-CN" altLang="en-US" sz="2800" b="1">
              <a:solidFill>
                <a:srgbClr val="0000FF"/>
              </a:solidFill>
              <a:latin typeface="Times New Roman" pitchFamily="18" charset="0"/>
              <a:ea typeface="仿宋_GB2312" pitchFamily="49" charset="-122"/>
            </a:endParaRPr>
          </a:p>
        </p:txBody>
      </p:sp>
      <p:sp>
        <p:nvSpPr>
          <p:cNvPr id="20497" name="矩形 20496"/>
          <p:cNvSpPr/>
          <p:nvPr/>
        </p:nvSpPr>
        <p:spPr>
          <a:xfrm>
            <a:off x="2590800" y="4800600"/>
            <a:ext cx="609600" cy="946150"/>
          </a:xfrm>
          <a:prstGeom prst="rect">
            <a:avLst/>
          </a:prstGeom>
          <a:solidFill>
            <a:srgbClr val="FFFF99"/>
          </a:solidFill>
          <a:ln w="9525">
            <a:noFill/>
            <a:miter/>
          </a:ln>
        </p:spPr>
        <p:txBody>
          <a:bodyPr anchor="ctr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  <a:ea typeface="仿宋_GB2312" pitchFamily="49" charset="-122"/>
              </a:rPr>
              <a:t>户部</a:t>
            </a:r>
            <a:endParaRPr lang="zh-CN" altLang="en-US" sz="2800" b="1">
              <a:solidFill>
                <a:srgbClr val="0000FF"/>
              </a:solidFill>
              <a:latin typeface="Times New Roman" pitchFamily="18" charset="0"/>
              <a:ea typeface="仿宋_GB2312" pitchFamily="49" charset="-122"/>
            </a:endParaRPr>
          </a:p>
        </p:txBody>
      </p:sp>
      <p:sp>
        <p:nvSpPr>
          <p:cNvPr id="20498" name="矩形 20497"/>
          <p:cNvSpPr/>
          <p:nvPr/>
        </p:nvSpPr>
        <p:spPr>
          <a:xfrm>
            <a:off x="3733800" y="4800600"/>
            <a:ext cx="609600" cy="946150"/>
          </a:xfrm>
          <a:prstGeom prst="rect">
            <a:avLst/>
          </a:prstGeom>
          <a:solidFill>
            <a:srgbClr val="FFFF99"/>
          </a:solidFill>
          <a:ln w="9525">
            <a:noFill/>
            <a:miter/>
          </a:ln>
        </p:spPr>
        <p:txBody>
          <a:bodyPr anchor="ctr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  <a:ea typeface="仿宋_GB2312" pitchFamily="49" charset="-122"/>
              </a:rPr>
              <a:t>礼部</a:t>
            </a:r>
            <a:endParaRPr lang="zh-CN" altLang="en-US" sz="2800" b="1">
              <a:solidFill>
                <a:srgbClr val="0000FF"/>
              </a:solidFill>
              <a:latin typeface="Times New Roman" pitchFamily="18" charset="0"/>
              <a:ea typeface="仿宋_GB2312" pitchFamily="49" charset="-122"/>
            </a:endParaRPr>
          </a:p>
        </p:txBody>
      </p:sp>
      <p:sp>
        <p:nvSpPr>
          <p:cNvPr id="20499" name="矩形 20498"/>
          <p:cNvSpPr/>
          <p:nvPr/>
        </p:nvSpPr>
        <p:spPr>
          <a:xfrm>
            <a:off x="4876800" y="4800600"/>
            <a:ext cx="609600" cy="946150"/>
          </a:xfrm>
          <a:prstGeom prst="rect">
            <a:avLst/>
          </a:prstGeom>
          <a:solidFill>
            <a:srgbClr val="FFFF99"/>
          </a:solidFill>
          <a:ln w="9525">
            <a:noFill/>
            <a:miter/>
          </a:ln>
        </p:spPr>
        <p:txBody>
          <a:bodyPr anchor="ctr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  <a:ea typeface="仿宋_GB2312" pitchFamily="49" charset="-122"/>
              </a:rPr>
              <a:t>兵部</a:t>
            </a:r>
            <a:endParaRPr lang="zh-CN" altLang="en-US" sz="2800" b="1">
              <a:solidFill>
                <a:srgbClr val="0000FF"/>
              </a:solidFill>
              <a:latin typeface="Times New Roman" pitchFamily="18" charset="0"/>
              <a:ea typeface="仿宋_GB2312" pitchFamily="49" charset="-122"/>
            </a:endParaRPr>
          </a:p>
        </p:txBody>
      </p:sp>
      <p:sp>
        <p:nvSpPr>
          <p:cNvPr id="20500" name="矩形 20499"/>
          <p:cNvSpPr/>
          <p:nvPr/>
        </p:nvSpPr>
        <p:spPr>
          <a:xfrm>
            <a:off x="6019800" y="4800600"/>
            <a:ext cx="609600" cy="946150"/>
          </a:xfrm>
          <a:prstGeom prst="rect">
            <a:avLst/>
          </a:prstGeom>
          <a:solidFill>
            <a:srgbClr val="FFFF99"/>
          </a:solidFill>
          <a:ln w="9525">
            <a:noFill/>
            <a:miter/>
          </a:ln>
        </p:spPr>
        <p:txBody>
          <a:bodyPr anchor="ctr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  <a:ea typeface="仿宋_GB2312" pitchFamily="49" charset="-122"/>
              </a:rPr>
              <a:t>刑部</a:t>
            </a:r>
            <a:endParaRPr lang="zh-CN" altLang="en-US" sz="2800" b="1">
              <a:solidFill>
                <a:srgbClr val="0000FF"/>
              </a:solidFill>
              <a:latin typeface="Times New Roman" pitchFamily="18" charset="0"/>
              <a:ea typeface="仿宋_GB2312" pitchFamily="49" charset="-122"/>
            </a:endParaRPr>
          </a:p>
        </p:txBody>
      </p:sp>
      <p:sp>
        <p:nvSpPr>
          <p:cNvPr id="20501" name="矩形 20500">
            <a:hlinkClick r:id="rId1" action="ppaction://hlinksldjump"/>
          </p:cNvPr>
          <p:cNvSpPr/>
          <p:nvPr/>
        </p:nvSpPr>
        <p:spPr>
          <a:xfrm>
            <a:off x="7162800" y="4800600"/>
            <a:ext cx="609600" cy="946150"/>
          </a:xfrm>
          <a:prstGeom prst="rect">
            <a:avLst/>
          </a:prstGeom>
          <a:solidFill>
            <a:srgbClr val="FFFF99"/>
          </a:solidFill>
          <a:ln w="9525">
            <a:noFill/>
            <a:miter/>
          </a:ln>
        </p:spPr>
        <p:txBody>
          <a:bodyPr anchor="ctr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  <a:ea typeface="仿宋_GB2312" pitchFamily="49" charset="-122"/>
              </a:rPr>
              <a:t>工部</a:t>
            </a:r>
            <a:endParaRPr lang="zh-CN" altLang="en-US" sz="2800" b="1">
              <a:solidFill>
                <a:srgbClr val="0000FF"/>
              </a:solidFill>
              <a:latin typeface="Times New Roman" pitchFamily="18" charset="0"/>
              <a:ea typeface="仿宋_GB2312" pitchFamily="49" charset="-122"/>
            </a:endParaRPr>
          </a:p>
        </p:txBody>
      </p:sp>
      <p:grpSp>
        <p:nvGrpSpPr>
          <p:cNvPr id="20502" name="组合 20501"/>
          <p:cNvGrpSpPr/>
          <p:nvPr/>
        </p:nvGrpSpPr>
        <p:grpSpPr>
          <a:xfrm>
            <a:off x="1763713" y="3141663"/>
            <a:ext cx="5715000" cy="1600200"/>
            <a:chOff x="0" y="0"/>
            <a:chExt cx="3600" cy="1008"/>
          </a:xfrm>
        </p:grpSpPr>
        <p:sp>
          <p:nvSpPr>
            <p:cNvPr id="20503" name="直接连接符 20502"/>
            <p:cNvSpPr/>
            <p:nvPr/>
          </p:nvSpPr>
          <p:spPr>
            <a:xfrm>
              <a:off x="0" y="576"/>
              <a:ext cx="3600" cy="0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04" name="直接连接符 20503"/>
            <p:cNvSpPr/>
            <p:nvPr/>
          </p:nvSpPr>
          <p:spPr>
            <a:xfrm>
              <a:off x="0" y="576"/>
              <a:ext cx="0" cy="432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05" name="直接连接符 20504"/>
            <p:cNvSpPr/>
            <p:nvPr/>
          </p:nvSpPr>
          <p:spPr>
            <a:xfrm>
              <a:off x="3600" y="576"/>
              <a:ext cx="0" cy="432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06" name="直接连接符 20505"/>
            <p:cNvSpPr/>
            <p:nvPr/>
          </p:nvSpPr>
          <p:spPr>
            <a:xfrm>
              <a:off x="2880" y="576"/>
              <a:ext cx="0" cy="432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07" name="直接连接符 20506"/>
            <p:cNvSpPr/>
            <p:nvPr/>
          </p:nvSpPr>
          <p:spPr>
            <a:xfrm>
              <a:off x="2160" y="576"/>
              <a:ext cx="0" cy="432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08" name="直接连接符 20507"/>
            <p:cNvSpPr/>
            <p:nvPr/>
          </p:nvSpPr>
          <p:spPr>
            <a:xfrm>
              <a:off x="1440" y="576"/>
              <a:ext cx="0" cy="432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09" name="直接连接符 20508"/>
            <p:cNvSpPr/>
            <p:nvPr/>
          </p:nvSpPr>
          <p:spPr>
            <a:xfrm>
              <a:off x="720" y="576"/>
              <a:ext cx="0" cy="432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10" name="直接连接符 20509"/>
            <p:cNvSpPr/>
            <p:nvPr/>
          </p:nvSpPr>
          <p:spPr>
            <a:xfrm>
              <a:off x="1680" y="0"/>
              <a:ext cx="0" cy="576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0511" name="文本框 20510"/>
          <p:cNvSpPr txBox="1"/>
          <p:nvPr/>
        </p:nvSpPr>
        <p:spPr>
          <a:xfrm>
            <a:off x="1619250" y="3168650"/>
            <a:ext cx="2085975" cy="57943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(</a:t>
            </a:r>
            <a:r>
              <a:rPr lang="zh-CN" altLang="en-US"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起草政令</a:t>
            </a:r>
            <a:r>
              <a:rPr lang="en-US" altLang="zh-CN"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)</a:t>
            </a:r>
            <a:endParaRPr lang="en-US" altLang="zh-CN" sz="3200" b="1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0512" name="文本框 20511"/>
          <p:cNvSpPr txBox="1"/>
          <p:nvPr/>
        </p:nvSpPr>
        <p:spPr>
          <a:xfrm>
            <a:off x="6084888" y="3141663"/>
            <a:ext cx="1270000" cy="579437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(</a:t>
            </a:r>
            <a:r>
              <a:rPr lang="zh-CN" altLang="en-US"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审核</a:t>
            </a:r>
            <a:r>
              <a:rPr lang="en-US" altLang="zh-CN"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)</a:t>
            </a:r>
            <a:endParaRPr lang="en-US" altLang="zh-CN" sz="3200" b="1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0513" name="文本框 20512"/>
          <p:cNvSpPr txBox="1"/>
          <p:nvPr/>
        </p:nvSpPr>
        <p:spPr>
          <a:xfrm>
            <a:off x="4332288" y="3141663"/>
            <a:ext cx="671512" cy="1150937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(</a:t>
            </a:r>
            <a:r>
              <a:rPr lang="zh-CN" altLang="en-US"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执行</a:t>
            </a:r>
            <a:r>
              <a:rPr lang="en-US" altLang="zh-CN"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)</a:t>
            </a:r>
            <a:endParaRPr lang="en-US" altLang="zh-CN" sz="3200" b="1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0516" name="文本框 20515"/>
          <p:cNvSpPr txBox="1"/>
          <p:nvPr/>
        </p:nvSpPr>
        <p:spPr>
          <a:xfrm>
            <a:off x="7885113" y="1052513"/>
            <a:ext cx="790575" cy="4248150"/>
          </a:xfrm>
          <a:prstGeom prst="rect">
            <a:avLst/>
          </a:prstGeom>
          <a:noFill/>
          <a:ln w="5715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336600"/>
                </a:solidFill>
                <a:latin typeface="Times New Roman" pitchFamily="18" charset="0"/>
                <a:ea typeface="黑体" pitchFamily="2" charset="-122"/>
              </a:rPr>
              <a:t>三省六部制（隋）</a:t>
            </a:r>
            <a:endParaRPr lang="zh-CN" altLang="en-US" sz="3600" b="1" dirty="0">
              <a:solidFill>
                <a:srgbClr val="336600"/>
              </a:solidFill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20518" name="矩形 20517"/>
          <p:cNvSpPr/>
          <p:nvPr/>
        </p:nvSpPr>
        <p:spPr>
          <a:xfrm>
            <a:off x="1619250" y="2492375"/>
            <a:ext cx="1447800" cy="579438"/>
          </a:xfrm>
          <a:prstGeom prst="rect">
            <a:avLst/>
          </a:prstGeom>
          <a:solidFill>
            <a:srgbClr val="FFFF99"/>
          </a:solidFill>
          <a:ln w="9525">
            <a:noFill/>
            <a:miter/>
          </a:ln>
        </p:spPr>
        <p:txBody>
          <a:bodyPr anchor="ctr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rPr>
              <a:t>内史省</a:t>
            </a:r>
            <a:endParaRPr lang="zh-CN" altLang="en-US" sz="3200" b="1">
              <a:solidFill>
                <a:srgbClr val="FF3300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20519" name="文本框 20518"/>
          <p:cNvSpPr txBox="1"/>
          <p:nvPr/>
        </p:nvSpPr>
        <p:spPr>
          <a:xfrm>
            <a:off x="7885113" y="1052513"/>
            <a:ext cx="790575" cy="4248150"/>
          </a:xfrm>
          <a:prstGeom prst="rect">
            <a:avLst/>
          </a:prstGeom>
          <a:noFill/>
          <a:ln w="5715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336600"/>
                </a:solidFill>
                <a:latin typeface="Times New Roman" pitchFamily="18" charset="0"/>
                <a:ea typeface="黑体" pitchFamily="2" charset="-122"/>
              </a:rPr>
              <a:t>三省六部制（唐）</a:t>
            </a:r>
            <a:endParaRPr lang="zh-CN" altLang="en-US" sz="3600" b="1" dirty="0">
              <a:solidFill>
                <a:srgbClr val="336600"/>
              </a:solidFill>
              <a:latin typeface="Times New Roman" pitchFamily="18" charset="0"/>
              <a:ea typeface="黑体" pitchFamily="2" charset="-122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0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0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0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0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0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0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0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9" grpId="0" bldLvl="0" animBg="1"/>
      <p:bldP spid="20516" grpId="0" bldLvl="0" animBg="1"/>
      <p:bldP spid="20516" grpId="1" bldLvl="0" animBg="1"/>
      <p:bldP spid="20518" grpId="1" bldLvl="0" animBg="1"/>
      <p:bldP spid="20519" grpId="1" bldLvl="0" animBg="1"/>
      <p:bldP spid="20511" grpId="0"/>
      <p:bldP spid="20512" grpId="0"/>
      <p:bldP spid="205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2" name="Picture 2" descr="CZ}CZ@Y5Z@(97QHDI$0~5JQ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8575"/>
            <a:ext cx="9144000" cy="682942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30723" name="Text Box 3"/>
          <p:cNvSpPr txBox="1"/>
          <p:nvPr/>
        </p:nvSpPr>
        <p:spPr>
          <a:xfrm>
            <a:off x="323850" y="3357563"/>
            <a:ext cx="1944688" cy="39687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algn="ctr" eaLnBrk="1" hangingPunct="1"/>
            <a:r>
              <a:rPr lang="en-US" altLang="x-none" sz="2000" b="1">
                <a:solidFill>
                  <a:srgbClr val="F80000"/>
                </a:solidFill>
                <a:latin typeface="Verdana" pitchFamily="34" charset="0"/>
                <a:ea typeface="黑体" pitchFamily="49" charset="-122"/>
              </a:rPr>
              <a:t>3.</a:t>
            </a:r>
            <a:r>
              <a:rPr lang="zh-CN" altLang="en-US" sz="2000" b="1" dirty="0">
                <a:solidFill>
                  <a:srgbClr val="F80000"/>
                </a:solidFill>
                <a:latin typeface="Verdana" pitchFamily="34" charset="0"/>
                <a:ea typeface="黑体" pitchFamily="49" charset="-122"/>
              </a:rPr>
              <a:t>执行命令</a:t>
            </a:r>
            <a:endParaRPr lang="zh-CN" altLang="en-US" sz="2000" b="1" dirty="0">
              <a:solidFill>
                <a:srgbClr val="F80000"/>
              </a:solidFill>
              <a:latin typeface="Verdana" pitchFamily="34" charset="0"/>
              <a:ea typeface="黑体" pitchFamily="49" charset="-122"/>
            </a:endParaRPr>
          </a:p>
        </p:txBody>
      </p:sp>
      <p:sp>
        <p:nvSpPr>
          <p:cNvPr id="30724" name="Text Box 4"/>
          <p:cNvSpPr txBox="1"/>
          <p:nvPr/>
        </p:nvSpPr>
        <p:spPr>
          <a:xfrm>
            <a:off x="2051050" y="3357563"/>
            <a:ext cx="1655763" cy="39687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algn="ctr" eaLnBrk="1" hangingPunct="1"/>
            <a:r>
              <a:rPr lang="en-US" altLang="x-none" sz="2000" b="1">
                <a:solidFill>
                  <a:srgbClr val="F80000"/>
                </a:solidFill>
                <a:latin typeface="Verdana" pitchFamily="34" charset="0"/>
                <a:ea typeface="黑体" pitchFamily="49" charset="-122"/>
              </a:rPr>
              <a:t>2.</a:t>
            </a:r>
            <a:r>
              <a:rPr lang="zh-CN" altLang="en-US" sz="2000" b="1" dirty="0">
                <a:solidFill>
                  <a:srgbClr val="F80000"/>
                </a:solidFill>
                <a:latin typeface="Verdana" pitchFamily="34" charset="0"/>
                <a:ea typeface="黑体" pitchFamily="49" charset="-122"/>
              </a:rPr>
              <a:t>审核计划</a:t>
            </a:r>
            <a:endParaRPr lang="zh-CN" altLang="en-US" sz="2000" b="1" dirty="0">
              <a:solidFill>
                <a:srgbClr val="F80000"/>
              </a:solidFill>
              <a:latin typeface="Verdana" pitchFamily="34" charset="0"/>
              <a:ea typeface="黑体" pitchFamily="49" charset="-122"/>
            </a:endParaRPr>
          </a:p>
        </p:txBody>
      </p:sp>
      <p:sp>
        <p:nvSpPr>
          <p:cNvPr id="30725" name="Text Box 5"/>
          <p:cNvSpPr txBox="1"/>
          <p:nvPr/>
        </p:nvSpPr>
        <p:spPr>
          <a:xfrm>
            <a:off x="3781425" y="3392488"/>
            <a:ext cx="2487613" cy="3968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p>
            <a:pPr lvl="0" algn="ctr" eaLnBrk="1" hangingPunct="1"/>
            <a:r>
              <a:rPr lang="en-US" altLang="x-none" sz="2000" b="1">
                <a:solidFill>
                  <a:srgbClr val="F80000"/>
                </a:solidFill>
                <a:latin typeface="Verdana" pitchFamily="34" charset="0"/>
                <a:ea typeface="黑体" pitchFamily="49" charset="-122"/>
              </a:rPr>
              <a:t>1.</a:t>
            </a:r>
            <a:r>
              <a:rPr lang="zh-CN" altLang="en-US" sz="2000" b="1" dirty="0">
                <a:solidFill>
                  <a:srgbClr val="F80000"/>
                </a:solidFill>
                <a:latin typeface="Verdana" pitchFamily="34" charset="0"/>
                <a:ea typeface="黑体" pitchFamily="49" charset="-122"/>
              </a:rPr>
              <a:t>制定赈灾抢险计划</a:t>
            </a:r>
            <a:endParaRPr lang="zh-CN" altLang="en-US" sz="2000" b="1" dirty="0">
              <a:solidFill>
                <a:srgbClr val="F80000"/>
              </a:solidFill>
              <a:latin typeface="Verdana" pitchFamily="34" charset="0"/>
              <a:ea typeface="黑体" pitchFamily="49" charset="-122"/>
            </a:endParaRPr>
          </a:p>
        </p:txBody>
      </p:sp>
      <p:sp>
        <p:nvSpPr>
          <p:cNvPr id="30726" name="Text Box 6"/>
          <p:cNvSpPr txBox="1"/>
          <p:nvPr/>
        </p:nvSpPr>
        <p:spPr>
          <a:xfrm>
            <a:off x="6710363" y="4581525"/>
            <a:ext cx="669925" cy="1943100"/>
          </a:xfrm>
          <a:prstGeom prst="rect">
            <a:avLst/>
          </a:prstGeom>
          <a:solidFill>
            <a:srgbClr val="3399FF"/>
          </a:solidFill>
          <a:ln w="9525">
            <a:noFill/>
            <a:miter/>
          </a:ln>
        </p:spPr>
        <p:txBody>
          <a:bodyPr vert="eaVert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FF00"/>
                </a:solidFill>
                <a:latin typeface="Arial" pitchFamily="34" charset="0"/>
                <a:ea typeface="宋体" pitchFamily="2" charset="-122"/>
              </a:rPr>
              <a:t>选拔官员</a:t>
            </a:r>
            <a:endParaRPr lang="zh-CN" altLang="en-US" sz="3200" b="1" dirty="0">
              <a:solidFill>
                <a:srgbClr val="FFFF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0727" name="Text Box 7"/>
          <p:cNvSpPr txBox="1"/>
          <p:nvPr/>
        </p:nvSpPr>
        <p:spPr>
          <a:xfrm>
            <a:off x="5486400" y="4608513"/>
            <a:ext cx="669925" cy="1846262"/>
          </a:xfrm>
          <a:prstGeom prst="rect">
            <a:avLst/>
          </a:prstGeom>
          <a:solidFill>
            <a:srgbClr val="3399FF"/>
          </a:solidFill>
          <a:ln w="9525">
            <a:noFill/>
            <a:miter/>
          </a:ln>
        </p:spPr>
        <p:txBody>
          <a:bodyPr vert="eaVert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FF00"/>
                </a:solidFill>
                <a:latin typeface="Arial" pitchFamily="34" charset="0"/>
                <a:ea typeface="宋体" pitchFamily="2" charset="-122"/>
              </a:rPr>
              <a:t>划拨钱粮</a:t>
            </a:r>
            <a:endParaRPr lang="zh-CN" altLang="en-US" sz="3200" b="1" dirty="0">
              <a:solidFill>
                <a:srgbClr val="FFFF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0728" name="Text Box 8"/>
          <p:cNvSpPr txBox="1"/>
          <p:nvPr/>
        </p:nvSpPr>
        <p:spPr>
          <a:xfrm>
            <a:off x="877888" y="4581525"/>
            <a:ext cx="669925" cy="1943100"/>
          </a:xfrm>
          <a:prstGeom prst="rect">
            <a:avLst/>
          </a:prstGeom>
          <a:solidFill>
            <a:srgbClr val="3399FF"/>
          </a:solidFill>
          <a:ln w="9525">
            <a:noFill/>
            <a:miter/>
          </a:ln>
        </p:spPr>
        <p:txBody>
          <a:bodyPr vert="eaVert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FF00"/>
                </a:solidFill>
                <a:latin typeface="Arial" pitchFamily="34" charset="0"/>
                <a:ea typeface="宋体" pitchFamily="2" charset="-122"/>
              </a:rPr>
              <a:t>整修河道</a:t>
            </a:r>
            <a:endParaRPr lang="zh-CN" altLang="en-US" sz="3200" b="1" dirty="0">
              <a:solidFill>
                <a:srgbClr val="FFFF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0729" name="AutoShape 9"/>
          <p:cNvSpPr/>
          <p:nvPr/>
        </p:nvSpPr>
        <p:spPr>
          <a:xfrm>
            <a:off x="5077778" y="118745"/>
            <a:ext cx="4500562" cy="2305050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0730" name="Rectangle 10"/>
          <p:cNvSpPr/>
          <p:nvPr/>
        </p:nvSpPr>
        <p:spPr>
          <a:xfrm>
            <a:off x="5261293" y="601980"/>
            <a:ext cx="4032250" cy="1368425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3600" b="1" dirty="0">
                <a:solidFill>
                  <a:srgbClr val="FF0000"/>
                </a:solidFill>
                <a:latin typeface="Verdana" pitchFamily="34" charset="0"/>
                <a:ea typeface="黑体" pitchFamily="49" charset="-122"/>
              </a:rPr>
              <a:t>仪征突发雪灾啦！</a:t>
            </a:r>
            <a:endParaRPr lang="zh-CN" altLang="en-US" sz="3600" b="1" dirty="0">
              <a:solidFill>
                <a:srgbClr val="FF0000"/>
              </a:solidFill>
              <a:latin typeface="Verdana" pitchFamily="34" charset="0"/>
              <a:ea typeface="黑体" pitchFamily="49" charset="-122"/>
            </a:endParaRPr>
          </a:p>
          <a:p>
            <a:pPr lvl="0" algn="ctr" eaLnBrk="1" hangingPunct="1"/>
            <a:r>
              <a:rPr lang="zh-CN" altLang="en-US" sz="3600" b="1" dirty="0">
                <a:solidFill>
                  <a:srgbClr val="FF0000"/>
                </a:solidFill>
                <a:latin typeface="Verdana" pitchFamily="34" charset="0"/>
                <a:ea typeface="黑体" pitchFamily="49" charset="-122"/>
              </a:rPr>
              <a:t>皇上赶快抗灾抢险啊</a:t>
            </a:r>
            <a:endParaRPr lang="zh-CN" altLang="en-US" sz="3600" b="1" dirty="0">
              <a:solidFill>
                <a:srgbClr val="FF0000"/>
              </a:solidFill>
              <a:latin typeface="Verdana" pitchFamily="34" charset="0"/>
              <a:ea typeface="黑体" pitchFamily="49" charset="-122"/>
            </a:endParaRPr>
          </a:p>
        </p:txBody>
      </p:sp>
      <p:sp>
        <p:nvSpPr>
          <p:cNvPr id="30731" name="Text Box 11"/>
          <p:cNvSpPr txBox="1"/>
          <p:nvPr/>
        </p:nvSpPr>
        <p:spPr>
          <a:xfrm>
            <a:off x="4262438" y="4581525"/>
            <a:ext cx="669925" cy="1943100"/>
          </a:xfrm>
          <a:prstGeom prst="rect">
            <a:avLst/>
          </a:prstGeom>
          <a:solidFill>
            <a:srgbClr val="3399FF"/>
          </a:solidFill>
          <a:ln w="9525">
            <a:noFill/>
            <a:miter/>
          </a:ln>
        </p:spPr>
        <p:txBody>
          <a:bodyPr vert="eaVert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FF00"/>
                </a:solidFill>
                <a:latin typeface="Arial" pitchFamily="34" charset="0"/>
                <a:ea typeface="宋体" pitchFamily="2" charset="-122"/>
              </a:rPr>
              <a:t>祭祀天地</a:t>
            </a:r>
            <a:endParaRPr lang="zh-CN" altLang="en-US" sz="3200" b="1" dirty="0">
              <a:solidFill>
                <a:srgbClr val="FFFF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0732" name="Text Box 12"/>
          <p:cNvSpPr txBox="1"/>
          <p:nvPr/>
        </p:nvSpPr>
        <p:spPr>
          <a:xfrm>
            <a:off x="3109913" y="4581525"/>
            <a:ext cx="669925" cy="1943100"/>
          </a:xfrm>
          <a:prstGeom prst="rect">
            <a:avLst/>
          </a:prstGeom>
          <a:solidFill>
            <a:srgbClr val="3399FF"/>
          </a:solidFill>
          <a:ln w="9525">
            <a:noFill/>
            <a:miter/>
          </a:ln>
        </p:spPr>
        <p:txBody>
          <a:bodyPr vert="eaVert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FF00"/>
                </a:solidFill>
                <a:latin typeface="Arial" pitchFamily="34" charset="0"/>
                <a:ea typeface="宋体" pitchFamily="2" charset="-122"/>
              </a:rPr>
              <a:t>防范盗贼</a:t>
            </a:r>
            <a:endParaRPr lang="zh-CN" altLang="en-US" sz="3200" b="1" dirty="0">
              <a:solidFill>
                <a:srgbClr val="FFFF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0733" name="Text Box 13"/>
          <p:cNvSpPr txBox="1"/>
          <p:nvPr/>
        </p:nvSpPr>
        <p:spPr>
          <a:xfrm>
            <a:off x="1957388" y="4581525"/>
            <a:ext cx="669925" cy="1943100"/>
          </a:xfrm>
          <a:prstGeom prst="rect">
            <a:avLst/>
          </a:prstGeom>
          <a:solidFill>
            <a:srgbClr val="3399FF"/>
          </a:solidFill>
          <a:ln w="9525">
            <a:noFill/>
            <a:miter/>
          </a:ln>
        </p:spPr>
        <p:txBody>
          <a:bodyPr vert="eaVert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FF00"/>
                </a:solidFill>
                <a:latin typeface="Arial" pitchFamily="34" charset="0"/>
                <a:ea typeface="宋体" pitchFamily="2" charset="-122"/>
              </a:rPr>
              <a:t>惩治犯罪</a:t>
            </a:r>
            <a:endParaRPr lang="zh-CN" altLang="en-US" sz="3200" b="1" dirty="0">
              <a:solidFill>
                <a:srgbClr val="FFFF00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20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30724" grpId="0"/>
      <p:bldP spid="30725" grpId="0"/>
      <p:bldP spid="30726" grpId="0" bldLvl="0" animBg="1"/>
      <p:bldP spid="30727" grpId="0" bldLvl="0" animBg="1"/>
      <p:bldP spid="30728" grpId="0" bldLvl="0" animBg="1"/>
      <p:bldP spid="30729" grpId="0" bldLvl="0" animBg="1"/>
      <p:bldP spid="30730" grpId="0" bldLvl="0" animBg="1"/>
      <p:bldP spid="30731" grpId="0" bldLvl="0" animBg="1"/>
      <p:bldP spid="30732" grpId="0" bldLvl="0" animBg="1"/>
      <p:bldP spid="3073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图片 22529" descr="0108pic16541"/>
          <p:cNvPicPr/>
          <p:nvPr/>
        </p:nvPicPr>
        <p:blipFill>
          <a:blip r:embed="rId1"/>
          <a:stretch>
            <a:fillRect/>
          </a:stretch>
        </p:blipFill>
        <p:spPr>
          <a:xfrm>
            <a:off x="520065" y="187325"/>
            <a:ext cx="3558540" cy="323215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2531" name="文本框 22530"/>
          <p:cNvSpPr txBox="1"/>
          <p:nvPr/>
        </p:nvSpPr>
        <p:spPr>
          <a:xfrm>
            <a:off x="5435600" y="1628775"/>
            <a:ext cx="3048000" cy="2043113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336600"/>
                </a:solidFill>
                <a:latin typeface="Times New Roman" pitchFamily="18" charset="0"/>
                <a:ea typeface="华文行楷" pitchFamily="2" charset="-122"/>
              </a:rPr>
              <a:t>法</a:t>
            </a:r>
            <a:r>
              <a:rPr lang="zh-CN" altLang="en-US" sz="3200" b="1">
                <a:solidFill>
                  <a:srgbClr val="336600"/>
                </a:solidFill>
                <a:latin typeface="Times New Roman" pitchFamily="18" charset="0"/>
                <a:ea typeface="华文行楷" pitchFamily="2" charset="-122"/>
              </a:rPr>
              <a:t>乃天下之法，</a:t>
            </a:r>
            <a:endParaRPr lang="zh-CN" altLang="en-US" sz="3200" b="1">
              <a:solidFill>
                <a:srgbClr val="336600"/>
              </a:solidFill>
              <a:latin typeface="Times New Roman" pitchFamily="18" charset="0"/>
              <a:ea typeface="华文行楷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336600"/>
                </a:solidFill>
                <a:latin typeface="Times New Roman" pitchFamily="18" charset="0"/>
                <a:ea typeface="华文行楷" pitchFamily="2" charset="-122"/>
              </a:rPr>
              <a:t>非朕一人之</a:t>
            </a:r>
            <a:r>
              <a:rPr lang="zh-CN" altLang="en-US" sz="3200" b="1" dirty="0">
                <a:solidFill>
                  <a:srgbClr val="336600"/>
                </a:solidFill>
                <a:latin typeface="Times New Roman" pitchFamily="18" charset="0"/>
                <a:ea typeface="华文行楷" pitchFamily="2" charset="-122"/>
              </a:rPr>
              <a:t>法。</a:t>
            </a:r>
            <a:endParaRPr lang="zh-CN" altLang="en-US" sz="3200" b="1" dirty="0">
              <a:solidFill>
                <a:srgbClr val="336600"/>
              </a:solidFill>
              <a:latin typeface="Times New Roman" pitchFamily="18" charset="0"/>
              <a:ea typeface="华文行楷" pitchFamily="2" charset="-122"/>
            </a:endParaRPr>
          </a:p>
          <a:p>
            <a:pPr lvl="0" algn="r">
              <a:spcBef>
                <a:spcPct val="50000"/>
              </a:spcBef>
            </a:pPr>
            <a:r>
              <a:rPr lang="en-US" altLang="zh-CN" sz="3200" b="1">
                <a:solidFill>
                  <a:srgbClr val="336600"/>
                </a:solidFill>
                <a:latin typeface="Times New Roman" pitchFamily="18" charset="0"/>
                <a:ea typeface="华文行楷" pitchFamily="2" charset="-122"/>
              </a:rPr>
              <a:t>——</a:t>
            </a:r>
            <a:r>
              <a:rPr lang="zh-CN" altLang="en-US" sz="3200" b="1" dirty="0">
                <a:solidFill>
                  <a:srgbClr val="336600"/>
                </a:solidFill>
                <a:latin typeface="Times New Roman" pitchFamily="18" charset="0"/>
                <a:ea typeface="华文行楷" pitchFamily="2" charset="-122"/>
              </a:rPr>
              <a:t>唐太宗</a:t>
            </a:r>
            <a:endParaRPr lang="zh-CN" altLang="en-US" sz="3200" b="1" dirty="0">
              <a:solidFill>
                <a:srgbClr val="336600"/>
              </a:solidFill>
              <a:latin typeface="Times New Roman" pitchFamily="18" charset="0"/>
              <a:ea typeface="华文行楷" pitchFamily="2" charset="-122"/>
            </a:endParaRPr>
          </a:p>
        </p:txBody>
      </p:sp>
      <p:sp>
        <p:nvSpPr>
          <p:cNvPr id="22532" name="文本框 22531"/>
          <p:cNvSpPr txBox="1"/>
          <p:nvPr/>
        </p:nvSpPr>
        <p:spPr>
          <a:xfrm>
            <a:off x="5076825" y="685800"/>
            <a:ext cx="3671888" cy="762000"/>
          </a:xfrm>
          <a:prstGeom prst="rect">
            <a:avLst/>
          </a:prstGeom>
          <a:solidFill>
            <a:srgbClr val="FFFF99"/>
          </a:solidFill>
          <a:ln w="9525">
            <a:noFill/>
            <a:miter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400" b="1">
                <a:solidFill>
                  <a:srgbClr val="FF3300"/>
                </a:solidFill>
                <a:latin typeface="Times New Roman" pitchFamily="18" charset="0"/>
                <a:ea typeface="华文行楷" pitchFamily="2" charset="-122"/>
              </a:rPr>
              <a:t>《</a:t>
            </a:r>
            <a:r>
              <a:rPr lang="zh-CN" altLang="en-US" sz="4400" b="1" dirty="0">
                <a:solidFill>
                  <a:srgbClr val="FF3300"/>
                </a:solidFill>
                <a:latin typeface="Times New Roman" pitchFamily="18" charset="0"/>
                <a:ea typeface="华文行楷" pitchFamily="2" charset="-122"/>
              </a:rPr>
              <a:t>唐律疏议</a:t>
            </a:r>
            <a:r>
              <a:rPr lang="en-US" altLang="zh-CN" sz="4400" b="1">
                <a:solidFill>
                  <a:srgbClr val="FF3300"/>
                </a:solidFill>
                <a:latin typeface="Times New Roman" pitchFamily="18" charset="0"/>
                <a:ea typeface="华文行楷" pitchFamily="2" charset="-122"/>
              </a:rPr>
              <a:t>》</a:t>
            </a:r>
            <a:endParaRPr lang="en-US" altLang="zh-CN" sz="4400" b="1">
              <a:solidFill>
                <a:srgbClr val="FF3300"/>
              </a:solidFill>
              <a:latin typeface="Times New Roman" pitchFamily="18" charset="0"/>
              <a:ea typeface="华文行楷" pitchFamily="2" charset="-122"/>
            </a:endParaRPr>
          </a:p>
        </p:txBody>
      </p:sp>
      <p:sp>
        <p:nvSpPr>
          <p:cNvPr id="22533" name="动作按钮: 后退或前一项 22532">
            <a:hlinkClick r:id="rId2" action="ppaction://hlinksldjump"/>
          </p:cNvPr>
          <p:cNvSpPr/>
          <p:nvPr/>
        </p:nvSpPr>
        <p:spPr>
          <a:xfrm>
            <a:off x="7885113" y="6021388"/>
            <a:ext cx="935037" cy="57467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/>
          </a:ln>
        </p:spPr>
        <p:txBody>
          <a:bodyPr/>
          <a:p>
            <a:endParaRPr lang="zh-CN" altLang="en-US"/>
          </a:p>
        </p:txBody>
      </p:sp>
      <p:sp>
        <p:nvSpPr>
          <p:cNvPr id="22534" name="文本框 22533"/>
          <p:cNvSpPr txBox="1"/>
          <p:nvPr/>
        </p:nvSpPr>
        <p:spPr>
          <a:xfrm>
            <a:off x="5435600" y="4149725"/>
            <a:ext cx="3168650" cy="1092200"/>
          </a:xfrm>
          <a:prstGeom prst="rect">
            <a:avLst/>
          </a:prstGeom>
          <a:noFill/>
          <a:ln w="25400" cap="flat" cmpd="sng">
            <a:solidFill>
              <a:srgbClr val="33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00FF"/>
                </a:solidFill>
                <a:latin typeface="Times New Roman" pitchFamily="18" charset="0"/>
                <a:ea typeface="宋体" pitchFamily="2" charset="-122"/>
              </a:rPr>
              <a:t>中国现存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最早</a:t>
            </a:r>
            <a:r>
              <a:rPr lang="zh-CN" altLang="en-US" sz="3200" b="1">
                <a:solidFill>
                  <a:srgbClr val="FF00FF"/>
                </a:solidFill>
                <a:latin typeface="Times New Roman" pitchFamily="18" charset="0"/>
                <a:ea typeface="宋体" pitchFamily="2" charset="-122"/>
              </a:rPr>
              <a:t>的一部完备法典</a:t>
            </a:r>
            <a:endParaRPr lang="zh-CN" altLang="en-US" sz="3200" b="1">
              <a:solidFill>
                <a:srgbClr val="FF00FF"/>
              </a:solidFill>
              <a:latin typeface="Times New Roman" pitchFamily="18" charset="0"/>
              <a:ea typeface="宋体" pitchFamily="2" charset="-122"/>
            </a:endParaRPr>
          </a:p>
        </p:txBody>
      </p:sp>
      <p:pic>
        <p:nvPicPr>
          <p:cNvPr id="31748" name="图片 1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870" y="3542030"/>
            <a:ext cx="3802380" cy="3152140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2" grpId="0" bldLvl="0" animBg="1"/>
      <p:bldP spid="2253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10" name="图片 21509" descr="0108pic16595"/>
          <p:cNvPicPr/>
          <p:nvPr/>
        </p:nvPicPr>
        <p:blipFill>
          <a:blip r:embed="rId1"/>
          <a:stretch>
            <a:fillRect/>
          </a:stretch>
        </p:blipFill>
        <p:spPr>
          <a:xfrm>
            <a:off x="515620" y="1194435"/>
            <a:ext cx="2447925" cy="489585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5" name="文本框 4"/>
          <p:cNvSpPr txBox="1"/>
          <p:nvPr/>
        </p:nvSpPr>
        <p:spPr>
          <a:xfrm>
            <a:off x="645795" y="328295"/>
            <a:ext cx="4653280" cy="5791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p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（三）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sz="3200" b="1" dirty="0">
                <a:latin typeface="楷体_GB2312" pitchFamily="49" charset="-122"/>
                <a:ea typeface="楷体_GB2312" pitchFamily="49" charset="-122"/>
              </a:rPr>
              <a:t>贞观之治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”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概念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55340" y="1784985"/>
            <a:ext cx="5186680" cy="1554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b="1" dirty="0">
                <a:solidFill>
                  <a:srgbClr val="3366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       </a:t>
            </a:r>
            <a:r>
              <a:rPr lang="zh-CN" altLang="en-US" sz="3200" b="1" dirty="0">
                <a:solidFill>
                  <a:srgbClr val="3366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唐太宗统治期间，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政治清明，经济发展，国力增强</a:t>
            </a:r>
            <a:r>
              <a:rPr lang="zh-CN" altLang="en-US" sz="3200" b="1" dirty="0">
                <a:solidFill>
                  <a:srgbClr val="3366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，被喻为 “贞观之治”。</a:t>
            </a:r>
            <a:endParaRPr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3389630" y="3930015"/>
            <a:ext cx="5466080" cy="5791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3366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唐太宗是一位杰出的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政治家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+mn-ea"/>
              </a:rPr>
              <a:t>。</a:t>
            </a:r>
            <a:endParaRPr lang="zh-CN" altLang="en-US" sz="3200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1827" name="Text Box 3"/>
          <p:cNvSpPr txBox="1"/>
          <p:nvPr/>
        </p:nvSpPr>
        <p:spPr>
          <a:xfrm>
            <a:off x="179388" y="1700213"/>
            <a:ext cx="8713787" cy="2655887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rgbClr val="003300"/>
                </a:solidFill>
                <a:latin typeface="黑体" pitchFamily="2" charset="-122"/>
                <a:ea typeface="黑体" pitchFamily="2" charset="-122"/>
              </a:rPr>
              <a:t>1.“</a:t>
            </a:r>
            <a:r>
              <a:rPr lang="zh-CN" altLang="en-US" sz="2800" b="1" dirty="0">
                <a:solidFill>
                  <a:srgbClr val="003300"/>
                </a:solidFill>
                <a:latin typeface="黑体" pitchFamily="2" charset="-122"/>
                <a:ea typeface="黑体" pitchFamily="2" charset="-122"/>
              </a:rPr>
              <a:t>贞观之治”是中国古代史上为政宽容、对外开放和国力强盛的时期，此局面形成于哪一时期（      ） 。 </a:t>
            </a:r>
            <a:br>
              <a:rPr lang="zh-CN" altLang="en-US" sz="2800" b="1" dirty="0">
                <a:solidFill>
                  <a:srgbClr val="003300"/>
                </a:solidFill>
                <a:latin typeface="黑体" pitchFamily="2" charset="-122"/>
                <a:ea typeface="黑体" pitchFamily="2" charset="-122"/>
              </a:rPr>
            </a:br>
            <a:r>
              <a:rPr lang="en-US" altLang="zh-CN" sz="2800" b="1">
                <a:solidFill>
                  <a:srgbClr val="003300"/>
                </a:solidFill>
                <a:latin typeface="黑体" pitchFamily="2" charset="-122"/>
                <a:ea typeface="黑体" pitchFamily="2" charset="-122"/>
              </a:rPr>
              <a:t>A.</a:t>
            </a:r>
            <a:r>
              <a:rPr lang="zh-CN" altLang="en-US" sz="2800" b="1" dirty="0">
                <a:solidFill>
                  <a:srgbClr val="003300"/>
                </a:solidFill>
                <a:latin typeface="黑体" pitchFamily="2" charset="-122"/>
                <a:ea typeface="黑体" pitchFamily="2" charset="-122"/>
              </a:rPr>
              <a:t>隋文帝      </a:t>
            </a:r>
            <a:r>
              <a:rPr lang="en-US" altLang="zh-CN" sz="2800" b="1">
                <a:solidFill>
                  <a:srgbClr val="003300"/>
                </a:solidFill>
                <a:latin typeface="黑体" pitchFamily="2" charset="-122"/>
                <a:ea typeface="黑体" pitchFamily="2" charset="-122"/>
              </a:rPr>
              <a:t>B.</a:t>
            </a:r>
            <a:r>
              <a:rPr lang="zh-CN" altLang="en-US" sz="2800" b="1" dirty="0">
                <a:solidFill>
                  <a:srgbClr val="003300"/>
                </a:solidFill>
                <a:latin typeface="黑体" pitchFamily="2" charset="-122"/>
                <a:ea typeface="黑体" pitchFamily="2" charset="-122"/>
              </a:rPr>
              <a:t>唐太宗       </a:t>
            </a:r>
            <a:r>
              <a:rPr lang="en-US" altLang="zh-CN" sz="2800" b="1">
                <a:solidFill>
                  <a:srgbClr val="003300"/>
                </a:solidFill>
                <a:latin typeface="黑体" pitchFamily="2" charset="-122"/>
                <a:ea typeface="黑体" pitchFamily="2" charset="-122"/>
              </a:rPr>
              <a:t>C.</a:t>
            </a:r>
            <a:r>
              <a:rPr lang="zh-CN" altLang="en-US" sz="2800" b="1" dirty="0">
                <a:solidFill>
                  <a:srgbClr val="003300"/>
                </a:solidFill>
                <a:latin typeface="黑体" pitchFamily="2" charset="-122"/>
                <a:ea typeface="黑体" pitchFamily="2" charset="-122"/>
              </a:rPr>
              <a:t>武则天       </a:t>
            </a:r>
            <a:r>
              <a:rPr lang="en-US" altLang="zh-CN" sz="2800" b="1">
                <a:solidFill>
                  <a:srgbClr val="003300"/>
                </a:solidFill>
                <a:latin typeface="黑体" pitchFamily="2" charset="-122"/>
                <a:ea typeface="黑体" pitchFamily="2" charset="-122"/>
              </a:rPr>
              <a:t>D.</a:t>
            </a:r>
            <a:r>
              <a:rPr lang="zh-CN" altLang="en-US" sz="2800" b="1" dirty="0">
                <a:solidFill>
                  <a:srgbClr val="003300"/>
                </a:solidFill>
                <a:latin typeface="黑体" pitchFamily="2" charset="-122"/>
                <a:ea typeface="黑体" pitchFamily="2" charset="-122"/>
              </a:rPr>
              <a:t>唐玄宗</a:t>
            </a:r>
            <a:br>
              <a:rPr lang="zh-CN" altLang="en-US" sz="2800" b="1" dirty="0">
                <a:solidFill>
                  <a:srgbClr val="003300"/>
                </a:solidFill>
                <a:latin typeface="黑体" pitchFamily="2" charset="-122"/>
                <a:ea typeface="黑体" pitchFamily="2" charset="-122"/>
              </a:rPr>
            </a:br>
            <a:br>
              <a:rPr lang="zh-CN" altLang="en-US" sz="2800" b="1" dirty="0">
                <a:solidFill>
                  <a:srgbClr val="003300"/>
                </a:solidFill>
                <a:latin typeface="黑体" pitchFamily="2" charset="-122"/>
                <a:ea typeface="黑体" pitchFamily="2" charset="-122"/>
              </a:rPr>
            </a:br>
            <a:endParaRPr lang="zh-CN" altLang="en-US" sz="2800" b="1" dirty="0">
              <a:solidFill>
                <a:srgbClr val="0033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61828" name="Text Box 4"/>
          <p:cNvSpPr txBox="1"/>
          <p:nvPr/>
        </p:nvSpPr>
        <p:spPr>
          <a:xfrm>
            <a:off x="250825" y="3860800"/>
            <a:ext cx="8569325" cy="2290763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en-US" altLang="zh-CN" sz="2800" b="1">
                <a:solidFill>
                  <a:srgbClr val="003300"/>
                </a:solidFill>
                <a:latin typeface="黑体" pitchFamily="2" charset="-122"/>
                <a:ea typeface="黑体" pitchFamily="2" charset="-122"/>
              </a:rPr>
              <a:t>2.</a:t>
            </a:r>
            <a:r>
              <a:rPr lang="zh-CN" altLang="en-US" sz="2800" b="1" dirty="0">
                <a:solidFill>
                  <a:srgbClr val="003300"/>
                </a:solidFill>
                <a:latin typeface="黑体" pitchFamily="2" charset="-122"/>
                <a:ea typeface="黑体" pitchFamily="2" charset="-122"/>
              </a:rPr>
              <a:t>唐朝实行的行政制度是（      ）。</a:t>
            </a:r>
            <a:br>
              <a:rPr lang="zh-CN" altLang="en-US" sz="2800" b="1" dirty="0">
                <a:solidFill>
                  <a:srgbClr val="003300"/>
                </a:solidFill>
                <a:latin typeface="黑体" pitchFamily="2" charset="-122"/>
                <a:ea typeface="黑体" pitchFamily="2" charset="-122"/>
              </a:rPr>
            </a:br>
            <a:r>
              <a:rPr lang="en-US" altLang="zh-CN" sz="2800" b="1">
                <a:solidFill>
                  <a:srgbClr val="003300"/>
                </a:solidFill>
                <a:latin typeface="黑体" pitchFamily="2" charset="-122"/>
                <a:ea typeface="黑体" pitchFamily="2" charset="-122"/>
              </a:rPr>
              <a:t>A.</a:t>
            </a:r>
            <a:r>
              <a:rPr lang="zh-CN" altLang="en-US" sz="2800" b="1" dirty="0">
                <a:solidFill>
                  <a:srgbClr val="003300"/>
                </a:solidFill>
                <a:latin typeface="黑体" pitchFamily="2" charset="-122"/>
                <a:ea typeface="黑体" pitchFamily="2" charset="-122"/>
              </a:rPr>
              <a:t>郡县制           </a:t>
            </a:r>
            <a:r>
              <a:rPr lang="en-US" altLang="zh-CN" sz="2800" b="1">
                <a:solidFill>
                  <a:srgbClr val="003300"/>
                </a:solidFill>
                <a:latin typeface="黑体" pitchFamily="2" charset="-122"/>
                <a:ea typeface="黑体" pitchFamily="2" charset="-122"/>
              </a:rPr>
              <a:t>B.</a:t>
            </a:r>
            <a:r>
              <a:rPr lang="zh-CN" altLang="en-US" sz="2800" b="1" dirty="0">
                <a:solidFill>
                  <a:srgbClr val="003300"/>
                </a:solidFill>
                <a:latin typeface="黑体" pitchFamily="2" charset="-122"/>
                <a:ea typeface="黑体" pitchFamily="2" charset="-122"/>
              </a:rPr>
              <a:t>科举制</a:t>
            </a:r>
            <a:endParaRPr lang="zh-CN" altLang="en-US" sz="2800" b="1" dirty="0">
              <a:solidFill>
                <a:srgbClr val="003300"/>
              </a:solidFill>
              <a:latin typeface="黑体" pitchFamily="2" charset="-122"/>
              <a:ea typeface="黑体" pitchFamily="2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en-US" altLang="zh-CN" sz="2800" b="1">
                <a:solidFill>
                  <a:srgbClr val="003300"/>
                </a:solidFill>
                <a:latin typeface="黑体" pitchFamily="2" charset="-122"/>
                <a:ea typeface="黑体" pitchFamily="2" charset="-122"/>
              </a:rPr>
              <a:t>C.</a:t>
            </a:r>
            <a:r>
              <a:rPr lang="zh-CN" altLang="en-US" sz="2800" b="1" dirty="0">
                <a:solidFill>
                  <a:srgbClr val="003300"/>
                </a:solidFill>
                <a:latin typeface="黑体" pitchFamily="2" charset="-122"/>
                <a:ea typeface="黑体" pitchFamily="2" charset="-122"/>
              </a:rPr>
              <a:t>三省六部制       </a:t>
            </a:r>
            <a:r>
              <a:rPr lang="en-US" altLang="zh-CN" sz="2800" b="1">
                <a:solidFill>
                  <a:srgbClr val="003300"/>
                </a:solidFill>
                <a:latin typeface="黑体" pitchFamily="2" charset="-122"/>
                <a:ea typeface="黑体" pitchFamily="2" charset="-122"/>
              </a:rPr>
              <a:t>D.“</a:t>
            </a:r>
            <a:r>
              <a:rPr lang="zh-CN" altLang="en-US" sz="2800" b="1" dirty="0">
                <a:solidFill>
                  <a:srgbClr val="003300"/>
                </a:solidFill>
                <a:latin typeface="黑体" pitchFamily="2" charset="-122"/>
                <a:ea typeface="黑体" pitchFamily="2" charset="-122"/>
              </a:rPr>
              <a:t>羁縻州”制度</a:t>
            </a:r>
            <a:br>
              <a:rPr lang="zh-CN" altLang="en-US" sz="2800" b="1" dirty="0">
                <a:solidFill>
                  <a:srgbClr val="003300"/>
                </a:solidFill>
                <a:latin typeface="黑体" pitchFamily="2" charset="-122"/>
                <a:ea typeface="黑体" pitchFamily="2" charset="-122"/>
              </a:rPr>
            </a:br>
            <a:br>
              <a:rPr lang="zh-CN" altLang="en-US" dirty="0">
                <a:latin typeface="黑体" pitchFamily="2" charset="-122"/>
                <a:ea typeface="黑体" pitchFamily="2" charset="-122"/>
              </a:rPr>
            </a:br>
            <a:endParaRPr lang="zh-CN" altLang="en-US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0485" name="WordArt 5"/>
          <p:cNvSpPr>
            <a:spLocks noTextEdit="1"/>
          </p:cNvSpPr>
          <p:nvPr/>
        </p:nvSpPr>
        <p:spPr>
          <a:xfrm>
            <a:off x="7092950" y="2205038"/>
            <a:ext cx="576263" cy="50323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 fontScale="70000"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 eaLnBrk="0" hangingPunct="0"/>
            <a:r>
              <a:rPr lang="zh-CN" altLang="en-US" sz="36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charset="0"/>
                <a:ea typeface="宋体" charset="0"/>
              </a:rPr>
              <a:t>B</a:t>
            </a:r>
            <a:endParaRPr lang="zh-CN" altLang="en-US" sz="36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charset="0"/>
              <a:ea typeface="宋体" charset="0"/>
            </a:endParaRPr>
          </a:p>
        </p:txBody>
      </p:sp>
      <p:sp>
        <p:nvSpPr>
          <p:cNvPr id="20486" name="WordArt 6"/>
          <p:cNvSpPr>
            <a:spLocks noTextEdit="1"/>
          </p:cNvSpPr>
          <p:nvPr/>
        </p:nvSpPr>
        <p:spPr>
          <a:xfrm>
            <a:off x="4716463" y="3736975"/>
            <a:ext cx="576262" cy="84455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 eaLnBrk="0" hangingPunct="0"/>
            <a:r>
              <a:rPr lang="zh-CN" altLang="en-US" sz="36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charset="0"/>
                <a:ea typeface="宋体" charset="0"/>
              </a:rPr>
              <a:t>C</a:t>
            </a:r>
            <a:endParaRPr lang="zh-CN" altLang="en-US" sz="36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charset="0"/>
              <a:ea typeface="宋体" charset="0"/>
            </a:endParaRPr>
          </a:p>
        </p:txBody>
      </p:sp>
      <p:sp>
        <p:nvSpPr>
          <p:cNvPr id="29697" name="标题 152577"/>
          <p:cNvSpPr>
            <a:spLocks noGrp="1" noRot="1"/>
          </p:cNvSpPr>
          <p:nvPr/>
        </p:nvSpPr>
        <p:spPr>
          <a:xfrm>
            <a:off x="211455" y="276225"/>
            <a:ext cx="854075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200" b="0" i="0" u="none" kern="120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b="1">
                <a:ea typeface="华文行楷" pitchFamily="2" charset="-122"/>
              </a:rPr>
              <a:t>练一练：</a:t>
            </a:r>
            <a:endParaRPr lang="zh-CN" altLang="en-US" sz="6000" b="1"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27">
                                            <p:txEl>
                                              <p:charRg st="0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1827">
                                            <p:txEl>
                                              <p:charRg st="0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1827">
                                            <p:txEl>
                                              <p:charRg st="0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28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1828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1828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28">
                                            <p:txEl>
                                              <p:charRg st="44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61828">
                                            <p:txEl>
                                              <p:charRg st="44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1828">
                                            <p:txEl>
                                              <p:charRg st="44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4" name="文本框 35843"/>
          <p:cNvSpPr txBox="1"/>
          <p:nvPr/>
        </p:nvSpPr>
        <p:spPr>
          <a:xfrm>
            <a:off x="232093" y="473710"/>
            <a:ext cx="8640762" cy="3505200"/>
          </a:xfrm>
          <a:prstGeom prst="rect">
            <a:avLst/>
          </a:prstGeom>
          <a:noFill/>
          <a:ln w="9525">
            <a:noFill/>
            <a:miter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latin typeface="黑体" pitchFamily="2" charset="-122"/>
                <a:ea typeface="黑体" pitchFamily="2" charset="-122"/>
              </a:rPr>
              <a:t>3.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下列关于贞观之治出现原因的叙述，错误的是</a:t>
            </a:r>
            <a:r>
              <a:rPr lang="en-US" altLang="zh-CN" sz="3200" b="1" dirty="0">
                <a:latin typeface="黑体" pitchFamily="2" charset="-122"/>
                <a:ea typeface="黑体" pitchFamily="2" charset="-122"/>
              </a:rPr>
              <a:t>(   )</a:t>
            </a:r>
            <a:endParaRPr lang="en-US" altLang="zh-CN" sz="3200" b="1" dirty="0">
              <a:latin typeface="黑体" pitchFamily="2" charset="-122"/>
              <a:ea typeface="黑体" pitchFamily="2" charset="-122"/>
            </a:endParaRPr>
          </a:p>
          <a:p>
            <a:pPr lvl="0" eaLnBrk="1" hangingPunct="1"/>
            <a:r>
              <a:rPr lang="en-US" altLang="zh-CN" sz="3200" b="1">
                <a:latin typeface="黑体" pitchFamily="2" charset="-122"/>
                <a:ea typeface="黑体" pitchFamily="2" charset="-122"/>
              </a:rPr>
              <a:t>A.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唐太宗注意吸取隋亡的教训，轻徭薄赋，减  </a:t>
            </a:r>
            <a:endParaRPr lang="zh-CN" altLang="en-US" sz="3200" b="1" dirty="0">
              <a:latin typeface="黑体" pitchFamily="2" charset="-122"/>
              <a:ea typeface="黑体" pitchFamily="2" charset="-122"/>
            </a:endParaRPr>
          </a:p>
          <a:p>
            <a:pPr lvl="0" eaLnBrk="1" hangingPunct="1"/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  轻人民负担</a:t>
            </a:r>
            <a:endParaRPr lang="zh-CN" altLang="en-US" sz="3200" b="1" dirty="0">
              <a:latin typeface="黑体" pitchFamily="2" charset="-122"/>
              <a:ea typeface="黑体" pitchFamily="2" charset="-122"/>
            </a:endParaRPr>
          </a:p>
          <a:p>
            <a:pPr lvl="0" eaLnBrk="1" hangingPunct="1"/>
            <a:r>
              <a:rPr lang="en-US" altLang="zh-CN" sz="3200" b="1">
                <a:latin typeface="黑体" pitchFamily="2" charset="-122"/>
                <a:ea typeface="黑体" pitchFamily="2" charset="-122"/>
              </a:rPr>
              <a:t>B.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唐太宗善于用人，重视纳谏，政治比较清明</a:t>
            </a:r>
            <a:endParaRPr lang="zh-CN" altLang="en-US" sz="3200" b="1" dirty="0">
              <a:latin typeface="黑体" pitchFamily="2" charset="-122"/>
              <a:ea typeface="黑体" pitchFamily="2" charset="-122"/>
            </a:endParaRPr>
          </a:p>
          <a:p>
            <a:pPr lvl="0" eaLnBrk="1" hangingPunct="1"/>
            <a:r>
              <a:rPr lang="en-US" altLang="zh-CN" sz="3200" b="1">
                <a:latin typeface="黑体" pitchFamily="2" charset="-122"/>
                <a:ea typeface="黑体" pitchFamily="2" charset="-122"/>
              </a:rPr>
              <a:t>C.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农民占有一定土地，生产时间有所保证</a:t>
            </a:r>
            <a:endParaRPr lang="zh-CN" altLang="en-US" sz="3200" b="1" dirty="0">
              <a:latin typeface="黑体" pitchFamily="2" charset="-122"/>
              <a:ea typeface="黑体" pitchFamily="2" charset="-122"/>
            </a:endParaRPr>
          </a:p>
          <a:p>
            <a:pPr lvl="0" eaLnBrk="1" hangingPunct="1"/>
            <a:r>
              <a:rPr lang="en-US" altLang="zh-CN" sz="3200" b="1">
                <a:latin typeface="黑体" pitchFamily="2" charset="-122"/>
                <a:ea typeface="黑体" pitchFamily="2" charset="-122"/>
              </a:rPr>
              <a:t>D.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开凿了贯通南北的大运河</a:t>
            </a:r>
            <a:endParaRPr lang="zh-CN" altLang="en-US" sz="32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5845" name="WordArt 6"/>
          <p:cNvSpPr>
            <a:spLocks noTextEdit="1"/>
          </p:cNvSpPr>
          <p:nvPr/>
        </p:nvSpPr>
        <p:spPr>
          <a:xfrm>
            <a:off x="957263" y="565468"/>
            <a:ext cx="576262" cy="84455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 eaLnBrk="0" hangingPunct="0"/>
            <a:r>
              <a:rPr lang="zh-CN" altLang="en-US" sz="36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charset="0"/>
                <a:ea typeface="宋体" charset="0"/>
              </a:rPr>
              <a:t>D</a:t>
            </a:r>
            <a:endParaRPr lang="zh-CN" altLang="en-US" sz="36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charset="0"/>
              <a:ea typeface="宋体" charset="0"/>
            </a:endParaRPr>
          </a:p>
        </p:txBody>
      </p:sp>
      <p:sp>
        <p:nvSpPr>
          <p:cNvPr id="36868" name="文本框 36867"/>
          <p:cNvSpPr txBox="1"/>
          <p:nvPr/>
        </p:nvSpPr>
        <p:spPr>
          <a:xfrm>
            <a:off x="289878" y="4039870"/>
            <a:ext cx="8424862" cy="2529840"/>
          </a:xfrm>
          <a:prstGeom prst="rect">
            <a:avLst/>
          </a:prstGeom>
          <a:noFill/>
          <a:ln w="9525">
            <a:noFill/>
            <a:miter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latin typeface="黑体" pitchFamily="2" charset="-122"/>
                <a:ea typeface="黑体" pitchFamily="2" charset="-122"/>
              </a:rPr>
              <a:t>4.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“天子者，有道则人推而为主，无道则人弃而不用，诚可畏也。”这句话是谁对君民关系的认识</a:t>
            </a:r>
            <a:endParaRPr lang="zh-CN" altLang="en-US" sz="3200" b="1" dirty="0">
              <a:latin typeface="黑体" pitchFamily="2" charset="-122"/>
              <a:ea typeface="黑体" pitchFamily="2" charset="-122"/>
            </a:endParaRPr>
          </a:p>
          <a:p>
            <a:pPr lvl="0" eaLnBrk="1" hangingPunct="1"/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　　</a:t>
            </a:r>
            <a:r>
              <a:rPr lang="en-US" altLang="zh-CN" sz="3200" b="1">
                <a:latin typeface="黑体" pitchFamily="2" charset="-122"/>
                <a:ea typeface="黑体" pitchFamily="2" charset="-122"/>
              </a:rPr>
              <a:t>A.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唐高祖   </a:t>
            </a:r>
            <a:r>
              <a:rPr lang="en-US" altLang="zh-CN" sz="3200" b="1">
                <a:latin typeface="黑体" pitchFamily="2" charset="-122"/>
                <a:ea typeface="黑体" pitchFamily="2" charset="-122"/>
              </a:rPr>
              <a:t>B.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唐太宗 </a:t>
            </a:r>
            <a:endParaRPr lang="zh-CN" altLang="en-US" sz="3200" b="1" dirty="0">
              <a:latin typeface="黑体" pitchFamily="2" charset="-122"/>
              <a:ea typeface="黑体" pitchFamily="2" charset="-122"/>
            </a:endParaRPr>
          </a:p>
          <a:p>
            <a:pPr lvl="0" eaLnBrk="1" hangingPunct="1"/>
            <a:r>
              <a:rPr lang="en-US" altLang="zh-CN" sz="3200" b="1">
                <a:latin typeface="黑体" pitchFamily="2" charset="-122"/>
                <a:ea typeface="黑体" pitchFamily="2" charset="-122"/>
              </a:rPr>
              <a:t>    C.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唐玄宗   </a:t>
            </a:r>
            <a:r>
              <a:rPr lang="en-US" altLang="zh-CN" sz="3200" b="1">
                <a:latin typeface="黑体" pitchFamily="2" charset="-122"/>
                <a:ea typeface="黑体" pitchFamily="2" charset="-122"/>
              </a:rPr>
              <a:t>D.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唐高宗</a:t>
            </a:r>
            <a:endParaRPr lang="zh-CN" altLang="en-US" sz="32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6869" name="WordArt 5"/>
          <p:cNvSpPr>
            <a:spLocks noTextEdit="1"/>
          </p:cNvSpPr>
          <p:nvPr/>
        </p:nvSpPr>
        <p:spPr>
          <a:xfrm>
            <a:off x="6084888" y="5137785"/>
            <a:ext cx="792162" cy="144145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 eaLnBrk="0" hangingPunct="0"/>
            <a:r>
              <a:rPr lang="zh-CN" altLang="en-US" sz="36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charset="0"/>
                <a:ea typeface="宋体" charset="0"/>
              </a:rPr>
              <a:t>B</a:t>
            </a:r>
            <a:endParaRPr lang="zh-CN" altLang="en-US" sz="36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charset="0"/>
              <a:ea typeface="宋体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bldLvl="0" animBg="1"/>
      <p:bldP spid="3686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92173" name="文本框 92172"/>
          <p:cNvSpPr txBox="1"/>
          <p:nvPr/>
        </p:nvSpPr>
        <p:spPr>
          <a:xfrm>
            <a:off x="832485" y="215583"/>
            <a:ext cx="2011680" cy="640080"/>
          </a:xfrm>
          <a:prstGeom prst="rect">
            <a:avLst/>
          </a:prstGeom>
          <a:noFill/>
          <a:ln w="3810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pPr lvl="0" fontAlgn="base"/>
            <a:r>
              <a:rPr lang="zh-CN" altLang="x-none" sz="3600" b="1" strike="noStrike" noProof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+mn-ea"/>
              </a:rPr>
              <a:t>温故知新</a:t>
            </a:r>
            <a:endParaRPr lang="zh-CN" altLang="en-US" sz="3600" b="1" strike="noStrike" noProof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195" name="文本框 92163"/>
          <p:cNvSpPr txBox="1"/>
          <p:nvPr/>
        </p:nvSpPr>
        <p:spPr>
          <a:xfrm>
            <a:off x="711200" y="1122045"/>
            <a:ext cx="3512185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p>
            <a:pPr lvl="0"/>
            <a:r>
              <a:rPr lang="en-US" altLang="zh-CN" sz="32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1.</a:t>
            </a:r>
            <a:r>
              <a:rPr lang="zh-CN" altLang="en-US" sz="3200" b="1" dirty="0">
                <a:solidFill>
                  <a:srgbClr val="000000"/>
                </a:solidFill>
                <a:latin typeface="Arial" charset="0"/>
                <a:ea typeface="宋体" pitchFamily="2" charset="-122"/>
                <a:sym typeface="+mn-ea"/>
              </a:rPr>
              <a:t>概念</a:t>
            </a:r>
            <a:r>
              <a:rPr lang="zh-CN" altLang="en-US" sz="32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：</a:t>
            </a:r>
            <a:endParaRPr lang="zh-CN" altLang="en-US" sz="3200" b="1" dirty="0">
              <a:solidFill>
                <a:srgbClr val="000000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8196" name="文本框 92164"/>
          <p:cNvSpPr txBox="1"/>
          <p:nvPr/>
        </p:nvSpPr>
        <p:spPr>
          <a:xfrm>
            <a:off x="866775" y="3717290"/>
            <a:ext cx="174117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/>
            <a:r>
              <a:rPr lang="en-US" altLang="zh-CN" sz="32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3.</a:t>
            </a:r>
            <a:r>
              <a:rPr lang="zh-CN" altLang="en-US" sz="32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内容：</a:t>
            </a:r>
            <a:endParaRPr lang="zh-CN" altLang="en-US" sz="3200" b="1" dirty="0">
              <a:solidFill>
                <a:srgbClr val="000000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92167" name="文本框 92166"/>
          <p:cNvSpPr txBox="1"/>
          <p:nvPr/>
        </p:nvSpPr>
        <p:spPr>
          <a:xfrm>
            <a:off x="2183765" y="1107440"/>
            <a:ext cx="6832600" cy="10668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p>
            <a:pPr lvl="0" algn="l"/>
            <a:r>
              <a:rPr lang="zh-CN" altLang="en-US" sz="3200" b="1" dirty="0">
                <a:solidFill>
                  <a:srgbClr val="000000"/>
                </a:solidFill>
                <a:latin typeface="Arial" charset="0"/>
                <a:ea typeface="宋体" pitchFamily="2" charset="-122"/>
                <a:sym typeface="+mn-ea"/>
              </a:rPr>
              <a:t>唐太宗统治期间，</a:t>
            </a:r>
            <a:r>
              <a:rPr lang="zh-CN" altLang="en-US" sz="3200" b="1" dirty="0">
                <a:solidFill>
                  <a:srgbClr val="FF0000"/>
                </a:solidFill>
                <a:latin typeface="Arial" charset="0"/>
                <a:ea typeface="宋体" pitchFamily="2" charset="-122"/>
                <a:sym typeface="+mn-ea"/>
              </a:rPr>
              <a:t>政治清明，经济发展，国力增强，</a:t>
            </a:r>
            <a:r>
              <a:rPr lang="zh-CN" altLang="en-US" sz="3200" b="1" dirty="0">
                <a:solidFill>
                  <a:schemeClr val="tx1"/>
                </a:solidFill>
                <a:latin typeface="Arial" charset="0"/>
                <a:ea typeface="宋体" pitchFamily="2" charset="-122"/>
                <a:sym typeface="+mn-ea"/>
              </a:rPr>
              <a:t>被喻为</a:t>
            </a:r>
            <a:r>
              <a:rPr lang="en-US" altLang="zh-CN" sz="3200" b="1" dirty="0">
                <a:solidFill>
                  <a:schemeClr val="tx1"/>
                </a:solidFill>
                <a:latin typeface="Arial" charset="0"/>
                <a:ea typeface="宋体" pitchFamily="2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Arial" charset="0"/>
                <a:ea typeface="宋体" pitchFamily="2" charset="-122"/>
                <a:sym typeface="+mn-ea"/>
              </a:rPr>
              <a:t>贞观之治</a:t>
            </a:r>
            <a:r>
              <a:rPr lang="en-US" altLang="zh-CN" sz="3200" b="1" dirty="0">
                <a:solidFill>
                  <a:schemeClr val="tx1"/>
                </a:solidFill>
                <a:latin typeface="Arial" charset="0"/>
                <a:ea typeface="宋体" pitchFamily="2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latin typeface="Arial" charset="0"/>
                <a:ea typeface="宋体" pitchFamily="2" charset="-122"/>
                <a:sym typeface="+mn-ea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Arial" charset="0"/>
              <a:ea typeface="宋体" pitchFamily="2" charset="-122"/>
              <a:sym typeface="+mn-ea"/>
            </a:endParaRPr>
          </a:p>
        </p:txBody>
      </p:sp>
      <p:sp>
        <p:nvSpPr>
          <p:cNvPr id="8204" name="文本框 2"/>
          <p:cNvSpPr txBox="1"/>
          <p:nvPr/>
        </p:nvSpPr>
        <p:spPr>
          <a:xfrm>
            <a:off x="866775" y="5755640"/>
            <a:ext cx="2184400" cy="57943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p>
            <a:pPr lvl="0"/>
            <a:r>
              <a:rPr lang="zh-CN" altLang="en-US" sz="32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统一时间：</a:t>
            </a:r>
            <a:endParaRPr lang="zh-CN" altLang="en-US" sz="3200" b="1" dirty="0">
              <a:solidFill>
                <a:srgbClr val="000000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79675" y="3751580"/>
            <a:ext cx="6409055" cy="10668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p>
            <a:pPr lvl="0"/>
            <a:r>
              <a:rPr lang="zh-CN" sz="3200" b="1" dirty="0">
                <a:solidFill>
                  <a:srgbClr val="FF3300"/>
                </a:solidFill>
                <a:latin typeface="Arial" charset="0"/>
                <a:ea typeface="宋体" pitchFamily="2" charset="-122"/>
              </a:rPr>
              <a:t>改革赋役制度；完善三省六部制；</a:t>
            </a:r>
            <a:endParaRPr lang="zh-CN" sz="3200" b="1" dirty="0">
              <a:solidFill>
                <a:srgbClr val="FF3300"/>
              </a:solidFill>
              <a:latin typeface="Arial" charset="0"/>
              <a:ea typeface="宋体" pitchFamily="2" charset="-122"/>
            </a:endParaRPr>
          </a:p>
          <a:p>
            <a:pPr lvl="0"/>
            <a:r>
              <a:rPr lang="zh-CN" altLang="en-US" sz="3200" b="1" dirty="0">
                <a:solidFill>
                  <a:srgbClr val="FF3300"/>
                </a:solidFill>
                <a:latin typeface="Arial" charset="0"/>
                <a:ea typeface="宋体" pitchFamily="2" charset="-122"/>
              </a:rPr>
              <a:t>修订《唐律疏议》；完善科举制</a:t>
            </a:r>
            <a:endParaRPr lang="zh-CN" altLang="en-US" sz="3200" b="1" dirty="0">
              <a:solidFill>
                <a:srgbClr val="FF3300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8206" name="文本框 4"/>
          <p:cNvSpPr txBox="1"/>
          <p:nvPr/>
        </p:nvSpPr>
        <p:spPr>
          <a:xfrm>
            <a:off x="866775" y="6403340"/>
            <a:ext cx="2025650" cy="57943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p>
            <a:pPr lvl="0"/>
            <a:r>
              <a:rPr lang="zh-CN" altLang="en-US" sz="32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意义：</a:t>
            </a:r>
            <a:endParaRPr lang="zh-CN" altLang="en-US" sz="3200" b="1" dirty="0">
              <a:solidFill>
                <a:srgbClr val="000000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62175" y="6403340"/>
            <a:ext cx="6527800" cy="10668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p>
            <a:pPr lvl="0"/>
            <a:r>
              <a:rPr lang="zh-CN" altLang="en-US" sz="3200" b="1" dirty="0">
                <a:solidFill>
                  <a:srgbClr val="FF3300"/>
                </a:solidFill>
                <a:latin typeface="Arial" charset="0"/>
                <a:ea typeface="宋体" pitchFamily="2" charset="-122"/>
              </a:rPr>
              <a:t>结束分裂割据局面，继秦汉之后，中国又一次实现统一</a:t>
            </a:r>
            <a:endParaRPr lang="zh-CN" altLang="en-US" sz="3200" b="1" dirty="0">
              <a:solidFill>
                <a:srgbClr val="FF3300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2" name="文本框 92164"/>
          <p:cNvSpPr txBox="1"/>
          <p:nvPr/>
        </p:nvSpPr>
        <p:spPr>
          <a:xfrm>
            <a:off x="758825" y="2364740"/>
            <a:ext cx="223901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p>
            <a:pPr lvl="0"/>
            <a:r>
              <a:rPr lang="en-US" altLang="zh-CN" sz="32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2.</a:t>
            </a:r>
            <a:r>
              <a:rPr lang="zh-CN" altLang="en-US" sz="32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原因：</a:t>
            </a:r>
            <a:endParaRPr lang="zh-CN" altLang="en-US" sz="3200" b="1" dirty="0">
              <a:solidFill>
                <a:srgbClr val="000000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94903" y="2312353"/>
            <a:ext cx="6598920" cy="11887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 algn="l"/>
            <a:r>
              <a:rPr lang="zh-CN" altLang="en-US" sz="3600" b="1" dirty="0">
                <a:solidFill>
                  <a:srgbClr val="FF3300"/>
                </a:solidFill>
                <a:latin typeface="Times New Roman" pitchFamily="18" charset="0"/>
                <a:ea typeface="宋体" pitchFamily="2" charset="-122"/>
                <a:sym typeface="Wingdings" charset="0"/>
              </a:rPr>
              <a:t>吸取隋亡教训 </a:t>
            </a:r>
            <a:r>
              <a:rPr lang="zh-CN" altLang="en-US" sz="3600" b="1">
                <a:solidFill>
                  <a:srgbClr val="FF3300"/>
                </a:solidFill>
                <a:latin typeface="Times New Roman" pitchFamily="18" charset="0"/>
                <a:ea typeface="宋体" pitchFamily="2" charset="-122"/>
                <a:sym typeface="+mn-ea"/>
              </a:rPr>
              <a:t>虚心</a:t>
            </a:r>
            <a:r>
              <a:rPr lang="zh-CN" altLang="en-US" sz="3600" b="1" dirty="0">
                <a:solidFill>
                  <a:srgbClr val="FF3300"/>
                </a:solidFill>
                <a:latin typeface="Times New Roman" pitchFamily="18" charset="0"/>
                <a:ea typeface="宋体" pitchFamily="2" charset="-122"/>
                <a:sym typeface="+mn-ea"/>
              </a:rPr>
              <a:t>纳谏        </a:t>
            </a:r>
            <a:endParaRPr lang="zh-CN" altLang="en-US" sz="3600" b="1" dirty="0">
              <a:solidFill>
                <a:srgbClr val="FF3300"/>
              </a:solidFill>
              <a:latin typeface="Times New Roman" pitchFamily="18" charset="0"/>
              <a:ea typeface="宋体" pitchFamily="2" charset="-122"/>
              <a:sym typeface="+mn-ea"/>
            </a:endParaRPr>
          </a:p>
          <a:p>
            <a:pPr lvl="0" algn="l"/>
            <a:r>
              <a:rPr lang="zh-CN" altLang="en-US" sz="3600" b="1" dirty="0">
                <a:solidFill>
                  <a:srgbClr val="FF3300"/>
                </a:solidFill>
                <a:latin typeface="Times New Roman" pitchFamily="18" charset="0"/>
                <a:ea typeface="宋体" pitchFamily="2" charset="-122"/>
                <a:sym typeface="Wingdings" charset="0"/>
              </a:rPr>
              <a:t>选贤用能        </a:t>
            </a:r>
            <a:r>
              <a:rPr lang="zh-CN" altLang="en-US" sz="3600" b="1" dirty="0">
                <a:solidFill>
                  <a:srgbClr val="FF3300"/>
                </a:solidFill>
                <a:latin typeface="Times New Roman" pitchFamily="18" charset="0"/>
                <a:ea typeface="宋体" pitchFamily="2" charset="-122"/>
                <a:cs typeface="宋体" charset="0"/>
                <a:sym typeface="Wingdings" charset="0"/>
              </a:rPr>
              <a:t>④实行贞观新政</a:t>
            </a:r>
            <a:endParaRPr lang="zh-CN" altLang="en-US" sz="3600" b="1" dirty="0">
              <a:solidFill>
                <a:srgbClr val="FF3300"/>
              </a:solidFill>
              <a:latin typeface="Times New Roman" pitchFamily="18" charset="0"/>
              <a:ea typeface="宋体" pitchFamily="2" charset="-122"/>
              <a:cs typeface="宋体" charset="0"/>
              <a:sym typeface="Wingdings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7" grpId="0"/>
      <p:bldP spid="4" grpId="0"/>
      <p:bldP spid="6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 descr="1240101_1376010353y1G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6147" name="Text Box 3"/>
          <p:cNvSpPr txBox="1"/>
          <p:nvPr/>
        </p:nvSpPr>
        <p:spPr>
          <a:xfrm>
            <a:off x="3539808" y="2723198"/>
            <a:ext cx="5329237" cy="1554162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hangingPunct="1"/>
            <a:r>
              <a:rPr lang="zh-CN" altLang="en-US" sz="4800" b="1" dirty="0">
                <a:solidFill>
                  <a:srgbClr val="990033"/>
                </a:solidFill>
                <a:latin typeface="Arial" charset="0"/>
                <a:ea typeface="微软雅黑" pitchFamily="2" charset="-122"/>
              </a:rPr>
              <a:t>        </a:t>
            </a:r>
            <a:endParaRPr lang="zh-CN" altLang="en-US" sz="4800" b="1" dirty="0">
              <a:solidFill>
                <a:srgbClr val="990033"/>
              </a:solidFill>
              <a:latin typeface="Arial" charset="0"/>
              <a:ea typeface="微软雅黑" pitchFamily="2" charset="-122"/>
            </a:endParaRPr>
          </a:p>
          <a:p>
            <a:pPr lvl="0" eaLnBrk="1" hangingPunct="1"/>
            <a:r>
              <a:rPr lang="zh-CN" altLang="en-US" sz="4800" b="1" dirty="0">
                <a:solidFill>
                  <a:srgbClr val="990033"/>
                </a:solidFill>
                <a:latin typeface="Arial" charset="0"/>
                <a:ea typeface="微软雅黑" pitchFamily="2" charset="-122"/>
              </a:rPr>
              <a:t>唐太宗与贞观之治</a:t>
            </a:r>
            <a:endParaRPr lang="zh-CN" altLang="en-US" sz="4800" b="1" dirty="0">
              <a:solidFill>
                <a:srgbClr val="990033"/>
              </a:solidFill>
              <a:latin typeface="Arial" charset="0"/>
              <a:ea typeface="微软雅黑" pitchFamily="2" charset="-122"/>
            </a:endParaRPr>
          </a:p>
        </p:txBody>
      </p:sp>
      <p:sp>
        <p:nvSpPr>
          <p:cNvPr id="6148" name="Text Box 4"/>
          <p:cNvSpPr txBox="1"/>
          <p:nvPr/>
        </p:nvSpPr>
        <p:spPr>
          <a:xfrm>
            <a:off x="4716463" y="2493963"/>
            <a:ext cx="3024187" cy="7620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solidFill>
                  <a:srgbClr val="990033"/>
                </a:solidFill>
                <a:latin typeface="Arial" charset="0"/>
                <a:ea typeface="微软雅黑" pitchFamily="2" charset="-122"/>
              </a:rPr>
              <a:t>第二课</a:t>
            </a:r>
            <a:endParaRPr lang="zh-CN" altLang="en-US" sz="4400" b="1" dirty="0">
              <a:solidFill>
                <a:srgbClr val="990033"/>
              </a:solidFill>
              <a:latin typeface="Arial" charset="0"/>
              <a:ea typeface="微软雅黑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" y="12065"/>
            <a:ext cx="3517265" cy="686498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6385"/>
          <p:cNvSpPr txBox="1"/>
          <p:nvPr/>
        </p:nvSpPr>
        <p:spPr>
          <a:xfrm>
            <a:off x="2535238" y="1700213"/>
            <a:ext cx="18415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/>
            <a:endParaRPr lang="zh-CN" altLang="en-US" dirty="0">
              <a:solidFill>
                <a:srgbClr val="FF33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6387" name="文本框 16386"/>
          <p:cNvSpPr txBox="1"/>
          <p:nvPr/>
        </p:nvSpPr>
        <p:spPr>
          <a:xfrm>
            <a:off x="653415" y="2203768"/>
            <a:ext cx="3455988" cy="595312"/>
          </a:xfrm>
          <a:prstGeom prst="rect">
            <a:avLst/>
          </a:prstGeom>
          <a:noFill/>
          <a:ln w="9525">
            <a:noFill/>
            <a:miter/>
          </a:ln>
        </p:spPr>
        <p:txBody>
          <a:bodyPr bIns="0">
            <a:spAutoFit/>
          </a:bodyPr>
          <a:p>
            <a:pPr lvl="0" algn="just">
              <a:spcBef>
                <a:spcPct val="50000"/>
              </a:spcBef>
            </a:pPr>
            <a:r>
              <a:rPr lang="zh-CN" altLang="en-US"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隋炀</a:t>
            </a:r>
            <a:r>
              <a:rPr lang="zh-CN" altLang="en-US" sz="3600" b="1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帝</a:t>
            </a:r>
            <a:r>
              <a:rPr lang="zh-CN" altLang="en-US" sz="3600" b="1" dirty="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暴政</a:t>
            </a:r>
            <a:endParaRPr lang="zh-CN" altLang="en-US" sz="3600" b="1">
              <a:solidFill>
                <a:srgbClr val="FF33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6388" name="文本框 16387"/>
          <p:cNvSpPr txBox="1"/>
          <p:nvPr/>
        </p:nvSpPr>
        <p:spPr>
          <a:xfrm>
            <a:off x="1050925" y="5459730"/>
            <a:ext cx="2019300" cy="64135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/>
            <a:r>
              <a:rPr lang="zh-CN" altLang="en-US" sz="3600" b="1" dirty="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农民起义</a:t>
            </a:r>
            <a:endParaRPr lang="zh-CN" altLang="en-US" sz="3600" b="1" dirty="0">
              <a:solidFill>
                <a:srgbClr val="FF33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6389" name="下箭头 16388"/>
          <p:cNvSpPr/>
          <p:nvPr/>
        </p:nvSpPr>
        <p:spPr>
          <a:xfrm>
            <a:off x="2625725" y="2883535"/>
            <a:ext cx="287655" cy="2517140"/>
          </a:xfrm>
          <a:prstGeom prst="downArrow">
            <a:avLst>
              <a:gd name="adj1" fmla="val 50000"/>
              <a:gd name="adj2" fmla="val 16919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396" name="文本框 16395"/>
          <p:cNvSpPr txBox="1"/>
          <p:nvPr/>
        </p:nvSpPr>
        <p:spPr>
          <a:xfrm>
            <a:off x="547688" y="470853"/>
            <a:ext cx="6488112" cy="7778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/>
            <a:r>
              <a:rPr lang="zh-CN" altLang="en-US" sz="4500" b="1" dirty="0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rPr>
              <a:t>思考：</a:t>
            </a:r>
            <a:r>
              <a:rPr lang="zh-CN" altLang="en-US" sz="4500" b="1" dirty="0">
                <a:solidFill>
                  <a:srgbClr val="336600"/>
                </a:solidFill>
                <a:latin typeface="Times New Roman" pitchFamily="18" charset="0"/>
                <a:ea typeface="楷体_GB2312" pitchFamily="49" charset="-122"/>
              </a:rPr>
              <a:t>隋朝为什么灭亡</a:t>
            </a:r>
            <a:r>
              <a:rPr lang="zh-CN" altLang="en-US" sz="4500" b="1" dirty="0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rPr>
              <a:t>？</a:t>
            </a:r>
            <a:endParaRPr lang="zh-CN" altLang="en-US" sz="4500" b="1" dirty="0">
              <a:solidFill>
                <a:srgbClr val="FF3300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pic>
        <p:nvPicPr>
          <p:cNvPr id="16397" name="图片 16396" descr="游大运河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8038" y="1916113"/>
            <a:ext cx="5545137" cy="4560887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64516" name="Text Box 4"/>
          <p:cNvSpPr txBox="1"/>
          <p:nvPr/>
        </p:nvSpPr>
        <p:spPr>
          <a:xfrm>
            <a:off x="43815" y="2967355"/>
            <a:ext cx="2525395" cy="518160"/>
          </a:xfrm>
          <a:prstGeom prst="rect">
            <a:avLst/>
          </a:prstGeom>
          <a:solidFill>
            <a:srgbClr val="FFFF00">
              <a:alpha val="50195"/>
            </a:srgbClr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 algn="ctr" eaLnBrk="1" fontAlgn="t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营建东都洛阳</a:t>
            </a:r>
            <a:endParaRPr lang="zh-CN" altLang="en-US" sz="2800" b="1" dirty="0">
              <a:solidFill>
                <a:srgbClr val="FF33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64517" name="Text Box 5"/>
          <p:cNvSpPr txBox="1"/>
          <p:nvPr/>
        </p:nvSpPr>
        <p:spPr>
          <a:xfrm>
            <a:off x="43180" y="3640455"/>
            <a:ext cx="2524760" cy="518160"/>
          </a:xfrm>
          <a:prstGeom prst="rect">
            <a:avLst/>
          </a:prstGeom>
          <a:solidFill>
            <a:srgbClr val="FFFF00">
              <a:alpha val="50195"/>
            </a:srgbClr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乘龙舟出游</a:t>
            </a:r>
            <a:endParaRPr lang="zh-CN" altLang="en-US" sz="2800" b="1" dirty="0">
              <a:solidFill>
                <a:srgbClr val="FF33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64518" name="Text Box 6"/>
          <p:cNvSpPr txBox="1"/>
          <p:nvPr/>
        </p:nvSpPr>
        <p:spPr>
          <a:xfrm>
            <a:off x="55880" y="4320540"/>
            <a:ext cx="2504440" cy="944880"/>
          </a:xfrm>
          <a:prstGeom prst="rect">
            <a:avLst/>
          </a:prstGeom>
          <a:solidFill>
            <a:srgbClr val="FFFF00">
              <a:alpha val="50195"/>
            </a:srgbClr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三次发动对高丽的战争</a:t>
            </a:r>
            <a:endParaRPr lang="en-US" altLang="zh-CN" sz="2800" b="1" dirty="0">
              <a:solidFill>
                <a:srgbClr val="FF3300"/>
              </a:solidFill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/>
      <p:bldP spid="16396" grpId="0"/>
      <p:bldP spid="64516" grpId="0" bldLvl="0" animBg="1"/>
      <p:bldP spid="64517" grpId="0" bldLvl="0" animBg="1"/>
      <p:bldP spid="645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1287463" y="484188"/>
            <a:ext cx="7451725" cy="1754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10000"/>
                  </a:schemeClr>
                </a:solidFill>
                <a:effectLst/>
                <a:uLnTx/>
                <a:uFillTx/>
                <a:latin typeface="Arial" charset="0"/>
                <a:ea typeface="黑体" pitchFamily="2" charset="-122"/>
                <a:cs typeface="+mn-cs"/>
              </a:rPr>
              <a:t>“罄南山之竹书罪无穷，决东海之波流恶难尽。”</a:t>
            </a:r>
            <a:endParaRPr kumimoji="1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uLnTx/>
              <a:uFillTx/>
              <a:latin typeface="Arial" charset="0"/>
              <a:ea typeface="黑体" pitchFamily="2" charset="-122"/>
              <a:cs typeface="+mn-cs"/>
            </a:endParaRPr>
          </a:p>
        </p:txBody>
      </p:sp>
      <p:sp>
        <p:nvSpPr>
          <p:cNvPr id="30723" name="Text Box 3"/>
          <p:cNvSpPr txBox="1"/>
          <p:nvPr/>
        </p:nvSpPr>
        <p:spPr>
          <a:xfrm>
            <a:off x="1692275" y="2349500"/>
            <a:ext cx="7285038" cy="119062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0000CC"/>
                </a:solidFill>
                <a:latin typeface="Arial" charset="0"/>
                <a:ea typeface="黑体" pitchFamily="2" charset="-122"/>
              </a:rPr>
              <a:t>——</a:t>
            </a:r>
            <a:r>
              <a:rPr lang="zh-CN" altLang="en-US" sz="3600" b="1" dirty="0">
                <a:solidFill>
                  <a:srgbClr val="0000CC"/>
                </a:solidFill>
                <a:latin typeface="Arial" charset="0"/>
                <a:ea typeface="黑体" pitchFamily="2" charset="-122"/>
              </a:rPr>
              <a:t>这段话是在说谁呢？哪个成语与此有关？</a:t>
            </a:r>
            <a:endParaRPr lang="zh-CN" altLang="en-US" sz="3600" b="1" dirty="0">
              <a:solidFill>
                <a:srgbClr val="0000CC"/>
              </a:solidFill>
              <a:latin typeface="Arial" charset="0"/>
              <a:ea typeface="黑体" pitchFamily="2" charset="-122"/>
            </a:endParaRPr>
          </a:p>
        </p:txBody>
      </p:sp>
      <p:sp>
        <p:nvSpPr>
          <p:cNvPr id="10244" name="WordArt 4"/>
          <p:cNvSpPr>
            <a:spLocks noTextEdit="1"/>
          </p:cNvSpPr>
          <p:nvPr/>
        </p:nvSpPr>
        <p:spPr>
          <a:xfrm>
            <a:off x="4786313" y="4143375"/>
            <a:ext cx="3086100" cy="116681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 eaLnBrk="0" hangingPunct="0"/>
            <a:r>
              <a:rPr lang="zh-CN" altLang="en-US" sz="6000" b="1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黑体" charset="0"/>
                <a:ea typeface="黑体" charset="0"/>
              </a:rPr>
              <a:t>罄竹难书</a:t>
            </a:r>
            <a:endParaRPr lang="zh-CN" altLang="en-US" sz="6000" b="1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黑体" charset="0"/>
              <a:ea typeface="黑体" charset="0"/>
            </a:endParaRPr>
          </a:p>
        </p:txBody>
      </p:sp>
      <p:sp>
        <p:nvSpPr>
          <p:cNvPr id="10246" name="WordArt 7"/>
          <p:cNvSpPr>
            <a:spLocks noTextEdit="1"/>
          </p:cNvSpPr>
          <p:nvPr/>
        </p:nvSpPr>
        <p:spPr>
          <a:xfrm>
            <a:off x="1071563" y="3714750"/>
            <a:ext cx="2286000" cy="116681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 eaLnBrk="0" hangingPunct="0"/>
            <a:r>
              <a:rPr lang="zh-CN" altLang="en-US" sz="6000" b="1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黑体" charset="0"/>
                <a:ea typeface="黑体" charset="0"/>
              </a:rPr>
              <a:t>隋炀帝</a:t>
            </a:r>
            <a:endParaRPr lang="zh-CN" altLang="en-US" sz="6000" b="1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黑体" charset="0"/>
              <a:ea typeface="黑体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 Box 3" descr="纸莎草纸"/>
          <p:cNvSpPr txBox="1"/>
          <p:nvPr/>
        </p:nvSpPr>
        <p:spPr>
          <a:xfrm>
            <a:off x="0" y="0"/>
            <a:ext cx="9144000" cy="914400"/>
          </a:xfrm>
          <a:prstGeom prst="rect">
            <a:avLst/>
          </a:prstGeom>
          <a:blipFill rotWithShape="0">
            <a:blip r:embed="rId1"/>
          </a:blipFill>
          <a:ln w="9525">
            <a:noFill/>
            <a:miter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5400" b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charset="0"/>
                <a:ea typeface="隶书" pitchFamily="1" charset="-122"/>
              </a:rPr>
              <a:t>一、唐王朝的建立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Arial" charset="0"/>
              <a:ea typeface="隶书" pitchFamily="1" charset="-122"/>
            </a:endParaRPr>
          </a:p>
        </p:txBody>
      </p:sp>
      <p:sp>
        <p:nvSpPr>
          <p:cNvPr id="13315" name="Text Box 4"/>
          <p:cNvSpPr txBox="1"/>
          <p:nvPr/>
        </p:nvSpPr>
        <p:spPr>
          <a:xfrm>
            <a:off x="228600" y="1066800"/>
            <a:ext cx="4267200" cy="7620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400" b="1" dirty="0">
                <a:effectLst>
                  <a:outerShdw blurRad="38100" dist="38100" dir="2700000">
                    <a:srgbClr val="FFFFFF"/>
                  </a:outerShdw>
                </a:effectLst>
                <a:latin typeface="黑体" pitchFamily="1" charset="-122"/>
                <a:ea typeface="黑体" pitchFamily="1" charset="-122"/>
              </a:rPr>
              <a:t>1</a:t>
            </a:r>
            <a:r>
              <a:rPr lang="zh-CN" altLang="en-US" sz="4400" b="1" dirty="0">
                <a:effectLst>
                  <a:outerShdw blurRad="38100" dist="38100" dir="2700000">
                    <a:srgbClr val="FFFFFF"/>
                  </a:outerShdw>
                </a:effectLst>
                <a:latin typeface="黑体" pitchFamily="1" charset="-122"/>
                <a:ea typeface="黑体" pitchFamily="1" charset="-122"/>
              </a:rPr>
              <a:t>、唐朝的建立</a:t>
            </a:r>
            <a:endParaRPr lang="zh-CN" altLang="en-US" sz="4400" b="1" dirty="0">
              <a:effectLst>
                <a:outerShdw blurRad="38100" dist="38100" dir="2700000">
                  <a:srgbClr val="FFFFFF"/>
                </a:outerShdw>
              </a:effectLst>
              <a:latin typeface="黑体" pitchFamily="1" charset="-122"/>
              <a:ea typeface="黑体" pitchFamily="1" charset="-122"/>
            </a:endParaRPr>
          </a:p>
        </p:txBody>
      </p:sp>
      <p:pic>
        <p:nvPicPr>
          <p:cNvPr id="13316" name="Picture 9" descr="20047417382120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1963" y="1270000"/>
            <a:ext cx="4602162" cy="53340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3317" name="Text Box 10"/>
          <p:cNvSpPr txBox="1"/>
          <p:nvPr/>
        </p:nvSpPr>
        <p:spPr>
          <a:xfrm>
            <a:off x="250825" y="2205038"/>
            <a:ext cx="3657600" cy="344424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u="sng" dirty="0">
                <a:solidFill>
                  <a:srgbClr val="990033"/>
                </a:solidFill>
                <a:latin typeface="华文中宋"/>
                <a:ea typeface="华文中宋"/>
              </a:rPr>
              <a:t>时间：</a:t>
            </a:r>
            <a:endParaRPr lang="zh-CN" altLang="en-US" sz="4000" b="1" u="sng" dirty="0">
              <a:solidFill>
                <a:srgbClr val="990033"/>
              </a:solidFill>
              <a:latin typeface="华文中宋"/>
              <a:ea typeface="华文中宋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4000" b="1" u="sng" dirty="0">
                <a:solidFill>
                  <a:srgbClr val="990033"/>
                </a:solidFill>
                <a:latin typeface="华文中宋"/>
                <a:ea typeface="华文中宋"/>
              </a:rPr>
              <a:t>人物：</a:t>
            </a:r>
            <a:endParaRPr lang="zh-CN" altLang="en-US" sz="4000" b="1" u="sng" dirty="0">
              <a:solidFill>
                <a:srgbClr val="990033"/>
              </a:solidFill>
              <a:latin typeface="华文中宋"/>
              <a:ea typeface="华文中宋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sz="4000" b="1" u="sng" dirty="0">
              <a:solidFill>
                <a:srgbClr val="990033"/>
              </a:solidFill>
              <a:latin typeface="华文中宋"/>
              <a:ea typeface="华文中宋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4000" b="1" u="sng" dirty="0">
                <a:solidFill>
                  <a:srgbClr val="990033"/>
                </a:solidFill>
                <a:latin typeface="华文中宋"/>
                <a:ea typeface="华文中宋"/>
              </a:rPr>
              <a:t>都城：</a:t>
            </a:r>
            <a:endParaRPr lang="zh-CN" altLang="en-US" sz="4000" b="1" u="sng" dirty="0">
              <a:solidFill>
                <a:srgbClr val="990033"/>
              </a:solidFill>
              <a:latin typeface="华文中宋"/>
              <a:ea typeface="华文中宋"/>
            </a:endParaRPr>
          </a:p>
        </p:txBody>
      </p:sp>
      <p:sp>
        <p:nvSpPr>
          <p:cNvPr id="13318" name="Text Box 6"/>
          <p:cNvSpPr txBox="1"/>
          <p:nvPr/>
        </p:nvSpPr>
        <p:spPr>
          <a:xfrm>
            <a:off x="1944688" y="2320925"/>
            <a:ext cx="1979612" cy="6413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微软雅黑" pitchFamily="2" charset="-122"/>
                <a:ea typeface="微软雅黑" pitchFamily="2" charset="-122"/>
              </a:rPr>
              <a:t>618年</a:t>
            </a:r>
            <a:endParaRPr lang="zh-CN" altLang="en-US" sz="3600" b="1" dirty="0">
              <a:latin typeface="微软雅黑" pitchFamily="2" charset="-122"/>
              <a:ea typeface="微软雅黑" pitchFamily="2" charset="-122"/>
            </a:endParaRPr>
          </a:p>
        </p:txBody>
      </p:sp>
      <p:sp>
        <p:nvSpPr>
          <p:cNvPr id="13319" name="Text Box 7"/>
          <p:cNvSpPr txBox="1"/>
          <p:nvPr/>
        </p:nvSpPr>
        <p:spPr>
          <a:xfrm>
            <a:off x="1619250" y="3141663"/>
            <a:ext cx="2413000" cy="1189037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微软雅黑" pitchFamily="2" charset="-122"/>
                <a:ea typeface="微软雅黑" pitchFamily="2" charset="-122"/>
              </a:rPr>
              <a:t>    李渊</a:t>
            </a:r>
            <a:endParaRPr lang="zh-CN" altLang="en-US" sz="3600" b="1" dirty="0">
              <a:latin typeface="微软雅黑" pitchFamily="2" charset="-122"/>
              <a:ea typeface="微软雅黑" pitchFamily="2" charset="-122"/>
            </a:endParaRPr>
          </a:p>
          <a:p>
            <a:pPr lvl="0" eaLnBrk="1" hangingPunct="1"/>
            <a:r>
              <a:rPr lang="zh-CN" altLang="en-US" sz="3600" b="1" dirty="0">
                <a:latin typeface="微软雅黑" pitchFamily="2" charset="-122"/>
                <a:ea typeface="微软雅黑" pitchFamily="2" charset="-122"/>
              </a:rPr>
              <a:t>（唐高祖）</a:t>
            </a:r>
            <a:endParaRPr lang="zh-CN" altLang="en-US" sz="3600" b="1" dirty="0">
              <a:latin typeface="微软雅黑" pitchFamily="2" charset="-122"/>
              <a:ea typeface="微软雅黑" pitchFamily="2" charset="-122"/>
            </a:endParaRPr>
          </a:p>
        </p:txBody>
      </p:sp>
      <p:sp>
        <p:nvSpPr>
          <p:cNvPr id="13320" name="Text Box 8"/>
          <p:cNvSpPr txBox="1"/>
          <p:nvPr/>
        </p:nvSpPr>
        <p:spPr>
          <a:xfrm>
            <a:off x="1908175" y="4870450"/>
            <a:ext cx="1979613" cy="639763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微软雅黑" pitchFamily="2" charset="-122"/>
                <a:ea typeface="微软雅黑" pitchFamily="2" charset="-122"/>
              </a:rPr>
              <a:t>  长安</a:t>
            </a:r>
            <a:endParaRPr lang="zh-CN" altLang="en-US" sz="3600" b="1" dirty="0">
              <a:latin typeface="微软雅黑" pitchFamily="2" charset="-122"/>
              <a:ea typeface="微软雅黑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7" grpId="0"/>
      <p:bldP spid="13318" grpId="0" bldLvl="0"/>
      <p:bldP spid="13319" grpId="0" bldLvl="0"/>
      <p:bldP spid="13320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41" name="Text Box 6"/>
          <p:cNvSpPr txBox="1"/>
          <p:nvPr/>
        </p:nvSpPr>
        <p:spPr>
          <a:xfrm>
            <a:off x="3159760" y="1771015"/>
            <a:ext cx="5391785" cy="305181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x-none" sz="3200" b="1" dirty="0">
                <a:latin typeface="Arial" charset="0"/>
                <a:ea typeface="宋体" charset="-122"/>
              </a:rPr>
              <a:t>       </a:t>
            </a:r>
            <a:r>
              <a:rPr lang="zh-CN" altLang="en-US" sz="3200" b="1" dirty="0">
                <a:solidFill>
                  <a:srgbClr val="0000CC"/>
                </a:solidFill>
                <a:latin typeface="隶书" pitchFamily="1" charset="-122"/>
                <a:ea typeface="隶书" pitchFamily="1" charset="-122"/>
              </a:rPr>
              <a:t>李世民早年助父亲李渊起兵太原、统一全国，身经百战，屡建奇功。但按照正常渠道，他将与帝位无缘</a:t>
            </a:r>
            <a:r>
              <a:rPr lang="en-US" altLang="x-none" sz="3200" b="1" dirty="0">
                <a:solidFill>
                  <a:srgbClr val="0000CC"/>
                </a:solidFill>
                <a:latin typeface="隶书" pitchFamily="1" charset="-122"/>
                <a:ea typeface="隶书" pitchFamily="1" charset="-122"/>
              </a:rPr>
              <a:t>,</a:t>
            </a:r>
            <a:r>
              <a:rPr lang="zh-CN" altLang="en-US" sz="3200" b="1" dirty="0">
                <a:solidFill>
                  <a:srgbClr val="0000CC"/>
                </a:solidFill>
                <a:latin typeface="隶书" pitchFamily="1" charset="-122"/>
                <a:ea typeface="隶书" pitchFamily="1" charset="-122"/>
              </a:rPr>
              <a:t>为了当上皇帝，李世民怎么做了？</a:t>
            </a:r>
            <a:endParaRPr lang="zh-CN" altLang="en-US" sz="3200" b="1" dirty="0">
              <a:solidFill>
                <a:srgbClr val="0000CC"/>
              </a:solidFill>
              <a:latin typeface="隶书" pitchFamily="1" charset="-122"/>
              <a:ea typeface="隶书" pitchFamily="1" charset="-122"/>
            </a:endParaRPr>
          </a:p>
        </p:txBody>
      </p:sp>
      <p:pic>
        <p:nvPicPr>
          <p:cNvPr id="12294" name="图片 12293" descr="0108pic16595"/>
          <p:cNvPicPr/>
          <p:nvPr/>
        </p:nvPicPr>
        <p:blipFill>
          <a:blip r:embed="rId1"/>
          <a:stretch>
            <a:fillRect/>
          </a:stretch>
        </p:blipFill>
        <p:spPr>
          <a:xfrm>
            <a:off x="194310" y="370840"/>
            <a:ext cx="2802255" cy="5935980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 Box 2"/>
          <p:cNvSpPr txBox="1"/>
          <p:nvPr/>
        </p:nvSpPr>
        <p:spPr>
          <a:xfrm>
            <a:off x="318135" y="444818"/>
            <a:ext cx="7926388" cy="161544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二、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  <a:sym typeface="+mn-ea"/>
              </a:rPr>
              <a:t>唐太宗即位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364" name="Rectangle 4"/>
          <p:cNvSpPr/>
          <p:nvPr/>
        </p:nvSpPr>
        <p:spPr>
          <a:xfrm>
            <a:off x="374015" y="5037455"/>
            <a:ext cx="7315200" cy="6413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chemeClr val="tx1"/>
                </a:solidFill>
                <a:latin typeface="Constantia" pitchFamily="2" charset="0"/>
                <a:ea typeface="楷体_GB2312" pitchFamily="49" charset="-122"/>
              </a:rPr>
              <a:t>玄武门之变</a:t>
            </a:r>
            <a:r>
              <a:rPr lang="en-US" altLang="x-none" sz="3600" b="1" dirty="0">
                <a:solidFill>
                  <a:schemeClr val="tx1"/>
                </a:solidFill>
                <a:latin typeface="Constantia" pitchFamily="2" charset="0"/>
                <a:ea typeface="楷体_GB2312" pitchFamily="49" charset="-122"/>
              </a:rPr>
              <a:t>——“</a:t>
            </a:r>
            <a:r>
              <a:rPr lang="zh-CN" altLang="en-US" sz="3600" b="1" dirty="0">
                <a:solidFill>
                  <a:schemeClr val="tx1"/>
                </a:solidFill>
                <a:latin typeface="Constantia" pitchFamily="2" charset="0"/>
                <a:ea typeface="楷体_GB2312" pitchFamily="49" charset="-122"/>
              </a:rPr>
              <a:t>杀兄逼父”</a:t>
            </a:r>
            <a:endParaRPr lang="zh-CN" altLang="en-US" sz="3600" b="1" dirty="0">
              <a:solidFill>
                <a:schemeClr val="tx1"/>
              </a:solidFill>
              <a:latin typeface="Constantia" pitchFamily="2" charset="0"/>
              <a:ea typeface="楷体_GB2312" pitchFamily="49" charset="-122"/>
            </a:endParaRPr>
          </a:p>
        </p:txBody>
      </p:sp>
      <p:pic>
        <p:nvPicPr>
          <p:cNvPr id="15365" name="Picture 6" descr="a1_51_66_013000001643051212136669457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189355"/>
            <a:ext cx="4495800" cy="37338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5366" name="Picture 8" descr="7782877_133620560000_2"/>
          <p:cNvPicPr>
            <a:picLocks noChangeAspect="1"/>
          </p:cNvPicPr>
          <p:nvPr/>
        </p:nvPicPr>
        <p:blipFill>
          <a:blip r:embed="rId2"/>
          <a:srcRect b="7936"/>
          <a:stretch>
            <a:fillRect/>
          </a:stretch>
        </p:blipFill>
        <p:spPr>
          <a:xfrm>
            <a:off x="4712970" y="1278890"/>
            <a:ext cx="3922395" cy="324104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3" name="文本框 2"/>
          <p:cNvSpPr txBox="1"/>
          <p:nvPr/>
        </p:nvSpPr>
        <p:spPr>
          <a:xfrm>
            <a:off x="421005" y="5684520"/>
            <a:ext cx="7673975" cy="701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eaLnBrk="1" hangingPunct="1">
              <a:lnSpc>
                <a:spcPct val="125000"/>
              </a:lnSpc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+mn-ea"/>
              </a:rPr>
              <a:t>唐太宗李世民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626年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+mn-ea"/>
              </a:rPr>
              <a:t>继承皇位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年号</a:t>
            </a:r>
            <a:r>
              <a:rPr lang="zh-CN" altLang="en-US" sz="3200" b="1" dirty="0">
                <a:solidFill>
                  <a:srgbClr val="FF0000"/>
                </a:solidFill>
                <a:latin typeface="宋体" charset="-122"/>
                <a:ea typeface="楷体_GB2312" pitchFamily="49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贞观</a:t>
            </a:r>
            <a:r>
              <a:rPr lang="zh-CN" altLang="en-US" sz="3200" b="1" dirty="0">
                <a:solidFill>
                  <a:srgbClr val="FF0000"/>
                </a:solidFill>
                <a:latin typeface="宋体" charset="-122"/>
                <a:ea typeface="楷体_GB2312" pitchFamily="49" charset="-122"/>
                <a:sym typeface="+mn-ea"/>
              </a:rPr>
              <a:t>”</a:t>
            </a:r>
            <a:endParaRPr lang="zh-CN" altLang="en-US" sz="3200" b="1" dirty="0">
              <a:solidFill>
                <a:srgbClr val="FF0000"/>
              </a:solidFill>
              <a:latin typeface="宋体" charset="-122"/>
              <a:ea typeface="楷体_GB2312" pitchFamily="49" charset="-122"/>
              <a:sym typeface="+mn-ea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14338" name="Picture 3" descr="贞观之治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6735" y="1243330"/>
            <a:ext cx="3689350" cy="497205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4339" name="图片 4"/>
          <p:cNvPicPr>
            <a:picLocks noChangeAspect="1"/>
          </p:cNvPicPr>
          <p:nvPr/>
        </p:nvPicPr>
        <p:blipFill>
          <a:blip r:embed="rId2"/>
          <a:srcRect b="8308"/>
          <a:stretch>
            <a:fillRect/>
          </a:stretch>
        </p:blipFill>
        <p:spPr>
          <a:xfrm>
            <a:off x="4817110" y="1275080"/>
            <a:ext cx="3543935" cy="496379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304800" y="115888"/>
            <a:ext cx="7926388" cy="70104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三、唐太宗与“贞观新政”</a:t>
            </a:r>
            <a:endParaRPr lang="zh-CN" altLang="en-US" sz="40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12289" descr="0108pic16550"/>
          <p:cNvPicPr/>
          <p:nvPr/>
        </p:nvPicPr>
        <p:blipFill>
          <a:blip r:embed="rId1"/>
          <a:stretch>
            <a:fillRect/>
          </a:stretch>
        </p:blipFill>
        <p:spPr>
          <a:xfrm>
            <a:off x="5863590" y="2815273"/>
            <a:ext cx="1944688" cy="3484562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2291" name="文本框 12290"/>
          <p:cNvSpPr txBox="1"/>
          <p:nvPr/>
        </p:nvSpPr>
        <p:spPr>
          <a:xfrm>
            <a:off x="7883208" y="2970213"/>
            <a:ext cx="831850" cy="1066800"/>
          </a:xfrm>
          <a:prstGeom prst="rect">
            <a:avLst/>
          </a:prstGeom>
          <a:solidFill>
            <a:srgbClr val="FFFF99"/>
          </a:solidFill>
          <a:ln w="9525">
            <a:noFill/>
            <a:miter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魏征</a:t>
            </a:r>
            <a:endParaRPr lang="zh-CN" altLang="en-US" sz="3200" b="1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95" name="文本框 12294"/>
          <p:cNvSpPr txBox="1"/>
          <p:nvPr/>
        </p:nvSpPr>
        <p:spPr>
          <a:xfrm>
            <a:off x="539115" y="959485"/>
            <a:ext cx="8395970" cy="1798320"/>
          </a:xfrm>
          <a:prstGeom prst="rect">
            <a:avLst/>
          </a:prstGeom>
          <a:noFill/>
          <a:ln w="9525">
            <a:solidFill>
              <a:srgbClr val="FF0000"/>
            </a:solidFill>
            <a:miter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336600"/>
                </a:solidFill>
                <a:latin typeface="Times New Roman" pitchFamily="18" charset="0"/>
                <a:ea typeface="宋体" pitchFamily="2" charset="-122"/>
              </a:rPr>
              <a:t> 君，舟也；人，水也。水能载舟，亦能覆舟。</a:t>
            </a:r>
            <a:endParaRPr lang="zh-CN" altLang="en-US" sz="3200" b="1" dirty="0">
              <a:solidFill>
                <a:srgbClr val="336600"/>
              </a:solidFill>
              <a:latin typeface="Times New Roman" pitchFamily="18" charset="0"/>
              <a:ea typeface="宋体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336600"/>
                </a:solidFill>
                <a:latin typeface="Times New Roman" pitchFamily="18" charset="0"/>
                <a:ea typeface="宋体" pitchFamily="2" charset="-122"/>
              </a:rPr>
              <a:t>        </a:t>
            </a:r>
            <a:r>
              <a:rPr lang="zh-CN" altLang="en-US" sz="3200" b="1" dirty="0">
                <a:solidFill>
                  <a:srgbClr val="336600"/>
                </a:solidFill>
                <a:latin typeface="Times New Roman" pitchFamily="18" charset="0"/>
                <a:ea typeface="宋体" pitchFamily="2" charset="-122"/>
                <a:sym typeface="+mn-ea"/>
              </a:rPr>
              <a:t>天子者，有道则人推而为主</a:t>
            </a:r>
            <a:r>
              <a:rPr lang="en-US" altLang="zh-CN" sz="3200" b="1">
                <a:solidFill>
                  <a:srgbClr val="336600"/>
                </a:solidFill>
                <a:latin typeface="Times New Roman" pitchFamily="18" charset="0"/>
                <a:ea typeface="宋体" pitchFamily="2" charset="-122"/>
                <a:sym typeface="+mn-ea"/>
              </a:rPr>
              <a:t>,</a:t>
            </a:r>
            <a:r>
              <a:rPr lang="zh-CN" altLang="en-US" sz="3200" b="1" dirty="0">
                <a:solidFill>
                  <a:srgbClr val="336600"/>
                </a:solidFill>
                <a:latin typeface="Times New Roman" pitchFamily="18" charset="0"/>
                <a:ea typeface="宋体" pitchFamily="2" charset="-122"/>
                <a:sym typeface="+mn-ea"/>
              </a:rPr>
              <a:t>无道则人弃而不用，诚可畏也。</a:t>
            </a:r>
            <a:endParaRPr lang="zh-CN" altLang="en-US" sz="3200" b="1" dirty="0">
              <a:solidFill>
                <a:srgbClr val="3366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2296" name="文本框 12295"/>
          <p:cNvSpPr txBox="1"/>
          <p:nvPr/>
        </p:nvSpPr>
        <p:spPr>
          <a:xfrm>
            <a:off x="639445" y="2741930"/>
            <a:ext cx="489585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1. </a:t>
            </a:r>
            <a:r>
              <a:rPr lang="zh-CN" altLang="en-US" sz="3200" b="1" dirty="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吸</a:t>
            </a:r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取隋</a:t>
            </a:r>
            <a:r>
              <a:rPr lang="zh-CN" altLang="en-US" sz="3200" b="1" dirty="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亡教</a:t>
            </a:r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训。</a:t>
            </a:r>
            <a:endParaRPr lang="zh-CN" altLang="en-US" sz="3200" b="1">
              <a:solidFill>
                <a:srgbClr val="FF33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2297" name="文本框 12296"/>
          <p:cNvSpPr txBox="1"/>
          <p:nvPr/>
        </p:nvSpPr>
        <p:spPr>
          <a:xfrm>
            <a:off x="559435" y="3573780"/>
            <a:ext cx="4872990" cy="204216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336600"/>
                </a:solidFill>
                <a:latin typeface="Times New Roman" pitchFamily="18" charset="0"/>
                <a:ea typeface="宋体" pitchFamily="2" charset="-122"/>
              </a:rPr>
              <a:t>人以铜为镜，可以正衣冠</a:t>
            </a:r>
            <a:r>
              <a:rPr lang="en-US" altLang="zh-CN" sz="3200" b="1">
                <a:solidFill>
                  <a:srgbClr val="336600"/>
                </a:solidFill>
                <a:latin typeface="Times New Roman" pitchFamily="18" charset="0"/>
                <a:ea typeface="宋体" pitchFamily="2" charset="-122"/>
              </a:rPr>
              <a:t>;</a:t>
            </a:r>
            <a:endParaRPr lang="en-US" altLang="zh-CN" sz="3200" b="1">
              <a:solidFill>
                <a:srgbClr val="336600"/>
              </a:solidFill>
              <a:latin typeface="Times New Roman" pitchFamily="18" charset="0"/>
              <a:ea typeface="宋体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336600"/>
                </a:solidFill>
                <a:latin typeface="Times New Roman" pitchFamily="18" charset="0"/>
                <a:ea typeface="宋体" pitchFamily="2" charset="-122"/>
              </a:rPr>
              <a:t>以古为镜，可以见兴替</a:t>
            </a:r>
            <a:r>
              <a:rPr lang="en-US" altLang="zh-CN" sz="3200" b="1">
                <a:solidFill>
                  <a:srgbClr val="336600"/>
                </a:solidFill>
                <a:latin typeface="Times New Roman" pitchFamily="18" charset="0"/>
                <a:ea typeface="宋体" pitchFamily="2" charset="-122"/>
              </a:rPr>
              <a:t>;</a:t>
            </a:r>
            <a:endParaRPr lang="en-US" altLang="zh-CN" sz="3200" b="1">
              <a:solidFill>
                <a:srgbClr val="336600"/>
              </a:solidFill>
              <a:latin typeface="Times New Roman" pitchFamily="18" charset="0"/>
              <a:ea typeface="宋体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以人为镜</a:t>
            </a:r>
            <a:r>
              <a:rPr lang="zh-CN" altLang="en-US" sz="3200" b="1" dirty="0">
                <a:solidFill>
                  <a:srgbClr val="336600"/>
                </a:solidFill>
                <a:latin typeface="Times New Roman" pitchFamily="18" charset="0"/>
                <a:ea typeface="宋体" pitchFamily="2" charset="-122"/>
              </a:rPr>
              <a:t>，可以知得失 。</a:t>
            </a:r>
            <a:endParaRPr lang="en-US" altLang="zh-CN" sz="3200" b="1">
              <a:solidFill>
                <a:srgbClr val="3366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2298" name="文本框 12297"/>
          <p:cNvSpPr txBox="1"/>
          <p:nvPr/>
        </p:nvSpPr>
        <p:spPr>
          <a:xfrm>
            <a:off x="631508" y="5708968"/>
            <a:ext cx="3095625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2. </a:t>
            </a:r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虚心</a:t>
            </a:r>
            <a:r>
              <a:rPr lang="zh-CN" altLang="en-US" sz="3200" b="1" dirty="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纳谏</a:t>
            </a:r>
            <a:endParaRPr lang="zh-CN" altLang="en-US" sz="3200" b="1">
              <a:solidFill>
                <a:srgbClr val="FF33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5795" y="170180"/>
            <a:ext cx="4653280" cy="5791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p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（一）贞观之治出现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原因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203" name="文本框 1"/>
          <p:cNvSpPr txBox="1"/>
          <p:nvPr/>
        </p:nvSpPr>
        <p:spPr>
          <a:xfrm>
            <a:off x="5416550" y="155575"/>
            <a:ext cx="1808163" cy="57943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/>
            <a:r>
              <a:rPr lang="zh-CN" altLang="en-US" sz="3200" b="1">
                <a:solidFill>
                  <a:srgbClr val="FF0000"/>
                </a:solidFill>
                <a:latin typeface="Arial" charset="0"/>
                <a:ea typeface="宋体" charset="-122"/>
              </a:rPr>
              <a:t>（重点）</a:t>
            </a:r>
            <a:endParaRPr lang="zh-CN" altLang="en-US" sz="3200" b="1">
              <a:solidFill>
                <a:srgbClr val="FF0000"/>
              </a:solidFill>
              <a:latin typeface="Arial" charset="0"/>
              <a:ea typeface="宋体" charset="-122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ldLvl="0" animBg="1"/>
      <p:bldP spid="12296" grpId="0"/>
      <p:bldP spid="1229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1645</Words>
  <Application>Kingsoft Office WPP</Application>
  <PresentationFormat>宽屏</PresentationFormat>
  <Paragraphs>262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cdp</cp:lastModifiedBy>
  <cp:revision/>
  <dcterms:created xsi:type="dcterms:W3CDTF">2016-02-29T08:00:00Z</dcterms:created>
  <dcterms:modified xsi:type="dcterms:W3CDTF">2018-09-07T23:17:30Z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2052-10.1.0.5511</vt:lpwstr>
  </property>
</Properties>
</file>