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322" r:id="rId5"/>
    <p:sldId id="309" r:id="rId6"/>
    <p:sldId id="319" r:id="rId7"/>
    <p:sldId id="351" r:id="rId8"/>
    <p:sldId id="352" r:id="rId9"/>
    <p:sldId id="354" r:id="rId10"/>
    <p:sldId id="337" r:id="rId11"/>
    <p:sldId id="356" r:id="rId12"/>
    <p:sldId id="355" r:id="rId13"/>
    <p:sldId id="358" r:id="rId14"/>
    <p:sldId id="320" r:id="rId15"/>
    <p:sldId id="314" r:id="rId16"/>
    <p:sldId id="317" r:id="rId17"/>
    <p:sldId id="357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8FD67"/>
    <a:srgbClr val="FFFF99"/>
    <a:srgbClr val="FFFFCC"/>
    <a:srgbClr val="F26B00"/>
    <a:srgbClr val="F0D7AA"/>
    <a:srgbClr val="E5650E"/>
    <a:srgbClr val="EBB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56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212" y="96"/>
      </p:cViewPr>
      <p:guideLst>
        <p:guide orient="horz" pos="2137"/>
        <p:guide pos="29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14FFBF-F219-4281-9149-57A4E0250F6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63639" y="2567127"/>
            <a:ext cx="8216721" cy="707886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5C46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安史之乱与唐朝衰亡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5C46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21"/>
          <p:cNvSpPr txBox="1">
            <a:spLocks noChangeArrowheads="1"/>
          </p:cNvSpPr>
          <p:nvPr/>
        </p:nvSpPr>
        <p:spPr bwMode="auto">
          <a:xfrm>
            <a:off x="939800" y="1900238"/>
            <a:ext cx="2882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2" name="组合 22"/>
          <p:cNvGrpSpPr/>
          <p:nvPr userDrawn="1"/>
        </p:nvGrpSpPr>
        <p:grpSpPr>
          <a:xfrm>
            <a:off x="5360988" y="3313113"/>
            <a:ext cx="3679825" cy="481012"/>
            <a:chOff x="7556102" y="3351537"/>
            <a:chExt cx="3679634" cy="481326"/>
          </a:xfrm>
        </p:grpSpPr>
        <p:pic>
          <p:nvPicPr>
            <p:cNvPr id="2066" name="Picture 4" descr="C:\Users\Administrator\Desktop\图层 4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9178427" y="2921560"/>
              <a:ext cx="457517" cy="13650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24"/>
            <p:cNvSpPr txBox="1">
              <a:spLocks noChangeArrowheads="1"/>
            </p:cNvSpPr>
            <p:nvPr/>
          </p:nvSpPr>
          <p:spPr bwMode="auto">
            <a:xfrm>
              <a:off x="7556102" y="3351537"/>
              <a:ext cx="3679634" cy="400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000" dirty="0">
                  <a:solidFill>
                    <a:schemeClr val="bg1"/>
                  </a:solidFill>
                  <a:latin typeface="汉仪魏碑简"/>
                  <a:ea typeface="汉仪魏碑简"/>
                </a:rPr>
                <a:t>北师大版</a:t>
              </a:r>
              <a:endParaRPr lang="zh-CN" altLang="en-US" sz="2000" dirty="0">
                <a:solidFill>
                  <a:schemeClr val="bg1"/>
                </a:solidFill>
                <a:latin typeface="汉仪魏碑简"/>
                <a:ea typeface="汉仪魏碑简"/>
              </a:endParaRPr>
            </a:p>
          </p:txBody>
        </p:sp>
      </p:grpSp>
      <p:pic>
        <p:nvPicPr>
          <p:cNvPr id="2053" name="图片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图片 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5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09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16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280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12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135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899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231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2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图片 2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图片 2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7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16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280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9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12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81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16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280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12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05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29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1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53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7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8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9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01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325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6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49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0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73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97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8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9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F16A8-B530-4A05-8940-23D7963256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75" y="3312297"/>
            <a:ext cx="4669662" cy="2988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050" y="3374390"/>
            <a:ext cx="3326765" cy="2863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2"/>
          <p:cNvSpPr txBox="1"/>
          <p:nvPr/>
        </p:nvSpPr>
        <p:spPr>
          <a:xfrm>
            <a:off x="19685" y="-26035"/>
            <a:ext cx="8959215" cy="3474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just"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材料二：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lvl="0" indent="0" algn="just"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</a:t>
            </a:r>
            <a:r>
              <a:rPr lang="zh-CN" altLang="zh-CN" sz="2800" b="1" dirty="0">
                <a:latin typeface="宋体" panose="02010600030101010101" pitchFamily="2" charset="-122"/>
              </a:rPr>
              <a:t>安、史乱天下，至肃宗大难略平，君臣皆幸安，故瓜分河北地，付授叛将，护养孽萌，以成祸根。乱人乘之……效战国……一寇死，一贼生，讫唐亡百余年，卒不为王土。          </a:t>
            </a:r>
            <a:r>
              <a:rPr lang="en-US" altLang="zh-CN" sz="2800" b="1" dirty="0">
                <a:latin typeface="宋体" panose="02010600030101010101" pitchFamily="2" charset="-122"/>
              </a:rPr>
              <a:t>——《</a:t>
            </a:r>
            <a:r>
              <a:rPr lang="zh-CN" altLang="en-US" sz="2800" b="1" dirty="0">
                <a:latin typeface="宋体" panose="02010600030101010101" pitchFamily="2" charset="-122"/>
              </a:rPr>
              <a:t>新唐书</a:t>
            </a:r>
            <a:r>
              <a:rPr lang="en-US" altLang="zh-CN" sz="2800" b="1" dirty="0">
                <a:latin typeface="宋体" panose="02010600030101010101" pitchFamily="2" charset="-122"/>
              </a:rPr>
              <a:t>·</a:t>
            </a:r>
            <a:r>
              <a:rPr lang="zh-CN" altLang="zh-CN" sz="2800" b="1" dirty="0">
                <a:latin typeface="宋体" panose="02010600030101010101" pitchFamily="2" charset="-122"/>
              </a:rPr>
              <a:t>藩镇</a:t>
            </a:r>
            <a:r>
              <a:rPr lang="zh-CN" altLang="en-US" sz="2800" b="1" dirty="0">
                <a:latin typeface="宋体" panose="02010600030101010101" pitchFamily="2" charset="-122"/>
              </a:rPr>
              <a:t>魏博列传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955" y="4198620"/>
            <a:ext cx="8594090" cy="2042160"/>
          </a:xfrm>
          <a:prstGeom prst="rect">
            <a:avLst/>
          </a:prstGeom>
          <a:solidFill>
            <a:schemeClr val="bg2">
              <a:lumMod val="90000"/>
              <a:alpha val="16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影响：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/>
              <a:t>（</a:t>
            </a:r>
            <a:r>
              <a:rPr lang="en-US" altLang="zh-CN" sz="3200" b="1"/>
              <a:t>2</a:t>
            </a:r>
            <a:r>
              <a:rPr lang="zh-CN" altLang="en-US" sz="3200" b="1"/>
              <a:t>）唐朝中央集权大大削弱。名义上归降的安史部将仍然独霸一方，朝廷被迫增设许多节度使，形成藩镇林立的分裂局面。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11"/>
          <p:cNvSpPr txBox="1"/>
          <p:nvPr/>
        </p:nvSpPr>
        <p:spPr>
          <a:xfrm>
            <a:off x="1623536" y="913845"/>
            <a:ext cx="7222331" cy="2225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latin typeface="宋体" panose="02010600030101010101" pitchFamily="2" charset="-122"/>
              </a:rPr>
              <a:t>寂寞天宝后，圆庐但蒿藜。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宋体" panose="02010600030101010101" pitchFamily="2" charset="-122"/>
              </a:rPr>
              <a:t>我里百余家</a:t>
            </a:r>
            <a:r>
              <a:rPr lang="en-US" altLang="zh-CN" sz="2800" b="1" dirty="0">
                <a:latin typeface="宋体" panose="02010600030101010101" pitchFamily="2" charset="-122"/>
              </a:rPr>
              <a:t>, </a:t>
            </a:r>
            <a:r>
              <a:rPr lang="zh-CN" altLang="en-US" sz="2800" b="1" dirty="0">
                <a:latin typeface="宋体" panose="02010600030101010101" pitchFamily="2" charset="-122"/>
              </a:rPr>
              <a:t>世乱各东西。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宋体" panose="02010600030101010101" pitchFamily="2" charset="-122"/>
              </a:rPr>
              <a:t>四邻何所有，一二老寡妻”。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lvl="0" eaLnBrk="0" hangingPunct="0"/>
            <a:r>
              <a:rPr lang="zh-CN" altLang="en-US" sz="2800" b="1" dirty="0">
                <a:latin typeface="宋体" panose="02010600030101010101" pitchFamily="2" charset="-122"/>
              </a:rPr>
              <a:t>            </a:t>
            </a:r>
            <a:r>
              <a:rPr lang="en-US" altLang="zh-CN" sz="2800" b="1" dirty="0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杜甫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无家别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》</a:t>
            </a:r>
            <a:endParaRPr lang="en-US" altLang="zh-CN" sz="28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420" y="47625"/>
            <a:ext cx="181610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材料三：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955" y="4198620"/>
            <a:ext cx="8594090" cy="1066800"/>
          </a:xfrm>
          <a:prstGeom prst="rect">
            <a:avLst/>
          </a:prstGeom>
          <a:solidFill>
            <a:schemeClr val="bg2">
              <a:lumMod val="90000"/>
              <a:alpha val="16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影响：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/>
              <a:t>（</a:t>
            </a:r>
            <a:r>
              <a:rPr lang="en-US" altLang="zh-CN" sz="3200" b="1"/>
              <a:t>3</a:t>
            </a:r>
            <a:r>
              <a:rPr lang="zh-CN" altLang="en-US" sz="3200" b="1"/>
              <a:t>）安史之乱使百姓流离失所，家破人亡。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4"/>
          <p:cNvSpPr/>
          <p:nvPr/>
        </p:nvSpPr>
        <p:spPr>
          <a:xfrm>
            <a:off x="4140200" y="2357438"/>
            <a:ext cx="4608513" cy="398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 eaLnBrk="1" hangingPunct="1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《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不第后赋菊》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algn="ctr" eaLnBrk="1" hangingPunct="1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（唐）黄巢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indent="0" eaLnBrk="0" hangingPunct="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待得秋来九月八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 eaLnBrk="0" hangingPunc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我花开时百花杀。</a:t>
            </a:r>
            <a:b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冲天香阵透长安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 eaLnBrk="0" hangingPunc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满城尽带黄金甲。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8674" name="Picture 5" descr="黄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052513"/>
            <a:ext cx="3376613" cy="515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7"/>
          <p:cNvSpPr txBox="1"/>
          <p:nvPr/>
        </p:nvSpPr>
        <p:spPr>
          <a:xfrm>
            <a:off x="4356100" y="1268413"/>
            <a:ext cx="446405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AutoShape 9"/>
          <p:cNvSpPr/>
          <p:nvPr/>
        </p:nvSpPr>
        <p:spPr>
          <a:xfrm>
            <a:off x="4356100" y="765175"/>
            <a:ext cx="3854450" cy="1439863"/>
          </a:xfrm>
          <a:prstGeom prst="cloudCallout">
            <a:avLst>
              <a:gd name="adj1" fmla="val -58361"/>
              <a:gd name="adj2" fmla="val 111736"/>
            </a:avLst>
          </a:prstGeom>
          <a:solidFill>
            <a:srgbClr val="0070C0"/>
          </a:solidFill>
          <a:ln w="9525" cap="flat" cmpd="sng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 eaLnBrk="1" hangingPunct="1">
              <a:buFont typeface="Arial" panose="020B0604020202020204" pitchFamily="34" charset="0"/>
              <a:buNone/>
            </a:pP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7" name="矩形 5"/>
          <p:cNvSpPr/>
          <p:nvPr/>
        </p:nvSpPr>
        <p:spPr>
          <a:xfrm>
            <a:off x="5292725" y="1125538"/>
            <a:ext cx="18272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走近黄巢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0" name="内容占位符 2"/>
          <p:cNvSpPr txBox="1"/>
          <p:nvPr/>
        </p:nvSpPr>
        <p:spPr>
          <a:xfrm>
            <a:off x="-33655" y="-15875"/>
            <a:ext cx="9211310" cy="800100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．黄巢起义的原因？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955" y="3520440"/>
            <a:ext cx="8594090" cy="282194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pPr lvl="0" eaLnBrk="0" hangingPunc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起义原因：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lvl="0" eaLnBrk="0" hangingPunct="0"/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①唐朝后期，宦官专权；（中央）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lvl="0" indent="0" eaLnBrk="0" hangingPunct="0">
              <a:buNone/>
            </a:pP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②地方藩镇割据。（地方）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lv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③人民赋役繁重，生活困苦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又遇到连年的灾荒，无以为生。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内容占位符 2"/>
          <p:cNvSpPr txBox="1"/>
          <p:nvPr/>
        </p:nvSpPr>
        <p:spPr>
          <a:xfrm>
            <a:off x="-33655" y="-15875"/>
            <a:ext cx="9211310" cy="1496695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．黄巢起义的时间、地点、政权名称、结果、影响？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585" y="1664970"/>
            <a:ext cx="8673465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时间：</a:t>
            </a:r>
            <a:r>
              <a:rPr lang="en-US" altLang="zh-CN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874——884</a:t>
            </a:r>
            <a:r>
              <a:rPr lang="zh-CN" altLang="en-US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年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地点：河南濮阳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口号：均平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建立政权：大齐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结果：失败</a:t>
            </a:r>
            <a:endParaRPr lang="zh-CN" altLang="en-US" sz="2800" b="1" kern="1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影响：沉重打击了腐败的</a:t>
            </a:r>
            <a:r>
              <a:rPr lang="zh-CN" altLang="en-US" sz="2800" b="1" kern="1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贵族官僚和藩镇势力，从根本上动摇了唐朝的腐朽统治。</a:t>
            </a:r>
            <a:endParaRPr lang="zh-CN" altLang="en-US" sz="2800" b="1" kern="10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" y="1000125"/>
            <a:ext cx="3158490" cy="587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内容占位符 2"/>
          <p:cNvSpPr txBox="1"/>
          <p:nvPr/>
        </p:nvSpPr>
        <p:spPr>
          <a:xfrm>
            <a:off x="-33655" y="-15875"/>
            <a:ext cx="9211310" cy="1009650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．唐朝灭亡？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5525" y="3159760"/>
            <a:ext cx="5146040" cy="155448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907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+mn-cs"/>
                <a:sym typeface="+mn-ea"/>
              </a:rPr>
              <a:t>年，朱温废唐称帝，国号梁，史称后梁。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" y="993775"/>
            <a:ext cx="8841105" cy="5658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7635" y="5502275"/>
            <a:ext cx="8589010" cy="1115060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这一时期的特点是什么？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通过五代十国的更迭分析历史发展的趋势是什么？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4290" y="5356225"/>
            <a:ext cx="9211945" cy="140716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统一是历史发展的必然趋势。</a:t>
            </a:r>
            <a:endParaRPr kumimoji="0" lang="zh-CN" altLang="zh-CN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4580" name="内容占位符 2"/>
          <p:cNvSpPr txBox="1"/>
          <p:nvPr/>
        </p:nvSpPr>
        <p:spPr>
          <a:xfrm>
            <a:off x="-33655" y="-15875"/>
            <a:ext cx="9211310" cy="1009650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．五代十国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s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408305"/>
            <a:ext cx="8714740" cy="6042025"/>
          </a:xfrm>
          <a:prstGeom prst="rect">
            <a:avLst/>
          </a:prstGeom>
        </p:spPr>
      </p:pic>
      <p:sp>
        <p:nvSpPr>
          <p:cNvPr id="24580" name="内容占位符 2"/>
          <p:cNvSpPr txBox="1"/>
          <p:nvPr/>
        </p:nvSpPr>
        <p:spPr>
          <a:xfrm>
            <a:off x="-33655" y="-15875"/>
            <a:ext cx="9211310" cy="1600835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．唐朝由盛转衰，最终走向灭亡，对你有何启示？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8725" y="4371340"/>
            <a:ext cx="6686550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pPr lvl="0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启示：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 lvl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1.居安思危，戒骄戒躁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勤政爱民，勤俭节约。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en-US" altLang="zh-CN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3.</a:t>
            </a:r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重用贤良，唯才是举。</a:t>
            </a:r>
            <a:endParaRPr lang="zh-CN" altLang="en-US" sz="36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0"/>
          <p:cNvGrpSpPr/>
          <p:nvPr/>
        </p:nvGrpSpPr>
        <p:grpSpPr>
          <a:xfrm>
            <a:off x="1552575" y="1631950"/>
            <a:ext cx="6097588" cy="3987800"/>
            <a:chOff x="986328" y="1562100"/>
            <a:chExt cx="7384939" cy="4018209"/>
          </a:xfrm>
        </p:grpSpPr>
        <p:grpSp>
          <p:nvGrpSpPr>
            <p:cNvPr id="6" name="组合 5"/>
            <p:cNvGrpSpPr/>
            <p:nvPr/>
          </p:nvGrpSpPr>
          <p:grpSpPr>
            <a:xfrm>
              <a:off x="986328" y="1562100"/>
              <a:ext cx="7384939" cy="4018209"/>
              <a:chOff x="2726531" y="2528888"/>
              <a:chExt cx="4108450" cy="31908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8" name="MH_Other_4"/>
              <p:cNvSpPr/>
              <p:nvPr/>
            </p:nvSpPr>
            <p:spPr>
              <a:xfrm>
                <a:off x="2726531" y="2528888"/>
                <a:ext cx="4108450" cy="3190875"/>
              </a:xfrm>
              <a:prstGeom prst="roundRect">
                <a:avLst>
                  <a:gd name="adj" fmla="val 218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MH_Other_5"/>
              <p:cNvSpPr/>
              <p:nvPr/>
            </p:nvSpPr>
            <p:spPr>
              <a:xfrm>
                <a:off x="2916238" y="2720975"/>
                <a:ext cx="3713162" cy="2841625"/>
              </a:xfrm>
              <a:prstGeom prst="roundRect">
                <a:avLst>
                  <a:gd name="adj" fmla="val 257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7" name="MH_Text_1"/>
            <p:cNvSpPr/>
            <p:nvPr>
              <p:custDataLst>
                <p:tags r:id="rId1"/>
              </p:custDataLst>
            </p:nvPr>
          </p:nvSpPr>
          <p:spPr>
            <a:xfrm>
              <a:off x="1472762" y="1901216"/>
              <a:ext cx="6412072" cy="3383166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/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知道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安史之乱的过程，分析安史之乱爆发的原因，了解安史之乱的影响。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知道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黄巢大起义，了解黄巢起义爆发的原因和影响。	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3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知道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唐朝灭亡的史实。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4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知道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五代十国，了解五代十国时期中国的政治局面。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rcRect b="8252"/>
          <a:stretch>
            <a:fillRect/>
          </a:stretch>
        </p:blipFill>
        <p:spPr>
          <a:xfrm>
            <a:off x="150813" y="4652963"/>
            <a:ext cx="2162175" cy="2097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8613" y="1255713"/>
            <a:ext cx="8389938" cy="53035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一、安史之乱与藩镇割据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755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发动叛乱，唐玄宗逃往四川。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相继攻占洛阳、长安，自称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皇帝。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年最终被平定。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．在安史之乱猛烈冲击下，唐朝重要集权大大削弱。名义上归降的安史部将仍独霸一方，朝廷被迫增设许多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，形成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林立割据分裂的局面。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2023110" y="2043430"/>
            <a:ext cx="133159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安禄山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500" y="3390265"/>
            <a:ext cx="10683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763</a:t>
            </a:r>
            <a:endParaRPr lang="en-US" altLang="zh-CN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7695" y="2679700"/>
            <a:ext cx="93599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大燕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0830" y="5264150"/>
            <a:ext cx="14370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节度使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3700" y="5264150"/>
            <a:ext cx="102616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藩镇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3825" y="67310"/>
            <a:ext cx="569214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※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自主学习：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5750" y="3135630"/>
            <a:ext cx="8618855" cy="3017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五代十国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唐朝灭亡后，中原地区先后出现了后梁、后唐、后晋、后汉和后周五个政权，南方地区出现吴、南 唐、吴越、前蜀、后蜀、楚、闽、南汉、南平九个政权，再加上北方割据太原的北汉，史称“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____________”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0" name="文本框 5"/>
          <p:cNvSpPr txBox="1"/>
          <p:nvPr/>
        </p:nvSpPr>
        <p:spPr>
          <a:xfrm>
            <a:off x="1582420" y="5501640"/>
            <a:ext cx="173291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五代十国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288" y="284163"/>
            <a:ext cx="8351838" cy="246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二、黄巢起义</a:t>
            </a:r>
            <a:endParaRPr kumimoji="0" lang="zh-CN" altLang="en-US" sz="32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唐朝末年，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领导的农民大起义爆发。唐末黄巢起义沉重的打击了腐败的贵族官僚和藩镇势力，动摇了唐朝的腐朽统治。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2359025" y="1066800"/>
            <a:ext cx="95631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黄巢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70218" y="2225040"/>
            <a:ext cx="8551863" cy="316230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材料一：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（节度使）“既有其土地，又有其人民，又有其甲兵，又有其财賦”。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——《新唐书》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唐玄宗开元十年设置节度使，许其率兵镇守边地，致使地方军力日渐强大，渐有凌驾中央之势。天宝年间，边镇兵力达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万，中央兵力则不满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万。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80" name="内容占位符 2"/>
          <p:cNvSpPr txBox="1"/>
          <p:nvPr/>
        </p:nvSpPr>
        <p:spPr>
          <a:xfrm>
            <a:off x="273050" y="1174750"/>
            <a:ext cx="8179435" cy="800100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．为什么会爆发安史之乱？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140" y="-13970"/>
            <a:ext cx="631634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※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深入探究：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4325" y="3870960"/>
            <a:ext cx="8515350" cy="169989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原因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地方：节度使势力膨胀，形成内轻外重之势。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343535" y="3648075"/>
            <a:ext cx="8449310" cy="26517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杨贵妃非常喜欢吃新鲜荔枝，唐玄宗下令从 川、广东一带，飞马运送到长安，不惜跑死许多人和马。于是，就有了唐朝诗人杜牧的千古名句：一骑红尘妃子笑，无人知是荔枝来。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5925" y="1233488"/>
            <a:ext cx="162877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025" y="1233488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4170" y="205740"/>
            <a:ext cx="161290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800" b="1" kern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材料二：</a:t>
            </a:r>
            <a:endParaRPr lang="zh-CN" altLang="zh-CN" sz="2800" b="1" kern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170" y="3868420"/>
            <a:ext cx="8515350" cy="221170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dbl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原因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中央：唐玄宗统治后期志得意满，日渐腐化，重用奸臣，政治黑暗腐败。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4778" y="784225"/>
            <a:ext cx="8551863" cy="60325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观察示意图，找出安禄山起兵地点、进攻路线。</a:t>
            </a:r>
            <a:endParaRPr kumimoji="0" lang="zh-CN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580" name="内容占位符 2"/>
          <p:cNvSpPr txBox="1"/>
          <p:nvPr/>
        </p:nvSpPr>
        <p:spPr>
          <a:xfrm>
            <a:off x="-33655" y="-15875"/>
            <a:ext cx="9211310" cy="800100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．安史之乱的经过？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5" name="Picture 4" descr="安史之乱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" y="1282700"/>
            <a:ext cx="9045575" cy="557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60325" y="471170"/>
            <a:ext cx="59436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安史之乱的经过：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468313" y="1339850"/>
            <a:ext cx="79930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：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755－763年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468313" y="2133600"/>
            <a:ext cx="820737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叛军将领：安禄山、史思明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468313" y="2997200"/>
            <a:ext cx="1366837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过程：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3132138" y="2997200"/>
            <a:ext cx="10795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范阳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4643438" y="2997200"/>
            <a:ext cx="9366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潼关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6267450" y="3025775"/>
            <a:ext cx="1232535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长安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1619250" y="2997200"/>
            <a:ext cx="1439863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安、史：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1620838" y="3500438"/>
            <a:ext cx="1511300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唐玄宗：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3132455" y="3500755"/>
            <a:ext cx="10795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西逃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4500880" y="3500755"/>
            <a:ext cx="12954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马嵬驿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6267133" y="3500438"/>
            <a:ext cx="14398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蜀中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1619250" y="4005263"/>
            <a:ext cx="6767513" cy="1158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唐肃宗：用大将郭子仪、李光弼平叛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借回纥兵收复长安、洛阳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直接连接符 7182"/>
          <p:cNvSpPr/>
          <p:nvPr/>
        </p:nvSpPr>
        <p:spPr>
          <a:xfrm>
            <a:off x="3995738" y="3284538"/>
            <a:ext cx="5762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84" name="直接连接符 7183"/>
          <p:cNvSpPr/>
          <p:nvPr/>
        </p:nvSpPr>
        <p:spPr>
          <a:xfrm>
            <a:off x="5580380" y="3284538"/>
            <a:ext cx="5762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85" name="直接连接符 7184"/>
          <p:cNvSpPr/>
          <p:nvPr/>
        </p:nvSpPr>
        <p:spPr>
          <a:xfrm>
            <a:off x="3924300" y="3789363"/>
            <a:ext cx="5762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86" name="直接连接符 7185"/>
          <p:cNvSpPr/>
          <p:nvPr/>
        </p:nvSpPr>
        <p:spPr>
          <a:xfrm>
            <a:off x="5690870" y="3759835"/>
            <a:ext cx="5762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内容占位符 2"/>
          <p:cNvSpPr txBox="1"/>
          <p:nvPr/>
        </p:nvSpPr>
        <p:spPr>
          <a:xfrm>
            <a:off x="-33655" y="-15875"/>
            <a:ext cx="9211310" cy="800100"/>
          </a:xfrm>
          <a:prstGeom prst="rect">
            <a:avLst/>
          </a:prstGeom>
          <a:gradFill>
            <a:gsLst>
              <a:gs pos="51000">
                <a:srgbClr val="FFFF00">
                  <a:alpha val="100000"/>
                  <a:lumMod val="86000"/>
                  <a:lumOff val="14000"/>
                </a:srgbClr>
              </a:gs>
              <a:gs pos="98000">
                <a:srgbClr val="838309"/>
              </a:gs>
            </a:gsLst>
            <a:lin ang="5400000" scaled="0"/>
          </a:gradFill>
          <a:ln w="9525"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0" hangingPunc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．安史之乱给唐王朝造成了什么影响？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3" name="Rectangle 2"/>
          <p:cNvSpPr/>
          <p:nvPr/>
        </p:nvSpPr>
        <p:spPr>
          <a:xfrm>
            <a:off x="274955" y="784225"/>
            <a:ext cx="8682990" cy="31394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 algn="just"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材料一：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just" eaLnBrk="0" hangingPunct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宫室焚烧，十不存一。百曹荒废，曾无尺椽，中间畿内，不满千户。井邑榛荆，豺狼所嗥。既乏军储，又鲜人力。东至郑、汴，达于徐方，北自覃怀，经于相土，人烟断绝，千里萧条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”。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 algn="r" eaLnBrk="0" hangingPunct="0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sz="2400" b="1" dirty="0">
                <a:latin typeface="楷体_GB2312" pitchFamily="49" charset="-122"/>
                <a:ea typeface="楷体_GB2312" pitchFamily="49" charset="-122"/>
              </a:rPr>
              <a:t>（后晋）刘昫等撰：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 algn="r" eaLnBrk="0" hangingPunct="0"/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《旧唐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郭子仪列传》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955" y="4198620"/>
            <a:ext cx="8594090" cy="2042160"/>
          </a:xfrm>
          <a:prstGeom prst="rect">
            <a:avLst/>
          </a:prstGeom>
          <a:solidFill>
            <a:schemeClr val="bg2">
              <a:lumMod val="90000"/>
              <a:alpha val="16000"/>
            </a:schemeClr>
          </a:soli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影响：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）北方经济遭到严重破坏，黄河中下游一带人烟断绝，千里萧条，不少州县化为废墟。人口锐减。唐朝元气大伤，由盛转衰。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MH" val="20161123140801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WPS 演示</Application>
  <PresentationFormat>全屏显示(4:3)</PresentationFormat>
  <Paragraphs>152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汉仪魏碑简</vt:lpstr>
      <vt:lpstr>优教通专用字体logo</vt:lpstr>
      <vt:lpstr>黑体</vt:lpstr>
      <vt:lpstr>Times New Roman</vt:lpstr>
      <vt:lpstr>楷体_GB2312</vt:lpstr>
      <vt:lpstr>仿宋_GB2312</vt:lpstr>
      <vt:lpstr>楷体</vt:lpstr>
      <vt:lpstr>Segoe Print</vt:lpstr>
      <vt:lpstr>微软雅黑</vt:lpstr>
      <vt:lpstr>Calibri Light</vt:lpstr>
      <vt:lpstr>新宋体</vt:lpstr>
      <vt:lpstr>仿宋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SAMSUNG</cp:lastModifiedBy>
  <cp:revision/>
  <dcterms:created xsi:type="dcterms:W3CDTF">2016-11-23T04:42:00Z</dcterms:created>
  <dcterms:modified xsi:type="dcterms:W3CDTF">2018-09-07T23:17:30Z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