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56" r:id="rId4"/>
    <p:sldId id="257" r:id="rId5"/>
    <p:sldId id="259" r:id="rId6"/>
    <p:sldId id="258" r:id="rId7"/>
    <p:sldId id="260" r:id="rId8"/>
    <p:sldId id="261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4660"/>
  </p:normalViewPr>
  <p:slideViewPr>
    <p:cSldViewPr>
      <p:cViewPr varScale="1">
        <p:scale>
          <a:sx n="71" d="100"/>
          <a:sy n="71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24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95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926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4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3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87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1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4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97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37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59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7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03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50826-54CF-42A0-9C25-F447B75AE6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767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4BD29-A068-43F1-985F-97E0A1E696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442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F1F02-20AD-4679-A936-55ECDF3448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90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7D6DA-A492-4F20-874B-A719F41494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981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CF362-8AFC-42F4-84AF-B128AA15D4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597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21290-7D40-4544-83DA-A1E85362AE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792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34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A487E-3E92-43CD-9634-B2B2A5C5D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60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D1896-4661-4C8C-B719-C641CC6ADF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57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8076C-1B73-4BA8-9BDA-83EA806D4B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8068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FB5EF-428D-4125-ACCE-7FCE8A93FA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14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A0931-3D6D-4ED2-B762-EB8A0D54FC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3671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0376F-2EAE-495D-8297-DBDAE24458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268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26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9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62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07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96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28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5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fld id="{4926D76E-656D-4551-B69B-6E890DBD9225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fld id="{D80450FF-76DF-48EF-B883-B72FF23D8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49EDC115-05D7-467D-9A07-A2E7AFD757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7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836712"/>
            <a:ext cx="4534272" cy="1470025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回顾：</a:t>
            </a:r>
            <a:endParaRPr lang="zh-CN" altLang="en-US" sz="6000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</a:rPr>
              <a:t>安史之乱的原因、影响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</a:rPr>
              <a:t>五代十国形成原因、实质、影响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650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933891"/>
            <a:ext cx="8280920" cy="2519445"/>
          </a:xfrm>
        </p:spPr>
        <p:txBody>
          <a:bodyPr>
            <a:normAutofit fontScale="90000"/>
          </a:bodyPr>
          <a:lstStyle/>
          <a:p>
            <a:pPr marL="0" indent="0" algn="l"/>
            <a:r>
              <a:rPr lang="en-US" altLang="zh-CN" dirty="0"/>
              <a:t>3.</a:t>
            </a:r>
            <a:r>
              <a:rPr lang="zh-CN" altLang="en-US" dirty="0"/>
              <a:t>作用</a:t>
            </a:r>
            <a:r>
              <a:rPr lang="en-US" altLang="zh-CN" sz="6000" dirty="0"/>
              <a:t/>
            </a:r>
            <a:br>
              <a:rPr lang="en-US" altLang="zh-CN" sz="6000" dirty="0"/>
            </a:br>
            <a:r>
              <a:rPr lang="en-US" altLang="zh-CN" dirty="0"/>
              <a:t> 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在</a:t>
            </a:r>
            <a:r>
              <a:rPr lang="zh-CN" altLang="en-US" sz="3600" dirty="0">
                <a:solidFill>
                  <a:srgbClr val="C00000"/>
                </a:solidFill>
              </a:rPr>
              <a:t>很大程度上提高了官僚集团的整体文化素质，对社会发展起到了积极的作用。</a:t>
            </a:r>
            <a:br>
              <a:rPr lang="zh-CN" altLang="en-US" sz="3600" dirty="0">
                <a:solidFill>
                  <a:srgbClr val="C00000"/>
                </a:solidFill>
              </a:rPr>
            </a:b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36004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 smtClean="0"/>
              <a:t>2.</a:t>
            </a:r>
            <a:r>
              <a:rPr lang="zh-CN" altLang="en-US" sz="4400" dirty="0" smtClean="0"/>
              <a:t>表现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rgbClr val="C00000"/>
                </a:solidFill>
              </a:rPr>
              <a:t>文臣担任知州，管理地方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rgbClr val="C00000"/>
                </a:solidFill>
              </a:rPr>
              <a:t>大力发展科举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rgbClr val="C00000"/>
                </a:solidFill>
              </a:rPr>
              <a:t>士人受到社会普遍尊重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>
                <a:solidFill>
                  <a:srgbClr val="C00000"/>
                </a:solidFill>
              </a:rPr>
              <a:t>以不杀大臣、士人、谏官为“祖宗家法”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0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42617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/>
              <a:t>4.</a:t>
            </a:r>
            <a:r>
              <a:rPr lang="zh-CN" altLang="en-US" dirty="0" smtClean="0"/>
              <a:t>如何评价宋代的重文轻武政策？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C00000"/>
                </a:solidFill>
              </a:rPr>
              <a:t>          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积极影响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宋朝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重文轻武政策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扭转了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五代十国时期尚武轻文的风气，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避免了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武将跋扈和兵变政移的情况发生，</a:t>
            </a:r>
            <a:r>
              <a:rPr lang="zh-CN" altLang="en-US" sz="4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政权的巩固和社会的安定。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75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C00000"/>
                </a:solidFill>
              </a:rPr>
              <a:t>          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消极影响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文臣掌兵，不熟悉军务，而“兵无常帅，帅无长师”，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军队战斗力减弱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文官得到重用，逐渐形成以士大夫为主体的官僚集团，但由于政治机构重叠，相互牵制，官吏冗多，导致了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办事效率下降，增加了朝廷的财政支出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482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0624" cy="92211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zh-CN" altLang="en-US" dirty="0" smtClean="0"/>
              <a:t>课堂小结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一、宋朝的建立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/>
              <a:t>      1.</a:t>
            </a:r>
            <a:r>
              <a:rPr lang="zh-CN" altLang="en-US" sz="2400" dirty="0" smtClean="0"/>
              <a:t>北宋建立时间</a:t>
            </a:r>
            <a:r>
              <a:rPr lang="en-US" altLang="zh-CN" sz="2400" dirty="0" smtClean="0"/>
              <a:t>___</a:t>
            </a:r>
            <a:r>
              <a:rPr lang="zh-CN" altLang="en-US" sz="2400" dirty="0" smtClean="0"/>
              <a:t>，建立者</a:t>
            </a:r>
            <a:r>
              <a:rPr lang="en-US" altLang="zh-CN" sz="2400" dirty="0" smtClean="0"/>
              <a:t>___</a:t>
            </a:r>
            <a:r>
              <a:rPr lang="zh-CN" altLang="en-US" sz="2400" dirty="0" smtClean="0"/>
              <a:t>，都城</a:t>
            </a:r>
            <a:r>
              <a:rPr lang="en-US" altLang="zh-CN" sz="2400" dirty="0" smtClean="0"/>
              <a:t>___</a:t>
            </a:r>
            <a:r>
              <a:rPr lang="zh-CN" altLang="en-US" sz="2400" dirty="0" smtClean="0"/>
              <a:t>，事件</a:t>
            </a:r>
            <a:r>
              <a:rPr lang="en-US" altLang="zh-CN" sz="2400" dirty="0" smtClean="0"/>
              <a:t>___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2.979</a:t>
            </a:r>
            <a:r>
              <a:rPr lang="zh-CN" altLang="en-US" sz="2400" dirty="0" smtClean="0"/>
              <a:t>年，北宋统一</a:t>
            </a:r>
            <a:r>
              <a:rPr lang="en-US" altLang="zh-CN" sz="2400" dirty="0" smtClean="0"/>
              <a:t>____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____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二、加强中央集权的举措（重点）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/>
              <a:t>      1.</a:t>
            </a:r>
            <a:r>
              <a:rPr lang="zh-CN" altLang="en-US" sz="2400" dirty="0" smtClean="0"/>
              <a:t>为什么要加强中央集权？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2.</a:t>
            </a:r>
            <a:r>
              <a:rPr lang="zh-CN" altLang="en-US" sz="2400" dirty="0" smtClean="0"/>
              <a:t>主要措施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3.</a:t>
            </a:r>
            <a:r>
              <a:rPr lang="zh-CN" altLang="en-US" sz="2400" dirty="0" smtClean="0"/>
              <a:t>影响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>
                <a:solidFill>
                  <a:srgbClr val="C00000"/>
                </a:solidFill>
              </a:rPr>
              <a:t>三、重文轻武的国策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/>
              <a:t>      1.</a:t>
            </a:r>
            <a:r>
              <a:rPr lang="zh-CN" altLang="en-US" sz="2400" dirty="0" smtClean="0"/>
              <a:t>背景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2.</a:t>
            </a:r>
            <a:r>
              <a:rPr lang="zh-CN" altLang="en-US" sz="2400" dirty="0" smtClean="0"/>
              <a:t>表现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3.</a:t>
            </a:r>
            <a:r>
              <a:rPr lang="zh-CN" altLang="en-US" sz="2400" dirty="0" smtClean="0"/>
              <a:t>作用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      4.</a:t>
            </a:r>
            <a:r>
              <a:rPr lang="zh-CN" altLang="en-US" sz="2400" dirty="0" smtClean="0"/>
              <a:t>如何评价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79528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0624" cy="92211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dirty="0"/>
              <a:t>随</a:t>
            </a:r>
            <a:r>
              <a:rPr lang="zh-CN" altLang="en-US" dirty="0" smtClean="0"/>
              <a:t>堂检测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 marL="0" indent="0">
              <a:lnSpc>
                <a:spcPts val="3800"/>
              </a:lnSpc>
              <a:buNone/>
            </a:pPr>
            <a:r>
              <a:rPr lang="en-US" altLang="zh-CN" sz="2800" dirty="0" smtClean="0">
                <a:latin typeface="+mn-ea"/>
              </a:rPr>
              <a:t>    1.</a:t>
            </a:r>
            <a:r>
              <a:rPr lang="zh-CN" altLang="en-US" sz="2800" dirty="0" smtClean="0">
                <a:latin typeface="+mn-ea"/>
              </a:rPr>
              <a:t>有位历史老师是个对联迷，他写了很多有关中国历史上著名帝王的对联，下列哪一幅对联是描写宋太祖的（  ）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CN" sz="2800" dirty="0" smtClean="0">
                <a:latin typeface="+mn-ea"/>
              </a:rPr>
              <a:t>    A.</a:t>
            </a:r>
            <a:r>
              <a:rPr lang="zh-CN" altLang="en-US" sz="2800" dirty="0" smtClean="0">
                <a:latin typeface="+mn-ea"/>
              </a:rPr>
              <a:t>开明君主吸隋训，贞观之治创唐荣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CN" sz="2800" dirty="0" smtClean="0">
                <a:latin typeface="+mn-ea"/>
              </a:rPr>
              <a:t>    B.</a:t>
            </a:r>
            <a:r>
              <a:rPr lang="zh-CN" altLang="en-US" sz="2800" dirty="0" smtClean="0">
                <a:latin typeface="+mn-ea"/>
              </a:rPr>
              <a:t>武周政治得发展，无字之碑任后评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CN" sz="2800" dirty="0" smtClean="0">
                <a:latin typeface="+mn-ea"/>
              </a:rPr>
              <a:t>    C.</a:t>
            </a:r>
            <a:r>
              <a:rPr lang="zh-CN" altLang="en-US" sz="2800" dirty="0" smtClean="0">
                <a:latin typeface="+mn-ea"/>
              </a:rPr>
              <a:t>调整政策呈开元，沉淫酒色误王国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CN" sz="2800" dirty="0" smtClean="0">
                <a:latin typeface="+mn-ea"/>
              </a:rPr>
              <a:t>    D.</a:t>
            </a:r>
            <a:r>
              <a:rPr lang="zh-CN" altLang="en-US" sz="2800" dirty="0" smtClean="0">
                <a:latin typeface="+mn-ea"/>
              </a:rPr>
              <a:t>陈桥兵变成君主，限制武功向文治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2492896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D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76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10664" y="1052736"/>
            <a:ext cx="1738536" cy="13002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692696"/>
            <a:ext cx="7859216" cy="5433467"/>
          </a:xfrm>
        </p:spPr>
        <p:txBody>
          <a:bodyPr/>
          <a:lstStyle/>
          <a:p>
            <a:pPr marL="0" indent="0">
              <a:lnSpc>
                <a:spcPts val="3900"/>
              </a:lnSpc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下列城市中，曾是北宋都城的是（   ）</a:t>
            </a:r>
            <a:endParaRPr lang="en-US" altLang="zh-CN" dirty="0" smtClean="0"/>
          </a:p>
          <a:p>
            <a:pPr marL="0" indent="0">
              <a:lnSpc>
                <a:spcPts val="3900"/>
              </a:lnSpc>
              <a:buNone/>
            </a:pPr>
            <a:r>
              <a:rPr lang="en-US" altLang="zh-CN" dirty="0" smtClean="0"/>
              <a:t>A.</a:t>
            </a:r>
            <a:r>
              <a:rPr lang="zh-CN" altLang="en-US" dirty="0" smtClean="0"/>
              <a:t>洛阳     </a:t>
            </a:r>
            <a:r>
              <a:rPr lang="en-US" altLang="zh-CN" dirty="0" smtClean="0"/>
              <a:t>B.</a:t>
            </a:r>
            <a:r>
              <a:rPr lang="zh-CN" altLang="en-US" dirty="0" smtClean="0"/>
              <a:t>长安     </a:t>
            </a:r>
            <a:r>
              <a:rPr lang="en-US" altLang="zh-CN" dirty="0" smtClean="0"/>
              <a:t>C.</a:t>
            </a:r>
            <a:r>
              <a:rPr lang="zh-CN" altLang="en-US" dirty="0" smtClean="0"/>
              <a:t>开封     </a:t>
            </a:r>
            <a:r>
              <a:rPr lang="en-US" altLang="zh-CN" dirty="0" smtClean="0"/>
              <a:t>D.</a:t>
            </a:r>
            <a:r>
              <a:rPr lang="zh-CN" altLang="en-US" dirty="0" smtClean="0"/>
              <a:t>汉朝</a:t>
            </a:r>
            <a:endParaRPr lang="en-US" altLang="zh-CN" dirty="0" smtClean="0"/>
          </a:p>
          <a:p>
            <a:pPr marL="0" indent="0">
              <a:lnSpc>
                <a:spcPts val="3900"/>
              </a:lnSpc>
              <a:buNone/>
            </a:pPr>
            <a:endParaRPr lang="en-US" altLang="zh-CN" dirty="0" smtClean="0"/>
          </a:p>
          <a:p>
            <a:pPr marL="0" indent="0">
              <a:lnSpc>
                <a:spcPts val="3900"/>
              </a:lnSpc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宋太祖为了分散知州的权力，在各州府设置了（    ）</a:t>
            </a:r>
            <a:endParaRPr lang="en-US" altLang="zh-CN" dirty="0" smtClean="0"/>
          </a:p>
          <a:p>
            <a:pPr marL="0" indent="0">
              <a:lnSpc>
                <a:spcPts val="3900"/>
              </a:lnSpc>
              <a:buNone/>
            </a:pPr>
            <a:r>
              <a:rPr lang="en-US" altLang="zh-CN" dirty="0" smtClean="0"/>
              <a:t>A.</a:t>
            </a:r>
            <a:r>
              <a:rPr lang="zh-CN" altLang="en-US" dirty="0" smtClean="0"/>
              <a:t>门下省                              </a:t>
            </a:r>
            <a:r>
              <a:rPr lang="en-US" altLang="zh-CN" dirty="0" smtClean="0"/>
              <a:t>B.</a:t>
            </a:r>
            <a:r>
              <a:rPr lang="zh-CN" altLang="en-US" dirty="0" smtClean="0"/>
              <a:t>刺史       </a:t>
            </a:r>
            <a:endParaRPr lang="en-US" altLang="zh-CN" dirty="0" smtClean="0"/>
          </a:p>
          <a:p>
            <a:pPr marL="0" indent="0">
              <a:lnSpc>
                <a:spcPts val="3900"/>
              </a:lnSpc>
              <a:buNone/>
            </a:pPr>
            <a:r>
              <a:rPr lang="en-US" altLang="zh-CN" dirty="0" smtClean="0"/>
              <a:t>C.</a:t>
            </a:r>
            <a:r>
              <a:rPr lang="zh-CN" altLang="en-US" dirty="0" smtClean="0"/>
              <a:t>通判                                   </a:t>
            </a:r>
            <a:r>
              <a:rPr lang="en-US" altLang="zh-CN" dirty="0" smtClean="0"/>
              <a:t>D.</a:t>
            </a:r>
            <a:r>
              <a:rPr lang="zh-CN" altLang="en-US" dirty="0" smtClean="0"/>
              <a:t>转运使   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6964360" y="67357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1554" y="292494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94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第七课 强化中央集权的北宋政治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3240360" cy="4420183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27984" y="2348880"/>
            <a:ext cx="4464496" cy="482453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>
                <a:effectLst/>
              </a:rPr>
              <a:t>一、宋朝的建立</a:t>
            </a:r>
            <a:endParaRPr lang="en-US" altLang="zh-CN" dirty="0" smtClean="0">
              <a:effectLst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>
                <a:effectLst/>
              </a:rPr>
              <a:t>二、加强中央集权的举措</a:t>
            </a:r>
            <a:endParaRPr lang="en-US" altLang="zh-CN" dirty="0" smtClean="0">
              <a:effectLst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>
                <a:effectLst/>
              </a:rPr>
              <a:t>三、重文轻武的国策</a:t>
            </a:r>
            <a:endParaRPr lang="zh-CN" alt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1351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04448" y="548680"/>
            <a:ext cx="308720" cy="1143000"/>
          </a:xfrm>
        </p:spPr>
        <p:txBody>
          <a:bodyPr>
            <a:normAutofit/>
          </a:bodyPr>
          <a:lstStyle/>
          <a:p>
            <a:pPr algn="l"/>
            <a:endParaRPr lang="zh-CN" altLang="en-US" sz="5400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560" y="836712"/>
            <a:ext cx="7787208" cy="5285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 smtClean="0">
                <a:solidFill>
                  <a:srgbClr val="C00000"/>
                </a:solidFill>
                <a:latin typeface="+mj-ea"/>
                <a:ea typeface="+mj-ea"/>
              </a:rPr>
              <a:t>学习目标：</a:t>
            </a:r>
            <a:endParaRPr lang="en-US" altLang="zh-CN" sz="48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32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200" dirty="0" smtClean="0">
                <a:latin typeface="+mn-ea"/>
              </a:rPr>
              <a:t>1.</a:t>
            </a:r>
            <a:r>
              <a:rPr lang="zh-CN" altLang="en-US" sz="3200" dirty="0" smtClean="0">
                <a:latin typeface="+mn-ea"/>
              </a:rPr>
              <a:t>掌握北宋建立的时间、建立者、都城，了解陈桥兵变这一史实</a:t>
            </a:r>
            <a:endParaRPr lang="en-US" altLang="zh-CN" sz="32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en-US" sz="3200" dirty="0" smtClean="0">
                <a:latin typeface="+mn-ea"/>
              </a:rPr>
              <a:t>掌握北宋加强中央集权的举措及其影响</a:t>
            </a:r>
            <a:endParaRPr lang="en-US" altLang="zh-CN" sz="32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200" dirty="0" smtClean="0">
                <a:latin typeface="+mn-ea"/>
              </a:rPr>
              <a:t>3.</a:t>
            </a:r>
            <a:r>
              <a:rPr lang="zh-CN" altLang="en-US" sz="3200" dirty="0" smtClean="0">
                <a:latin typeface="+mn-ea"/>
              </a:rPr>
              <a:t>了解北宋重文轻武的国策及其影响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16416" y="3573016"/>
            <a:ext cx="370384" cy="2553147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8630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4320480" cy="72008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zh-CN" altLang="en-US" sz="3600" dirty="0"/>
              <a:t>探究</a:t>
            </a:r>
            <a:r>
              <a:rPr lang="zh-CN" altLang="en-US" sz="3600" dirty="0" smtClean="0"/>
              <a:t>一 宋朝的建立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1520" y="2693616"/>
            <a:ext cx="3960440" cy="417646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时间：</a:t>
            </a:r>
            <a:r>
              <a:rPr lang="en-US" altLang="zh-CN" dirty="0" smtClean="0">
                <a:solidFill>
                  <a:srgbClr val="C00000"/>
                </a:solidFill>
              </a:rPr>
              <a:t>960</a:t>
            </a:r>
            <a:r>
              <a:rPr lang="zh-CN" altLang="en-US" dirty="0" smtClean="0">
                <a:solidFill>
                  <a:srgbClr val="C00000"/>
                </a:solidFill>
              </a:rPr>
              <a:t>年</a:t>
            </a: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</a:p>
          <a:p>
            <a:r>
              <a:rPr lang="zh-CN" altLang="en-US" dirty="0" smtClean="0"/>
              <a:t>建立者：</a:t>
            </a:r>
            <a:r>
              <a:rPr lang="zh-CN" altLang="en-US" dirty="0" smtClean="0">
                <a:solidFill>
                  <a:srgbClr val="C00000"/>
                </a:solidFill>
              </a:rPr>
              <a:t>赵匡胤</a:t>
            </a: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</a:p>
          <a:p>
            <a:r>
              <a:rPr lang="zh-CN" altLang="en-US" dirty="0" smtClean="0"/>
              <a:t>都城：</a:t>
            </a:r>
            <a:r>
              <a:rPr lang="zh-CN" altLang="en-US" dirty="0" smtClean="0">
                <a:solidFill>
                  <a:srgbClr val="C00000"/>
                </a:solidFill>
              </a:rPr>
              <a:t>东京</a:t>
            </a:r>
            <a:r>
              <a:rPr lang="zh-CN" altLang="en-US" dirty="0" smtClean="0"/>
              <a:t>（今</a:t>
            </a:r>
            <a:r>
              <a:rPr lang="zh-CN" altLang="en-US" dirty="0" smtClean="0">
                <a:solidFill>
                  <a:srgbClr val="C00000"/>
                </a:solidFill>
              </a:rPr>
              <a:t>开封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事件：</a:t>
            </a:r>
            <a:r>
              <a:rPr lang="zh-CN" altLang="en-US" dirty="0" smtClean="0">
                <a:solidFill>
                  <a:srgbClr val="C00000"/>
                </a:solidFill>
              </a:rPr>
              <a:t>陈桥兵变</a:t>
            </a:r>
            <a:r>
              <a:rPr lang="en-US" altLang="zh-CN" dirty="0" smtClean="0">
                <a:solidFill>
                  <a:srgbClr val="C00000"/>
                </a:solidFill>
              </a:rPr>
              <a:t>/</a:t>
            </a:r>
            <a:r>
              <a:rPr lang="zh-CN" altLang="en-US" dirty="0" smtClean="0">
                <a:solidFill>
                  <a:srgbClr val="C00000"/>
                </a:solidFill>
              </a:rPr>
              <a:t>黄袍加身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916832"/>
            <a:ext cx="4706442" cy="3168352"/>
          </a:xfrm>
        </p:spPr>
      </p:pic>
      <p:sp>
        <p:nvSpPr>
          <p:cNvPr id="7" name="TextBox 6"/>
          <p:cNvSpPr txBox="1"/>
          <p:nvPr/>
        </p:nvSpPr>
        <p:spPr>
          <a:xfrm>
            <a:off x="395536" y="1556792"/>
            <a:ext cx="352839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3900" dirty="0">
                <a:solidFill>
                  <a:prstClr val="black"/>
                </a:solidFill>
              </a:rPr>
              <a:t>1.</a:t>
            </a:r>
            <a:r>
              <a:rPr lang="zh-CN" altLang="en-US" sz="3900" dirty="0">
                <a:solidFill>
                  <a:prstClr val="black"/>
                </a:solidFill>
              </a:rPr>
              <a:t>陈桥兵变</a:t>
            </a:r>
            <a:endParaRPr lang="en-US" altLang="zh-CN" sz="3900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81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851104" cy="99412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dirty="0" smtClean="0"/>
              <a:t>2.</a:t>
            </a:r>
            <a:r>
              <a:rPr lang="zh-CN" altLang="en-US" sz="3600" dirty="0" smtClean="0"/>
              <a:t>北宋统一中原和南方</a:t>
            </a:r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9512" y="1916833"/>
            <a:ext cx="4038600" cy="1944216"/>
          </a:xfrm>
        </p:spPr>
        <p:txBody>
          <a:bodyPr/>
          <a:lstStyle/>
          <a:p>
            <a:r>
              <a:rPr lang="en-US" altLang="zh-CN" dirty="0" smtClean="0"/>
              <a:t>979</a:t>
            </a:r>
            <a:r>
              <a:rPr lang="zh-CN" altLang="en-US" dirty="0" smtClean="0"/>
              <a:t>年，</a:t>
            </a:r>
            <a:r>
              <a:rPr lang="zh-CN" altLang="en-US" dirty="0" smtClean="0">
                <a:solidFill>
                  <a:srgbClr val="C00000"/>
                </a:solidFill>
              </a:rPr>
              <a:t>中原</a:t>
            </a:r>
            <a:r>
              <a:rPr lang="zh-CN" altLang="en-US" dirty="0" smtClean="0"/>
              <a:t>广大地区和</a:t>
            </a:r>
            <a:r>
              <a:rPr lang="zh-CN" altLang="en-US" dirty="0" smtClean="0">
                <a:solidFill>
                  <a:srgbClr val="C00000"/>
                </a:solidFill>
              </a:rPr>
              <a:t>南方</a:t>
            </a:r>
            <a:r>
              <a:rPr lang="zh-CN" altLang="en-US" dirty="0" smtClean="0"/>
              <a:t>统一，</a:t>
            </a:r>
            <a:r>
              <a:rPr lang="zh-CN" altLang="en-US" dirty="0" smtClean="0">
                <a:solidFill>
                  <a:srgbClr val="C00000"/>
                </a:solidFill>
              </a:rPr>
              <a:t>结束了五代十国的分裂局面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30964"/>
            <a:ext cx="4319619" cy="4856450"/>
          </a:xfrm>
        </p:spPr>
      </p:pic>
      <p:sp>
        <p:nvSpPr>
          <p:cNvPr id="8" name="椭圆 7"/>
          <p:cNvSpPr/>
          <p:nvPr/>
        </p:nvSpPr>
        <p:spPr>
          <a:xfrm>
            <a:off x="251520" y="3789040"/>
            <a:ext cx="4176464" cy="259228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北宋</a:t>
            </a:r>
            <a:r>
              <a:rPr lang="zh-CN" altLang="en-US" sz="2800" dirty="0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未能统一全国</a:t>
            </a:r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，同时并立的还有辽和西夏。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 rot="21352662">
            <a:off x="7093701" y="1169976"/>
            <a:ext cx="1584176" cy="432048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幽云十六州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6168511"/>
            <a:ext cx="37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“先南后北，先易后难”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081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563072" cy="85010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探究二 加强中央集权的举措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536" y="1412777"/>
            <a:ext cx="4038600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背景</a:t>
            </a:r>
            <a:endParaRPr lang="en-US" altLang="zh-CN" sz="3600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1" name="内容占位符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571184" cy="1973000"/>
          </a:xfrm>
        </p:spPr>
      </p:pic>
      <p:sp>
        <p:nvSpPr>
          <p:cNvPr id="12" name="线形标注 2(带边框和强调线) 11"/>
          <p:cNvSpPr/>
          <p:nvPr/>
        </p:nvSpPr>
        <p:spPr>
          <a:xfrm>
            <a:off x="4958116" y="1369616"/>
            <a:ext cx="3502315" cy="864096"/>
          </a:xfrm>
          <a:prstGeom prst="accentBorderCallout2">
            <a:avLst>
              <a:gd name="adj1" fmla="val 18750"/>
              <a:gd name="adj2" fmla="val -4198"/>
              <a:gd name="adj3" fmla="val 18750"/>
              <a:gd name="adj4" fmla="val -16667"/>
              <a:gd name="adj5" fmla="val 98223"/>
              <a:gd name="adj6" fmla="val -3961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</a:rPr>
              <a:t>思考：五代十国的政权特点？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5373216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dirty="0" smtClean="0"/>
              <a:t>为了解决</a:t>
            </a:r>
            <a:r>
              <a:rPr lang="zh-CN" altLang="en-US" sz="3200" dirty="0" smtClean="0">
                <a:solidFill>
                  <a:srgbClr val="C00000"/>
                </a:solidFill>
              </a:rPr>
              <a:t>唐末</a:t>
            </a:r>
            <a:r>
              <a:rPr lang="zh-CN" altLang="en-US" sz="3200" dirty="0" smtClean="0"/>
              <a:t>以来频繁</a:t>
            </a:r>
            <a:r>
              <a:rPr lang="zh-CN" altLang="en-US" sz="3200" dirty="0" smtClean="0">
                <a:solidFill>
                  <a:srgbClr val="C00000"/>
                </a:solidFill>
              </a:rPr>
              <a:t>改朝换代</a:t>
            </a:r>
            <a:r>
              <a:rPr lang="zh-CN" altLang="en-US" sz="3200" dirty="0" smtClean="0"/>
              <a:t>和</a:t>
            </a:r>
            <a:r>
              <a:rPr lang="zh-CN" altLang="en-US" sz="3200" dirty="0" smtClean="0">
                <a:solidFill>
                  <a:srgbClr val="C00000"/>
                </a:solidFill>
              </a:rPr>
              <a:t>地方割据混战</a:t>
            </a:r>
            <a:r>
              <a:rPr lang="zh-CN" altLang="en-US" sz="3200" dirty="0" smtClean="0"/>
              <a:t>的</a:t>
            </a:r>
            <a:r>
              <a:rPr lang="zh-CN" altLang="en-US" sz="3200" dirty="0" smtClean="0">
                <a:solidFill>
                  <a:srgbClr val="C00000"/>
                </a:solidFill>
              </a:rPr>
              <a:t>积弊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14" name="矩形标注 13"/>
          <p:cNvSpPr/>
          <p:nvPr/>
        </p:nvSpPr>
        <p:spPr>
          <a:xfrm>
            <a:off x="4958116" y="4143369"/>
            <a:ext cx="2989106" cy="1022135"/>
          </a:xfrm>
          <a:prstGeom prst="wedgeRectCallout">
            <a:avLst>
              <a:gd name="adj1" fmla="val -20691"/>
              <a:gd name="adj2" fmla="val 3448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政局动荡，王朝短命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38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prstClr val="black"/>
                </a:solidFill>
              </a:rPr>
              <a:t>2</a:t>
            </a:r>
            <a:r>
              <a:rPr lang="en-US" altLang="zh-CN" sz="3600" dirty="0" smtClean="0">
                <a:solidFill>
                  <a:prstClr val="black"/>
                </a:solidFill>
              </a:rPr>
              <a:t>.</a:t>
            </a:r>
            <a:r>
              <a:rPr lang="zh-CN" altLang="en-US" sz="3600" dirty="0" smtClean="0">
                <a:solidFill>
                  <a:prstClr val="black"/>
                </a:solidFill>
              </a:rPr>
              <a:t>北宋加强中央集权的主要</a:t>
            </a:r>
            <a:r>
              <a:rPr lang="zh-CN" altLang="en-US" sz="3600" dirty="0">
                <a:solidFill>
                  <a:prstClr val="black"/>
                </a:solidFill>
              </a:rPr>
              <a:t>措施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6021"/>
              </p:ext>
            </p:extLst>
          </p:nvPr>
        </p:nvGraphicFramePr>
        <p:xfrm>
          <a:off x="457200" y="1600200"/>
          <a:ext cx="8291264" cy="436643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954560"/>
                <a:gridCol w="6336704"/>
              </a:tblGrid>
              <a:tr h="6046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rgbClr val="0070C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    措施</a:t>
                      </a:r>
                    </a:p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3489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军事</a:t>
                      </a:r>
                      <a:endParaRPr lang="en-US" altLang="zh-CN" sz="2000" dirty="0" smtClean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（控制军权）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3489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政治</a:t>
                      </a:r>
                      <a:endParaRPr lang="en-US" altLang="zh-CN" sz="2000" dirty="0" smtClean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（强化君权）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3489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经济</a:t>
                      </a:r>
                      <a:endParaRPr lang="en-US" altLang="zh-CN" sz="2000" dirty="0" smtClean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（集中财权）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3489"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solidFill>
                            <a:srgbClr val="0070C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文化</a:t>
                      </a:r>
                      <a:endParaRPr lang="en-US" altLang="zh-CN" sz="2000" dirty="0" smtClean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（重文轻武）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99792" y="2515049"/>
            <a:ext cx="579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将统兵权与调兵权分离；禁军定期换防；将地方精锐选入禁军</a:t>
            </a:r>
            <a:endParaRPr lang="zh-CN" altLang="en-US" sz="20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3356992"/>
            <a:ext cx="579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中央：分解相权</a:t>
            </a:r>
            <a:r>
              <a:rPr lang="en-US" altLang="zh-CN" sz="2000" dirty="0" smtClean="0"/>
              <a:t>——</a:t>
            </a:r>
            <a:r>
              <a:rPr lang="zh-CN" altLang="en-US" sz="2000" dirty="0" smtClean="0"/>
              <a:t>行政、军事、财政</a:t>
            </a:r>
            <a:endParaRPr lang="en-US" altLang="zh-CN" sz="2000" dirty="0" smtClean="0"/>
          </a:p>
          <a:p>
            <a:r>
              <a:rPr lang="zh-CN" altLang="en-US" sz="2000" dirty="0" smtClean="0"/>
              <a:t>地方：设知州和通判互相牵制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4377210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在地方设转运使，地方大部分赋税运交中央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699792" y="5327440"/>
            <a:ext cx="5796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发展科举制度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40954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pPr algn="l"/>
            <a:r>
              <a:rPr lang="en-US" altLang="zh-CN" dirty="0" smtClean="0"/>
              <a:t>3.</a:t>
            </a:r>
            <a:r>
              <a:rPr lang="zh-CN" altLang="en-US" dirty="0" smtClean="0"/>
              <a:t>影响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70C0"/>
                </a:solidFill>
              </a:rPr>
              <a:t>积极：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有利于维护</a:t>
            </a:r>
            <a:r>
              <a:rPr lang="zh-CN" altLang="en-US" dirty="0" smtClean="0">
                <a:solidFill>
                  <a:srgbClr val="C00000"/>
                </a:solidFill>
              </a:rPr>
              <a:t>统一和安定</a:t>
            </a:r>
            <a:r>
              <a:rPr lang="zh-CN" altLang="en-US" dirty="0" smtClean="0"/>
              <a:t>，促进</a:t>
            </a:r>
            <a:r>
              <a:rPr lang="zh-CN" altLang="en-US" dirty="0" smtClean="0">
                <a:solidFill>
                  <a:srgbClr val="C00000"/>
                </a:solidFill>
              </a:rPr>
              <a:t>社会经济</a:t>
            </a:r>
            <a:r>
              <a:rPr lang="zh-CN" altLang="en-US" dirty="0" smtClean="0"/>
              <a:t>发展</a:t>
            </a:r>
            <a:r>
              <a:rPr lang="en-US" altLang="zh-CN" dirty="0" smtClean="0"/>
              <a:t> 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rgbClr val="0070C0"/>
                </a:solidFill>
              </a:rPr>
              <a:t>消极：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机构重叠、效率低下、开支庞大、军队作战指挥不畅、战斗力低下等，导致</a:t>
            </a:r>
            <a:r>
              <a:rPr lang="zh-CN" altLang="en-US" dirty="0" smtClean="0">
                <a:solidFill>
                  <a:srgbClr val="C00000"/>
                </a:solidFill>
              </a:rPr>
              <a:t>积贫积弱</a:t>
            </a:r>
            <a:r>
              <a:rPr lang="zh-CN" altLang="en-US" dirty="0" smtClean="0"/>
              <a:t>的严重后果。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6350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6491064" cy="106613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zh-CN" altLang="en-US" dirty="0" smtClean="0"/>
              <a:t>探究三 重文轻武的国策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629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 smtClean="0"/>
              <a:t>1.</a:t>
            </a:r>
            <a:r>
              <a:rPr lang="zh-CN" altLang="en-US" sz="4400" dirty="0" smtClean="0"/>
              <a:t>背景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为了改变</a:t>
            </a:r>
            <a:r>
              <a:rPr lang="zh-CN" altLang="en-US" dirty="0" smtClean="0">
                <a:solidFill>
                  <a:srgbClr val="C00000"/>
                </a:solidFill>
              </a:rPr>
              <a:t>唐末以来</a:t>
            </a:r>
            <a:r>
              <a:rPr lang="zh-CN" altLang="en-US" dirty="0" smtClean="0"/>
              <a:t>“长枪大剑”</a:t>
            </a:r>
            <a:r>
              <a:rPr lang="zh-CN" altLang="en-US" dirty="0" smtClean="0">
                <a:solidFill>
                  <a:srgbClr val="C00000"/>
                </a:solidFill>
              </a:rPr>
              <a:t>武将跋扈</a:t>
            </a:r>
            <a:r>
              <a:rPr lang="zh-CN" altLang="en-US" dirty="0" smtClean="0"/>
              <a:t>的局面，</a:t>
            </a:r>
            <a:r>
              <a:rPr lang="zh-CN" altLang="en-US" dirty="0" smtClean="0">
                <a:solidFill>
                  <a:srgbClr val="C00000"/>
                </a:solidFill>
              </a:rPr>
              <a:t>北宋</a:t>
            </a:r>
            <a:r>
              <a:rPr lang="zh-CN" altLang="en-US" dirty="0" smtClean="0"/>
              <a:t>开启</a:t>
            </a:r>
            <a:r>
              <a:rPr lang="zh-CN" altLang="en-US" dirty="0" smtClean="0">
                <a:solidFill>
                  <a:srgbClr val="C00000"/>
                </a:solidFill>
              </a:rPr>
              <a:t>“偃武兴文”</a:t>
            </a:r>
            <a:r>
              <a:rPr lang="zh-CN" altLang="en-US" dirty="0" smtClean="0"/>
              <a:t>的风尚。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9480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赵然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</TotalTime>
  <Words>772</Words>
  <Application>Microsoft Office PowerPoint</Application>
  <PresentationFormat>全屏显示(4:3)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Office 主题​​</vt:lpstr>
      <vt:lpstr>赵然</vt:lpstr>
      <vt:lpstr>Network</vt:lpstr>
      <vt:lpstr>回顾：</vt:lpstr>
      <vt:lpstr>第七课 强化中央集权的北宋政治</vt:lpstr>
      <vt:lpstr>PowerPoint 演示文稿</vt:lpstr>
      <vt:lpstr>探究一 宋朝的建立</vt:lpstr>
      <vt:lpstr>2.北宋统一中原和南方</vt:lpstr>
      <vt:lpstr>探究二 加强中央集权的举措</vt:lpstr>
      <vt:lpstr>2.北宋加强中央集权的主要措施</vt:lpstr>
      <vt:lpstr>3.影响</vt:lpstr>
      <vt:lpstr>探究三 重文轻武的国策</vt:lpstr>
      <vt:lpstr>3.作用        在很大程度上提高了官僚集团的整体文化素质，对社会发展起到了积极的作用。 </vt:lpstr>
      <vt:lpstr>4.如何评价宋代的重文轻武政策？</vt:lpstr>
      <vt:lpstr>PowerPoint 演示文稿</vt:lpstr>
      <vt:lpstr>课堂小结</vt:lpstr>
      <vt:lpstr>随堂检测</vt:lpstr>
      <vt:lpstr>PowerPoint 演示文稿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wn</cp:lastModifiedBy>
  <cp:revision/>
  <dcterms:created xsi:type="dcterms:W3CDTF">2017-03-03T00:19:59Z</dcterms:created>
  <dcterms:modified xsi:type="dcterms:W3CDTF">2018-09-07T23:17:30Z</dcterms:modified>
</cp:coreProperties>
</file>