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69" r:id="rId4"/>
    <p:sldId id="258" r:id="rId5"/>
    <p:sldId id="259" r:id="rId6"/>
    <p:sldId id="260" r:id="rId7"/>
    <p:sldId id="261" r:id="rId8"/>
    <p:sldId id="264" r:id="rId9"/>
    <p:sldId id="277" r:id="rId10"/>
    <p:sldId id="278" r:id="rId11"/>
    <p:sldId id="279" r:id="rId12"/>
    <p:sldId id="270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50340" y="841375"/>
            <a:ext cx="9144000" cy="831850"/>
          </a:xfrm>
        </p:spPr>
        <p:txBody>
          <a:bodyPr>
            <a:normAutofit fontScale="90000"/>
          </a:bodyPr>
          <a:p>
            <a:r>
              <a:rPr lang="zh-CN" altLang="en-US"/>
              <a:t>第</a:t>
            </a:r>
            <a:r>
              <a:rPr lang="en-US" altLang="zh-CN"/>
              <a:t>13</a:t>
            </a:r>
            <a:r>
              <a:rPr lang="zh-CN" altLang="en-US"/>
              <a:t>课 宋元时期的重大发明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50340" y="2351405"/>
            <a:ext cx="874395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课程标准：通过活字印刷术的发明，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                      以及指南针、火药的应用和外传， 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                     认识四大发明对世界文明发展的贡献。</a:t>
            </a:r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丝绸</a:t>
            </a:r>
            <a:endParaRPr lang="zh-CN" altLang="en-US"/>
          </a:p>
        </p:txBody>
      </p:sp>
      <p:pic>
        <p:nvPicPr>
          <p:cNvPr id="6" name="内容占位符 5" descr="14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04160" y="803910"/>
            <a:ext cx="8241030" cy="57384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棉纺织技术革新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5320" y="1706880"/>
            <a:ext cx="9220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1.</a:t>
            </a:r>
            <a:r>
              <a:rPr lang="zh-CN" altLang="en-US" sz="3600"/>
              <a:t>革新：元代  黄道婆  学习黎族  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0560" y="2804160"/>
            <a:ext cx="9311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2.</a:t>
            </a:r>
            <a:r>
              <a:rPr lang="zh-CN" altLang="en-US" sz="3600"/>
              <a:t>表现：松江地区成为江南棉纺织业的中心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670560" y="3977640"/>
            <a:ext cx="10118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3.</a:t>
            </a:r>
            <a:r>
              <a:rPr lang="zh-CN" altLang="en-US" sz="3600"/>
              <a:t>影响：棉布成为广大民众普遍使用的衣被原料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3" descr="303520305551803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8295" y="24765"/>
            <a:ext cx="5565140" cy="68078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rPr lang="zh-CN" altLang="en-US"/>
              <a:t>活字印刷术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670" y="1691005"/>
            <a:ext cx="10515600" cy="51943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600"/>
              <a:t>1.</a:t>
            </a:r>
            <a:r>
              <a:rPr lang="zh-CN" altLang="en-US" sz="3600"/>
              <a:t>发明：北宋  毕昇   世界最早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407670" y="2341245"/>
            <a:ext cx="7446010" cy="1742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2.</a:t>
            </a:r>
            <a:r>
              <a:rPr lang="zh-CN" altLang="en-US" sz="3600"/>
              <a:t>优点：</a:t>
            </a:r>
            <a:r>
              <a:rPr lang="en-US" altLang="zh-CN" sz="3600"/>
              <a:t>a.</a:t>
            </a:r>
            <a:r>
              <a:rPr lang="zh-CN" altLang="en-US" sz="3600"/>
              <a:t>省时        </a:t>
            </a:r>
            <a:endParaRPr lang="zh-CN" altLang="en-US" sz="3600"/>
          </a:p>
          <a:p>
            <a:r>
              <a:rPr lang="zh-CN" altLang="en-US" sz="3600"/>
              <a:t>                 </a:t>
            </a:r>
            <a:r>
              <a:rPr lang="en-US" altLang="zh-CN" sz="3600"/>
              <a:t>b.</a:t>
            </a:r>
            <a:r>
              <a:rPr lang="zh-CN" altLang="en-US" sz="3600"/>
              <a:t>省力     </a:t>
            </a:r>
            <a:endParaRPr lang="zh-CN" altLang="en-US" sz="3600"/>
          </a:p>
          <a:p>
            <a:r>
              <a:rPr lang="en-US" altLang="zh-CN" sz="3600"/>
              <a:t>                 c.</a:t>
            </a:r>
            <a:r>
              <a:rPr lang="zh-CN" altLang="en-US" sz="3600"/>
              <a:t>省材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407670" y="4356100"/>
            <a:ext cx="6011545" cy="1742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3.</a:t>
            </a:r>
            <a:r>
              <a:rPr lang="zh-CN" altLang="en-US" sz="3600"/>
              <a:t>影响：对传播知识和促进世界文明的发展起到了重要的作用。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指南针</a:t>
            </a:r>
            <a:endParaRPr lang="zh-CN" altLang="en-US"/>
          </a:p>
        </p:txBody>
      </p:sp>
      <p:pic>
        <p:nvPicPr>
          <p:cNvPr id="4" name="内容占位符 3" descr="145E5EMEc0-1cO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48885" y="1828165"/>
            <a:ext cx="7024370" cy="4815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2440" y="1828165"/>
            <a:ext cx="4160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1.</a:t>
            </a:r>
            <a:r>
              <a:rPr lang="zh-CN" altLang="en-US" sz="3600"/>
              <a:t>发明：宋代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472440" y="2895600"/>
            <a:ext cx="3489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2.</a:t>
            </a:r>
            <a:r>
              <a:rPr lang="zh-CN" altLang="en-US" sz="3600"/>
              <a:t>应用：航海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441960" y="3810000"/>
            <a:ext cx="4191000" cy="229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3.</a:t>
            </a:r>
            <a:r>
              <a:rPr lang="zh-CN" altLang="en-US" sz="3600"/>
              <a:t>影响：为新大陆的发现（哥伦布）和环球航行（麦哲伦）提供了重要条件。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256163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6510" y="37465"/>
            <a:ext cx="12204065" cy="68249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0" y="91440"/>
            <a:ext cx="10515600" cy="1325563"/>
          </a:xfrm>
        </p:spPr>
        <p:txBody>
          <a:bodyPr/>
          <a:p>
            <a:r>
              <a:rPr lang="zh-CN" altLang="en-US"/>
              <a:t>火药</a:t>
            </a:r>
            <a:endParaRPr lang="zh-CN" altLang="en-US"/>
          </a:p>
        </p:txBody>
      </p:sp>
      <p:pic>
        <p:nvPicPr>
          <p:cNvPr id="4" name="内容占位符 3" descr="W02010082544771753632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723505" y="789305"/>
            <a:ext cx="4398010" cy="5848350"/>
          </a:xfrm>
          <a:prstGeom prst="rect">
            <a:avLst/>
          </a:prstGeom>
        </p:spPr>
      </p:pic>
      <p:pic>
        <p:nvPicPr>
          <p:cNvPr id="5" name="图片 4" descr="1f15adf710414feeab1617e44d5615ab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3178175"/>
            <a:ext cx="7621905" cy="35928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2440" y="1325880"/>
            <a:ext cx="6705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1.</a:t>
            </a:r>
            <a:r>
              <a:rPr lang="zh-CN" altLang="en-US" sz="3600"/>
              <a:t>应用：宋代  广泛应用于军事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472440" y="2062480"/>
            <a:ext cx="7160260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2.</a:t>
            </a:r>
            <a:r>
              <a:rPr lang="zh-CN" altLang="en-US" sz="3600"/>
              <a:t>影响：对欧洲社会产生了巨大的震动。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730" y="316230"/>
            <a:ext cx="10515600" cy="1325563"/>
          </a:xfrm>
        </p:spPr>
        <p:txBody>
          <a:bodyPr/>
          <a:p>
            <a:r>
              <a:rPr lang="zh-CN" altLang="en-US"/>
              <a:t>元代杰出的天文学家</a:t>
            </a:r>
            <a:r>
              <a:rPr lang="en-US" altLang="zh-CN"/>
              <a:t>——</a:t>
            </a:r>
            <a:r>
              <a:rPr lang="zh-CN" altLang="en-US"/>
              <a:t>郭守敬</a:t>
            </a:r>
            <a:endParaRPr lang="zh-CN" altLang="en-US"/>
          </a:p>
        </p:txBody>
      </p:sp>
      <p:pic>
        <p:nvPicPr>
          <p:cNvPr id="4" name="内容占位符 3" descr="201512320371317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22190" y="1642110"/>
            <a:ext cx="6711315" cy="5144135"/>
          </a:xfrm>
          <a:prstGeom prst="rect">
            <a:avLst/>
          </a:prstGeom>
        </p:spPr>
      </p:pic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1691005"/>
            <a:ext cx="3885565" cy="5095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98720" y="1950720"/>
            <a:ext cx="32156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简仪</a:t>
            </a:r>
            <a:endParaRPr lang="zh-CN" altLang="en-US" sz="3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8815" y="242570"/>
            <a:ext cx="10515600" cy="1325563"/>
          </a:xfrm>
        </p:spPr>
        <p:txBody>
          <a:bodyPr/>
          <a:p>
            <a:r>
              <a:rPr lang="zh-CN" altLang="en-US"/>
              <a:t>棉纺织技术革新</a:t>
            </a:r>
            <a:endParaRPr lang="zh-CN" altLang="en-US"/>
          </a:p>
        </p:txBody>
      </p:sp>
      <p:pic>
        <p:nvPicPr>
          <p:cNvPr id="4" name="内容占位符 3" descr="W02011011539810046168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88365" y="1376045"/>
            <a:ext cx="10099040" cy="52838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棉布</a:t>
            </a:r>
            <a:endParaRPr lang="zh-CN" altLang="en-US"/>
          </a:p>
        </p:txBody>
      </p:sp>
      <p:pic>
        <p:nvPicPr>
          <p:cNvPr id="4" name="内容占位符 3" descr="7897987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74390" y="148590"/>
            <a:ext cx="8080375" cy="64687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麻布</a:t>
            </a:r>
            <a:endParaRPr lang="zh-CN" altLang="en-US"/>
          </a:p>
        </p:txBody>
      </p:sp>
      <p:pic>
        <p:nvPicPr>
          <p:cNvPr id="5" name="内容占位符 4" descr="4564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57245" y="480060"/>
            <a:ext cx="7611745" cy="61544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</Words>
  <Application>WPS 演示</Application>
  <PresentationFormat>宽屏</PresentationFormat>
  <Paragraphs>51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第13课 宋元时期的重大发明</vt:lpstr>
      <vt:lpstr>活字印刷术</vt:lpstr>
      <vt:lpstr>指南针</vt:lpstr>
      <vt:lpstr>PowerPoint 演示文稿</vt:lpstr>
      <vt:lpstr>火药</vt:lpstr>
      <vt:lpstr>元代杰出的天文学家——郭守敬</vt:lpstr>
      <vt:lpstr>棉纺织技术革新</vt:lpstr>
      <vt:lpstr>棉布</vt:lpstr>
      <vt:lpstr>麻布</vt:lpstr>
      <vt:lpstr>丝绸</vt:lpstr>
      <vt:lpstr>棉纺织技术革新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asua</cp:lastModifiedBy>
  <cp:revision/>
  <dcterms:created xsi:type="dcterms:W3CDTF">2017-03-31T11:51:00Z</dcterms:created>
  <dcterms:modified xsi:type="dcterms:W3CDTF">2018-09-07T23:17:30Z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