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303" r:id="rId2"/>
    <p:sldId id="327" r:id="rId3"/>
    <p:sldId id="326" r:id="rId4"/>
    <p:sldId id="265" r:id="rId5"/>
    <p:sldId id="308" r:id="rId6"/>
    <p:sldId id="270" r:id="rId7"/>
    <p:sldId id="304" r:id="rId8"/>
    <p:sldId id="305" r:id="rId9"/>
    <p:sldId id="295" r:id="rId10"/>
    <p:sldId id="314" r:id="rId11"/>
    <p:sldId id="266" r:id="rId12"/>
    <p:sldId id="297" r:id="rId13"/>
    <p:sldId id="296" r:id="rId14"/>
    <p:sldId id="258" r:id="rId15"/>
    <p:sldId id="274" r:id="rId16"/>
    <p:sldId id="298" r:id="rId17"/>
    <p:sldId id="325" r:id="rId18"/>
    <p:sldId id="260" r:id="rId19"/>
    <p:sldId id="320" r:id="rId20"/>
    <p:sldId id="262" r:id="rId21"/>
    <p:sldId id="294" r:id="rId22"/>
    <p:sldId id="263" r:id="rId23"/>
    <p:sldId id="302" r:id="rId24"/>
    <p:sldId id="275" r:id="rId25"/>
    <p:sldId id="316" r:id="rId26"/>
    <p:sldId id="264" r:id="rId27"/>
    <p:sldId id="293" r:id="rId28"/>
    <p:sldId id="315" r:id="rId29"/>
    <p:sldId id="281" r:id="rId30"/>
    <p:sldId id="282" r:id="rId31"/>
    <p:sldId id="310" r:id="rId32"/>
    <p:sldId id="309" r:id="rId33"/>
    <p:sldId id="311" r:id="rId34"/>
    <p:sldId id="312" r:id="rId35"/>
    <p:sldId id="285" r:id="rId36"/>
    <p:sldId id="300" r:id="rId37"/>
    <p:sldId id="301" r:id="rId38"/>
    <p:sldId id="289" r:id="rId3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820000"/>
    <a:srgbClr val="420000"/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61" autoAdjust="0"/>
    <p:restoredTop sz="81447" autoAdjust="0"/>
  </p:normalViewPr>
  <p:slideViewPr>
    <p:cSldViewPr>
      <p:cViewPr>
        <p:scale>
          <a:sx n="53" d="100"/>
          <a:sy n="53" d="100"/>
        </p:scale>
        <p:origin x="-1848" y="-54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34" y="5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8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30FA267-F87E-4BDF-B652-BF4BAFF02C7D}" type="datetimeFigureOut">
              <a:rPr lang="zh-CN" altLang="en-US"/>
              <a:pPr>
                <a:defRPr/>
              </a:pPr>
              <a:t>2017/7/22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9F70456-B408-4BE7-AF9F-6717BAD52B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4CFDD4F-E066-49C3-95D4-57676172B725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710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E1281DB-2DE5-4BD5-A09E-B197E1661263}" type="slidenum">
              <a:rPr lang="zh-CN" altLang="en-US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 altLang="zh-CN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0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28F4D79-7F96-4E83-B2B9-EF14B6A4849F}" type="slidenum">
              <a:rPr lang="zh-CN" altLang="en-US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US" altLang="zh-CN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765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342F8B6-976D-4AEE-964E-CF5D081D3A27}" type="slidenum">
              <a:rPr lang="zh-CN" altLang="en-US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altLang="zh-CN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69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9A1BD9F-4BE1-4631-A6F2-05EA0B4A4286}" type="slidenum">
              <a:rPr lang="zh-CN" altLang="en-US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altLang="zh-CN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174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864170D-3AFA-4BBB-BB6B-E43E5D09B910}" type="slidenum">
              <a:rPr lang="zh-CN" altLang="en-US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altLang="zh-CN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E4E5EEB-6985-4731-9691-9D6828B5F053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C05BCF1-D6D8-4105-8D82-0F67B190A617}" type="slidenum">
              <a:rPr lang="zh-CN" altLang="en-US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 altLang="zh-CN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096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CFC1908-D1DE-48F0-A42D-1269326AC91E}" type="slidenum">
              <a:rPr lang="zh-CN" altLang="en-US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 altLang="zh-CN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301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B03B8F5-2246-483A-9DFB-B430A6E6AF00}" type="slidenum">
              <a:rPr lang="zh-CN" altLang="en-US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 altLang="zh-CN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50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D2B19D0-BE35-4761-8688-3EB6A7F7442A}" type="slidenum">
              <a:rPr lang="zh-CN" altLang="en-US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 altLang="zh-CN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9352A-0FA7-46F7-A447-22E5E2CE0488}" type="datetimeFigureOut">
              <a:rPr lang="zh-CN" altLang="en-US"/>
              <a:pPr>
                <a:defRPr/>
              </a:pPr>
              <a:t>2017/7/22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B14E9-B740-454C-A7E8-5229DD1833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E18092-C018-4756-9B97-EA5E35AA5CD0}" type="datetimeFigureOut">
              <a:rPr lang="zh-CN" altLang="en-US"/>
              <a:pPr>
                <a:defRPr/>
              </a:pPr>
              <a:t>2017/7/22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ECE80-9D5E-480B-A04A-372663BC80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1B11A-BFD5-406E-8F32-93050EC38E29}" type="datetimeFigureOut">
              <a:rPr lang="zh-CN" altLang="en-US"/>
              <a:pPr>
                <a:defRPr/>
              </a:pPr>
              <a:t>2017/7/22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E7F9AC-00AB-4992-B372-D8DFF3D8F0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B7B48-0490-4B43-B5F6-AF43048B193D}" type="datetimeFigureOut">
              <a:rPr lang="zh-CN" altLang="en-US"/>
              <a:pPr>
                <a:defRPr/>
              </a:pPr>
              <a:t>2017/7/22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67B1CB-2DFB-44E8-B3F9-34A26E7DC8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F22FC-8D14-4CD4-9A84-A41ABF2DE4F2}" type="datetimeFigureOut">
              <a:rPr lang="zh-CN" altLang="en-US"/>
              <a:pPr>
                <a:defRPr/>
              </a:pPr>
              <a:t>2017/7/22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6B233-DF91-4E6D-8731-93C1B69549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018340-5F6E-454B-AEA4-FA45C5B4979D}" type="datetimeFigureOut">
              <a:rPr lang="zh-CN" altLang="en-US"/>
              <a:pPr>
                <a:defRPr/>
              </a:pPr>
              <a:t>2017/7/22 Saturday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5A391F-CC08-438C-B69A-C5551A6352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20B975-EECB-42BB-A661-E2FF410A6785}" type="datetimeFigureOut">
              <a:rPr lang="zh-CN" altLang="en-US"/>
              <a:pPr>
                <a:defRPr/>
              </a:pPr>
              <a:t>2017/7/22 Saturday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3921B-C142-4FB6-892A-1098EB2DC6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0B868-7BC1-4BDC-9B9B-88F71DC63194}" type="datetimeFigureOut">
              <a:rPr lang="zh-CN" altLang="en-US"/>
              <a:pPr>
                <a:defRPr/>
              </a:pPr>
              <a:t>2017/7/22 Saturday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17381-C8E6-49B3-85CD-52E713CDE1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78F358-D1F7-4E71-9E6D-BACF52B9B27F}" type="datetimeFigureOut">
              <a:rPr lang="zh-CN" altLang="en-US"/>
              <a:pPr>
                <a:defRPr/>
              </a:pPr>
              <a:t>2017/7/22 Saturday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2F0A5-83F3-4012-A8EE-1530D23B13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493204-A826-41B6-AE42-E28E6D2DC55E}" type="datetimeFigureOut">
              <a:rPr lang="zh-CN" altLang="en-US"/>
              <a:pPr>
                <a:defRPr/>
              </a:pPr>
              <a:t>2017/7/22 Saturday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6F863-8824-4565-B134-5DC9B2DE4F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13841-F34E-49CC-B580-BE2205226712}" type="datetimeFigureOut">
              <a:rPr lang="zh-CN" altLang="en-US"/>
              <a:pPr>
                <a:defRPr/>
              </a:pPr>
              <a:t>2017/7/22 Saturday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84056E-F88C-4D6D-92E8-CC0030326D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0686B6E-1382-4CE6-A5B4-BE95B8798393}" type="datetimeFigureOut">
              <a:rPr lang="zh-CN" altLang="en-US"/>
              <a:pPr>
                <a:defRPr/>
              </a:pPr>
              <a:t>2017/7/22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24C0387-9876-4636-99A0-FE71CD4D99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guping\Desktop\23\&#23567;&#23071;&amp;&#23665;&#35895;&#37324;&#30340;&#23621;&#27665;+Secret%20Garden%20-%20&#22825;&#31354;&#20043;&#22478;(&#21535;&#21809;&#29256;)+Song%20From%20A%20Secret%20Garden.mp3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6.jpeg"/><Relationship Id="rId2" Type="http://schemas.openxmlformats.org/officeDocument/2006/relationships/audio" Target="file:///E:\&#20013;&#22806;&#20132;&#24448;&#19982;&#20914;&#31361;2\&#20132;&#24448;&#20914;&#31361;1113\&#20132;&#24448;&#20914;&#31361;&#65288;&#26368;&#26032;&#65289;\&#39764;&#25106;.mp3" TargetMode="External"/><Relationship Id="rId1" Type="http://schemas.openxmlformats.org/officeDocument/2006/relationships/tags" Target="../tags/tag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3" descr="20069151330557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000125"/>
            <a:ext cx="8667750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矩形 4"/>
          <p:cNvSpPr>
            <a:spLocks noChangeArrowheads="1"/>
          </p:cNvSpPr>
          <p:nvPr/>
        </p:nvSpPr>
        <p:spPr bwMode="auto">
          <a:xfrm>
            <a:off x="2214563" y="5643563"/>
            <a:ext cx="38639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张骞出使西域 </a:t>
            </a:r>
          </a:p>
        </p:txBody>
      </p:sp>
      <p:pic>
        <p:nvPicPr>
          <p:cNvPr id="14339" name="图片 5" descr="201009261916043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0" y="857250"/>
            <a:ext cx="8078788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2" descr="3_meitu_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63"/>
            <a:ext cx="9180513" cy="521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-71438" y="2286000"/>
            <a:ext cx="9215438" cy="1600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5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解密</a:t>
            </a:r>
            <a:r>
              <a:rPr lang="en-US" altLang="zh-CN"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:</a:t>
            </a:r>
          </a:p>
          <a:p>
            <a:r>
              <a:rPr lang="en-US" altLang="zh-CN"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《</a:t>
            </a:r>
            <a:r>
              <a:rPr lang="zh-CN" altLang="en-US"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中世纪的超级舰队</a:t>
            </a:r>
            <a:r>
              <a:rPr lang="en-US" altLang="zh-CN"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--</a:t>
            </a:r>
            <a:r>
              <a:rPr lang="zh-CN" altLang="en-US"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郑和船队</a:t>
            </a:r>
            <a:r>
              <a:rPr lang="en-US" altLang="zh-CN"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》</a:t>
            </a:r>
            <a:endParaRPr lang="zh-CN" altLang="en-US" sz="44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5" name="Picture 3" descr="郑和船队编阵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75" y="0"/>
            <a:ext cx="6929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40"/>
          <p:cNvSpPr txBox="1">
            <a:spLocks noChangeArrowheads="1"/>
          </p:cNvSpPr>
          <p:nvPr/>
        </p:nvSpPr>
        <p:spPr bwMode="auto">
          <a:xfrm>
            <a:off x="5286375" y="714375"/>
            <a:ext cx="40719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“贵”字形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1143000" y="285750"/>
          <a:ext cx="6819900" cy="6192838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6819919"/>
              </a:tblGrid>
              <a:tr h="622829"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28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人员职务分工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38" marR="91438" marT="45715" marB="45715" anchor="ctr"/>
                </a:tc>
              </a:tr>
              <a:tr h="62282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28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军</a:t>
                      </a:r>
                      <a:r>
                        <a:rPr lang="zh-CN" altLang="en-US" sz="28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人</a:t>
                      </a:r>
                      <a:endParaRPr lang="zh-CN" altLang="zh-CN" sz="2800" b="1" dirty="0" smtClean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38" marR="91438" marT="45715" marB="45715" anchor="ctr"/>
                </a:tc>
              </a:tr>
              <a:tr h="62282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8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官员</a:t>
                      </a:r>
                      <a:endParaRPr lang="zh-CN" altLang="zh-CN" sz="2800" b="1" dirty="0" smtClean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38" marR="91438" marT="45715" marB="45715" anchor="ctr"/>
                </a:tc>
              </a:tr>
              <a:tr h="58737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28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外贸人员</a:t>
                      </a:r>
                    </a:p>
                  </a:txBody>
                  <a:tcPr marL="91438" marR="91438" marT="45715" marB="45715" anchor="ctr"/>
                </a:tc>
              </a:tr>
              <a:tr h="622829"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28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技术人员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38" marR="91438" marT="45715" marB="45715" anchor="ctr"/>
                </a:tc>
              </a:tr>
              <a:tr h="62282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28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翻译</a:t>
                      </a:r>
                    </a:p>
                  </a:txBody>
                  <a:tcPr marL="91438" marR="91438" marT="45715" marB="45715" anchor="ctr"/>
                </a:tc>
              </a:tr>
              <a:tr h="62282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28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医士和医官</a:t>
                      </a:r>
                    </a:p>
                  </a:txBody>
                  <a:tcPr marL="91438" marR="91438" marT="45715" marB="45715" anchor="ctr"/>
                </a:tc>
              </a:tr>
              <a:tr h="62282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28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祭礼</a:t>
                      </a:r>
                    </a:p>
                  </a:txBody>
                  <a:tcPr marL="91438" marR="91438" marT="45715" marB="45715" anchor="ctr"/>
                </a:tc>
              </a:tr>
              <a:tr h="622829"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28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工匠</a:t>
                      </a:r>
                    </a:p>
                  </a:txBody>
                  <a:tcPr marL="91438" marR="91438" marT="45715" marB="45715" anchor="ctr"/>
                </a:tc>
              </a:tr>
              <a:tr h="62282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28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水手</a:t>
                      </a:r>
                    </a:p>
                  </a:txBody>
                  <a:tcPr marL="91438" marR="91438" marT="45715" marB="45715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00" name="TextBox 30"/>
          <p:cNvSpPr txBox="1">
            <a:spLocks noChangeArrowheads="1"/>
          </p:cNvSpPr>
          <p:nvPr/>
        </p:nvSpPr>
        <p:spPr bwMode="auto">
          <a:xfrm>
            <a:off x="285750" y="1071563"/>
            <a:ext cx="1238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马 船</a:t>
            </a:r>
          </a:p>
        </p:txBody>
      </p:sp>
      <p:pic>
        <p:nvPicPr>
          <p:cNvPr id="15365" name="Picture 2" descr="http://www.ccnh.cn/publishfile/0544909630282679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1285875"/>
            <a:ext cx="3662362" cy="256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98" name="TextBox 34"/>
          <p:cNvSpPr txBox="1">
            <a:spLocks noChangeArrowheads="1"/>
          </p:cNvSpPr>
          <p:nvPr/>
        </p:nvSpPr>
        <p:spPr bwMode="auto">
          <a:xfrm>
            <a:off x="7905750" y="4071938"/>
            <a:ext cx="1238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水 船</a:t>
            </a:r>
          </a:p>
        </p:txBody>
      </p:sp>
      <p:pic>
        <p:nvPicPr>
          <p:cNvPr id="15367" name="Picture 3" descr="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25" y="3990975"/>
            <a:ext cx="3806825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5" name="Picture 10" descr="战船"/>
          <p:cNvPicPr>
            <a:picLocks noChangeAspect="1" noChangeArrowheads="1"/>
          </p:cNvPicPr>
          <p:nvPr/>
        </p:nvPicPr>
        <p:blipFill>
          <a:blip r:embed="rId5">
            <a:lum contrast="-12000"/>
          </a:blip>
          <a:srcRect/>
          <a:stretch>
            <a:fillRect/>
          </a:stretch>
        </p:blipFill>
        <p:spPr bwMode="auto">
          <a:xfrm>
            <a:off x="500063" y="3714750"/>
            <a:ext cx="4008437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96" name="TextBox 39"/>
          <p:cNvSpPr txBox="1">
            <a:spLocks noChangeArrowheads="1"/>
          </p:cNvSpPr>
          <p:nvPr/>
        </p:nvSpPr>
        <p:spPr bwMode="auto">
          <a:xfrm>
            <a:off x="285750" y="3714750"/>
            <a:ext cx="12366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战 船</a:t>
            </a:r>
          </a:p>
        </p:txBody>
      </p:sp>
      <p:sp>
        <p:nvSpPr>
          <p:cNvPr id="28679" name="TextBox 40"/>
          <p:cNvSpPr txBox="1">
            <a:spLocks noChangeArrowheads="1"/>
          </p:cNvSpPr>
          <p:nvPr/>
        </p:nvSpPr>
        <p:spPr bwMode="auto">
          <a:xfrm>
            <a:off x="2071688" y="214313"/>
            <a:ext cx="48815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郑和船队帆船模型</a:t>
            </a:r>
          </a:p>
        </p:txBody>
      </p:sp>
      <p:pic>
        <p:nvPicPr>
          <p:cNvPr id="15363" name="Picture 8" descr="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369208">
            <a:off x="5346700" y="682625"/>
            <a:ext cx="3636963" cy="324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34"/>
          <p:cNvSpPr txBox="1">
            <a:spLocks noChangeArrowheads="1"/>
          </p:cNvSpPr>
          <p:nvPr/>
        </p:nvSpPr>
        <p:spPr bwMode="auto">
          <a:xfrm>
            <a:off x="7905750" y="928688"/>
            <a:ext cx="1238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粮 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00" grpId="0"/>
      <p:bldP spid="15398" grpId="0"/>
      <p:bldP spid="15396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4" descr="郑和航海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500063"/>
            <a:ext cx="7643813" cy="535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62" name="矩形 14"/>
          <p:cNvSpPr>
            <a:spLocks noChangeArrowheads="1"/>
          </p:cNvSpPr>
          <p:nvPr/>
        </p:nvSpPr>
        <p:spPr bwMode="auto">
          <a:xfrm>
            <a:off x="1982788" y="5880100"/>
            <a:ext cx="45926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长</a:t>
            </a:r>
            <a:r>
              <a:rPr lang="en-US" altLang="zh-CN" sz="3600" b="1">
                <a:latin typeface="黑体" pitchFamily="49" charset="-122"/>
                <a:ea typeface="黑体" pitchFamily="49" charset="-122"/>
              </a:rPr>
              <a:t>151.8</a:t>
            </a: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米，宽</a:t>
            </a:r>
            <a:r>
              <a:rPr lang="en-US" altLang="zh-CN" sz="3600" b="1">
                <a:latin typeface="黑体" pitchFamily="49" charset="-122"/>
                <a:ea typeface="黑体" pitchFamily="49" charset="-122"/>
              </a:rPr>
              <a:t>61.6</a:t>
            </a: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米</a:t>
            </a:r>
          </a:p>
        </p:txBody>
      </p:sp>
      <p:sp>
        <p:nvSpPr>
          <p:cNvPr id="30723" name="Rectangle 7"/>
          <p:cNvSpPr>
            <a:spLocks noChangeArrowheads="1"/>
          </p:cNvSpPr>
          <p:nvPr/>
        </p:nvSpPr>
        <p:spPr bwMode="auto">
          <a:xfrm>
            <a:off x="5045075" y="4416425"/>
            <a:ext cx="33845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3600">
                <a:latin typeface="黑体" pitchFamily="49" charset="-122"/>
                <a:ea typeface="黑体" pitchFamily="49" charset="-122"/>
              </a:rPr>
              <a:t>    </a:t>
            </a: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5929313" y="214313"/>
          <a:ext cx="2919412" cy="2073275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1279093"/>
                <a:gridCol w="1640319"/>
              </a:tblGrid>
              <a:tr h="518319">
                <a:tc>
                  <a:txBody>
                    <a:bodyPr/>
                    <a:lstStyle/>
                    <a:p>
                      <a:pPr algn="ctr"/>
                      <a:endParaRPr lang="zh-CN" altLang="en-US" sz="28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25" marR="91425" marT="45734" marB="45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宝船数量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25" marR="91425" marT="45734" marB="45734"/>
                </a:tc>
              </a:tr>
              <a:tr h="51831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第一次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25" marR="91425" marT="45734" marB="45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62</a:t>
                      </a:r>
                      <a:r>
                        <a:rPr lang="zh-CN" altLang="en-US" sz="28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艘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25" marR="91425" marT="45734" marB="45734"/>
                </a:tc>
              </a:tr>
              <a:tr h="51831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第三次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25" marR="91425" marT="45734" marB="45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48</a:t>
                      </a:r>
                      <a:r>
                        <a:rPr lang="zh-CN" altLang="en-US" sz="28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艘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25" marR="91425" marT="45734" marB="45734"/>
                </a:tc>
              </a:tr>
              <a:tr h="51831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第七次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25" marR="91425" marT="45734" marB="45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61</a:t>
                      </a:r>
                      <a:r>
                        <a:rPr lang="zh-CN" altLang="en-US" sz="28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艘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25" marR="91425" marT="45734" marB="45734"/>
                </a:tc>
              </a:tr>
            </a:tbl>
          </a:graphicData>
        </a:graphic>
      </p:graphicFrame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714375" y="642938"/>
            <a:ext cx="1566863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>
                <a:latin typeface="隶书"/>
                <a:ea typeface="隶书"/>
                <a:cs typeface="隶书"/>
              </a:rPr>
              <a:t>宝  船</a:t>
            </a:r>
          </a:p>
        </p:txBody>
      </p:sp>
      <p:pic>
        <p:nvPicPr>
          <p:cNvPr id="12" name="Picture 4" descr="海盗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13" y="285750"/>
            <a:ext cx="2543175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571472" y="5857892"/>
            <a:ext cx="792961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0" rev="0"/>
            </a:camera>
            <a:lightRig rig="threePt" dir="t"/>
          </a:scene3d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zh-CN" altLang="en-US" sz="4000" b="1" dirty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一</a:t>
            </a:r>
            <a:r>
              <a:rPr kumimoji="1" lang="zh-CN" altLang="en-US" sz="4000" b="1" dirty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个标准足球场 </a:t>
            </a:r>
            <a:r>
              <a:rPr kumimoji="1" lang="zh-CN" altLang="en-US" sz="4000" b="1" dirty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＞半个</a:t>
            </a:r>
            <a:r>
              <a:rPr kumimoji="1" lang="zh-CN" altLang="en-US" sz="4000" b="1" dirty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篮球场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62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1214438" y="214313"/>
            <a:ext cx="6711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黑体" pitchFamily="49" charset="-122"/>
              </a:rPr>
              <a:t>郑和下西洋与欧洲航海家远航比较表</a:t>
            </a:r>
          </a:p>
        </p:txBody>
      </p:sp>
      <p:grpSp>
        <p:nvGrpSpPr>
          <p:cNvPr id="32770" name="Group 3"/>
          <p:cNvGrpSpPr>
            <a:grpSpLocks/>
          </p:cNvGrpSpPr>
          <p:nvPr/>
        </p:nvGrpSpPr>
        <p:grpSpPr bwMode="auto">
          <a:xfrm>
            <a:off x="642938" y="928688"/>
            <a:ext cx="11358562" cy="5538787"/>
            <a:chOff x="204" y="618"/>
            <a:chExt cx="5364" cy="3456"/>
          </a:xfrm>
        </p:grpSpPr>
        <p:sp>
          <p:nvSpPr>
            <p:cNvPr id="40965" name="Rectangle 5"/>
            <p:cNvSpPr>
              <a:spLocks noChangeArrowheads="1"/>
            </p:cNvSpPr>
            <p:nvPr/>
          </p:nvSpPr>
          <p:spPr bwMode="auto">
            <a:xfrm>
              <a:off x="2401" y="3023"/>
              <a:ext cx="1737" cy="105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18000" tIns="18000" rIns="18000" bIns="18000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</a:rPr>
                <a:t>长</a:t>
              </a:r>
              <a:r>
                <a:rPr lang="en-US" altLang="zh-CN" sz="32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</a:rPr>
                <a:t>24.5</a:t>
              </a:r>
              <a:r>
                <a:rPr lang="zh-CN" altLang="en-US" sz="32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</a:rPr>
                <a:t>米</a:t>
              </a:r>
            </a:p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</a:rPr>
                <a:t>宽</a:t>
              </a:r>
              <a:r>
                <a:rPr lang="en-US" altLang="zh-CN" sz="32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</a:rPr>
                <a:t>6</a:t>
              </a:r>
              <a:r>
                <a:rPr lang="zh-CN" altLang="en-US" sz="32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</a:rPr>
                <a:t>米</a:t>
              </a:r>
            </a:p>
          </p:txBody>
        </p:sp>
        <p:sp>
          <p:nvSpPr>
            <p:cNvPr id="40966" name="Rectangle 6"/>
            <p:cNvSpPr>
              <a:spLocks noChangeArrowheads="1"/>
            </p:cNvSpPr>
            <p:nvPr/>
          </p:nvSpPr>
          <p:spPr bwMode="auto">
            <a:xfrm>
              <a:off x="818" y="3023"/>
              <a:ext cx="1583" cy="105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18000" tIns="18000" rIns="18000" bIns="18000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</a:rPr>
                <a:t>大号宝船</a:t>
              </a:r>
            </a:p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</a:rPr>
                <a:t>长</a:t>
              </a:r>
              <a:r>
                <a:rPr lang="en-US" altLang="zh-CN" sz="32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</a:rPr>
                <a:t>151.8</a:t>
              </a:r>
              <a:r>
                <a:rPr lang="zh-CN" altLang="en-US" sz="32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</a:rPr>
                <a:t>米</a:t>
              </a:r>
            </a:p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</a:rPr>
                <a:t>宽</a:t>
              </a:r>
              <a:r>
                <a:rPr lang="en-US" altLang="zh-CN" sz="32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</a:rPr>
                <a:t>61.6</a:t>
              </a:r>
              <a:r>
                <a:rPr lang="zh-CN" altLang="en-US" sz="32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</a:rPr>
                <a:t>米</a:t>
              </a:r>
            </a:p>
          </p:txBody>
        </p:sp>
        <p:sp>
          <p:nvSpPr>
            <p:cNvPr id="40967" name="Rectangle 7"/>
            <p:cNvSpPr>
              <a:spLocks noChangeArrowheads="1"/>
            </p:cNvSpPr>
            <p:nvPr/>
          </p:nvSpPr>
          <p:spPr bwMode="auto">
            <a:xfrm>
              <a:off x="204" y="3023"/>
              <a:ext cx="614" cy="105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18000" tIns="18000" rIns="18000" bIns="18000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</a:rPr>
                <a:t>船只大小</a:t>
              </a:r>
            </a:p>
          </p:txBody>
        </p:sp>
        <p:sp>
          <p:nvSpPr>
            <p:cNvPr id="40969" name="Rectangle 9"/>
            <p:cNvSpPr>
              <a:spLocks noChangeArrowheads="1"/>
            </p:cNvSpPr>
            <p:nvPr/>
          </p:nvSpPr>
          <p:spPr bwMode="auto">
            <a:xfrm>
              <a:off x="2400" y="2442"/>
              <a:ext cx="1737" cy="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8000" tIns="18000" rIns="18000" bIns="18000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</a:rPr>
                <a:t>17</a:t>
              </a:r>
              <a:r>
                <a:rPr lang="zh-CN" altLang="en-US" sz="32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</a:rPr>
                <a:t>艘</a:t>
              </a:r>
            </a:p>
          </p:txBody>
        </p:sp>
        <p:sp>
          <p:nvSpPr>
            <p:cNvPr id="40970" name="Rectangle 10"/>
            <p:cNvSpPr>
              <a:spLocks noChangeArrowheads="1"/>
            </p:cNvSpPr>
            <p:nvPr/>
          </p:nvSpPr>
          <p:spPr bwMode="auto">
            <a:xfrm>
              <a:off x="796" y="2446"/>
              <a:ext cx="1583" cy="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8000" tIns="18000" rIns="18000" bIns="18000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</a:rPr>
                <a:t>大号宝船</a:t>
              </a:r>
              <a:r>
                <a:rPr lang="en-US" altLang="zh-CN" sz="2800" b="1" dirty="0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</a:rPr>
                <a:t>62</a:t>
              </a:r>
              <a:r>
                <a:rPr lang="zh-CN" altLang="en-US" sz="2800" b="1" dirty="0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</a:rPr>
                <a:t>艘（共百余艘）</a:t>
              </a:r>
            </a:p>
          </p:txBody>
        </p:sp>
        <p:sp>
          <p:nvSpPr>
            <p:cNvPr id="40971" name="Rectangle 11"/>
            <p:cNvSpPr>
              <a:spLocks noChangeArrowheads="1"/>
            </p:cNvSpPr>
            <p:nvPr/>
          </p:nvSpPr>
          <p:spPr bwMode="auto">
            <a:xfrm>
              <a:off x="204" y="2436"/>
              <a:ext cx="614" cy="58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18000" tIns="18000" rIns="18000" bIns="18000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</a:rPr>
                <a:t>船数</a:t>
              </a:r>
            </a:p>
          </p:txBody>
        </p:sp>
        <p:sp>
          <p:nvSpPr>
            <p:cNvPr id="40973" name="Rectangle 13"/>
            <p:cNvSpPr>
              <a:spLocks noChangeArrowheads="1"/>
            </p:cNvSpPr>
            <p:nvPr/>
          </p:nvSpPr>
          <p:spPr bwMode="auto">
            <a:xfrm>
              <a:off x="2401" y="2131"/>
              <a:ext cx="1737" cy="30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18000" tIns="18000" rIns="18000" bIns="18000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</a:rPr>
                <a:t>1000-1500</a:t>
              </a:r>
              <a:r>
                <a:rPr lang="zh-CN" altLang="en-US" sz="32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</a:rPr>
                <a:t>人</a:t>
              </a:r>
            </a:p>
          </p:txBody>
        </p:sp>
        <p:sp>
          <p:nvSpPr>
            <p:cNvPr id="40974" name="Rectangle 14"/>
            <p:cNvSpPr>
              <a:spLocks noChangeArrowheads="1"/>
            </p:cNvSpPr>
            <p:nvPr/>
          </p:nvSpPr>
          <p:spPr bwMode="auto">
            <a:xfrm>
              <a:off x="818" y="2131"/>
              <a:ext cx="1583" cy="30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18000" tIns="18000" rIns="18000" bIns="18000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</a:rPr>
                <a:t>27800</a:t>
              </a:r>
              <a:r>
                <a:rPr lang="zh-CN" altLang="en-US" sz="32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</a:rPr>
                <a:t>人</a:t>
              </a:r>
            </a:p>
          </p:txBody>
        </p:sp>
        <p:sp>
          <p:nvSpPr>
            <p:cNvPr id="40975" name="Rectangle 15"/>
            <p:cNvSpPr>
              <a:spLocks noChangeArrowheads="1"/>
            </p:cNvSpPr>
            <p:nvPr/>
          </p:nvSpPr>
          <p:spPr bwMode="auto">
            <a:xfrm>
              <a:off x="204" y="2131"/>
              <a:ext cx="614" cy="30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18000" tIns="18000" rIns="18000" bIns="18000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</a:rPr>
                <a:t>人数</a:t>
              </a:r>
            </a:p>
          </p:txBody>
        </p:sp>
        <p:sp>
          <p:nvSpPr>
            <p:cNvPr id="40977" name="Rectangle 17"/>
            <p:cNvSpPr>
              <a:spLocks noChangeArrowheads="1"/>
            </p:cNvSpPr>
            <p:nvPr/>
          </p:nvSpPr>
          <p:spPr bwMode="auto">
            <a:xfrm>
              <a:off x="2401" y="1827"/>
              <a:ext cx="1737" cy="30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18000" tIns="18000" rIns="18000" bIns="18000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</a:rPr>
                <a:t>4</a:t>
              </a:r>
              <a:r>
                <a:rPr lang="zh-CN" altLang="en-US" sz="32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</a:rPr>
                <a:t>次</a:t>
              </a:r>
            </a:p>
          </p:txBody>
        </p:sp>
        <p:sp>
          <p:nvSpPr>
            <p:cNvPr id="40978" name="Rectangle 18"/>
            <p:cNvSpPr>
              <a:spLocks noChangeArrowheads="1"/>
            </p:cNvSpPr>
            <p:nvPr/>
          </p:nvSpPr>
          <p:spPr bwMode="auto">
            <a:xfrm>
              <a:off x="818" y="1827"/>
              <a:ext cx="1583" cy="30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18000" tIns="18000" rIns="18000" bIns="18000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</a:rPr>
                <a:t>7</a:t>
              </a:r>
              <a:r>
                <a:rPr lang="zh-CN" altLang="en-US" sz="32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</a:rPr>
                <a:t>次</a:t>
              </a:r>
            </a:p>
          </p:txBody>
        </p:sp>
        <p:sp>
          <p:nvSpPr>
            <p:cNvPr id="40979" name="Rectangle 19"/>
            <p:cNvSpPr>
              <a:spLocks noChangeArrowheads="1"/>
            </p:cNvSpPr>
            <p:nvPr/>
          </p:nvSpPr>
          <p:spPr bwMode="auto">
            <a:xfrm>
              <a:off x="204" y="1827"/>
              <a:ext cx="614" cy="30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18000" tIns="18000" rIns="18000" bIns="18000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</a:rPr>
                <a:t>次数</a:t>
              </a:r>
            </a:p>
          </p:txBody>
        </p:sp>
        <p:sp>
          <p:nvSpPr>
            <p:cNvPr id="40980" name="Rectangle 20"/>
            <p:cNvSpPr>
              <a:spLocks noChangeArrowheads="1"/>
            </p:cNvSpPr>
            <p:nvPr/>
          </p:nvSpPr>
          <p:spPr bwMode="auto">
            <a:xfrm>
              <a:off x="4138" y="1522"/>
              <a:ext cx="1430" cy="2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8000" tIns="18000" rIns="18000" bIns="18000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endParaRPr>
            </a:p>
          </p:txBody>
        </p:sp>
        <p:sp>
          <p:nvSpPr>
            <p:cNvPr id="40981" name="Rectangle 21"/>
            <p:cNvSpPr>
              <a:spLocks noChangeArrowheads="1"/>
            </p:cNvSpPr>
            <p:nvPr/>
          </p:nvSpPr>
          <p:spPr bwMode="auto">
            <a:xfrm>
              <a:off x="2401" y="1522"/>
              <a:ext cx="1737" cy="30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18000" tIns="18000" rIns="18000" bIns="18000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</a:rPr>
                <a:t>1492-1504</a:t>
              </a:r>
              <a:r>
                <a:rPr lang="zh-CN" altLang="en-US" sz="32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</a:rPr>
                <a:t>年</a:t>
              </a:r>
            </a:p>
          </p:txBody>
        </p:sp>
        <p:sp>
          <p:nvSpPr>
            <p:cNvPr id="40982" name="Rectangle 22"/>
            <p:cNvSpPr>
              <a:spLocks noChangeArrowheads="1"/>
            </p:cNvSpPr>
            <p:nvPr/>
          </p:nvSpPr>
          <p:spPr bwMode="auto">
            <a:xfrm>
              <a:off x="818" y="1522"/>
              <a:ext cx="1583" cy="30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18000" tIns="18000" rIns="18000" bIns="18000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</a:rPr>
                <a:t>1405-1433</a:t>
              </a:r>
              <a:r>
                <a:rPr lang="zh-CN" altLang="en-US" sz="32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</a:rPr>
                <a:t>年</a:t>
              </a:r>
            </a:p>
          </p:txBody>
        </p:sp>
        <p:sp>
          <p:nvSpPr>
            <p:cNvPr id="40983" name="Rectangle 23"/>
            <p:cNvSpPr>
              <a:spLocks noChangeArrowheads="1"/>
            </p:cNvSpPr>
            <p:nvPr/>
          </p:nvSpPr>
          <p:spPr bwMode="auto">
            <a:xfrm>
              <a:off x="204" y="1522"/>
              <a:ext cx="614" cy="30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18000" tIns="18000" rIns="18000" bIns="18000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</a:rPr>
                <a:t>时间</a:t>
              </a:r>
            </a:p>
          </p:txBody>
        </p:sp>
        <p:sp>
          <p:nvSpPr>
            <p:cNvPr id="40984" name="Rectangle 24"/>
            <p:cNvSpPr>
              <a:spLocks noChangeArrowheads="1"/>
            </p:cNvSpPr>
            <p:nvPr/>
          </p:nvSpPr>
          <p:spPr bwMode="auto">
            <a:xfrm>
              <a:off x="4138" y="912"/>
              <a:ext cx="1382" cy="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8000" tIns="18000" rIns="18000" bIns="18000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endParaRPr>
            </a:p>
          </p:txBody>
        </p:sp>
        <p:sp>
          <p:nvSpPr>
            <p:cNvPr id="40985" name="Rectangle 25"/>
            <p:cNvSpPr>
              <a:spLocks noChangeArrowheads="1"/>
            </p:cNvSpPr>
            <p:nvPr/>
          </p:nvSpPr>
          <p:spPr bwMode="auto">
            <a:xfrm>
              <a:off x="2401" y="934"/>
              <a:ext cx="1737" cy="5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18000" tIns="18000" rIns="18000" bIns="18000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</a:rPr>
                <a:t>到达美洲</a:t>
              </a:r>
            </a:p>
          </p:txBody>
        </p:sp>
        <p:sp>
          <p:nvSpPr>
            <p:cNvPr id="40986" name="Rectangle 26"/>
            <p:cNvSpPr>
              <a:spLocks noChangeArrowheads="1"/>
            </p:cNvSpPr>
            <p:nvPr/>
          </p:nvSpPr>
          <p:spPr bwMode="auto">
            <a:xfrm>
              <a:off x="818" y="934"/>
              <a:ext cx="1583" cy="5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18000" tIns="18000" rIns="18000" bIns="18000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</a:rPr>
                <a:t>下西洋</a:t>
              </a:r>
            </a:p>
          </p:txBody>
        </p:sp>
        <p:sp>
          <p:nvSpPr>
            <p:cNvPr id="40987" name="Rectangle 27"/>
            <p:cNvSpPr>
              <a:spLocks noChangeArrowheads="1"/>
            </p:cNvSpPr>
            <p:nvPr/>
          </p:nvSpPr>
          <p:spPr bwMode="auto">
            <a:xfrm>
              <a:off x="204" y="934"/>
              <a:ext cx="614" cy="5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18000" tIns="18000" rIns="18000" bIns="18000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</a:rPr>
                <a:t>地点</a:t>
              </a:r>
            </a:p>
          </p:txBody>
        </p:sp>
        <p:sp>
          <p:nvSpPr>
            <p:cNvPr id="40988" name="Rectangle 28"/>
            <p:cNvSpPr>
              <a:spLocks noChangeArrowheads="1"/>
            </p:cNvSpPr>
            <p:nvPr/>
          </p:nvSpPr>
          <p:spPr bwMode="auto">
            <a:xfrm>
              <a:off x="4138" y="629"/>
              <a:ext cx="1430" cy="30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18000" tIns="18000" rIns="18000" bIns="18000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endParaRPr>
            </a:p>
          </p:txBody>
        </p:sp>
        <p:sp>
          <p:nvSpPr>
            <p:cNvPr id="40989" name="Rectangle 29"/>
            <p:cNvSpPr>
              <a:spLocks noChangeArrowheads="1"/>
            </p:cNvSpPr>
            <p:nvPr/>
          </p:nvSpPr>
          <p:spPr bwMode="auto">
            <a:xfrm>
              <a:off x="2401" y="629"/>
              <a:ext cx="1737" cy="30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18000" tIns="18000" rIns="18000" bIns="18000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</a:rPr>
                <a:t>哥伦布</a:t>
              </a:r>
            </a:p>
          </p:txBody>
        </p:sp>
        <p:sp>
          <p:nvSpPr>
            <p:cNvPr id="40990" name="Rectangle 30"/>
            <p:cNvSpPr>
              <a:spLocks noChangeArrowheads="1"/>
            </p:cNvSpPr>
            <p:nvPr/>
          </p:nvSpPr>
          <p:spPr bwMode="auto">
            <a:xfrm>
              <a:off x="818" y="629"/>
              <a:ext cx="1583" cy="30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18000" tIns="18000" rIns="18000" bIns="18000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</a:rPr>
                <a:t>郑和</a:t>
              </a:r>
            </a:p>
          </p:txBody>
        </p:sp>
        <p:sp>
          <p:nvSpPr>
            <p:cNvPr id="40991" name="Rectangle 31"/>
            <p:cNvSpPr>
              <a:spLocks noChangeArrowheads="1"/>
            </p:cNvSpPr>
            <p:nvPr/>
          </p:nvSpPr>
          <p:spPr bwMode="auto">
            <a:xfrm>
              <a:off x="204" y="629"/>
              <a:ext cx="614" cy="30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18000" tIns="18000" rIns="18000" bIns="18000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1" charset="-122"/>
                  <a:ea typeface="楷体_GB2312" pitchFamily="1" charset="-122"/>
                </a:rPr>
                <a:t>姓名</a:t>
              </a:r>
            </a:p>
          </p:txBody>
        </p:sp>
        <p:sp>
          <p:nvSpPr>
            <p:cNvPr id="32799" name="Line 32"/>
            <p:cNvSpPr>
              <a:spLocks noChangeShapeType="1"/>
            </p:cNvSpPr>
            <p:nvPr/>
          </p:nvSpPr>
          <p:spPr bwMode="auto">
            <a:xfrm>
              <a:off x="204" y="629"/>
              <a:ext cx="5364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18000" tIns="18000" rIns="18000" bIns="18000"/>
            <a:lstStyle/>
            <a:p>
              <a:endParaRPr lang="zh-CN" altLang="en-US"/>
            </a:p>
          </p:txBody>
        </p:sp>
        <p:sp>
          <p:nvSpPr>
            <p:cNvPr id="32800" name="Line 33"/>
            <p:cNvSpPr>
              <a:spLocks noChangeShapeType="1"/>
            </p:cNvSpPr>
            <p:nvPr/>
          </p:nvSpPr>
          <p:spPr bwMode="auto">
            <a:xfrm>
              <a:off x="204" y="934"/>
              <a:ext cx="536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18000" tIns="18000" rIns="18000" bIns="18000"/>
            <a:lstStyle/>
            <a:p>
              <a:endParaRPr lang="zh-CN" altLang="en-US"/>
            </a:p>
          </p:txBody>
        </p:sp>
        <p:sp>
          <p:nvSpPr>
            <p:cNvPr id="32801" name="Line 34"/>
            <p:cNvSpPr>
              <a:spLocks noChangeShapeType="1"/>
            </p:cNvSpPr>
            <p:nvPr/>
          </p:nvSpPr>
          <p:spPr bwMode="auto">
            <a:xfrm>
              <a:off x="204" y="1522"/>
              <a:ext cx="536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18000" tIns="18000" rIns="18000" bIns="18000"/>
            <a:lstStyle/>
            <a:p>
              <a:endParaRPr lang="zh-CN" altLang="en-US"/>
            </a:p>
          </p:txBody>
        </p:sp>
        <p:sp>
          <p:nvSpPr>
            <p:cNvPr id="32802" name="Line 35"/>
            <p:cNvSpPr>
              <a:spLocks noChangeShapeType="1"/>
            </p:cNvSpPr>
            <p:nvPr/>
          </p:nvSpPr>
          <p:spPr bwMode="auto">
            <a:xfrm>
              <a:off x="204" y="2131"/>
              <a:ext cx="536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18000" tIns="18000" rIns="18000" bIns="18000"/>
            <a:lstStyle/>
            <a:p>
              <a:endParaRPr lang="zh-CN" altLang="en-US"/>
            </a:p>
          </p:txBody>
        </p:sp>
        <p:sp>
          <p:nvSpPr>
            <p:cNvPr id="32803" name="Line 36"/>
            <p:cNvSpPr>
              <a:spLocks noChangeShapeType="1"/>
            </p:cNvSpPr>
            <p:nvPr/>
          </p:nvSpPr>
          <p:spPr bwMode="auto">
            <a:xfrm>
              <a:off x="204" y="3023"/>
              <a:ext cx="536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18000" tIns="18000" rIns="18000" bIns="18000"/>
            <a:lstStyle/>
            <a:p>
              <a:endParaRPr lang="zh-CN" altLang="en-US"/>
            </a:p>
          </p:txBody>
        </p:sp>
        <p:sp>
          <p:nvSpPr>
            <p:cNvPr id="32804" name="Line 37"/>
            <p:cNvSpPr>
              <a:spLocks noChangeShapeType="1"/>
            </p:cNvSpPr>
            <p:nvPr/>
          </p:nvSpPr>
          <p:spPr bwMode="auto">
            <a:xfrm>
              <a:off x="204" y="4074"/>
              <a:ext cx="5364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18000" tIns="18000" rIns="18000" bIns="18000"/>
            <a:lstStyle/>
            <a:p>
              <a:endParaRPr lang="zh-CN" altLang="en-US"/>
            </a:p>
          </p:txBody>
        </p:sp>
        <p:sp>
          <p:nvSpPr>
            <p:cNvPr id="32805" name="Line 38"/>
            <p:cNvSpPr>
              <a:spLocks noChangeShapeType="1"/>
            </p:cNvSpPr>
            <p:nvPr/>
          </p:nvSpPr>
          <p:spPr bwMode="auto">
            <a:xfrm>
              <a:off x="204" y="629"/>
              <a:ext cx="0" cy="3445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18000" tIns="18000" rIns="18000" bIns="18000"/>
            <a:lstStyle/>
            <a:p>
              <a:endParaRPr lang="zh-CN" altLang="en-US"/>
            </a:p>
          </p:txBody>
        </p:sp>
        <p:sp>
          <p:nvSpPr>
            <p:cNvPr id="32806" name="Line 39"/>
            <p:cNvSpPr>
              <a:spLocks noChangeShapeType="1"/>
            </p:cNvSpPr>
            <p:nvPr/>
          </p:nvSpPr>
          <p:spPr bwMode="auto">
            <a:xfrm>
              <a:off x="818" y="629"/>
              <a:ext cx="0" cy="34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18000" tIns="18000" rIns="18000" bIns="18000"/>
            <a:lstStyle/>
            <a:p>
              <a:endParaRPr lang="zh-CN" altLang="en-US"/>
            </a:p>
          </p:txBody>
        </p:sp>
        <p:sp>
          <p:nvSpPr>
            <p:cNvPr id="32807" name="Line 40"/>
            <p:cNvSpPr>
              <a:spLocks noChangeShapeType="1"/>
            </p:cNvSpPr>
            <p:nvPr/>
          </p:nvSpPr>
          <p:spPr bwMode="auto">
            <a:xfrm>
              <a:off x="2401" y="629"/>
              <a:ext cx="0" cy="34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18000" tIns="18000" rIns="18000" bIns="18000"/>
            <a:lstStyle/>
            <a:p>
              <a:endParaRPr lang="zh-CN" altLang="en-US"/>
            </a:p>
          </p:txBody>
        </p:sp>
        <p:sp>
          <p:nvSpPr>
            <p:cNvPr id="32808" name="Line 41"/>
            <p:cNvSpPr>
              <a:spLocks noChangeShapeType="1"/>
            </p:cNvSpPr>
            <p:nvPr/>
          </p:nvSpPr>
          <p:spPr bwMode="auto">
            <a:xfrm>
              <a:off x="4140" y="618"/>
              <a:ext cx="0" cy="345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18000" tIns="18000" rIns="18000" bIns="18000"/>
            <a:lstStyle/>
            <a:p>
              <a:endParaRPr lang="zh-CN" altLang="en-US"/>
            </a:p>
          </p:txBody>
        </p:sp>
        <p:sp>
          <p:nvSpPr>
            <p:cNvPr id="32809" name="Line 42"/>
            <p:cNvSpPr>
              <a:spLocks noChangeShapeType="1"/>
            </p:cNvSpPr>
            <p:nvPr/>
          </p:nvSpPr>
          <p:spPr bwMode="auto">
            <a:xfrm>
              <a:off x="5568" y="629"/>
              <a:ext cx="0" cy="3445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18000" tIns="18000" rIns="18000" bIns="18000"/>
            <a:lstStyle/>
            <a:p>
              <a:endParaRPr lang="zh-CN" altLang="en-US"/>
            </a:p>
          </p:txBody>
        </p:sp>
      </p:grpSp>
      <p:sp>
        <p:nvSpPr>
          <p:cNvPr id="41005" name="Text Box 45"/>
          <p:cNvSpPr txBox="1">
            <a:spLocks noChangeArrowheads="1"/>
          </p:cNvSpPr>
          <p:nvPr/>
        </p:nvSpPr>
        <p:spPr bwMode="auto">
          <a:xfrm>
            <a:off x="457200" y="2971800"/>
            <a:ext cx="1465263" cy="57943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  <a:latin typeface="Calibri" pitchFamily="34" charset="0"/>
                <a:ea typeface="黑体" pitchFamily="49" charset="-122"/>
              </a:rPr>
              <a:t>次数多</a:t>
            </a:r>
          </a:p>
        </p:txBody>
      </p:sp>
      <p:sp>
        <p:nvSpPr>
          <p:cNvPr id="41006" name="Text Box 46"/>
          <p:cNvSpPr txBox="1">
            <a:spLocks noChangeArrowheads="1"/>
          </p:cNvSpPr>
          <p:nvPr/>
        </p:nvSpPr>
        <p:spPr bwMode="auto">
          <a:xfrm>
            <a:off x="457200" y="2286000"/>
            <a:ext cx="1752600" cy="57943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  <a:latin typeface="Calibri" pitchFamily="34" charset="0"/>
                <a:ea typeface="黑体" pitchFamily="49" charset="-122"/>
              </a:rPr>
              <a:t>时间早</a:t>
            </a:r>
          </a:p>
        </p:txBody>
      </p:sp>
      <p:sp>
        <p:nvSpPr>
          <p:cNvPr id="41007" name="Text Box 47"/>
          <p:cNvSpPr txBox="1">
            <a:spLocks noChangeArrowheads="1"/>
          </p:cNvSpPr>
          <p:nvPr/>
        </p:nvSpPr>
        <p:spPr bwMode="auto">
          <a:xfrm>
            <a:off x="381000" y="4114800"/>
            <a:ext cx="914400" cy="192087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FF00"/>
                </a:solidFill>
                <a:latin typeface="Calibri" pitchFamily="34" charset="0"/>
                <a:ea typeface="黑体" pitchFamily="49" charset="-122"/>
              </a:rPr>
              <a:t>规模大</a:t>
            </a:r>
          </a:p>
        </p:txBody>
      </p:sp>
      <p:sp>
        <p:nvSpPr>
          <p:cNvPr id="41008" name="Text Box 48"/>
          <p:cNvSpPr txBox="1">
            <a:spLocks noChangeArrowheads="1"/>
          </p:cNvSpPr>
          <p:nvPr/>
        </p:nvSpPr>
        <p:spPr bwMode="auto">
          <a:xfrm>
            <a:off x="533400" y="1600200"/>
            <a:ext cx="1524000" cy="57943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  <a:latin typeface="Calibri" pitchFamily="34" charset="0"/>
                <a:ea typeface="黑体" pitchFamily="49" charset="-122"/>
              </a:rPr>
              <a:t>范围广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1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1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1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5" grpId="0" animBg="1"/>
      <p:bldP spid="41006" grpId="0" animBg="1"/>
      <p:bldP spid="41007" grpId="0" animBg="1"/>
      <p:bldP spid="4100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2" descr="9b1156ff7aca4394adc3aa06fa32fd35_jupiter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50"/>
            <a:ext cx="9144000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42938" y="1000125"/>
            <a:ext cx="7929562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600" b="1">
                <a:solidFill>
                  <a:srgbClr val="FFFF00"/>
                </a:solidFill>
                <a:latin typeface="隶书"/>
                <a:ea typeface="隶书"/>
                <a:cs typeface="隶书"/>
              </a:rPr>
              <a:t>结论：</a:t>
            </a:r>
            <a:endParaRPr lang="en-US" altLang="zh-CN" sz="6600" b="1">
              <a:solidFill>
                <a:srgbClr val="FFFF00"/>
              </a:solidFill>
              <a:latin typeface="隶书"/>
              <a:ea typeface="隶书"/>
              <a:cs typeface="隶书"/>
            </a:endParaRPr>
          </a:p>
          <a:p>
            <a:endParaRPr lang="en-US" altLang="zh-CN" sz="6600" b="1">
              <a:solidFill>
                <a:srgbClr val="FFFF00"/>
              </a:solidFill>
              <a:latin typeface="隶书"/>
              <a:ea typeface="隶书"/>
              <a:cs typeface="隶书"/>
            </a:endParaRPr>
          </a:p>
          <a:p>
            <a:r>
              <a:rPr lang="en-US" altLang="zh-CN" sz="6600" b="1">
                <a:solidFill>
                  <a:srgbClr val="FFFF00"/>
                </a:solidFill>
                <a:latin typeface="隶书"/>
                <a:ea typeface="隶书"/>
                <a:cs typeface="隶书"/>
              </a:rPr>
              <a:t>   </a:t>
            </a:r>
            <a:r>
              <a:rPr lang="zh-CN" altLang="en-US" sz="6600" b="1">
                <a:solidFill>
                  <a:srgbClr val="FFFF00"/>
                </a:solidFill>
                <a:latin typeface="隶书"/>
                <a:ea typeface="隶书"/>
                <a:cs typeface="隶书"/>
              </a:rPr>
              <a:t>郑和下西洋是世界航海史上的壮举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285750" y="500063"/>
            <a:ext cx="8569325" cy="6034087"/>
            <a:chOff x="285720" y="500042"/>
            <a:chExt cx="8569325" cy="6034088"/>
          </a:xfrm>
        </p:grpSpPr>
        <p:pic>
          <p:nvPicPr>
            <p:cNvPr id="35842" name="Picture 2" descr="09030223006e26c537877a5a59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85720" y="500042"/>
              <a:ext cx="8569325" cy="6034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1103283" y="1428729"/>
              <a:ext cx="7078662" cy="421481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txBody>
            <a:bodyPr vert="eaVert">
              <a:spAutoFit/>
            </a:bodyPr>
            <a:lstStyle/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latin typeface="+mn-lt"/>
                  <a:ea typeface="+mn-ea"/>
                </a:rPr>
                <a:t>     </a:t>
              </a:r>
              <a:r>
                <a:rPr lang="zh-CN" altLang="en-US" sz="2800" b="1" dirty="0">
                  <a:latin typeface="+mn-lt"/>
                  <a:ea typeface="+mn-ea"/>
                </a:rPr>
                <a:t>明朝皇帝是奉天乘命上</a:t>
              </a:r>
              <a:endParaRPr lang="en-US" altLang="zh-CN" sz="2800" b="1" dirty="0">
                <a:latin typeface="+mn-lt"/>
                <a:ea typeface="+mn-ea"/>
              </a:endParaRPr>
            </a:p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latin typeface="+mn-lt"/>
                  <a:ea typeface="+mn-ea"/>
                </a:rPr>
                <a:t>邦大国之君，是奉“天命</a:t>
              </a:r>
              <a:endParaRPr lang="en-US" altLang="zh-CN" sz="2800" b="1" dirty="0">
                <a:latin typeface="+mn-lt"/>
                <a:ea typeface="+mn-ea"/>
              </a:endParaRPr>
            </a:p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latin typeface="+mn-lt"/>
                  <a:ea typeface="+mn-ea"/>
                </a:rPr>
                <a:t>天君”的旨意来管理天下</a:t>
              </a:r>
              <a:endParaRPr lang="en-US" altLang="zh-CN" sz="2800" b="1" dirty="0">
                <a:latin typeface="+mn-lt"/>
                <a:ea typeface="+mn-ea"/>
              </a:endParaRPr>
            </a:p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latin typeface="+mn-lt"/>
                  <a:ea typeface="+mn-ea"/>
                </a:rPr>
                <a:t>的，今天我特别派遣郑和</a:t>
              </a:r>
              <a:endParaRPr lang="en-US" altLang="zh-CN" sz="2800" b="1" dirty="0">
                <a:latin typeface="+mn-lt"/>
                <a:ea typeface="+mn-ea"/>
              </a:endParaRPr>
            </a:p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latin typeface="+mn-lt"/>
                  <a:ea typeface="+mn-ea"/>
                </a:rPr>
                <a:t>告诉大家我的想法</a:t>
              </a:r>
              <a:r>
                <a:rPr lang="en-US" altLang="zh-CN" sz="2800" b="1" dirty="0">
                  <a:latin typeface="+mn-lt"/>
                  <a:ea typeface="+mn-ea"/>
                </a:rPr>
                <a:t>,</a:t>
              </a:r>
              <a:r>
                <a:rPr lang="zh-CN" altLang="en-US" sz="2800" b="1" dirty="0">
                  <a:latin typeface="+mn-lt"/>
                  <a:ea typeface="+mn-ea"/>
                </a:rPr>
                <a:t>你们都</a:t>
              </a:r>
              <a:endParaRPr lang="en-US" altLang="zh-CN" sz="2800" b="1" dirty="0">
                <a:latin typeface="+mn-lt"/>
                <a:ea typeface="+mn-ea"/>
              </a:endParaRPr>
            </a:p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latin typeface="+mn-lt"/>
                  <a:ea typeface="+mn-ea"/>
                </a:rPr>
                <a:t>要遵照明朝皇帝说的去做</a:t>
              </a:r>
              <a:r>
                <a:rPr lang="en-US" altLang="zh-CN" sz="2800" b="1" dirty="0">
                  <a:latin typeface="+mn-lt"/>
                  <a:ea typeface="+mn-ea"/>
                </a:rPr>
                <a:t>,</a:t>
              </a:r>
            </a:p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latin typeface="+mn-lt"/>
                  <a:ea typeface="+mn-ea"/>
                </a:rPr>
                <a:t>各国之间不可以众欺寡，</a:t>
              </a:r>
              <a:endParaRPr lang="en-US" altLang="zh-CN" sz="2800" b="1" dirty="0">
                <a:latin typeface="+mn-lt"/>
                <a:ea typeface="+mn-ea"/>
              </a:endParaRPr>
            </a:p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latin typeface="+mn-lt"/>
                  <a:ea typeface="+mn-ea"/>
                </a:rPr>
                <a:t>以强凌弱，要共享天下太</a:t>
              </a:r>
              <a:endParaRPr lang="en-US" altLang="zh-CN" sz="2800" b="1" dirty="0">
                <a:latin typeface="+mn-lt"/>
                <a:ea typeface="+mn-ea"/>
              </a:endParaRPr>
            </a:p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latin typeface="+mn-lt"/>
                  <a:ea typeface="+mn-ea"/>
                </a:rPr>
                <a:t>平之福。如果奉召前来朝</a:t>
              </a:r>
              <a:endParaRPr lang="en-US" altLang="zh-CN" sz="2800" b="1" dirty="0">
                <a:latin typeface="+mn-lt"/>
                <a:ea typeface="+mn-ea"/>
              </a:endParaRPr>
            </a:p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latin typeface="+mn-lt"/>
                  <a:ea typeface="+mn-ea"/>
                </a:rPr>
                <a:t>贡，则礼尚往来，一律从</a:t>
              </a:r>
              <a:endParaRPr lang="en-US" altLang="zh-CN" sz="2800" b="1" dirty="0">
                <a:latin typeface="+mn-lt"/>
                <a:ea typeface="+mn-ea"/>
              </a:endParaRPr>
            </a:p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latin typeface="+mn-lt"/>
                  <a:ea typeface="+mn-ea"/>
                </a:rPr>
                <a:t>优赏赐。</a:t>
              </a:r>
              <a:endParaRPr lang="zh-CN" altLang="en-US" sz="2800" b="1" dirty="0">
                <a:solidFill>
                  <a:srgbClr val="000000"/>
                </a:solidFill>
                <a:latin typeface="+mn-lt"/>
                <a:ea typeface="黑体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9" descr="邮票-_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1000125"/>
            <a:ext cx="3616325" cy="507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 descr="邮票-4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0" y="1071563"/>
            <a:ext cx="3330575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1" descr="20160613111600865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2938"/>
            <a:ext cx="9144000" cy="486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矩形 2"/>
          <p:cNvSpPr>
            <a:spLocks noChangeArrowheads="1"/>
          </p:cNvSpPr>
          <p:nvPr/>
        </p:nvSpPr>
        <p:spPr bwMode="auto">
          <a:xfrm>
            <a:off x="1143000" y="5715000"/>
            <a:ext cx="68532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latin typeface="黑体" pitchFamily="49" charset="-122"/>
                <a:ea typeface="黑体" pitchFamily="49" charset="-122"/>
              </a:rPr>
              <a:t>明朝永乐帝朱棣接见使臣场景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3"/>
          <p:cNvSpPr>
            <a:spLocks noChangeArrowheads="1"/>
          </p:cNvSpPr>
          <p:nvPr/>
        </p:nvSpPr>
        <p:spPr bwMode="auto">
          <a:xfrm>
            <a:off x="928688" y="2071688"/>
            <a:ext cx="957262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玄</a:t>
            </a:r>
            <a:endParaRPr lang="en-US" altLang="zh-CN" sz="4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奘</a:t>
            </a:r>
            <a:endParaRPr lang="en-US" altLang="zh-CN" sz="4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西</a:t>
            </a:r>
            <a:endParaRPr lang="en-US" altLang="zh-CN" sz="4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行 </a:t>
            </a:r>
          </a:p>
        </p:txBody>
      </p:sp>
      <p:pic>
        <p:nvPicPr>
          <p:cNvPr id="15362" name="图片 6" descr="af0198051434227902c4c74dd9490b1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25" y="357188"/>
            <a:ext cx="4759325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4"/>
          <p:cNvSpPr>
            <a:spLocks noChangeArrowheads="1"/>
          </p:cNvSpPr>
          <p:nvPr/>
        </p:nvSpPr>
        <p:spPr bwMode="auto">
          <a:xfrm>
            <a:off x="0" y="2357438"/>
            <a:ext cx="9144000" cy="2187575"/>
          </a:xfrm>
          <a:prstGeom prst="rect">
            <a:avLst/>
          </a:prstGeom>
          <a:noFill/>
          <a:ln w="50800" cmpd="thickThin">
            <a:solidFill>
              <a:schemeClr val="tx1"/>
            </a:solidFill>
            <a:miter lim="800000"/>
            <a:headEnd/>
            <a:tailEnd/>
          </a:ln>
        </p:spPr>
        <p:txBody>
          <a:bodyPr lIns="108000" tIns="108000" rIns="108000" bIns="10800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zh-CN" sz="3200" b="1" dirty="0">
                <a:latin typeface="楷体_GB2312" pitchFamily="49" charset="-122"/>
                <a:ea typeface="楷体_GB2312" pitchFamily="49" charset="-122"/>
              </a:rPr>
              <a:t>据不完全统计</a:t>
            </a:r>
            <a:r>
              <a:rPr lang="zh-CN" altLang="zh-CN" sz="3200" b="1" dirty="0">
                <a:latin typeface="楷体_GB2312" pitchFamily="49" charset="-122"/>
                <a:ea typeface="楷体_GB2312" pitchFamily="49" charset="-122"/>
              </a:rPr>
              <a:t>，在永乐年间，有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60</a:t>
            </a:r>
            <a:r>
              <a:rPr lang="zh-CN" altLang="zh-CN" sz="3200" b="1" dirty="0">
                <a:latin typeface="楷体_GB2312" pitchFamily="49" charset="-122"/>
                <a:ea typeface="楷体_GB2312" pitchFamily="49" charset="-122"/>
              </a:rPr>
              <a:t>个国家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245</a:t>
            </a:r>
            <a:r>
              <a:rPr lang="zh-CN" altLang="zh-CN" sz="3200" b="1" dirty="0">
                <a:latin typeface="楷体_GB2312" pitchFamily="49" charset="-122"/>
                <a:ea typeface="楷体_GB2312" pitchFamily="49" charset="-122"/>
              </a:rPr>
              <a:t>次访问中国，</a:t>
            </a:r>
            <a:r>
              <a:rPr lang="zh-CN" altLang="zh-CN" sz="3200" b="1" dirty="0">
                <a:latin typeface="楷体_GB2312" pitchFamily="49" charset="-122"/>
                <a:ea typeface="楷体_GB2312" pitchFamily="49" charset="-122"/>
              </a:rPr>
              <a:t>其中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六</a:t>
            </a:r>
            <a:r>
              <a:rPr lang="zh-CN" altLang="zh-CN" sz="3200" b="1" dirty="0">
                <a:latin typeface="楷体_GB2312" pitchFamily="49" charset="-122"/>
                <a:ea typeface="楷体_GB2312" pitchFamily="49" charset="-122"/>
              </a:rPr>
              <a:t>个国家的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八</a:t>
            </a:r>
            <a:r>
              <a:rPr lang="zh-CN" altLang="zh-CN" sz="3200" b="1" dirty="0">
                <a:latin typeface="楷体_GB2312" pitchFamily="49" charset="-122"/>
                <a:ea typeface="楷体_GB2312" pitchFamily="49" charset="-122"/>
              </a:rPr>
              <a:t>位国王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九</a:t>
            </a:r>
            <a:r>
              <a:rPr lang="zh-CN" altLang="zh-CN" sz="3200" b="1" dirty="0">
                <a:latin typeface="楷体_GB2312" pitchFamily="49" charset="-122"/>
                <a:ea typeface="楷体_GB2312" pitchFamily="49" charset="-122"/>
              </a:rPr>
              <a:t>人次访问中国。</a:t>
            </a:r>
            <a:endParaRPr lang="en-US" altLang="zh-CN" sz="3200" b="1" dirty="0">
              <a:latin typeface="楷体_GB2312" pitchFamily="49" charset="-122"/>
              <a:ea typeface="楷体_GB2312" pitchFamily="49" charset="-122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+mn-ea"/>
                <a:ea typeface="+mn-ea"/>
              </a:rPr>
              <a:t>——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张岂之主编：</a:t>
            </a:r>
            <a:r>
              <a:rPr lang="zh-CN" altLang="zh-CN" sz="3200" b="1" dirty="0">
                <a:latin typeface="楷体_GB2312" pitchFamily="49" charset="-122"/>
                <a:ea typeface="楷体_GB2312" pitchFamily="49" charset="-122"/>
              </a:rPr>
              <a:t>《中国历史·元明清卷》</a:t>
            </a:r>
            <a:endParaRPr lang="en-US" altLang="zh-CN" sz="32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1509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357313"/>
            <a:ext cx="914400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0"/>
            <a:ext cx="9144000" cy="13239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、郑和下西洋意义之一</a:t>
            </a:r>
            <a:endParaRPr lang="en-US" altLang="zh-CN" sz="4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       ——  </a:t>
            </a:r>
            <a:r>
              <a: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扩大交往，加强联系</a:t>
            </a:r>
            <a:endParaRPr lang="en-US" altLang="zh-CN" sz="4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10" descr="邮票-3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1428750"/>
            <a:ext cx="3357562" cy="606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0" y="0"/>
            <a:ext cx="9144000" cy="13239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、郑和下西洋意义之二</a:t>
            </a:r>
            <a:endParaRPr lang="en-US" altLang="zh-CN" sz="4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            </a:t>
            </a:r>
            <a:r>
              <a:rPr lang="en-US" altLang="zh-CN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——</a:t>
            </a:r>
            <a:r>
              <a: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贸易与文化交流</a:t>
            </a:r>
            <a:endParaRPr lang="zh-CN" altLang="en-US" sz="4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286250" y="1500188"/>
            <a:ext cx="4357688" cy="4894262"/>
          </a:xfrm>
          <a:prstGeom prst="rect">
            <a:avLst/>
          </a:prstGeom>
          <a:noFill/>
          <a:ln w="38100" cmpd="thickThin">
            <a:solidFill>
              <a:schemeClr val="tx1"/>
            </a:solidFill>
            <a:miter lim="800000"/>
            <a:headEnd/>
            <a:tailEnd/>
          </a:ln>
        </p:spPr>
        <p:txBody>
          <a:bodyPr tIns="180000" bIns="180000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携归</a:t>
            </a:r>
            <a:r>
              <a:rPr lang="zh-CN" altLang="zh-CN" sz="3200" b="1" dirty="0">
                <a:latin typeface="楷体_GB2312" pitchFamily="49" charset="-122"/>
                <a:ea typeface="楷体_GB2312" pitchFamily="49" charset="-122"/>
              </a:rPr>
              <a:t>的土特产品</a:t>
            </a:r>
            <a:endParaRPr lang="en-US" altLang="zh-CN" sz="3200" b="1" dirty="0">
              <a:latin typeface="楷体_GB2312" pitchFamily="49" charset="-122"/>
              <a:ea typeface="楷体_GB2312" pitchFamily="49" charset="-122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200" b="1" dirty="0">
                <a:latin typeface="楷体_GB2312" pitchFamily="49" charset="-122"/>
                <a:ea typeface="楷体_GB2312" pitchFamily="49" charset="-122"/>
              </a:rPr>
              <a:t>应有尽有，其中不少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是</a:t>
            </a:r>
            <a:endParaRPr lang="en-US" altLang="zh-CN" sz="3200" b="1" dirty="0">
              <a:latin typeface="楷体_GB2312" pitchFamily="49" charset="-122"/>
              <a:ea typeface="楷体_GB2312" pitchFamily="49" charset="-122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200" b="1" dirty="0">
                <a:latin typeface="楷体_GB2312" pitchFamily="49" charset="-122"/>
                <a:ea typeface="楷体_GB2312" pitchFamily="49" charset="-122"/>
              </a:rPr>
              <a:t>奇货重宝和珍禽异兽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等</a:t>
            </a:r>
            <a:r>
              <a:rPr lang="zh-CN" altLang="zh-CN" sz="3200" b="1" dirty="0">
                <a:latin typeface="楷体_GB2312" pitchFamily="49" charset="-122"/>
                <a:ea typeface="楷体_GB2312" pitchFamily="49" charset="-122"/>
              </a:rPr>
              <a:t>，</a:t>
            </a:r>
            <a:endParaRPr lang="en-US" altLang="zh-CN" sz="3200" b="1" dirty="0">
              <a:latin typeface="楷体_GB2312" pitchFamily="49" charset="-122"/>
              <a:ea typeface="楷体_GB2312" pitchFamily="49" charset="-122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200" b="1" dirty="0">
                <a:latin typeface="楷体_GB2312" pitchFamily="49" charset="-122"/>
                <a:ea typeface="楷体_GB2312" pitchFamily="49" charset="-122"/>
              </a:rPr>
              <a:t>如珍珠、珊瑚、宝石、</a:t>
            </a:r>
            <a:endParaRPr lang="en-US" altLang="zh-CN" sz="3200" b="1" dirty="0">
              <a:latin typeface="楷体_GB2312" pitchFamily="49" charset="-122"/>
              <a:ea typeface="楷体_GB2312" pitchFamily="49" charset="-122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200" b="1" dirty="0">
                <a:latin typeface="楷体_GB2312" pitchFamily="49" charset="-122"/>
                <a:ea typeface="楷体_GB2312" pitchFamily="49" charset="-122"/>
              </a:rPr>
              <a:t>香料；麒麟（长颈鹿）、</a:t>
            </a:r>
            <a:endParaRPr lang="en-US" altLang="zh-CN" sz="3200" b="1" dirty="0">
              <a:latin typeface="楷体_GB2312" pitchFamily="49" charset="-122"/>
              <a:ea typeface="楷体_GB2312" pitchFamily="49" charset="-122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200" b="1" dirty="0">
                <a:latin typeface="楷体_GB2312" pitchFamily="49" charset="-122"/>
                <a:ea typeface="楷体_GB2312" pitchFamily="49" charset="-122"/>
              </a:rPr>
              <a:t>狮子、鸵鸟之类。</a:t>
            </a:r>
            <a:endParaRPr lang="en-US" altLang="zh-CN" sz="3200" b="1" dirty="0">
              <a:latin typeface="楷体_GB2312" pitchFamily="49" charset="-122"/>
              <a:ea typeface="楷体_GB2312" pitchFamily="49" charset="-122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+mn-ea"/>
                <a:ea typeface="+mn-ea"/>
              </a:rPr>
              <a:t>——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张岂之主编：</a:t>
            </a:r>
            <a:endParaRPr lang="en-US" altLang="zh-CN" sz="3200" b="1" dirty="0">
              <a:latin typeface="楷体_GB2312" pitchFamily="49" charset="-122"/>
              <a:ea typeface="楷体_GB2312" pitchFamily="49" charset="-122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中国历史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·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元明清卷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》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" name="图片 4" descr="4_meitu_2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0" y="1500188"/>
            <a:ext cx="4286250" cy="508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6" descr="明朝南洋华侨分布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1357313"/>
            <a:ext cx="7929563" cy="468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Text Box 7"/>
          <p:cNvSpPr txBox="1">
            <a:spLocks noChangeArrowheads="1"/>
          </p:cNvSpPr>
          <p:nvPr/>
        </p:nvSpPr>
        <p:spPr bwMode="auto">
          <a:xfrm>
            <a:off x="1357313" y="5929313"/>
            <a:ext cx="6357937" cy="647700"/>
          </a:xfrm>
          <a:prstGeom prst="rect">
            <a:avLst/>
          </a:prstGeom>
          <a:solidFill>
            <a:srgbClr val="0000FF"/>
          </a:solidFill>
          <a:ln w="9525">
            <a:solidFill>
              <a:srgbClr val="FFC000"/>
            </a:solidFill>
            <a:miter lim="800000"/>
            <a:headEnd/>
            <a:tailEnd/>
          </a:ln>
        </p:spPr>
        <p:txBody>
          <a:bodyPr bIns="108000">
            <a:spAutoFit/>
          </a:bodyPr>
          <a:lstStyle/>
          <a:p>
            <a:pPr algn="ctr"/>
            <a:r>
              <a:rPr kumimoji="1" lang="zh-CN" altLang="en-US" sz="32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明朝东南亚地区华侨分布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0" y="0"/>
            <a:ext cx="9144000" cy="13239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、郑和下西洋意义之三</a:t>
            </a:r>
            <a:endParaRPr lang="en-US" altLang="zh-CN" sz="4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   ——</a:t>
            </a:r>
            <a:r>
              <a: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促进南洋地区社会经济发展</a:t>
            </a:r>
            <a:r>
              <a:rPr lang="en-US" altLang="zh-CN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</a:t>
            </a: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81" name="组合 1"/>
          <p:cNvGrpSpPr>
            <a:grpSpLocks/>
          </p:cNvGrpSpPr>
          <p:nvPr/>
        </p:nvGrpSpPr>
        <p:grpSpPr bwMode="auto">
          <a:xfrm>
            <a:off x="0" y="0"/>
            <a:ext cx="4357688" cy="3497263"/>
            <a:chOff x="395536" y="663000"/>
            <a:chExt cx="4390259" cy="4099057"/>
          </a:xfrm>
        </p:grpSpPr>
        <p:sp>
          <p:nvSpPr>
            <p:cNvPr id="46091" name="矩形 2"/>
            <p:cNvSpPr>
              <a:spLocks noChangeArrowheads="1"/>
            </p:cNvSpPr>
            <p:nvPr/>
          </p:nvSpPr>
          <p:spPr bwMode="auto">
            <a:xfrm>
              <a:off x="1421029" y="4220881"/>
              <a:ext cx="2367891" cy="541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400" b="1">
                  <a:latin typeface="黑体" pitchFamily="49" charset="-122"/>
                  <a:ea typeface="黑体" pitchFamily="49" charset="-122"/>
                </a:rPr>
                <a:t>柬埔寨三保公庙</a:t>
              </a:r>
            </a:p>
          </p:txBody>
        </p:sp>
        <p:pic>
          <p:nvPicPr>
            <p:cNvPr id="8" name="Picture 4" descr="IMG_267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89394" y="655854"/>
              <a:ext cx="4403503" cy="3630115"/>
            </a:xfrm>
            <a:prstGeom prst="rect">
              <a:avLst/>
            </a:prstGeom>
            <a:noFill/>
          </p:spPr>
        </p:pic>
      </p:grpSp>
      <p:grpSp>
        <p:nvGrpSpPr>
          <p:cNvPr id="46082" name="组合 4"/>
          <p:cNvGrpSpPr>
            <a:grpSpLocks/>
          </p:cNvGrpSpPr>
          <p:nvPr/>
        </p:nvGrpSpPr>
        <p:grpSpPr bwMode="auto">
          <a:xfrm>
            <a:off x="4429125" y="0"/>
            <a:ext cx="4562475" cy="3455988"/>
            <a:chOff x="3995935" y="2564114"/>
            <a:chExt cx="4562805" cy="3456483"/>
          </a:xfrm>
        </p:grpSpPr>
        <p:sp>
          <p:nvSpPr>
            <p:cNvPr id="46089" name="矩形 9"/>
            <p:cNvSpPr>
              <a:spLocks noChangeArrowheads="1"/>
            </p:cNvSpPr>
            <p:nvPr/>
          </p:nvSpPr>
          <p:spPr bwMode="auto">
            <a:xfrm>
              <a:off x="4122396" y="5558919"/>
              <a:ext cx="4309882" cy="4616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400" b="1">
                  <a:latin typeface="黑体" pitchFamily="49" charset="-122"/>
                  <a:ea typeface="黑体" pitchFamily="49" charset="-122"/>
                </a:rPr>
                <a:t>印度尼西亚三宝垄三保洞</a:t>
              </a:r>
            </a:p>
          </p:txBody>
        </p:sp>
        <p:pic>
          <p:nvPicPr>
            <p:cNvPr id="7" name="图片 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992507" y="2558017"/>
              <a:ext cx="4572331" cy="3048437"/>
            </a:xfrm>
            <a:prstGeom prst="rect">
              <a:avLst/>
            </a:prstGeom>
            <a:noFill/>
          </p:spPr>
        </p:pic>
      </p:grpSp>
      <p:grpSp>
        <p:nvGrpSpPr>
          <p:cNvPr id="46083" name="组合 1"/>
          <p:cNvGrpSpPr>
            <a:grpSpLocks/>
          </p:cNvGrpSpPr>
          <p:nvPr/>
        </p:nvGrpSpPr>
        <p:grpSpPr bwMode="auto">
          <a:xfrm>
            <a:off x="214313" y="3429000"/>
            <a:ext cx="4032250" cy="5853113"/>
            <a:chOff x="539552" y="1219463"/>
            <a:chExt cx="4032115" cy="5853308"/>
          </a:xfrm>
        </p:grpSpPr>
        <p:pic>
          <p:nvPicPr>
            <p:cNvPr id="10" name="Picture 5" descr="马来西亚三宝洞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39552" y="1219463"/>
              <a:ext cx="4032115" cy="5853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39700" dir="2700000" algn="tl" rotWithShape="0">
                <a:srgbClr val="333333">
                  <a:alpha val="64999"/>
                </a:srgbClr>
              </a:outerShdw>
            </a:effectLst>
          </p:spPr>
        </p:pic>
        <p:sp>
          <p:nvSpPr>
            <p:cNvPr id="46088" name="矩形 2"/>
            <p:cNvSpPr>
              <a:spLocks noChangeArrowheads="1"/>
            </p:cNvSpPr>
            <p:nvPr/>
          </p:nvSpPr>
          <p:spPr bwMode="auto">
            <a:xfrm>
              <a:off x="1232215" y="4149415"/>
              <a:ext cx="2646789" cy="461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latin typeface="黑体" pitchFamily="49" charset="-122"/>
                  <a:ea typeface="黑体" pitchFamily="49" charset="-122"/>
                </a:rPr>
                <a:t>马来西亚三宝佛洞</a:t>
              </a:r>
            </a:p>
          </p:txBody>
        </p:sp>
      </p:grpSp>
      <p:grpSp>
        <p:nvGrpSpPr>
          <p:cNvPr id="46084" name="组合 14"/>
          <p:cNvGrpSpPr>
            <a:grpSpLocks/>
          </p:cNvGrpSpPr>
          <p:nvPr/>
        </p:nvGrpSpPr>
        <p:grpSpPr bwMode="auto">
          <a:xfrm>
            <a:off x="4429125" y="3609975"/>
            <a:ext cx="4357688" cy="3248025"/>
            <a:chOff x="2285984" y="2285992"/>
            <a:chExt cx="4000528" cy="3247747"/>
          </a:xfrm>
        </p:grpSpPr>
        <p:pic>
          <p:nvPicPr>
            <p:cNvPr id="16" name="图片 15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266048" y="2278475"/>
              <a:ext cx="4040549" cy="5510784"/>
            </a:xfrm>
            <a:prstGeom prst="rect">
              <a:avLst/>
            </a:prstGeom>
            <a:noFill/>
          </p:spPr>
        </p:pic>
        <p:sp>
          <p:nvSpPr>
            <p:cNvPr id="46086" name="TextBox 40"/>
            <p:cNvSpPr txBox="1">
              <a:spLocks noChangeArrowheads="1"/>
            </p:cNvSpPr>
            <p:nvPr/>
          </p:nvSpPr>
          <p:spPr bwMode="auto">
            <a:xfrm>
              <a:off x="2714612" y="5072074"/>
              <a:ext cx="302417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>
                  <a:latin typeface="黑体" pitchFamily="49" charset="-122"/>
                  <a:ea typeface="黑体" pitchFamily="49" charset="-122"/>
                </a:rPr>
                <a:t>马来西亚三宝井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2" descr="http://pic9.nipic.com/20100905/3367900_113641047167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80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0" name="WordArt 3"/>
          <p:cNvSpPr>
            <a:spLocks noChangeArrowheads="1" noChangeShapeType="1" noTextEdit="1"/>
          </p:cNvSpPr>
          <p:nvPr/>
        </p:nvSpPr>
        <p:spPr bwMode="auto">
          <a:xfrm>
            <a:off x="428625" y="428625"/>
            <a:ext cx="21336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4800" b="1" kern="1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华文行楷"/>
                <a:ea typeface="华文行楷"/>
              </a:rPr>
              <a:t>结论</a:t>
            </a:r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285750" y="2286000"/>
            <a:ext cx="9072563" cy="308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kumimoji="1" lang="en-US" altLang="zh-CN" sz="4000" b="1">
                <a:solidFill>
                  <a:srgbClr val="FFFF00"/>
                </a:solidFill>
                <a:latin typeface="楷体_GB2312"/>
                <a:ea typeface="楷体_GB2312"/>
                <a:cs typeface="楷体_GB2312"/>
              </a:rPr>
              <a:t>        </a:t>
            </a:r>
            <a:r>
              <a:rPr kumimoji="1" lang="en-US" altLang="zh-CN" sz="4800" b="1">
                <a:solidFill>
                  <a:srgbClr val="FFFF00"/>
                </a:solidFill>
                <a:latin typeface="Times New Roman" pitchFamily="18" charset="0"/>
                <a:ea typeface="黑体" pitchFamily="49" charset="-122"/>
              </a:rPr>
              <a:t>“</a:t>
            </a:r>
            <a:r>
              <a:rPr kumimoji="1" lang="zh-CN" altLang="en-US" sz="4800" b="1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郑和下西洋</a:t>
            </a:r>
            <a:r>
              <a:rPr kumimoji="1" lang="zh-CN" altLang="en-US" sz="4800" b="1">
                <a:solidFill>
                  <a:srgbClr val="FFFF00"/>
                </a:solidFill>
                <a:latin typeface="Times New Roman" pitchFamily="18" charset="0"/>
                <a:ea typeface="黑体" pitchFamily="49" charset="-122"/>
              </a:rPr>
              <a:t>”</a:t>
            </a:r>
            <a:r>
              <a:rPr kumimoji="1" lang="zh-CN" altLang="en-US" sz="4800" b="1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体现了明朝初期的</a:t>
            </a:r>
            <a:r>
              <a:rPr kumimoji="1" lang="zh-CN" altLang="en-US" sz="6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开放式</a:t>
            </a:r>
            <a:r>
              <a:rPr kumimoji="1" lang="zh-CN" altLang="en-US" sz="4800" b="1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的对外关系，体现了中国人民的智慧和勇敢。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0" y="2357438"/>
            <a:ext cx="864552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66700"/>
            <a:r>
              <a:rPr lang="en-US" altLang="zh-CN" sz="54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4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郑和第七次下西洋且病死</a:t>
            </a:r>
            <a:endParaRPr lang="en-US" altLang="zh-CN" sz="48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indent="266700"/>
            <a:r>
              <a:rPr lang="zh-CN" altLang="en-US" sz="4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途中后，明政府为什么不再组</a:t>
            </a:r>
            <a:endParaRPr lang="en-US" altLang="zh-CN" sz="48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indent="266700"/>
            <a:r>
              <a:rPr lang="zh-CN" altLang="en-US" sz="4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织第八次下西洋？</a:t>
            </a:r>
            <a:endParaRPr lang="zh-CN" altLang="en-US" sz="4800" b="1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49154" name="组合 7"/>
          <p:cNvGrpSpPr>
            <a:grpSpLocks/>
          </p:cNvGrpSpPr>
          <p:nvPr/>
        </p:nvGrpSpPr>
        <p:grpSpPr bwMode="auto">
          <a:xfrm rot="10800000">
            <a:off x="4910138" y="6143625"/>
            <a:ext cx="4233862" cy="306388"/>
            <a:chOff x="4429124" y="6286520"/>
            <a:chExt cx="4233890" cy="306388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4430711" y="6286520"/>
              <a:ext cx="3929089" cy="1588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4581525" y="6438920"/>
              <a:ext cx="3929088" cy="1588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4735513" y="6591320"/>
              <a:ext cx="3929089" cy="1588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155" name="组合 8"/>
          <p:cNvGrpSpPr>
            <a:grpSpLocks/>
          </p:cNvGrpSpPr>
          <p:nvPr/>
        </p:nvGrpSpPr>
        <p:grpSpPr bwMode="auto">
          <a:xfrm>
            <a:off x="0" y="214313"/>
            <a:ext cx="4233863" cy="306387"/>
            <a:chOff x="4429124" y="6286520"/>
            <a:chExt cx="4233890" cy="306388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4429124" y="6286520"/>
              <a:ext cx="3929088" cy="1587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4581525" y="6438920"/>
              <a:ext cx="3929088" cy="1587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4733926" y="6591321"/>
              <a:ext cx="3929088" cy="1587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9156" name="图片 12" descr="timg (3)_meitu_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2938"/>
            <a:ext cx="1857375" cy="185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714375" y="1643063"/>
            <a:ext cx="7704138" cy="3441700"/>
          </a:xfrm>
          <a:prstGeom prst="rect">
            <a:avLst/>
          </a:prstGeom>
          <a:noFill/>
          <a:ln w="38100" cmpd="sng">
            <a:noFill/>
            <a:prstDash val="sysDot"/>
            <a:miter lim="800000"/>
            <a:headEnd/>
            <a:tailEnd/>
          </a:ln>
          <a:effectLst/>
        </p:spPr>
        <p:txBody>
          <a:bodyPr lIns="108000" rIns="108000">
            <a:spAutoFit/>
          </a:bodyPr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i="1" u="sng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三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保下西洋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费钱粮数十万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，军民死且万计，纵得奇宝而归，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于国家何益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？此特一</a:t>
            </a:r>
            <a:r>
              <a:rPr lang="zh-CN" altLang="zh-CN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敝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政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。</a:t>
            </a:r>
          </a:p>
          <a:p>
            <a:pPr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zh-CN" sz="3200" b="1" dirty="0">
                <a:latin typeface="黑体" pitchFamily="49" charset="-122"/>
                <a:ea typeface="黑体" pitchFamily="49" charset="-122"/>
              </a:rPr>
              <a:t>（明）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严从简</a:t>
            </a:r>
            <a:r>
              <a:rPr lang="zh-CN" altLang="zh-CN" sz="3200" b="1" dirty="0">
                <a:latin typeface="黑体" pitchFamily="49" charset="-122"/>
                <a:ea typeface="黑体" pitchFamily="49" charset="-122"/>
              </a:rPr>
              <a:t>：</a:t>
            </a:r>
            <a:endParaRPr lang="en-US" altLang="zh-CN" sz="3200" b="1" dirty="0">
              <a:latin typeface="黑体" pitchFamily="49" charset="-122"/>
              <a:ea typeface="黑体" pitchFamily="49" charset="-122"/>
            </a:endParaRPr>
          </a:p>
          <a:p>
            <a:pPr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200" b="1" dirty="0">
                <a:latin typeface="黑体" pitchFamily="49" charset="-122"/>
                <a:ea typeface="黑体" pitchFamily="49" charset="-122"/>
              </a:rPr>
              <a:t>《殊域周咨录八卷·真腊》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28625" y="785813"/>
            <a:ext cx="4500563" cy="7080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郑和下西洋局限性</a:t>
            </a:r>
            <a:endParaRPr lang="zh-CN" altLang="en-US" sz="4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50179" name="组合 3"/>
          <p:cNvGrpSpPr>
            <a:grpSpLocks/>
          </p:cNvGrpSpPr>
          <p:nvPr/>
        </p:nvGrpSpPr>
        <p:grpSpPr bwMode="auto">
          <a:xfrm rot="10800000">
            <a:off x="4910138" y="6143625"/>
            <a:ext cx="4233862" cy="306388"/>
            <a:chOff x="4429124" y="6286520"/>
            <a:chExt cx="4233890" cy="306388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4430711" y="6286520"/>
              <a:ext cx="3929089" cy="1588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4581525" y="6438920"/>
              <a:ext cx="3929088" cy="1588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4735513" y="6591320"/>
              <a:ext cx="3929089" cy="1588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180" name="组合 7"/>
          <p:cNvGrpSpPr>
            <a:grpSpLocks/>
          </p:cNvGrpSpPr>
          <p:nvPr/>
        </p:nvGrpSpPr>
        <p:grpSpPr bwMode="auto">
          <a:xfrm>
            <a:off x="0" y="214313"/>
            <a:ext cx="4233863" cy="306387"/>
            <a:chOff x="4429124" y="6286520"/>
            <a:chExt cx="4233890" cy="306388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4429124" y="6286520"/>
              <a:ext cx="3929088" cy="1587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4581525" y="6438920"/>
              <a:ext cx="3929088" cy="1587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4733926" y="6591321"/>
              <a:ext cx="3929088" cy="1587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4"/>
          <p:cNvSpPr>
            <a:spLocks noChangeArrowheads="1"/>
          </p:cNvSpPr>
          <p:nvPr/>
        </p:nvSpPr>
        <p:spPr bwMode="auto">
          <a:xfrm>
            <a:off x="428625" y="2000250"/>
            <a:ext cx="8501063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kumimoji="1" lang="en-US" altLang="zh-CN" sz="4000" b="1">
                <a:solidFill>
                  <a:srgbClr val="FF3300"/>
                </a:solidFill>
                <a:latin typeface="楷体_GB2312"/>
                <a:ea typeface="楷体_GB2312"/>
                <a:cs typeface="楷体_GB2312"/>
              </a:rPr>
              <a:t>  </a:t>
            </a:r>
            <a:r>
              <a:rPr kumimoji="1" lang="en-US" altLang="zh-CN" sz="6000" b="1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“</a:t>
            </a:r>
            <a:r>
              <a:rPr kumimoji="1" lang="zh-CN" altLang="en-US" sz="6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郑和之后再无郑和</a:t>
            </a:r>
            <a:r>
              <a:rPr kumimoji="1" lang="en-US" altLang="zh-CN" sz="6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”</a:t>
            </a:r>
          </a:p>
          <a:p>
            <a:pPr algn="just">
              <a:lnSpc>
                <a:spcPct val="120000"/>
              </a:lnSpc>
            </a:pPr>
            <a:r>
              <a:rPr kumimoji="1" lang="en-US" altLang="zh-CN" sz="6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      ----</a:t>
            </a:r>
            <a:r>
              <a:rPr kumimoji="1" lang="zh-CN" altLang="en-US" sz="6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梁启超</a:t>
            </a:r>
          </a:p>
        </p:txBody>
      </p:sp>
      <p:pic>
        <p:nvPicPr>
          <p:cNvPr id="3" name="小娟&amp;山谷里的居民+Secret Garden - 天空之城(吟唱版)+Song From A Secret Garde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072438" y="57864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82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5" name="魔戒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172450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0" name="图片 12" descr="图片2_meitu_3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6"/>
          <p:cNvGrpSpPr>
            <a:grpSpLocks/>
          </p:cNvGrpSpPr>
          <p:nvPr/>
        </p:nvGrpSpPr>
        <p:grpSpPr bwMode="auto">
          <a:xfrm>
            <a:off x="4356100" y="0"/>
            <a:ext cx="4787900" cy="6858000"/>
            <a:chOff x="0" y="0"/>
            <a:chExt cx="4788004" cy="6858000"/>
          </a:xfrm>
        </p:grpSpPr>
        <p:pic>
          <p:nvPicPr>
            <p:cNvPr id="53255" name="图片 9" descr="2-1.jpg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0" y="0"/>
              <a:ext cx="4788004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3256" name="Text Box 3"/>
            <p:cNvSpPr txBox="1">
              <a:spLocks noChangeArrowheads="1"/>
            </p:cNvSpPr>
            <p:nvPr/>
          </p:nvSpPr>
          <p:spPr bwMode="auto">
            <a:xfrm>
              <a:off x="1571668" y="1428736"/>
              <a:ext cx="1015663" cy="2571767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5400000"/>
            </a:gradFill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5400" b="1">
                  <a:latin typeface="Calibri" pitchFamily="34" charset="0"/>
                </a:rPr>
                <a:t>   </a:t>
              </a:r>
              <a:r>
                <a:rPr lang="zh-CN" altLang="en-US" sz="5400" b="1">
                  <a:latin typeface="黑体" pitchFamily="49" charset="-122"/>
                  <a:ea typeface="黑体" pitchFamily="49" charset="-122"/>
                </a:rPr>
                <a:t>锁国</a:t>
              </a:r>
            </a:p>
          </p:txBody>
        </p:sp>
      </p:grpSp>
      <p:grpSp>
        <p:nvGrpSpPr>
          <p:cNvPr id="3" name="组合 17"/>
          <p:cNvGrpSpPr>
            <a:grpSpLocks/>
          </p:cNvGrpSpPr>
          <p:nvPr/>
        </p:nvGrpSpPr>
        <p:grpSpPr bwMode="auto">
          <a:xfrm>
            <a:off x="0" y="0"/>
            <a:ext cx="4629150" cy="6858000"/>
            <a:chOff x="4729974" y="0"/>
            <a:chExt cx="4628372" cy="6858000"/>
          </a:xfrm>
        </p:grpSpPr>
        <p:pic>
          <p:nvPicPr>
            <p:cNvPr id="53253" name="图片 10" descr="2-2.jpg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729974" y="0"/>
              <a:ext cx="4628372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3254" name="Text Box 3"/>
            <p:cNvSpPr txBox="1">
              <a:spLocks noChangeArrowheads="1"/>
            </p:cNvSpPr>
            <p:nvPr/>
          </p:nvSpPr>
          <p:spPr bwMode="auto">
            <a:xfrm>
              <a:off x="6643702" y="1500174"/>
              <a:ext cx="1015663" cy="2571767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5400000"/>
            </a:gradFill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5400" b="1">
                  <a:latin typeface="Calibri" pitchFamily="34" charset="0"/>
                </a:rPr>
                <a:t>   </a:t>
              </a:r>
              <a:r>
                <a:rPr lang="zh-CN" altLang="en-US" sz="5400" b="1">
                  <a:latin typeface="黑体" pitchFamily="49" charset="-122"/>
                  <a:ea typeface="黑体" pitchFamily="49" charset="-122"/>
                </a:rPr>
                <a:t>闭关</a:t>
              </a:r>
            </a:p>
          </p:txBody>
        </p:sp>
      </p:grp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395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ChangeArrowheads="1"/>
          </p:cNvSpPr>
          <p:nvPr/>
        </p:nvSpPr>
        <p:spPr bwMode="auto">
          <a:xfrm>
            <a:off x="642938" y="3214688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3600" b="1">
                <a:solidFill>
                  <a:srgbClr val="030305"/>
                </a:solidFill>
                <a:latin typeface="黑体" pitchFamily="49" charset="-122"/>
                <a:ea typeface="黑体" pitchFamily="49" charset="-122"/>
              </a:rPr>
              <a:t>2. </a:t>
            </a:r>
            <a:r>
              <a:rPr kumimoji="1" lang="zh-CN" altLang="en-US" sz="3600" b="1">
                <a:solidFill>
                  <a:srgbClr val="030305"/>
                </a:solidFill>
                <a:latin typeface="黑体" pitchFamily="49" charset="-122"/>
                <a:ea typeface="黑体" pitchFamily="49" charset="-122"/>
              </a:rPr>
              <a:t>闭关政策的主要表现有哪些？</a:t>
            </a:r>
            <a:r>
              <a:rPr kumimoji="1" lang="zh-CN" altLang="en-US" sz="3600" b="1">
                <a:solidFill>
                  <a:srgbClr val="030305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60419" name="Rectangle 3"/>
          <p:cNvSpPr>
            <a:spLocks noChangeArrowheads="1"/>
          </p:cNvSpPr>
          <p:nvPr/>
        </p:nvSpPr>
        <p:spPr bwMode="auto">
          <a:xfrm>
            <a:off x="642938" y="4429125"/>
            <a:ext cx="808037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tx2"/>
              </a:buClr>
              <a:buSzPct val="95000"/>
              <a:buFont typeface="Wingdings" pitchFamily="2" charset="2"/>
              <a:buNone/>
            </a:pPr>
            <a:r>
              <a:rPr kumimoji="1" lang="en-US" altLang="zh-CN" sz="3600" b="1">
                <a:solidFill>
                  <a:srgbClr val="030305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kumimoji="1" lang="zh-CN" altLang="en-US" sz="3600" b="1">
                <a:solidFill>
                  <a:srgbClr val="030305"/>
                </a:solidFill>
                <a:latin typeface="黑体" pitchFamily="49" charset="-122"/>
                <a:ea typeface="黑体" pitchFamily="49" charset="-122"/>
              </a:rPr>
              <a:t>、清朝的闭关政策对我国有什么影响？是利大于弊还是弊大于利？</a:t>
            </a:r>
            <a:br>
              <a:rPr kumimoji="1" lang="zh-CN" altLang="en-US" sz="3600" b="1">
                <a:solidFill>
                  <a:srgbClr val="030305"/>
                </a:solidFill>
                <a:latin typeface="黑体" pitchFamily="49" charset="-122"/>
                <a:ea typeface="黑体" pitchFamily="49" charset="-122"/>
              </a:rPr>
            </a:br>
            <a:r>
              <a:rPr kumimoji="1" lang="zh-CN" altLang="en-US" sz="3600" b="1">
                <a:solidFill>
                  <a:srgbClr val="030305"/>
                </a:solidFill>
                <a:latin typeface="黑体" pitchFamily="49" charset="-122"/>
                <a:ea typeface="黑体" pitchFamily="49" charset="-122"/>
              </a:rPr>
              <a:t>　　 </a:t>
            </a:r>
          </a:p>
        </p:txBody>
      </p:sp>
      <p:sp>
        <p:nvSpPr>
          <p:cNvPr id="60420" name="Rectangle 4"/>
          <p:cNvSpPr>
            <a:spLocks noChangeArrowheads="1"/>
          </p:cNvSpPr>
          <p:nvPr/>
        </p:nvSpPr>
        <p:spPr bwMode="auto">
          <a:xfrm>
            <a:off x="571500" y="1428750"/>
            <a:ext cx="79930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3600" b="1">
                <a:solidFill>
                  <a:srgbClr val="030305"/>
                </a:solidFill>
                <a:latin typeface="黑体" pitchFamily="49" charset="-122"/>
                <a:ea typeface="黑体" pitchFamily="49" charset="-122"/>
              </a:rPr>
              <a:t>1. </a:t>
            </a:r>
            <a:r>
              <a:rPr kumimoji="1" lang="zh-CN" altLang="en-US" sz="3600" b="1">
                <a:solidFill>
                  <a:srgbClr val="030305"/>
                </a:solidFill>
                <a:latin typeface="黑体" pitchFamily="49" charset="-122"/>
                <a:ea typeface="黑体" pitchFamily="49" charset="-122"/>
              </a:rPr>
              <a:t>什么是闭关锁国政策？清朝为什么要闭关锁国？</a:t>
            </a:r>
          </a:p>
        </p:txBody>
      </p:sp>
      <p:sp>
        <p:nvSpPr>
          <p:cNvPr id="54276" name="Text Box 6"/>
          <p:cNvSpPr txBox="1">
            <a:spLocks noChangeArrowheads="1"/>
          </p:cNvSpPr>
          <p:nvPr/>
        </p:nvSpPr>
        <p:spPr bwMode="auto">
          <a:xfrm>
            <a:off x="2214563" y="285750"/>
            <a:ext cx="9144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0000FF"/>
                </a:solidFill>
                <a:latin typeface="隶书"/>
                <a:ea typeface="隶书"/>
                <a:cs typeface="隶书"/>
              </a:rPr>
              <a:t>二、闭关政策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19" grpId="0"/>
      <p:bldP spid="604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3" descr="20161220124637_5977d08320ea1029ffeea953d9a69b20_6.jpe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1071563"/>
            <a:ext cx="7758112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矩形 4"/>
          <p:cNvSpPr>
            <a:spLocks noChangeArrowheads="1"/>
          </p:cNvSpPr>
          <p:nvPr/>
        </p:nvSpPr>
        <p:spPr bwMode="auto">
          <a:xfrm>
            <a:off x="3000375" y="5643563"/>
            <a:ext cx="2732088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鉴真东渡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0063" y="714375"/>
            <a:ext cx="5786437" cy="78581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altLang="zh-CN" sz="4000" b="1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4000" b="1" smtClean="0">
                <a:latin typeface="黑体" pitchFamily="49" charset="-122"/>
                <a:ea typeface="黑体" pitchFamily="49" charset="-122"/>
              </a:rPr>
              <a:t>、 什么是闭关政策</a:t>
            </a:r>
          </a:p>
          <a:p>
            <a:pPr>
              <a:buFont typeface="Arial" charset="0"/>
              <a:buNone/>
            </a:pPr>
            <a:r>
              <a:rPr lang="zh-CN" altLang="en-US" sz="4000" smtClean="0"/>
              <a:t>              </a:t>
            </a:r>
          </a:p>
        </p:txBody>
      </p:sp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571500" y="3214688"/>
            <a:ext cx="8229600" cy="19383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闭关政策指的是清政府限制和</a:t>
            </a:r>
            <a:endParaRPr kumimoji="1" lang="en-US" altLang="zh-CN" sz="4800" b="1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4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禁止海外贸易的政策。</a:t>
            </a: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914400" y="2000250"/>
            <a:ext cx="8229600" cy="6461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>
                <a:latin typeface="Times New Roman" pitchFamily="18" charset="0"/>
                <a:ea typeface="黑体" pitchFamily="49" charset="-122"/>
              </a:rPr>
              <a:t>“</a:t>
            </a:r>
            <a:r>
              <a:rPr kumimoji="1" lang="zh-CN" altLang="en-US" sz="3600" b="1">
                <a:latin typeface="黑体" pitchFamily="49" charset="-122"/>
                <a:ea typeface="黑体" pitchFamily="49" charset="-122"/>
              </a:rPr>
              <a:t>闭关</a:t>
            </a:r>
            <a:r>
              <a:rPr kumimoji="1" lang="zh-CN" altLang="en-US" sz="3600" b="1">
                <a:latin typeface="Times New Roman" pitchFamily="18" charset="0"/>
                <a:ea typeface="黑体" pitchFamily="49" charset="-122"/>
              </a:rPr>
              <a:t>”</a:t>
            </a:r>
            <a:r>
              <a:rPr kumimoji="1" lang="zh-CN" altLang="en-US" sz="3600" b="1">
                <a:latin typeface="黑体" pitchFamily="49" charset="-122"/>
                <a:ea typeface="黑体" pitchFamily="49" charset="-122"/>
              </a:rPr>
              <a:t>原意关闭城门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88900" y="1285875"/>
            <a:ext cx="9055100" cy="304641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+mn-lt"/>
                <a:ea typeface="+mn-ea"/>
              </a:rPr>
              <a:t>        清</a:t>
            </a:r>
            <a:r>
              <a:rPr lang="zh-CN" altLang="en-US" sz="3200" b="1" dirty="0">
                <a:latin typeface="+mn-lt"/>
                <a:ea typeface="+mn-ea"/>
              </a:rPr>
              <a:t>军入关后，一些抗清力量转入南洋一带，清政府担心这些人重新打回来。而这时西方殖民者在</a:t>
            </a:r>
            <a:r>
              <a:rPr lang="zh-CN" altLang="en-US" sz="3200" b="1" dirty="0">
                <a:latin typeface="+mn-lt"/>
                <a:ea typeface="+mn-ea"/>
              </a:rPr>
              <a:t>东南沿海</a:t>
            </a:r>
            <a:r>
              <a:rPr lang="zh-CN" altLang="en-US" sz="3200" b="1" dirty="0">
                <a:latin typeface="+mn-lt"/>
                <a:ea typeface="+mn-ea"/>
              </a:rPr>
              <a:t>经常进行海盗</a:t>
            </a:r>
            <a:r>
              <a:rPr lang="zh-CN" altLang="en-US" sz="3200" b="1" dirty="0">
                <a:latin typeface="+mn-lt"/>
                <a:ea typeface="+mn-ea"/>
              </a:rPr>
              <a:t>活动</a:t>
            </a:r>
            <a:r>
              <a:rPr lang="en-US" altLang="zh-CN" sz="3200" b="1" dirty="0">
                <a:latin typeface="+mn-lt"/>
                <a:ea typeface="+mn-ea"/>
              </a:rPr>
              <a:t>,</a:t>
            </a:r>
            <a:r>
              <a:rPr lang="zh-CN" altLang="en-US" sz="3200" b="1" dirty="0">
                <a:latin typeface="+mn-lt"/>
                <a:ea typeface="+mn-ea"/>
              </a:rPr>
              <a:t>甚至</a:t>
            </a:r>
            <a:r>
              <a:rPr lang="zh-CN" altLang="en-US" sz="3200" b="1" dirty="0">
                <a:latin typeface="+mn-lt"/>
                <a:ea typeface="+mn-ea"/>
              </a:rPr>
              <a:t>把炮艇开到中国沿海、内河，</a:t>
            </a:r>
            <a:r>
              <a:rPr lang="zh-CN" altLang="en-US" sz="3200" b="1" dirty="0">
                <a:latin typeface="+mn-lt"/>
                <a:ea typeface="+mn-ea"/>
              </a:rPr>
              <a:t>进行武装</a:t>
            </a:r>
            <a:r>
              <a:rPr lang="zh-CN" altLang="en-US" sz="3200" b="1" dirty="0">
                <a:latin typeface="+mn-lt"/>
                <a:ea typeface="+mn-ea"/>
              </a:rPr>
              <a:t>讹诈，这更使清政府忐忑不安，担心中国人民跟外界</a:t>
            </a:r>
            <a:r>
              <a:rPr lang="zh-CN" altLang="en-US" sz="3200" b="1" dirty="0">
                <a:latin typeface="+mn-lt"/>
                <a:ea typeface="+mn-ea"/>
              </a:rPr>
              <a:t>接触后</a:t>
            </a:r>
            <a:r>
              <a:rPr lang="zh-CN" altLang="en-US" sz="3200" b="1" dirty="0">
                <a:latin typeface="+mn-lt"/>
                <a:ea typeface="+mn-ea"/>
              </a:rPr>
              <a:t>会“滋扰生事”，威胁它的统治，故实行闭关政策</a:t>
            </a:r>
            <a:r>
              <a:rPr lang="zh-CN" altLang="en-US" sz="3200" b="1" dirty="0">
                <a:latin typeface="+mn-lt"/>
                <a:ea typeface="+mn-ea"/>
              </a:rPr>
              <a:t>。</a:t>
            </a:r>
            <a:endParaRPr lang="en-US" altLang="zh-CN" sz="3200" b="1" dirty="0">
              <a:latin typeface="+mn-lt"/>
              <a:ea typeface="+mn-ea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143000" y="4714875"/>
            <a:ext cx="6715125" cy="1323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、为了</a:t>
            </a: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维护清王朝的统治</a:t>
            </a: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。                  </a:t>
            </a:r>
            <a:endParaRPr lang="en-US" altLang="zh-CN" sz="4000" b="1" dirty="0">
              <a:latin typeface="黑体" pitchFamily="49" charset="-122"/>
              <a:ea typeface="黑体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latin typeface="黑体" pitchFamily="49" charset="-122"/>
                <a:ea typeface="黑体" pitchFamily="49" charset="-122"/>
              </a:rPr>
              <a:t>              </a:t>
            </a: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防止海患</a:t>
            </a: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）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500188" y="2357438"/>
            <a:ext cx="4143375" cy="1587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857375" y="4286250"/>
            <a:ext cx="2357438" cy="1588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1500188" y="357188"/>
            <a:ext cx="5991225" cy="708025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chemeClr val="bg1"/>
                </a:solidFill>
                <a:latin typeface="Calibri" pitchFamily="34" charset="0"/>
              </a:rPr>
              <a:t>清朝实行闭关政策的原因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nimBg="1"/>
      <p:bldP spid="6" grpId="0" bldLvl="0" animBg="1" autoUpdateAnimBg="0"/>
      <p:bldP spid="15" grpId="0" bldLvl="0" animBg="1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0" y="1143000"/>
            <a:ext cx="9055100" cy="35401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+mn-lt"/>
                <a:ea typeface="+mn-ea"/>
              </a:rPr>
              <a:t>       </a:t>
            </a:r>
            <a:r>
              <a:rPr lang="zh-CN" altLang="en-US" sz="4000" b="1" dirty="0">
                <a:latin typeface="+mn-lt"/>
                <a:ea typeface="+mn-ea"/>
              </a:rPr>
              <a:t>“</a:t>
            </a:r>
            <a:r>
              <a:rPr lang="zh-CN" altLang="en-US" sz="4000" b="1" dirty="0">
                <a:latin typeface="+mn-lt"/>
                <a:ea typeface="+mn-ea"/>
              </a:rPr>
              <a:t>天朝物产丰盈，无所不有，原不籍外夷货物</a:t>
            </a:r>
            <a:r>
              <a:rPr lang="zh-CN" altLang="en-US" sz="4000" b="1" dirty="0">
                <a:latin typeface="+mn-lt"/>
                <a:ea typeface="+mn-ea"/>
              </a:rPr>
              <a:t>以通</a:t>
            </a:r>
            <a:r>
              <a:rPr lang="zh-CN" altLang="en-US" sz="4000" b="1" dirty="0">
                <a:latin typeface="+mn-lt"/>
                <a:ea typeface="+mn-ea"/>
              </a:rPr>
              <a:t>有无，特因天朝所产茶叶、丝斤为西洋各国及尔国必需之物，</a:t>
            </a:r>
            <a:r>
              <a:rPr lang="zh-CN" altLang="en-US" sz="4000" b="1" dirty="0">
                <a:latin typeface="+mn-lt"/>
                <a:ea typeface="+mn-ea"/>
              </a:rPr>
              <a:t>是以</a:t>
            </a:r>
            <a:r>
              <a:rPr lang="zh-CN" altLang="en-US" sz="4000" b="1" dirty="0">
                <a:latin typeface="+mn-lt"/>
                <a:ea typeface="+mn-ea"/>
              </a:rPr>
              <a:t>加恩体恤。</a:t>
            </a:r>
            <a:r>
              <a:rPr lang="zh-CN" altLang="en-US" sz="4000" b="1" dirty="0">
                <a:latin typeface="+mn-lt"/>
                <a:ea typeface="+mn-ea"/>
              </a:rPr>
              <a:t>”</a:t>
            </a:r>
            <a:endParaRPr lang="en-US" altLang="zh-CN" sz="4000" b="1" dirty="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latin typeface="+mn-lt"/>
                <a:ea typeface="+mn-ea"/>
              </a:rPr>
              <a:t>                       —— </a:t>
            </a:r>
            <a:r>
              <a:rPr lang="zh-CN" altLang="en-US" sz="4000" b="1" dirty="0">
                <a:latin typeface="+mn-lt"/>
                <a:ea typeface="+mn-ea"/>
              </a:rPr>
              <a:t>乾隆帝致英国女王的信</a:t>
            </a:r>
            <a:endParaRPr lang="zh-CN" altLang="en-US" sz="4000" b="1" dirty="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857250" y="428625"/>
            <a:ext cx="785812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chemeClr val="accent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    1793</a:t>
            </a: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年，英国国王乔治三世派遣马戛尔尼使团来华，觐见乾隆皇帝，要求通商。双方互赠礼</a:t>
            </a: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物。</a:t>
            </a:r>
            <a:endParaRPr lang="zh-CN" altLang="en-US" sz="3200" b="1" dirty="0">
              <a:solidFill>
                <a:schemeClr val="accent2">
                  <a:lumMod val="7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323850" y="2349500"/>
            <a:ext cx="4176713" cy="2735263"/>
            <a:chOff x="323850" y="2349500"/>
            <a:chExt cx="4176713" cy="2735263"/>
          </a:xfrm>
        </p:grpSpPr>
        <p:sp>
          <p:nvSpPr>
            <p:cNvPr id="58377" name="AutoShape 5"/>
            <p:cNvSpPr>
              <a:spLocks noChangeArrowheads="1"/>
            </p:cNvSpPr>
            <p:nvPr/>
          </p:nvSpPr>
          <p:spPr bwMode="auto">
            <a:xfrm>
              <a:off x="323850" y="2349500"/>
              <a:ext cx="3960813" cy="2735263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58378" name="Text Box 7"/>
            <p:cNvSpPr txBox="1">
              <a:spLocks noChangeArrowheads="1"/>
            </p:cNvSpPr>
            <p:nvPr/>
          </p:nvSpPr>
          <p:spPr bwMode="auto">
            <a:xfrm>
              <a:off x="468313" y="2492375"/>
              <a:ext cx="403225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latin typeface="Calibri" pitchFamily="34" charset="0"/>
                  <a:ea typeface="楷体_GB2312"/>
                  <a:cs typeface="楷体_GB2312"/>
                </a:rPr>
                <a:t>英国赠给中国的礼物</a:t>
              </a:r>
            </a:p>
          </p:txBody>
        </p:sp>
        <p:sp>
          <p:nvSpPr>
            <p:cNvPr id="58379" name="Text Box 9"/>
            <p:cNvSpPr txBox="1">
              <a:spLocks noChangeArrowheads="1"/>
            </p:cNvSpPr>
            <p:nvPr/>
          </p:nvSpPr>
          <p:spPr bwMode="auto">
            <a:xfrm>
              <a:off x="395288" y="3213100"/>
              <a:ext cx="4032250" cy="1801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0000"/>
                  </a:solidFill>
                  <a:latin typeface="Calibri" pitchFamily="34" charset="0"/>
                  <a:ea typeface="楷体_GB2312"/>
                  <a:cs typeface="楷体_GB2312"/>
                </a:rPr>
                <a:t>太阳系天体运行仪</a:t>
              </a:r>
            </a:p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0000"/>
                  </a:solidFill>
                  <a:latin typeface="Calibri" pitchFamily="34" charset="0"/>
                  <a:ea typeface="楷体_GB2312"/>
                  <a:cs typeface="楷体_GB2312"/>
                </a:rPr>
                <a:t>航海望远镜</a:t>
              </a:r>
            </a:p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0000"/>
                  </a:solidFill>
                  <a:latin typeface="Calibri" pitchFamily="34" charset="0"/>
                  <a:ea typeface="楷体_GB2312"/>
                  <a:cs typeface="楷体_GB2312"/>
                </a:rPr>
                <a:t>战舰模型等</a:t>
              </a:r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4716463" y="2349500"/>
            <a:ext cx="4175125" cy="2663825"/>
            <a:chOff x="4716463" y="2349500"/>
            <a:chExt cx="4175125" cy="2663825"/>
          </a:xfrm>
        </p:grpSpPr>
        <p:sp>
          <p:nvSpPr>
            <p:cNvPr id="58374" name="AutoShape 6"/>
            <p:cNvSpPr>
              <a:spLocks noChangeArrowheads="1"/>
            </p:cNvSpPr>
            <p:nvPr/>
          </p:nvSpPr>
          <p:spPr bwMode="auto">
            <a:xfrm>
              <a:off x="4787900" y="2349500"/>
              <a:ext cx="3816350" cy="2663825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58375" name="Text Box 8"/>
            <p:cNvSpPr txBox="1">
              <a:spLocks noChangeArrowheads="1"/>
            </p:cNvSpPr>
            <p:nvPr/>
          </p:nvSpPr>
          <p:spPr bwMode="auto">
            <a:xfrm>
              <a:off x="4716463" y="2492375"/>
              <a:ext cx="403225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latin typeface="Calibri" pitchFamily="34" charset="0"/>
                  <a:ea typeface="楷体_GB2312"/>
                  <a:cs typeface="楷体_GB2312"/>
                </a:rPr>
                <a:t>中国赠给英国国的礼物</a:t>
              </a:r>
            </a:p>
          </p:txBody>
        </p:sp>
        <p:sp>
          <p:nvSpPr>
            <p:cNvPr id="58376" name="Text Box 10"/>
            <p:cNvSpPr txBox="1">
              <a:spLocks noChangeArrowheads="1"/>
            </p:cNvSpPr>
            <p:nvPr/>
          </p:nvSpPr>
          <p:spPr bwMode="auto">
            <a:xfrm>
              <a:off x="4859338" y="3284538"/>
              <a:ext cx="4032250" cy="946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0000"/>
                  </a:solidFill>
                  <a:latin typeface="Calibri" pitchFamily="34" charset="0"/>
                  <a:ea typeface="楷体_GB2312"/>
                  <a:cs typeface="楷体_GB2312"/>
                </a:rPr>
                <a:t>丝绸、宣纸、各种工艺品</a:t>
              </a:r>
            </a:p>
          </p:txBody>
        </p:sp>
      </p:grpSp>
      <p:sp>
        <p:nvSpPr>
          <p:cNvPr id="54284" name="AutoShape 12"/>
          <p:cNvSpPr>
            <a:spLocks noChangeArrowheads="1"/>
          </p:cNvSpPr>
          <p:nvPr/>
        </p:nvSpPr>
        <p:spPr bwMode="auto">
          <a:xfrm>
            <a:off x="1285875" y="5357813"/>
            <a:ext cx="6121400" cy="1081087"/>
          </a:xfrm>
          <a:prstGeom prst="wedgeRoundRectCallout">
            <a:avLst>
              <a:gd name="adj1" fmla="val -56458"/>
              <a:gd name="adj2" fmla="val 43097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zh-CN">
              <a:latin typeface="Calibri" pitchFamily="34" charset="0"/>
            </a:endParaRPr>
          </a:p>
        </p:txBody>
      </p:sp>
      <p:sp>
        <p:nvSpPr>
          <p:cNvPr id="54285" name="Text Box 13"/>
          <p:cNvSpPr txBox="1">
            <a:spLocks noChangeArrowheads="1"/>
          </p:cNvSpPr>
          <p:nvPr/>
        </p:nvSpPr>
        <p:spPr bwMode="auto">
          <a:xfrm>
            <a:off x="1500188" y="5429250"/>
            <a:ext cx="568801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itchFamily="34" charset="0"/>
                <a:ea typeface="楷体_GB2312"/>
                <a:cs typeface="楷体_GB2312"/>
              </a:rPr>
              <a:t>你从这两份礼物单的比较中能看出中英国有何差距？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4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/>
      <p:bldP spid="54284" grpId="0" animBg="1"/>
      <p:bldP spid="5428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0" y="1143000"/>
            <a:ext cx="9055100" cy="35401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+mn-lt"/>
                <a:ea typeface="+mn-ea"/>
              </a:rPr>
              <a:t>       </a:t>
            </a:r>
            <a:r>
              <a:rPr lang="zh-CN" altLang="en-US" sz="4000" b="1" dirty="0">
                <a:latin typeface="+mn-lt"/>
                <a:ea typeface="+mn-ea"/>
              </a:rPr>
              <a:t>“</a:t>
            </a:r>
            <a:r>
              <a:rPr lang="zh-CN" altLang="en-US" sz="4000" b="1" dirty="0">
                <a:latin typeface="+mn-lt"/>
                <a:ea typeface="+mn-ea"/>
              </a:rPr>
              <a:t>天朝物产丰盈，无所不有，原不籍外夷货物</a:t>
            </a:r>
            <a:r>
              <a:rPr lang="zh-CN" altLang="en-US" sz="4000" b="1" dirty="0">
                <a:latin typeface="+mn-lt"/>
                <a:ea typeface="+mn-ea"/>
              </a:rPr>
              <a:t>以通</a:t>
            </a:r>
            <a:r>
              <a:rPr lang="zh-CN" altLang="en-US" sz="4000" b="1" dirty="0">
                <a:latin typeface="+mn-lt"/>
                <a:ea typeface="+mn-ea"/>
              </a:rPr>
              <a:t>有无，特因天朝所产茶叶、丝斤为西洋各国及尔国必需之物，</a:t>
            </a:r>
            <a:r>
              <a:rPr lang="zh-CN" altLang="en-US" sz="4000" b="1" dirty="0">
                <a:latin typeface="+mn-lt"/>
                <a:ea typeface="+mn-ea"/>
              </a:rPr>
              <a:t>是以</a:t>
            </a:r>
            <a:r>
              <a:rPr lang="zh-CN" altLang="en-US" sz="4000" b="1" dirty="0">
                <a:latin typeface="+mn-lt"/>
                <a:ea typeface="+mn-ea"/>
              </a:rPr>
              <a:t>加恩体恤。</a:t>
            </a:r>
            <a:r>
              <a:rPr lang="zh-CN" altLang="en-US" sz="4000" b="1" dirty="0">
                <a:latin typeface="+mn-lt"/>
                <a:ea typeface="+mn-ea"/>
              </a:rPr>
              <a:t>”</a:t>
            </a:r>
            <a:endParaRPr lang="en-US" altLang="zh-CN" sz="4000" b="1" dirty="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latin typeface="+mn-lt"/>
                <a:ea typeface="+mn-ea"/>
              </a:rPr>
              <a:t>                       —— </a:t>
            </a:r>
            <a:r>
              <a:rPr lang="zh-CN" altLang="en-US" sz="4000" b="1" dirty="0">
                <a:latin typeface="+mn-lt"/>
                <a:ea typeface="+mn-ea"/>
              </a:rPr>
              <a:t>乾隆帝致英国女王的信</a:t>
            </a:r>
            <a:endParaRPr lang="zh-CN" altLang="en-US" sz="4000" b="1" dirty="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 dirty="0">
              <a:latin typeface="+mn-lt"/>
              <a:ea typeface="+mn-ea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0" y="5000625"/>
            <a:ext cx="9144000" cy="1446213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 b="1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4400" b="1">
                <a:latin typeface="黑体" pitchFamily="49" charset="-122"/>
                <a:ea typeface="黑体" pitchFamily="49" charset="-122"/>
              </a:rPr>
              <a:t>、经济上没有迫切需要，统治者盲目自大。</a:t>
            </a:r>
            <a:endParaRPr lang="zh-CN" altLang="en-US" sz="4400" b="1">
              <a:latin typeface="Calibri" pitchFamily="34" charset="0"/>
            </a:endParaRPr>
          </a:p>
        </p:txBody>
      </p:sp>
      <p:sp>
        <p:nvSpPr>
          <p:cNvPr id="59395" name="Text Box 4"/>
          <p:cNvSpPr txBox="1">
            <a:spLocks noChangeArrowheads="1"/>
          </p:cNvSpPr>
          <p:nvPr/>
        </p:nvSpPr>
        <p:spPr bwMode="auto">
          <a:xfrm>
            <a:off x="1285875" y="285750"/>
            <a:ext cx="59912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清朝实行闭关政策的原因</a:t>
            </a: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357188" y="285750"/>
            <a:ext cx="649287" cy="647700"/>
          </a:xfrm>
          <a:prstGeom prst="star5">
            <a:avLst/>
          </a:prstGeom>
          <a:solidFill>
            <a:srgbClr val="FF0000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857750" y="4643438"/>
            <a:ext cx="28575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黑体" pitchFamily="49" charset="-122"/>
                <a:ea typeface="黑体" pitchFamily="49" charset="-122"/>
              </a:rPr>
              <a:t> 盲目自大</a:t>
            </a:r>
            <a:endParaRPr lang="zh-CN" altLang="en-US" sz="44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  <p:bldP spid="8" grpId="0" bldLvl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357188" y="4071938"/>
            <a:ext cx="8164512" cy="5921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95000"/>
              <a:buFont typeface="Wingdings" pitchFamily="2" charset="2"/>
              <a:buNone/>
            </a:pPr>
            <a:r>
              <a:rPr kumimoji="1" lang="en-US" altLang="zh-CN" sz="3600" b="1">
                <a:solidFill>
                  <a:srgbClr val="420000"/>
                </a:solidFill>
                <a:latin typeface="Times New Roman" pitchFamily="18" charset="0"/>
              </a:rPr>
              <a:t>  </a:t>
            </a:r>
            <a:r>
              <a:rPr kumimoji="1" lang="en-US" altLang="zh-CN" sz="3600" b="1">
                <a:solidFill>
                  <a:srgbClr val="820000"/>
                </a:solidFill>
                <a:latin typeface="Times New Roman" pitchFamily="18" charset="0"/>
              </a:rPr>
              <a:t> 3</a:t>
            </a:r>
            <a:r>
              <a:rPr kumimoji="1" lang="zh-CN" altLang="en-US" sz="3600" b="1">
                <a:solidFill>
                  <a:srgbClr val="82000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kumimoji="1" lang="zh-CN" altLang="en-US" sz="3600" b="1">
                <a:solidFill>
                  <a:srgbClr val="800000"/>
                </a:solidFill>
                <a:latin typeface="黑体" pitchFamily="49" charset="-122"/>
                <a:ea typeface="黑体" pitchFamily="49" charset="-122"/>
              </a:rPr>
              <a:t>提高关税，抑制出口。</a:t>
            </a:r>
          </a:p>
        </p:txBody>
      </p:sp>
      <p:sp>
        <p:nvSpPr>
          <p:cNvPr id="64514" name="Rectangle 2"/>
          <p:cNvSpPr>
            <a:spLocks noChangeArrowheads="1"/>
          </p:cNvSpPr>
          <p:nvPr/>
        </p:nvSpPr>
        <p:spPr bwMode="auto">
          <a:xfrm>
            <a:off x="785813" y="1000125"/>
            <a:ext cx="67865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Calibri" pitchFamily="34" charset="0"/>
                <a:ea typeface="黑体" pitchFamily="49" charset="-122"/>
              </a:rPr>
              <a:t>严格限制海外贸易具体措施</a:t>
            </a:r>
            <a:r>
              <a:rPr lang="en-US" altLang="zh-CN" sz="4000" b="1">
                <a:latin typeface="Calibri" pitchFamily="34" charset="0"/>
                <a:ea typeface="黑体" pitchFamily="49" charset="-122"/>
              </a:rPr>
              <a:t>:</a:t>
            </a:r>
            <a:endParaRPr lang="zh-CN" altLang="en-US" sz="4000" b="1">
              <a:latin typeface="Calibri" pitchFamily="34" charset="0"/>
              <a:ea typeface="黑体" pitchFamily="49" charset="-122"/>
            </a:endParaRPr>
          </a:p>
        </p:txBody>
      </p:sp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2176463" y="2044700"/>
            <a:ext cx="184150" cy="476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95000"/>
              <a:buFont typeface="Wingdings" pitchFamily="2" charset="2"/>
              <a:buNone/>
            </a:pPr>
            <a:endParaRPr kumimoji="1" lang="zh-CN" altLang="zh-CN" sz="2800">
              <a:latin typeface="Times New Roman" pitchFamily="18" charset="0"/>
            </a:endParaRPr>
          </a:p>
        </p:txBody>
      </p:sp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0" y="2071688"/>
            <a:ext cx="4643438" cy="5921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95000"/>
              <a:buFont typeface="Wingdings" pitchFamily="2" charset="2"/>
              <a:buNone/>
            </a:pPr>
            <a:r>
              <a:rPr kumimoji="1" lang="en-US" altLang="zh-CN" sz="3600" b="1">
                <a:solidFill>
                  <a:srgbClr val="FFFFFF"/>
                </a:solidFill>
                <a:latin typeface="Times New Roman" pitchFamily="18" charset="0"/>
              </a:rPr>
              <a:t>      </a:t>
            </a:r>
            <a:r>
              <a:rPr kumimoji="1" lang="en-US" altLang="zh-CN" sz="3600" b="1">
                <a:solidFill>
                  <a:srgbClr val="80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kumimoji="1" lang="zh-CN" altLang="en-US" sz="3600" b="1">
                <a:solidFill>
                  <a:srgbClr val="800000"/>
                </a:solidFill>
                <a:latin typeface="黑体" pitchFamily="49" charset="-122"/>
                <a:ea typeface="黑体" pitchFamily="49" charset="-122"/>
              </a:rPr>
              <a:t>、限定通商口岸</a:t>
            </a:r>
          </a:p>
        </p:txBody>
      </p:sp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357188" y="3071813"/>
            <a:ext cx="8164512" cy="5921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95000"/>
              <a:buFont typeface="Wingdings" pitchFamily="2" charset="2"/>
              <a:buNone/>
            </a:pPr>
            <a:r>
              <a:rPr kumimoji="1" lang="en-US" altLang="zh-CN" sz="3600" b="1">
                <a:solidFill>
                  <a:srgbClr val="FFFFFF"/>
                </a:solidFill>
                <a:latin typeface="Times New Roman" pitchFamily="18" charset="0"/>
              </a:rPr>
              <a:t>   </a:t>
            </a:r>
            <a:r>
              <a:rPr kumimoji="1" lang="en-US" altLang="zh-CN" sz="3600" b="1">
                <a:solidFill>
                  <a:srgbClr val="80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kumimoji="1" lang="zh-CN" altLang="en-US" sz="3600" b="1">
                <a:solidFill>
                  <a:srgbClr val="800000"/>
                </a:solidFill>
                <a:latin typeface="黑体" pitchFamily="49" charset="-122"/>
                <a:ea typeface="黑体" pitchFamily="49" charset="-122"/>
              </a:rPr>
              <a:t>、限定进出口货物品种。</a:t>
            </a:r>
          </a:p>
        </p:txBody>
      </p:sp>
      <p:sp>
        <p:nvSpPr>
          <p:cNvPr id="64518" name="Text Box 6"/>
          <p:cNvSpPr txBox="1">
            <a:spLocks noChangeArrowheads="1"/>
          </p:cNvSpPr>
          <p:nvPr/>
        </p:nvSpPr>
        <p:spPr bwMode="auto">
          <a:xfrm>
            <a:off x="214313" y="5072063"/>
            <a:ext cx="8429625" cy="12017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95000"/>
              <a:buFont typeface="Wingdings" pitchFamily="2" charset="2"/>
              <a:buNone/>
            </a:pPr>
            <a:r>
              <a:rPr kumimoji="1" lang="en-US" altLang="zh-CN" sz="3600" b="1">
                <a:solidFill>
                  <a:schemeClr val="bg2"/>
                </a:solidFill>
                <a:latin typeface="Times New Roman" pitchFamily="18" charset="0"/>
              </a:rPr>
              <a:t>    </a:t>
            </a:r>
            <a:r>
              <a:rPr kumimoji="1" lang="en-US" altLang="zh-CN" sz="3600" b="1">
                <a:solidFill>
                  <a:srgbClr val="800000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kumimoji="1" lang="zh-CN" altLang="en-US" sz="3600" b="1">
                <a:solidFill>
                  <a:srgbClr val="800000"/>
                </a:solidFill>
                <a:latin typeface="黑体" pitchFamily="49" charset="-122"/>
                <a:ea typeface="黑体" pitchFamily="49" charset="-122"/>
              </a:rPr>
              <a:t>、实行行商制度，垄断对外贸易，  </a:t>
            </a:r>
            <a:endParaRPr kumimoji="1" lang="en-US" altLang="zh-CN" sz="3600" b="1">
              <a:solidFill>
                <a:srgbClr val="800000"/>
              </a:solidFill>
              <a:latin typeface="黑体" pitchFamily="49" charset="-122"/>
              <a:ea typeface="黑体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95000"/>
              <a:buFont typeface="Wingdings" pitchFamily="2" charset="2"/>
              <a:buNone/>
            </a:pPr>
            <a:r>
              <a:rPr kumimoji="1" lang="en-US" altLang="zh-CN" sz="3600" b="1">
                <a:solidFill>
                  <a:srgbClr val="800000"/>
                </a:solidFill>
                <a:latin typeface="黑体" pitchFamily="49" charset="-122"/>
                <a:ea typeface="黑体" pitchFamily="49" charset="-122"/>
              </a:rPr>
              <a:t>     </a:t>
            </a:r>
            <a:r>
              <a:rPr kumimoji="1" lang="zh-CN" altLang="en-US" sz="3600" b="1">
                <a:solidFill>
                  <a:srgbClr val="800000"/>
                </a:solidFill>
                <a:latin typeface="黑体" pitchFamily="49" charset="-122"/>
                <a:ea typeface="黑体" pitchFamily="49" charset="-122"/>
              </a:rPr>
              <a:t>监视外国商人。</a:t>
            </a:r>
          </a:p>
        </p:txBody>
      </p:sp>
      <p:sp>
        <p:nvSpPr>
          <p:cNvPr id="64520" name="AutoShape 8"/>
          <p:cNvSpPr>
            <a:spLocks noChangeArrowheads="1"/>
          </p:cNvSpPr>
          <p:nvPr/>
        </p:nvSpPr>
        <p:spPr bwMode="auto">
          <a:xfrm>
            <a:off x="228600" y="381000"/>
            <a:ext cx="649288" cy="647700"/>
          </a:xfrm>
          <a:prstGeom prst="star5">
            <a:avLst/>
          </a:prstGeom>
          <a:solidFill>
            <a:srgbClr val="FF0000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214813" y="2071688"/>
            <a:ext cx="4643437" cy="5921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95000"/>
              <a:buFont typeface="Wingdings" pitchFamily="2" charset="2"/>
              <a:buNone/>
            </a:pPr>
            <a:r>
              <a:rPr kumimoji="1" lang="en-US" altLang="zh-CN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乾隆时广州一处</a:t>
            </a:r>
            <a:r>
              <a:rPr kumimoji="1" lang="en-US" altLang="zh-CN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)</a:t>
            </a:r>
            <a:endParaRPr kumimoji="1" lang="zh-CN" altLang="en-US" sz="3600" b="1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785813" y="857250"/>
            <a:ext cx="8001000" cy="5608638"/>
            <a:chOff x="785786" y="857232"/>
            <a:chExt cx="8001056" cy="5609436"/>
          </a:xfrm>
        </p:grpSpPr>
        <p:pic>
          <p:nvPicPr>
            <p:cNvPr id="60426" name="图片 8" descr="005PwIdVgy6QK5yLG9R93&amp;690 (2).jp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85786" y="857232"/>
              <a:ext cx="8001056" cy="5609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0427" name="Text Box 7"/>
            <p:cNvSpPr txBox="1">
              <a:spLocks noChangeArrowheads="1"/>
            </p:cNvSpPr>
            <p:nvPr/>
          </p:nvSpPr>
          <p:spPr bwMode="auto">
            <a:xfrm>
              <a:off x="785786" y="857232"/>
              <a:ext cx="5643602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4800" b="1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广州十三行</a:t>
              </a:r>
            </a:p>
          </p:txBody>
        </p:sp>
      </p:grp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4514" grpId="0"/>
      <p:bldP spid="64516" grpId="0"/>
      <p:bldP spid="64517" grpId="0"/>
      <p:bldP spid="64518" grpId="0"/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285750" y="1571625"/>
            <a:ext cx="8610600" cy="1323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95000"/>
              <a:buFont typeface="Wingdings" pitchFamily="2" charset="2"/>
              <a:buNone/>
            </a:pPr>
            <a:r>
              <a:rPr kumimoji="1"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  对西方殖民者的侵略起过一定   </a:t>
            </a:r>
            <a:endParaRPr kumimoji="1" lang="en-US" altLang="zh-CN" sz="4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95000"/>
              <a:buFont typeface="Wingdings" pitchFamily="2" charset="2"/>
              <a:buNone/>
            </a:pPr>
            <a:r>
              <a:rPr kumimoji="1" lang="en-US" altLang="zh-CN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  </a:t>
            </a:r>
            <a:r>
              <a:rPr kumimoji="1"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的抵御作用。</a:t>
            </a:r>
          </a:p>
        </p:txBody>
      </p:sp>
      <p:sp>
        <p:nvSpPr>
          <p:cNvPr id="65542" name="Text Box 6"/>
          <p:cNvSpPr txBox="1">
            <a:spLocks noChangeArrowheads="1"/>
          </p:cNvSpPr>
          <p:nvPr/>
        </p:nvSpPr>
        <p:spPr bwMode="auto">
          <a:xfrm>
            <a:off x="1662113" y="3643313"/>
            <a:ext cx="7481887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95000"/>
              <a:buFont typeface="Wingdings" pitchFamily="2" charset="2"/>
              <a:buNone/>
            </a:pPr>
            <a:r>
              <a:rPr kumimoji="1" lang="zh-CN" altLang="en-US" sz="3600" b="1">
                <a:solidFill>
                  <a:srgbClr val="FF0000"/>
                </a:solidFill>
                <a:latin typeface="Calibri" pitchFamily="34" charset="0"/>
                <a:ea typeface="黑体" pitchFamily="49" charset="-122"/>
              </a:rPr>
              <a:t> </a:t>
            </a:r>
            <a:r>
              <a:rPr kumimoji="1" lang="zh-CN" altLang="en-US" sz="3600" b="1">
                <a:solidFill>
                  <a:srgbClr val="0000FF"/>
                </a:solidFill>
                <a:latin typeface="Calibri" pitchFamily="34" charset="0"/>
                <a:ea typeface="黑体" pitchFamily="49" charset="-122"/>
              </a:rPr>
              <a:t>限制</a:t>
            </a:r>
            <a:r>
              <a:rPr kumimoji="1" lang="zh-CN" altLang="en-US" sz="3600" b="1">
                <a:latin typeface="Calibri" pitchFamily="34" charset="0"/>
                <a:ea typeface="黑体" pitchFamily="49" charset="-122"/>
              </a:rPr>
              <a:t>了我国对外贸易和航海事业的发展，</a:t>
            </a:r>
            <a:r>
              <a:rPr kumimoji="1" lang="zh-CN" altLang="en-US" sz="3600" b="1">
                <a:solidFill>
                  <a:srgbClr val="0000FF"/>
                </a:solidFill>
                <a:latin typeface="Calibri" pitchFamily="34" charset="0"/>
                <a:ea typeface="黑体" pitchFamily="49" charset="-122"/>
              </a:rPr>
              <a:t>阻碍</a:t>
            </a:r>
            <a:r>
              <a:rPr kumimoji="1" lang="zh-CN" altLang="en-US" sz="3600" b="1">
                <a:latin typeface="Calibri" pitchFamily="34" charset="0"/>
                <a:ea typeface="黑体" pitchFamily="49" charset="-122"/>
              </a:rPr>
              <a:t>了中外文化的交流，进一步</a:t>
            </a:r>
            <a:r>
              <a:rPr kumimoji="1" lang="zh-CN" altLang="en-US" sz="3600" b="1">
                <a:solidFill>
                  <a:srgbClr val="0000FF"/>
                </a:solidFill>
                <a:latin typeface="Calibri" pitchFamily="34" charset="0"/>
                <a:ea typeface="黑体" pitchFamily="49" charset="-122"/>
              </a:rPr>
              <a:t>导致</a:t>
            </a:r>
            <a:r>
              <a:rPr kumimoji="1" lang="zh-CN" altLang="en-US" sz="3600" b="1">
                <a:latin typeface="Calibri" pitchFamily="34" charset="0"/>
                <a:ea typeface="黑体" pitchFamily="49" charset="-122"/>
              </a:rPr>
              <a:t>闭塞、停滞、倒退，使中国更加</a:t>
            </a:r>
            <a:r>
              <a:rPr kumimoji="1" lang="zh-CN" altLang="en-US" sz="3600" b="1">
                <a:solidFill>
                  <a:srgbClr val="0000FF"/>
                </a:solidFill>
                <a:latin typeface="Calibri" pitchFamily="34" charset="0"/>
                <a:ea typeface="黑体" pitchFamily="49" charset="-122"/>
              </a:rPr>
              <a:t>远离</a:t>
            </a:r>
            <a:r>
              <a:rPr kumimoji="1" lang="zh-CN" altLang="en-US" sz="3600" b="1">
                <a:latin typeface="Calibri" pitchFamily="34" charset="0"/>
                <a:ea typeface="黑体" pitchFamily="49" charset="-122"/>
              </a:rPr>
              <a:t>世界发展的潮流（</a:t>
            </a:r>
            <a:r>
              <a:rPr kumimoji="1" lang="zh-CN" altLang="en-US" sz="3200" b="1">
                <a:solidFill>
                  <a:srgbClr val="0000FF"/>
                </a:solidFill>
                <a:latin typeface="Calibri" pitchFamily="34" charset="0"/>
              </a:rPr>
              <a:t>西方先进的科学知识和生产技术等</a:t>
            </a:r>
            <a:r>
              <a:rPr kumimoji="1" lang="zh-CN" altLang="en-US" sz="3200" b="1">
                <a:latin typeface="Calibri" pitchFamily="34" charset="0"/>
              </a:rPr>
              <a:t>）</a:t>
            </a:r>
            <a:endParaRPr kumimoji="1" lang="zh-CN" altLang="en-US" b="1">
              <a:latin typeface="Calibri" pitchFamily="34" charset="0"/>
            </a:endParaRPr>
          </a:p>
        </p:txBody>
      </p:sp>
      <p:sp>
        <p:nvSpPr>
          <p:cNvPr id="61443" name="Text Box 7"/>
          <p:cNvSpPr txBox="1">
            <a:spLocks noChangeArrowheads="1"/>
          </p:cNvSpPr>
          <p:nvPr/>
        </p:nvSpPr>
        <p:spPr bwMode="auto">
          <a:xfrm>
            <a:off x="1928813" y="285750"/>
            <a:ext cx="564356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评价闭关锁国政策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285750" y="1571625"/>
            <a:ext cx="1609725" cy="1323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95000"/>
              <a:buFont typeface="Wingdings" pitchFamily="2" charset="2"/>
              <a:buNone/>
            </a:pPr>
            <a:r>
              <a:rPr kumimoji="1"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积极：</a:t>
            </a:r>
            <a:endParaRPr kumimoji="1" lang="en-US" altLang="zh-CN" sz="4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95000"/>
              <a:buFont typeface="Wingdings" pitchFamily="2" charset="2"/>
              <a:buNone/>
            </a:pPr>
            <a:r>
              <a:rPr kumimoji="1" lang="en-US" altLang="zh-CN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kumimoji="1"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利</a:t>
            </a:r>
            <a:r>
              <a:rPr kumimoji="1" lang="en-US" altLang="zh-CN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)</a:t>
            </a:r>
            <a:endParaRPr kumimoji="1" lang="zh-CN" altLang="en-US" sz="4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214313" y="3643313"/>
            <a:ext cx="14287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95000"/>
              <a:buFont typeface="Wingdings" pitchFamily="2" charset="2"/>
              <a:buNone/>
            </a:pPr>
            <a:r>
              <a:rPr kumimoji="1" lang="zh-CN" altLang="en-US" sz="3600" b="1">
                <a:latin typeface="Calibri" pitchFamily="34" charset="0"/>
                <a:ea typeface="黑体" pitchFamily="49" charset="-122"/>
              </a:rPr>
              <a:t> 消极：</a:t>
            </a:r>
            <a:endParaRPr kumimoji="1" lang="en-US" altLang="zh-CN" sz="3600" b="1">
              <a:latin typeface="Calibri" pitchFamily="34" charset="0"/>
              <a:ea typeface="黑体" pitchFamily="49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95000"/>
              <a:buFont typeface="Wingdings" pitchFamily="2" charset="2"/>
              <a:buNone/>
            </a:pPr>
            <a:r>
              <a:rPr kumimoji="1" lang="zh-CN" altLang="en-US" sz="3600" b="1">
                <a:latin typeface="Calibri" pitchFamily="34" charset="0"/>
                <a:ea typeface="黑体" pitchFamily="49" charset="-122"/>
              </a:rPr>
              <a:t>（弊）</a:t>
            </a:r>
            <a:endParaRPr kumimoji="1" lang="zh-CN" altLang="en-US" b="1">
              <a:latin typeface="Calibri" pitchFamily="34" charset="0"/>
            </a:endParaRPr>
          </a:p>
        </p:txBody>
      </p:sp>
      <p:sp>
        <p:nvSpPr>
          <p:cNvPr id="8" name="WordArt 5"/>
          <p:cNvSpPr>
            <a:spLocks noChangeArrowheads="1" noChangeShapeType="1" noTextEdit="1"/>
          </p:cNvSpPr>
          <p:nvPr/>
        </p:nvSpPr>
        <p:spPr bwMode="auto">
          <a:xfrm>
            <a:off x="5357813" y="2214563"/>
            <a:ext cx="31242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弊大于利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0" grpId="0"/>
      <p:bldP spid="65542" grpId="0"/>
      <p:bldP spid="9" grpId="0"/>
      <p:bldP spid="10" grpId="0"/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2" descr="0背景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1" name="Line 3"/>
          <p:cNvSpPr>
            <a:spLocks noChangeShapeType="1"/>
          </p:cNvSpPr>
          <p:nvPr/>
        </p:nvSpPr>
        <p:spPr bwMode="auto">
          <a:xfrm>
            <a:off x="3929063" y="2000250"/>
            <a:ext cx="1571625" cy="4603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2467" name="Rectangle 4"/>
          <p:cNvSpPr>
            <a:spLocks noChangeArrowheads="1"/>
          </p:cNvSpPr>
          <p:nvPr/>
        </p:nvSpPr>
        <p:spPr bwMode="auto">
          <a:xfrm>
            <a:off x="0" y="2332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68613" name="Rectangle 5"/>
          <p:cNvSpPr>
            <a:spLocks noChangeArrowheads="1"/>
          </p:cNvSpPr>
          <p:nvPr/>
        </p:nvSpPr>
        <p:spPr bwMode="auto">
          <a:xfrm>
            <a:off x="5830888" y="1643063"/>
            <a:ext cx="3313112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kumimoji="1" lang="zh-CN" altLang="en-US" sz="4400" b="1">
                <a:latin typeface="黑体" pitchFamily="49" charset="-122"/>
                <a:ea typeface="黑体" pitchFamily="49" charset="-122"/>
              </a:rPr>
              <a:t>清朝</a:t>
            </a:r>
            <a:r>
              <a:rPr kumimoji="1" lang="zh-CN" altLang="en-US" sz="4400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68614" name="Rectangle 6"/>
          <p:cNvSpPr>
            <a:spLocks noChangeArrowheads="1"/>
          </p:cNvSpPr>
          <p:nvPr/>
        </p:nvSpPr>
        <p:spPr bwMode="auto">
          <a:xfrm>
            <a:off x="5500688" y="2643188"/>
            <a:ext cx="2447925" cy="7699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400" b="1">
                <a:latin typeface="黑体" pitchFamily="49" charset="-122"/>
                <a:ea typeface="黑体" pitchFamily="49" charset="-122"/>
              </a:rPr>
              <a:t>闭关锁国</a:t>
            </a:r>
          </a:p>
        </p:txBody>
      </p:sp>
      <p:sp>
        <p:nvSpPr>
          <p:cNvPr id="68615" name="Rectangle 7"/>
          <p:cNvSpPr>
            <a:spLocks noChangeArrowheads="1"/>
          </p:cNvSpPr>
          <p:nvPr/>
        </p:nvSpPr>
        <p:spPr bwMode="auto">
          <a:xfrm>
            <a:off x="6000750" y="3571875"/>
            <a:ext cx="1943100" cy="7699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4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封闭</a:t>
            </a:r>
          </a:p>
        </p:txBody>
      </p:sp>
      <p:sp>
        <p:nvSpPr>
          <p:cNvPr id="68616" name="Rectangle 8"/>
          <p:cNvSpPr>
            <a:spLocks noChangeArrowheads="1"/>
          </p:cNvSpPr>
          <p:nvPr/>
        </p:nvSpPr>
        <p:spPr bwMode="auto">
          <a:xfrm>
            <a:off x="5572125" y="4500563"/>
            <a:ext cx="2714625" cy="7699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4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导致落后</a:t>
            </a:r>
          </a:p>
        </p:txBody>
      </p:sp>
      <p:sp>
        <p:nvSpPr>
          <p:cNvPr id="68619" name="Rectangle 11"/>
          <p:cNvSpPr>
            <a:spLocks noChangeArrowheads="1"/>
          </p:cNvSpPr>
          <p:nvPr/>
        </p:nvSpPr>
        <p:spPr bwMode="auto">
          <a:xfrm>
            <a:off x="2214563" y="1643063"/>
            <a:ext cx="131603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400" b="1">
                <a:latin typeface="黑体" pitchFamily="49" charset="-122"/>
                <a:ea typeface="黑体" pitchFamily="49" charset="-122"/>
              </a:rPr>
              <a:t>明朝</a:t>
            </a:r>
          </a:p>
        </p:txBody>
      </p:sp>
      <p:sp>
        <p:nvSpPr>
          <p:cNvPr id="68620" name="Rectangle 12"/>
          <p:cNvSpPr>
            <a:spLocks noChangeArrowheads="1"/>
          </p:cNvSpPr>
          <p:nvPr/>
        </p:nvSpPr>
        <p:spPr bwMode="auto">
          <a:xfrm>
            <a:off x="1071563" y="2643188"/>
            <a:ext cx="309562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4400" b="1">
                <a:latin typeface="黑体" pitchFamily="49" charset="-122"/>
                <a:ea typeface="黑体" pitchFamily="49" charset="-122"/>
              </a:rPr>
              <a:t>郑和下西洋</a:t>
            </a:r>
          </a:p>
        </p:txBody>
      </p:sp>
      <p:sp>
        <p:nvSpPr>
          <p:cNvPr id="68621" name="Rectangle 13"/>
          <p:cNvSpPr>
            <a:spLocks noChangeArrowheads="1"/>
          </p:cNvSpPr>
          <p:nvPr/>
        </p:nvSpPr>
        <p:spPr bwMode="auto">
          <a:xfrm>
            <a:off x="1785938" y="3571875"/>
            <a:ext cx="2087562" cy="7699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开放</a:t>
            </a:r>
          </a:p>
        </p:txBody>
      </p:sp>
      <p:sp>
        <p:nvSpPr>
          <p:cNvPr id="68622" name="Rectangle 14"/>
          <p:cNvSpPr>
            <a:spLocks noChangeArrowheads="1"/>
          </p:cNvSpPr>
          <p:nvPr/>
        </p:nvSpPr>
        <p:spPr bwMode="auto">
          <a:xfrm>
            <a:off x="785813" y="4572000"/>
            <a:ext cx="4357687" cy="7699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促进发展和交流</a:t>
            </a:r>
          </a:p>
        </p:txBody>
      </p:sp>
      <p:sp>
        <p:nvSpPr>
          <p:cNvPr id="62476" name="Rectangle 11"/>
          <p:cNvSpPr>
            <a:spLocks noChangeArrowheads="1"/>
          </p:cNvSpPr>
          <p:nvPr/>
        </p:nvSpPr>
        <p:spPr bwMode="auto">
          <a:xfrm>
            <a:off x="285750" y="78581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>
                <a:solidFill>
                  <a:srgbClr val="F66B40"/>
                </a:solidFill>
                <a:latin typeface="Calibri" pitchFamily="34" charset="0"/>
                <a:ea typeface="黑体" pitchFamily="49" charset="-122"/>
              </a:rPr>
              <a:t>课堂小结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8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8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8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 animBg="1"/>
      <p:bldP spid="68613" grpId="0"/>
      <p:bldP spid="68614" grpId="0"/>
      <p:bldP spid="68615" grpId="0"/>
      <p:bldP spid="68616" grpId="0"/>
      <p:bldP spid="68619" grpId="0"/>
      <p:bldP spid="68620" grpId="0"/>
      <p:bldP spid="68621" grpId="0"/>
      <p:bldP spid="6862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42938" y="2571750"/>
            <a:ext cx="7643812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400" b="1">
                <a:latin typeface="Calibri" pitchFamily="34" charset="0"/>
              </a:rPr>
              <a:t>       </a:t>
            </a:r>
            <a:r>
              <a:rPr lang="zh-CN" altLang="en-US" sz="4400" b="1">
                <a:latin typeface="黑体" pitchFamily="49" charset="-122"/>
                <a:ea typeface="黑体" pitchFamily="49" charset="-122"/>
              </a:rPr>
              <a:t>通过两个朝代不同外交政策的对比，给我们当今的中国带来那些启示呢？</a:t>
            </a:r>
          </a:p>
        </p:txBody>
      </p:sp>
      <p:sp>
        <p:nvSpPr>
          <p:cNvPr id="66564" name="Rectangle 4"/>
          <p:cNvSpPr>
            <a:spLocks noRot="1" noChangeArrowheads="1"/>
          </p:cNvSpPr>
          <p:nvPr/>
        </p:nvSpPr>
        <p:spPr bwMode="auto">
          <a:xfrm>
            <a:off x="500063" y="2071688"/>
            <a:ext cx="8077200" cy="37338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>
                <a:latin typeface="Calibri" pitchFamily="34" charset="0"/>
              </a:rPr>
              <a:t>                  </a:t>
            </a:r>
            <a:r>
              <a:rPr lang="zh-CN" altLang="en-US" sz="4800" b="1">
                <a:latin typeface="Calibri" pitchFamily="34" charset="0"/>
                <a:ea typeface="黑体" pitchFamily="49" charset="-122"/>
              </a:rPr>
              <a:t>无论是国家、民族、社会还是个人集体，要发展要进步，首先必须具备一种</a:t>
            </a:r>
            <a:r>
              <a:rPr lang="zh-CN" altLang="en-US" sz="4800" b="1">
                <a:solidFill>
                  <a:srgbClr val="FF0000"/>
                </a:solidFill>
                <a:latin typeface="Calibri" pitchFamily="34" charset="0"/>
                <a:ea typeface="黑体" pitchFamily="49" charset="-122"/>
              </a:rPr>
              <a:t>开放</a:t>
            </a:r>
            <a:r>
              <a:rPr lang="zh-CN" altLang="en-US" sz="4800" b="1">
                <a:latin typeface="Calibri" pitchFamily="34" charset="0"/>
                <a:ea typeface="黑体" pitchFamily="49" charset="-122"/>
              </a:rPr>
              <a:t>的态度，要有一种</a:t>
            </a:r>
            <a:r>
              <a:rPr lang="zh-CN" altLang="en-US" sz="4800" b="1">
                <a:solidFill>
                  <a:srgbClr val="FF0000"/>
                </a:solidFill>
                <a:latin typeface="Calibri" pitchFamily="34" charset="0"/>
                <a:ea typeface="黑体" pitchFamily="49" charset="-122"/>
              </a:rPr>
              <a:t>进取</a:t>
            </a:r>
            <a:r>
              <a:rPr lang="zh-CN" altLang="en-US" sz="4800" b="1">
                <a:latin typeface="Calibri" pitchFamily="34" charset="0"/>
                <a:ea typeface="黑体" pitchFamily="49" charset="-122"/>
              </a:rPr>
              <a:t>的精神。</a:t>
            </a:r>
          </a:p>
        </p:txBody>
      </p:sp>
      <p:pic>
        <p:nvPicPr>
          <p:cNvPr id="6" name="矩形 5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513" y="384175"/>
            <a:ext cx="3779838" cy="1243013"/>
          </a:xfrm>
          <a:prstGeom prst="rect">
            <a:avLst/>
          </a:prstGeom>
          <a:noFill/>
        </p:spPr>
      </p:pic>
      <p:sp>
        <p:nvSpPr>
          <p:cNvPr id="7" name="Rectangle 4"/>
          <p:cNvSpPr>
            <a:spLocks noRot="1" noChangeArrowheads="1"/>
          </p:cNvSpPr>
          <p:nvPr/>
        </p:nvSpPr>
        <p:spPr bwMode="auto">
          <a:xfrm>
            <a:off x="1571625" y="2428875"/>
            <a:ext cx="5929313" cy="24288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4800" b="1">
                <a:latin typeface="Calibri" pitchFamily="34" charset="0"/>
                <a:ea typeface="黑体" pitchFamily="49" charset="-122"/>
              </a:rPr>
              <a:t>        </a:t>
            </a:r>
            <a:r>
              <a:rPr lang="zh-CN" altLang="en-US" sz="6600" b="1">
                <a:latin typeface="Calibri" pitchFamily="34" charset="0"/>
                <a:ea typeface="黑体" pitchFamily="49" charset="-122"/>
              </a:rPr>
              <a:t>开放则兴，</a:t>
            </a:r>
            <a:endParaRPr lang="en-US" altLang="zh-CN" sz="6600" b="1">
              <a:latin typeface="Calibri" pitchFamily="34" charset="0"/>
              <a:ea typeface="黑体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6600" b="1">
                <a:latin typeface="Calibri" pitchFamily="34" charset="0"/>
                <a:ea typeface="黑体" pitchFamily="49" charset="-122"/>
              </a:rPr>
              <a:t>      </a:t>
            </a:r>
            <a:r>
              <a:rPr lang="zh-CN" altLang="en-US" sz="6600" b="1">
                <a:latin typeface="Calibri" pitchFamily="34" charset="0"/>
                <a:ea typeface="黑体" pitchFamily="49" charset="-122"/>
              </a:rPr>
              <a:t>闭关则衰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6564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409" name="AutoShape 11"/>
          <p:cNvCxnSpPr>
            <a:cxnSpLocks noChangeShapeType="1"/>
          </p:cNvCxnSpPr>
          <p:nvPr/>
        </p:nvCxnSpPr>
        <p:spPr bwMode="auto">
          <a:xfrm>
            <a:off x="2857500" y="1428750"/>
            <a:ext cx="6286500" cy="1588"/>
          </a:xfrm>
          <a:prstGeom prst="straightConnector1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</p:cxnSp>
      <p:sp>
        <p:nvSpPr>
          <p:cNvPr id="7175" name="Text Box 27"/>
          <p:cNvSpPr txBox="1">
            <a:spLocks noChangeArrowheads="1"/>
          </p:cNvSpPr>
          <p:nvPr/>
        </p:nvSpPr>
        <p:spPr bwMode="auto">
          <a:xfrm>
            <a:off x="0" y="357188"/>
            <a:ext cx="10001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5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23</a:t>
            </a:r>
            <a:r>
              <a:rPr lang="zh-CN" altLang="en-US" sz="5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课  </a:t>
            </a:r>
            <a:r>
              <a:rPr lang="zh-CN" altLang="en-US"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从郑和下西洋到闭关锁国</a:t>
            </a:r>
          </a:p>
        </p:txBody>
      </p:sp>
      <p:pic>
        <p:nvPicPr>
          <p:cNvPr id="17411" name="Picture 3" descr="I:\23\图片\郑和下西洋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50"/>
            <a:ext cx="914400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Box 4"/>
          <p:cNvSpPr txBox="1">
            <a:spLocks noChangeArrowheads="1"/>
          </p:cNvSpPr>
          <p:nvPr/>
        </p:nvSpPr>
        <p:spPr bwMode="auto">
          <a:xfrm>
            <a:off x="0" y="5473700"/>
            <a:ext cx="920115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课程标准</a:t>
            </a:r>
            <a:r>
              <a:rPr lang="en-US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:</a:t>
            </a:r>
          </a:p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了解郑和下西洋的基本史实；通过清代中期以来的闭关锁</a:t>
            </a:r>
            <a:endParaRPr lang="en-US" altLang="zh-CN" sz="28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国政策，了解中国开始落后于世界发展潮流。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4" descr="西洋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28688"/>
            <a:ext cx="9144000" cy="473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42875" y="5546725"/>
            <a:ext cx="9001125" cy="131127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Calibri" pitchFamily="34" charset="0"/>
                <a:ea typeface="黑体" pitchFamily="49" charset="-122"/>
              </a:rPr>
              <a:t>明代把文莱以西，包括印度洋沿岸一带称为“西洋”。</a:t>
            </a:r>
            <a:endParaRPr lang="zh-CN" altLang="en-US" sz="28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8435" name="矩形 7"/>
          <p:cNvSpPr>
            <a:spLocks noChangeArrowheads="1"/>
          </p:cNvSpPr>
          <p:nvPr/>
        </p:nvSpPr>
        <p:spPr bwMode="auto">
          <a:xfrm>
            <a:off x="7500938" y="3929063"/>
            <a:ext cx="7000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Calibri" pitchFamily="34" charset="0"/>
                <a:ea typeface="黑体" pitchFamily="49" charset="-122"/>
              </a:rPr>
              <a:t>文莱</a:t>
            </a:r>
            <a:endParaRPr lang="zh-CN" altLang="en-US" sz="2000">
              <a:latin typeface="Calibri" pitchFamily="34" charset="0"/>
            </a:endParaRPr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title"/>
          </p:nvPr>
        </p:nvSpPr>
        <p:spPr>
          <a:xfrm>
            <a:off x="214313" y="0"/>
            <a:ext cx="8229600" cy="1143000"/>
          </a:xfrm>
        </p:spPr>
        <p:txBody>
          <a:bodyPr/>
          <a:lstStyle/>
          <a:p>
            <a:r>
              <a:rPr lang="zh-CN" altLang="en-US" sz="6000" smtClean="0">
                <a:solidFill>
                  <a:srgbClr val="0000FF"/>
                </a:solidFill>
                <a:latin typeface="华文隶书"/>
                <a:ea typeface="华文隶书"/>
                <a:cs typeface="华文隶书"/>
              </a:rPr>
              <a:t>一、郑和下西洋</a:t>
            </a:r>
            <a:endParaRPr lang="zh-CN" altLang="zh-CN" sz="6000" smtClean="0">
              <a:solidFill>
                <a:srgbClr val="0000FF"/>
              </a:solidFill>
              <a:latin typeface="华文隶书"/>
              <a:ea typeface="华文隶书"/>
              <a:cs typeface="华文隶书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500688" y="857250"/>
            <a:ext cx="1357312" cy="1588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http://pic9.nipic.com/20100905/3367900_113641047167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92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285750" y="2143125"/>
            <a:ext cx="8643938" cy="2170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0000FF"/>
                </a:solidFill>
                <a:latin typeface="Calibri" pitchFamily="34" charset="0"/>
                <a:ea typeface="黑体" pitchFamily="49" charset="-122"/>
              </a:rPr>
              <a:t>且欲耀兵异域，示中国富强。</a:t>
            </a:r>
            <a:endParaRPr lang="en-US" altLang="zh-CN" sz="5400" b="1">
              <a:solidFill>
                <a:srgbClr val="0000FF"/>
              </a:solidFill>
              <a:latin typeface="Calibri" pitchFamily="34" charset="0"/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0000FF"/>
                </a:solidFill>
                <a:latin typeface="Calibri" pitchFamily="34" charset="0"/>
                <a:ea typeface="黑体" pitchFamily="49" charset="-122"/>
              </a:rPr>
              <a:t>                  </a:t>
            </a:r>
            <a:r>
              <a:rPr lang="en-US" altLang="zh-CN" sz="4800" b="1">
                <a:solidFill>
                  <a:srgbClr val="0000FF"/>
                </a:solidFill>
                <a:latin typeface="Calibri" pitchFamily="34" charset="0"/>
                <a:ea typeface="黑体" pitchFamily="49" charset="-122"/>
              </a:rPr>
              <a:t>——《</a:t>
            </a:r>
            <a:r>
              <a:rPr lang="zh-CN" altLang="en-US" sz="4800" b="1">
                <a:solidFill>
                  <a:srgbClr val="0000FF"/>
                </a:solidFill>
                <a:latin typeface="Calibri" pitchFamily="34" charset="0"/>
                <a:ea typeface="黑体" pitchFamily="49" charset="-122"/>
              </a:rPr>
              <a:t>明史</a:t>
            </a:r>
            <a:r>
              <a:rPr lang="en-US" altLang="zh-CN" sz="4800" b="1">
                <a:solidFill>
                  <a:srgbClr val="0000FF"/>
                </a:solidFill>
                <a:latin typeface="Calibri" pitchFamily="34" charset="0"/>
                <a:ea typeface="黑体" pitchFamily="49" charset="-122"/>
              </a:rPr>
              <a:t>·</a:t>
            </a:r>
            <a:r>
              <a:rPr lang="zh-CN" altLang="en-US" sz="4800" b="1">
                <a:solidFill>
                  <a:srgbClr val="0000FF"/>
                </a:solidFill>
                <a:latin typeface="Calibri" pitchFamily="34" charset="0"/>
                <a:ea typeface="黑体" pitchFamily="49" charset="-122"/>
              </a:rPr>
              <a:t>郑和传</a:t>
            </a:r>
            <a:r>
              <a:rPr lang="en-US" altLang="zh-CN" sz="4800" b="1">
                <a:solidFill>
                  <a:srgbClr val="0000FF"/>
                </a:solidFill>
                <a:latin typeface="Calibri" pitchFamily="34" charset="0"/>
                <a:ea typeface="黑体" pitchFamily="49" charset="-122"/>
              </a:rPr>
              <a:t>》</a:t>
            </a:r>
            <a:endParaRPr lang="zh-CN" altLang="en-US" sz="4800" b="1">
              <a:solidFill>
                <a:srgbClr val="0000FF"/>
              </a:solidFill>
              <a:latin typeface="Calibri" pitchFamily="34" charset="0"/>
              <a:ea typeface="黑体" pitchFamily="49" charset="-122"/>
            </a:endParaRP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0" y="428625"/>
            <a:ext cx="385762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FFFF00"/>
                </a:solidFill>
                <a:latin typeface="Calibri" pitchFamily="34" charset="0"/>
                <a:ea typeface="黑体" pitchFamily="49" charset="-122"/>
              </a:rPr>
              <a:t>1</a:t>
            </a:r>
            <a:r>
              <a:rPr lang="zh-CN" altLang="en-US" sz="4400" b="1">
                <a:solidFill>
                  <a:srgbClr val="FFFF00"/>
                </a:solidFill>
                <a:latin typeface="Calibri" pitchFamily="34" charset="0"/>
                <a:ea typeface="黑体" pitchFamily="49" charset="-122"/>
              </a:rPr>
              <a:t>、目的和条件</a:t>
            </a:r>
            <a:endParaRPr lang="en-US" altLang="zh-CN" sz="4400" b="1">
              <a:solidFill>
                <a:srgbClr val="FFFF00"/>
              </a:solidFill>
              <a:latin typeface="Calibri" pitchFamily="34" charset="0"/>
              <a:ea typeface="黑体" pitchFamily="49" charset="-122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285750" y="4714875"/>
            <a:ext cx="850106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chemeClr val="bg1"/>
                </a:solidFill>
                <a:latin typeface="Calibri" pitchFamily="34" charset="0"/>
                <a:ea typeface="黑体" pitchFamily="49" charset="-122"/>
              </a:rPr>
              <a:t>目的：宣扬国威，到西洋取宝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animBg="1"/>
      <p:bldP spid="2765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http://pic9.nipic.com/20100905/3367900_113641047167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80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71500" y="2143125"/>
            <a:ext cx="8572500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latin typeface="+mn-ea"/>
                <a:ea typeface="+mn-ea"/>
              </a:rPr>
              <a:t>    </a:t>
            </a:r>
            <a:r>
              <a:rPr lang="zh-CN" altLang="en-US" sz="4800" b="1" dirty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如果你处于郑和同一时代，要想组建大型船队下西洋，需要具有哪些条件？</a:t>
            </a:r>
            <a:endParaRPr lang="zh-CN" altLang="en-US" sz="4800" b="1" dirty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3" descr="郑和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928688"/>
            <a:ext cx="3446463" cy="478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1214438" y="5857875"/>
            <a:ext cx="20002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郑   和</a:t>
            </a:r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>
          <a:xfrm>
            <a:off x="4071938" y="3643313"/>
            <a:ext cx="5072062" cy="3000375"/>
          </a:xfrm>
          <a:prstGeom prst="rect">
            <a:avLst/>
          </a:prstGeom>
          <a:noFill/>
        </p:spPr>
        <p:txBody>
          <a:bodyPr lIns="92075" tIns="46038" rIns="92075" bIns="46038"/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黑体" pitchFamily="2" charset="-122"/>
                <a:ea typeface="黑体" pitchFamily="2" charset="-122"/>
                <a:cs typeface="+mj-cs"/>
              </a:rPr>
              <a:t>    他家世代信奉伊斯兰教，祖父和父亲都曾朝拜过伊斯兰教圣地麦加，这使郑和从小就熟悉一些西洋的情况。郑和身材魁梧，思维敏捷，胆识过人，成为出使西洋的最佳人选。</a:t>
            </a: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4071938" y="571500"/>
            <a:ext cx="4786312" cy="2928938"/>
          </a:xfrm>
          <a:prstGeom prst="rect">
            <a:avLst/>
          </a:prstGeom>
          <a:noFill/>
        </p:spPr>
        <p:txBody>
          <a:bodyPr lIns="92075" tIns="46038" rIns="92075" bIns="46038"/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3600" b="1" dirty="0">
                <a:latin typeface="黑体" pitchFamily="2" charset="-122"/>
                <a:ea typeface="黑体" pitchFamily="2" charset="-122"/>
                <a:cs typeface="+mj-cs"/>
              </a:rPr>
              <a:t>   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  <a:cs typeface="+mj-cs"/>
              </a:rPr>
              <a:t>云南人，回族，本姓马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  <a:cs typeface="+mj-cs"/>
              </a:rPr>
              <a:t>,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  <a:cs typeface="+mj-cs"/>
              </a:rPr>
              <a:t>名三保。明军平定云南时他被掳，成为燕王朱棣的太监。因多次出色完成燕王委派他的使命，得到朱棣的器重，明成祖即位后，他被赐名郑和。</a:t>
            </a:r>
            <a:br>
              <a:rPr lang="zh-CN" altLang="en-US" sz="2800" b="1" dirty="0">
                <a:latin typeface="黑体" pitchFamily="2" charset="-122"/>
                <a:ea typeface="黑体" pitchFamily="2" charset="-122"/>
                <a:cs typeface="+mj-cs"/>
              </a:rPr>
            </a:br>
            <a:endParaRPr lang="zh-CN" altLang="en-US" sz="2800" b="1" dirty="0">
              <a:latin typeface="黑体" pitchFamily="2" charset="-122"/>
              <a:ea typeface="黑体" pitchFamily="2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2428875" y="357188"/>
            <a:ext cx="48577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、郑和下西洋的概况</a:t>
            </a:r>
          </a:p>
        </p:txBody>
      </p:sp>
      <p:pic>
        <p:nvPicPr>
          <p:cNvPr id="23554" name="Picture 3" descr="郑和航海图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143000"/>
            <a:ext cx="9144000" cy="54276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3" name="椭圆 12"/>
          <p:cNvSpPr/>
          <p:nvPr/>
        </p:nvSpPr>
        <p:spPr>
          <a:xfrm>
            <a:off x="8215313" y="1785938"/>
            <a:ext cx="642937" cy="4286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aphicFrame>
        <p:nvGraphicFramePr>
          <p:cNvPr id="18" name="Group 7"/>
          <p:cNvGraphicFramePr>
            <a:graphicFrameLocks noGrp="1"/>
          </p:cNvGraphicFramePr>
          <p:nvPr/>
        </p:nvGraphicFramePr>
        <p:xfrm>
          <a:off x="0" y="1285875"/>
          <a:ext cx="9144000" cy="3929063"/>
        </p:xfrm>
        <a:graphic>
          <a:graphicData uri="http://schemas.openxmlformats.org/drawingml/2006/table">
            <a:tbl>
              <a:tblPr/>
              <a:tblGrid>
                <a:gridCol w="2397893"/>
                <a:gridCol w="6746107"/>
              </a:tblGrid>
              <a:tr h="675959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</a:rPr>
                        <a:t>起止时间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73436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</a:rPr>
                        <a:t>主要人物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6680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</a:rPr>
                        <a:t>出发地点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74227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</a:rPr>
                        <a:t>次        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10845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</a:rPr>
                        <a:t>    </a:t>
                      </a:r>
                      <a:r>
                        <a:rPr kumimoji="1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</a:rPr>
                        <a:t>到达</a:t>
                      </a:r>
                      <a:endParaRPr kumimoji="1" lang="en-US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</a:rPr>
                        <a:t>    地区</a:t>
                      </a:r>
                      <a:endParaRPr kumimoji="1" lang="en-US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2714625" y="2643188"/>
            <a:ext cx="27432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刘家港</a:t>
            </a:r>
            <a:endParaRPr lang="en-US" altLang="zh-CN" sz="36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2714625" y="1285875"/>
            <a:ext cx="2743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1405--1433</a:t>
            </a: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2714625" y="2000250"/>
            <a:ext cx="13573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郑和</a:t>
            </a:r>
            <a:endParaRPr lang="en-US" altLang="zh-CN" sz="36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2714625" y="3357563"/>
            <a:ext cx="2743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次</a:t>
            </a:r>
            <a:endParaRPr lang="en-US" altLang="zh-CN" sz="36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2428875" y="4071938"/>
            <a:ext cx="64293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亚非</a:t>
            </a:r>
            <a:r>
              <a:rPr lang="en-US" altLang="zh-CN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30</a:t>
            </a: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多个</a:t>
            </a: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国家和地区，</a:t>
            </a:r>
            <a:r>
              <a:rPr lang="zh-CN" altLang="en-US" sz="3600" b="1">
                <a:latin typeface="Calibri" pitchFamily="34" charset="0"/>
                <a:ea typeface="黑体" pitchFamily="49" charset="-122"/>
              </a:rPr>
              <a:t>最远到达</a:t>
            </a:r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  <a:ea typeface="黑体" pitchFamily="49" charset="-122"/>
              </a:rPr>
              <a:t>非洲东海岸和红海</a:t>
            </a:r>
            <a:r>
              <a:rPr lang="zh-CN" altLang="en-US" sz="3600" b="1">
                <a:latin typeface="Calibri" pitchFamily="34" charset="0"/>
                <a:ea typeface="黑体" pitchFamily="49" charset="-122"/>
              </a:rPr>
              <a:t>一带。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13" grpId="0" animBg="1"/>
      <p:bldP spid="19" grpId="0"/>
      <p:bldP spid="20" grpId="0"/>
      <p:bldP spid="21" grpId="0"/>
      <p:bldP spid="22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899</TotalTime>
  <Words>1811</Words>
  <PresentationFormat>全屏显示(4:3)</PresentationFormat>
  <Paragraphs>207</Paragraphs>
  <Slides>38</Slides>
  <Notes>11</Notes>
  <HiddenSlides>0</HiddenSlides>
  <MMClips>2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9" baseType="lpstr">
      <vt:lpstr>Calibri</vt:lpstr>
      <vt:lpstr>宋体</vt:lpstr>
      <vt:lpstr>Arial</vt:lpstr>
      <vt:lpstr>黑体</vt:lpstr>
      <vt:lpstr>楷体</vt:lpstr>
      <vt:lpstr>华文隶书</vt:lpstr>
      <vt:lpstr>Times New Roman</vt:lpstr>
      <vt:lpstr>隶书</vt:lpstr>
      <vt:lpstr>楷体_GB2312</vt:lpstr>
      <vt:lpstr>Wingdings</vt:lpstr>
      <vt:lpstr>Office 主题</vt:lpstr>
      <vt:lpstr>幻灯片 1</vt:lpstr>
      <vt:lpstr>幻灯片 2</vt:lpstr>
      <vt:lpstr>幻灯片 3</vt:lpstr>
      <vt:lpstr>幻灯片 4</vt:lpstr>
      <vt:lpstr>一、郑和下西洋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Microsoft</cp:lastModifiedBy>
  <cp:revision/>
  <dcterms:created xsi:type="dcterms:W3CDTF">2017-04-26T06:00:18Z</dcterms:created>
  <dcterms:modified xsi:type="dcterms:W3CDTF">2018-09-07T23:17:30Z</dcterms:modified>
</cp:coreProperties>
</file>