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1" r:id="rId1"/>
  </p:sldMasterIdLst>
  <p:notesMasterIdLst>
    <p:notesMasterId r:id="rId29"/>
  </p:notesMasterIdLst>
  <p:sldIdLst>
    <p:sldId id="406" r:id="rId2"/>
    <p:sldId id="274" r:id="rId3"/>
    <p:sldId id="368" r:id="rId4"/>
    <p:sldId id="369" r:id="rId5"/>
    <p:sldId id="300" r:id="rId6"/>
    <p:sldId id="367" r:id="rId7"/>
    <p:sldId id="302" r:id="rId8"/>
    <p:sldId id="303" r:id="rId9"/>
    <p:sldId id="411" r:id="rId10"/>
    <p:sldId id="395" r:id="rId11"/>
    <p:sldId id="399" r:id="rId12"/>
    <p:sldId id="400" r:id="rId13"/>
    <p:sldId id="397" r:id="rId14"/>
    <p:sldId id="402" r:id="rId15"/>
    <p:sldId id="403" r:id="rId16"/>
    <p:sldId id="404" r:id="rId17"/>
    <p:sldId id="379" r:id="rId18"/>
    <p:sldId id="381" r:id="rId19"/>
    <p:sldId id="283" r:id="rId20"/>
    <p:sldId id="413" r:id="rId21"/>
    <p:sldId id="296" r:id="rId22"/>
    <p:sldId id="354" r:id="rId23"/>
    <p:sldId id="312" r:id="rId24"/>
    <p:sldId id="407" r:id="rId25"/>
    <p:sldId id="356" r:id="rId26"/>
    <p:sldId id="358" r:id="rId27"/>
    <p:sldId id="401" r:id="rId28"/>
  </p:sldIdLst>
  <p:sldSz cx="9144000" cy="6858000" type="screen4x3"/>
  <p:notesSz cx="6858000" cy="9144000"/>
  <p:embeddedFontLst>
    <p:embeddedFont>
      <p:font typeface="迷你简启体" panose="02010600030101010101" charset="-122"/>
      <p:regular r:id="rId30"/>
    </p:embeddedFont>
    <p:embeddedFont>
      <p:font typeface="楷体_GB2312" panose="02010600030101010101" charset="-122"/>
      <p:regular r:id="rId31"/>
    </p:embeddedFont>
    <p:embeddedFont>
      <p:font typeface="华文中宋" panose="02010600040101010101" pitchFamily="2" charset="-122"/>
      <p:regular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  <p:embeddedFont>
      <p:font typeface="Arial Narrow" panose="020B0606020202030204" pitchFamily="34" charset="0"/>
      <p:regular r:id="rId37"/>
      <p:bold r:id="rId38"/>
      <p:italic r:id="rId39"/>
      <p:boldItalic r:id="rId40"/>
    </p:embeddedFont>
    <p:embeddedFont>
      <p:font typeface="Arial Unicode MS" panose="020B0604020202020204" pitchFamily="34" charset="-122"/>
      <p:regular r:id="rId41"/>
    </p:embeddedFont>
    <p:embeddedFont>
      <p:font typeface="华文楷体" panose="02010600040101010101" pitchFamily="2" charset="-122"/>
      <p:regular r:id="rId42"/>
    </p:embeddedFont>
    <p:embeddedFont>
      <p:font typeface="Tahoma" panose="020B0604030504040204" pitchFamily="34" charset="0"/>
      <p:regular r:id="rId43"/>
      <p:bold r:id="rId44"/>
    </p:embeddedFont>
    <p:embeddedFont>
      <p:font typeface="黑体" panose="02010609060101010101" pitchFamily="49" charset="-122"/>
      <p:regular r:id="rId45"/>
    </p:embeddedFont>
    <p:embeddedFont>
      <p:font typeface="华文新魏" panose="02010800040101010101" pitchFamily="2" charset="-122"/>
      <p:regular r:id="rId46"/>
    </p:embeddedFont>
    <p:embeddedFont>
      <p:font typeface="Gulim" panose="020B0600000101010101" pitchFamily="34" charset="-127"/>
      <p:regular r:id="rId47"/>
    </p:embeddedFont>
    <p:embeddedFont>
      <p:font typeface="楷体" panose="02010609060101010101" pitchFamily="49" charset="-122"/>
      <p:regular r:id="rId48"/>
    </p:embeddedFont>
    <p:embeddedFont>
      <p:font typeface="隶书" panose="02010509060101010101" pitchFamily="49" charset="-122"/>
      <p:regular r:id="rId4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66FFFF"/>
    <a:srgbClr val="333300"/>
    <a:srgbClr val="666633"/>
    <a:srgbClr val="FFFFCC"/>
    <a:srgbClr val="996633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85" autoAdjust="0"/>
    <p:restoredTop sz="94674" autoAdjust="0"/>
  </p:normalViewPr>
  <p:slideViewPr>
    <p:cSldViewPr>
      <p:cViewPr varScale="1">
        <p:scale>
          <a:sx n="70" d="100"/>
          <a:sy n="70" d="100"/>
        </p:scale>
        <p:origin x="163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52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355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</a:t>
            </a:r>
          </a:p>
          <a:p>
            <a:pPr lvl="1"/>
            <a:r>
              <a:rPr lang="zh-CN" noProof="0" smtClean="0"/>
              <a:t>第二级</a:t>
            </a:r>
          </a:p>
          <a:p>
            <a:pPr lvl="2"/>
            <a:r>
              <a:rPr lang="zh-CN" noProof="0" smtClean="0"/>
              <a:t>第三级</a:t>
            </a:r>
          </a:p>
          <a:p>
            <a:pPr lvl="3"/>
            <a:r>
              <a:rPr lang="zh-CN" noProof="0" smtClean="0"/>
              <a:t>第四级</a:t>
            </a:r>
          </a:p>
          <a:p>
            <a:pPr lvl="4"/>
            <a:r>
              <a:rPr lang="zh-CN" noProof="0" smtClean="0"/>
              <a:t>第五级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170A63FD-29DD-43E9-BA8B-8A6E2BB82C8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877485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3584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9218" name="文本占位符 35842"/>
          <p:cNvSpPr>
            <a:spLocks noGrp="1" noChangeArrowheads="1"/>
          </p:cNvSpPr>
          <p:nvPr>
            <p:ph type="body" idx="4294967295"/>
          </p:nvPr>
        </p:nvSpPr>
        <p:spPr>
          <a:ln/>
        </p:spPr>
        <p:txBody>
          <a:bodyPr/>
          <a:lstStyle/>
          <a:p>
            <a:r>
              <a:rPr lang="zh-CN" altLang="en-US" smtClean="0"/>
              <a:t>本资料来自于资源最齐全的２１世纪教育网</a:t>
            </a:r>
            <a:r>
              <a:rPr lang="en-US" altLang="zh-CN" smtClean="0"/>
              <a:t>www.21cnjy.com</a:t>
            </a:r>
          </a:p>
        </p:txBody>
      </p:sp>
      <p:sp>
        <p:nvSpPr>
          <p:cNvPr id="9219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010BEA-C0E9-4890-A46E-55954B77FC1D}" type="slidenum">
              <a:rPr lang="zh-CN" altLang="en-US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904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6E269-AFAF-4E29-8C55-97F65A04910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6534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B3B8-30B8-4911-BC3E-BCFD97AC291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6707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A2C57D-5318-4B12-B48F-2ACD4224216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1935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C944D-3FB7-446A-8585-2A0678632B1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977805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51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06023-9BFE-47EC-BF4C-6C1E3AE6E3C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54333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8E4BAB-B827-41BF-A262-720A77AD2819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77554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D5C69-246E-46C5-917D-0BF82BC1BD5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1640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83903-45DE-4136-A390-103E27F4A8F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63057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429A90-ECD6-4892-8CC9-8E620CD7070B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05224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D787A5-CB12-4F43-BBF0-25D04FCE387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55505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566D2-580F-4DDE-A318-6BE4C8C8D03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461033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44489-0B79-49FF-8100-5826E4AA219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9628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/>
            </a:lvl1pPr>
          </a:lstStyle>
          <a:p>
            <a:pPr>
              <a:defRPr/>
            </a:pPr>
            <a:fld id="{E57E56E9-EE2A-4CC1-B13F-925BF350403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jpeg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.cphotos.bdimg.com/timg?image&amp;quality=100&amp;size=b4000_4000&amp;sec=1484189397&amp;di=b86b96c442e125b1c2b2544e81308fca&amp;src=http://www.shufagu.com/uploads/allimg/150513/1-1505130029294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973172"/>
            <a:ext cx="259228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爷爷是皇帝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爸爸是皇帝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妈妈是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哥哥是皇帝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自己是</a:t>
            </a: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皇帝</a:t>
            </a:r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endParaRPr lang="en-US" altLang="zh-CN" sz="2800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dirty="0">
                <a:latin typeface="黑体" pitchFamily="2" charset="-122"/>
                <a:ea typeface="黑体" pitchFamily="2" charset="-122"/>
              </a:rPr>
              <a:t>儿子是皇帝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085184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accent6">
                    <a:lumMod val="75000"/>
                  </a:schemeClr>
                </a:solidFill>
                <a:latin typeface="黑体" pitchFamily="2" charset="-122"/>
                <a:ea typeface="黑体" pitchFamily="2" charset="-122"/>
              </a:rPr>
              <a:t>唐睿宗李旦</a:t>
            </a:r>
            <a:endParaRPr lang="zh-CN" altLang="en-US" sz="3200" dirty="0">
              <a:solidFill>
                <a:schemeClr val="accent6">
                  <a:lumMod val="75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00192" y="98072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唐太宗李世民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70892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武则天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0192" y="357301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唐中宗李显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73665" y="5229200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唐玄宗李隆基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189766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唐高宗李治</a:t>
            </a:r>
            <a:endParaRPr lang="zh-CN" altLang="en-US" sz="2800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897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占位符 13313"/>
          <p:cNvSpPr>
            <a:spLocks noGrp="1" noChangeArrowheads="1"/>
          </p:cNvSpPr>
          <p:nvPr>
            <p:ph type="body" idx="1"/>
          </p:nvPr>
        </p:nvSpPr>
        <p:spPr>
          <a:xfrm>
            <a:off x="413531" y="1844824"/>
            <a:ext cx="8399520" cy="4104456"/>
          </a:xfrm>
          <a:solidFill>
            <a:schemeClr val="accent3">
              <a:lumMod val="95000"/>
            </a:schemeClr>
          </a:solidFill>
        </p:spPr>
        <p:txBody>
          <a:bodyPr/>
          <a:lstStyle/>
          <a:p>
            <a:pPr marL="1588" indent="-274638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</a:rPr>
              <a:t>    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材料一：“舟所以比人君，水所以比黎庶，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水能载舟，亦能覆舟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1588" indent="-274638" algn="r">
              <a:spcBef>
                <a:spcPts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--《贞观政要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·</a:t>
            </a:r>
            <a:r>
              <a:rPr lang="zh-CN" altLang="en-US" sz="24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教戒太子诸王》</a:t>
            </a:r>
            <a:endParaRPr lang="en-US" altLang="zh-CN" sz="24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1588" indent="-274638"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</a:p>
          <a:p>
            <a:pPr marL="1588" indent="-274638">
              <a:spcBef>
                <a:spcPts val="0"/>
              </a:spcBef>
              <a:buFontTx/>
              <a:buNone/>
            </a:pPr>
            <a:r>
              <a:rPr lang="en-US" altLang="zh-CN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材料二：太宗谓侍臣曰：“凡事皆须务本。国以人为本，人以衣食为本，凡营衣食，</a:t>
            </a:r>
            <a:r>
              <a:rPr lang="zh-CN" altLang="en-US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以不失时为本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    </a:t>
            </a:r>
            <a:endParaRPr lang="en-US" altLang="zh-CN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1588" indent="-274638" algn="r">
              <a:spcBef>
                <a:spcPts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---《贞观政要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·论务农</a:t>
            </a:r>
            <a:r>
              <a:rPr lang="zh-CN" altLang="en-US" sz="2800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en-US" altLang="zh-CN" sz="2800" b="1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  <a:sym typeface="Arial" pitchFamily="34" charset="0"/>
            </a:endParaRPr>
          </a:p>
        </p:txBody>
      </p:sp>
      <p:sp>
        <p:nvSpPr>
          <p:cNvPr id="13316" name="圆角矩形标注 13315"/>
          <p:cNvSpPr>
            <a:spLocks noChangeArrowheads="1"/>
          </p:cNvSpPr>
          <p:nvPr/>
        </p:nvSpPr>
        <p:spPr bwMode="auto">
          <a:xfrm>
            <a:off x="4557572" y="1491285"/>
            <a:ext cx="3447992" cy="908050"/>
          </a:xfrm>
          <a:prstGeom prst="wedgeRoundRectCallout">
            <a:avLst>
              <a:gd name="adj1" fmla="val -60724"/>
              <a:gd name="adj2" fmla="val 49369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</a:rPr>
              <a:t>正确认识君民关系，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rgbClr val="0000FF"/>
                </a:solidFill>
              </a:rPr>
              <a:t>重视</a:t>
            </a:r>
            <a:r>
              <a:rPr lang="zh-CN" altLang="en-US" sz="2800" b="1" dirty="0">
                <a:solidFill>
                  <a:srgbClr val="0000FF"/>
                </a:solidFill>
              </a:rPr>
              <a:t>人民的力量</a:t>
            </a:r>
          </a:p>
        </p:txBody>
      </p:sp>
      <p:sp>
        <p:nvSpPr>
          <p:cNvPr id="13318" name="圆角矩形标注 13317"/>
          <p:cNvSpPr>
            <a:spLocks noChangeArrowheads="1"/>
          </p:cNvSpPr>
          <p:nvPr/>
        </p:nvSpPr>
        <p:spPr bwMode="auto">
          <a:xfrm>
            <a:off x="2627784" y="5157192"/>
            <a:ext cx="2895600" cy="990600"/>
          </a:xfrm>
          <a:prstGeom prst="wedgeRoundRectCallout">
            <a:avLst>
              <a:gd name="adj1" fmla="val -80652"/>
              <a:gd name="adj2" fmla="val -41622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政府要轻徭薄</a:t>
            </a: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赋，发展生产</a:t>
            </a:r>
          </a:p>
        </p:txBody>
      </p:sp>
      <p:sp>
        <p:nvSpPr>
          <p:cNvPr id="5" name="矩形 4"/>
          <p:cNvSpPr/>
          <p:nvPr/>
        </p:nvSpPr>
        <p:spPr>
          <a:xfrm>
            <a:off x="400158" y="476424"/>
            <a:ext cx="83148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dirty="0" smtClean="0">
                <a:solidFill>
                  <a:srgbClr val="0000FF"/>
                </a:solidFill>
                <a:latin typeface="Times New Roman"/>
                <a:ea typeface="宋体"/>
              </a:rPr>
              <a:t>        </a:t>
            </a:r>
            <a:r>
              <a:rPr lang="zh-CN" altLang="en-US" sz="3200" kern="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结合下列材料与课文，说一说唐太宗</a:t>
            </a:r>
            <a:r>
              <a:rPr lang="zh-CN" altLang="en-US" sz="3200" kern="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有哪些开明的</a:t>
            </a:r>
            <a:r>
              <a:rPr lang="zh-CN" altLang="en-US" sz="3200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治国思想</a:t>
            </a:r>
            <a:r>
              <a:rPr lang="zh-CN" altLang="en-US" sz="3200" kern="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？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8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nimBg="1"/>
      <p:bldP spid="133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2588" y="1700808"/>
            <a:ext cx="8190656" cy="455509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588" indent="-274638">
              <a:spcBef>
                <a:spcPts val="60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</a:rPr>
              <a:t>  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材料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三：太宗尝谓公卿曰：“至于隋炀帝暴虐，臣下钳口，卒令不闻其过，遂至灭亡……</a:t>
            </a:r>
            <a:r>
              <a:rPr lang="zh-CN" altLang="en-US" sz="3200" dirty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公等每看事有不利于人，必须极言规谏。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 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1588" indent="-274638" algn="r">
              <a:spcBef>
                <a:spcPts val="600"/>
              </a:spcBef>
              <a:buFontTx/>
              <a:buNone/>
            </a:pP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--《贞观政要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·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论求谏》</a:t>
            </a:r>
            <a:endParaRPr lang="en-US" altLang="zh-CN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 marL="1588" indent="-274638">
              <a:spcBef>
                <a:spcPts val="600"/>
              </a:spcBef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材料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四：太宗谓公卿曰：“…卿等若能小心奉法，……若徇私贪浊，非止坏公法，损百姓……</a:t>
            </a:r>
            <a:r>
              <a:rPr lang="zh-CN" altLang="en-US" sz="3200" dirty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大丈夫岂得苟贪财物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，以害及身命，使子孙每怀愧耻耶？卿等宜深思此言。”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1331640" y="2019770"/>
            <a:ext cx="2971800" cy="990600"/>
          </a:xfrm>
          <a:prstGeom prst="wedgeRoundRectCallout">
            <a:avLst>
              <a:gd name="adj1" fmla="val 101867"/>
              <a:gd name="adj2" fmla="val -32418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要善听正确意</a:t>
            </a:r>
          </a:p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见，虚心纳谏</a:t>
            </a: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5827993" y="5607893"/>
            <a:ext cx="2895600" cy="914400"/>
          </a:xfrm>
          <a:prstGeom prst="wedgeRoundRectCallout">
            <a:avLst>
              <a:gd name="adj1" fmla="val -79665"/>
              <a:gd name="adj2" fmla="val -66028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大臣要廉洁奉公</a:t>
            </a:r>
          </a:p>
        </p:txBody>
      </p:sp>
      <p:sp>
        <p:nvSpPr>
          <p:cNvPr id="6" name="矩形 5"/>
          <p:cNvSpPr/>
          <p:nvPr/>
        </p:nvSpPr>
        <p:spPr>
          <a:xfrm>
            <a:off x="400158" y="476424"/>
            <a:ext cx="83148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kern="0" dirty="0" smtClean="0">
                <a:solidFill>
                  <a:srgbClr val="0000FF"/>
                </a:solidFill>
                <a:latin typeface="Times New Roman"/>
                <a:ea typeface="宋体"/>
              </a:rPr>
              <a:t>        </a:t>
            </a:r>
            <a:r>
              <a:rPr lang="zh-CN" altLang="en-US" sz="3200" kern="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结合下列材料与课文，说一说唐太宗</a:t>
            </a:r>
            <a:r>
              <a:rPr lang="zh-CN" altLang="en-US" sz="3200" kern="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有哪些开明的</a:t>
            </a:r>
            <a:r>
              <a:rPr lang="zh-CN" altLang="en-US" sz="3200" kern="0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治国思想</a:t>
            </a:r>
            <a:r>
              <a:rPr lang="zh-CN" altLang="en-US" sz="3200" kern="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？</a:t>
            </a:r>
            <a:endParaRPr lang="zh-CN" altLang="en-US" dirty="0"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87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0482" y="445864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-274638">
              <a:buFontTx/>
              <a:buNone/>
            </a:pPr>
            <a:r>
              <a:rPr lang="zh-CN" altLang="en-US" sz="3200" dirty="0" smtClean="0">
                <a:solidFill>
                  <a:srgbClr val="0000FF"/>
                </a:solidFill>
              </a:rPr>
              <a:t>        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结合下列材料与课文，说一说唐太宗</a:t>
            </a:r>
            <a:r>
              <a:rPr lang="zh-CN" altLang="en-US" sz="32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在位时实行了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哪些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政策与措施</a:t>
            </a:r>
            <a:r>
              <a:rPr lang="zh-CN" altLang="en-US" sz="32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？</a:t>
            </a:r>
            <a:endParaRPr lang="zh-CN" altLang="en-US" sz="2800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2285583"/>
            <a:ext cx="9144000" cy="206210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588" indent="-274638">
              <a:spcAft>
                <a:spcPts val="600"/>
              </a:spcAft>
              <a:buFontTx/>
              <a:buNone/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材料二：  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太宗谓侍臣曰：“国以民为本，人以食为命。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朕为亿兆人父母，唯欲躬务</a:t>
            </a:r>
            <a:r>
              <a:rPr lang="zh-CN" altLang="en-US" sz="3200" dirty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俭约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，必不辄为奢侈……今</a:t>
            </a:r>
            <a:r>
              <a:rPr lang="zh-CN" altLang="en-US" sz="32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省徭赋，不夺其时，使比屋之人恣其耕稼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。”     </a:t>
            </a:r>
            <a:r>
              <a:rPr lang="zh-CN" altLang="en-US" sz="24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---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《贞观政要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sym typeface="宋体" pitchFamily="2" charset="-122"/>
              </a:rPr>
              <a:t>·论务农</a:t>
            </a:r>
            <a:r>
              <a:rPr lang="zh-CN" altLang="en-US" sz="24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24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1060" y="1700808"/>
            <a:ext cx="9121879" cy="584775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 cmpd="sng">
            <a:noFill/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材料一：    贞观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二年，</a:t>
            </a:r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皇后亲蚕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sz="24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——《</a:t>
            </a:r>
            <a:r>
              <a:rPr lang="zh-CN" alt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旧唐书</a:t>
            </a:r>
            <a:r>
              <a:rPr lang="en-US" sz="24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》</a:t>
            </a:r>
          </a:p>
        </p:txBody>
      </p:sp>
      <p:sp>
        <p:nvSpPr>
          <p:cNvPr id="7" name="矩形 6"/>
          <p:cNvSpPr/>
          <p:nvPr/>
        </p:nvSpPr>
        <p:spPr>
          <a:xfrm>
            <a:off x="26129" y="4442539"/>
            <a:ext cx="9117871" cy="2062103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材料三：  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公卿奏请建暖阁，太宗曰：“若遂来请，糜费良多。</a:t>
            </a:r>
            <a:r>
              <a:rPr lang="zh-CN" altLang="en-US" sz="3200" dirty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昔汉文将起露台，而惜十家之产，朕德不逮于汉帝，而所费过之，岂为人父母之道也？</a:t>
            </a: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”固请至于再三，竟不许。</a:t>
            </a:r>
            <a:endParaRPr lang="zh-CN" altLang="en-US" dirty="0"/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5652120" y="5589240"/>
            <a:ext cx="2898775" cy="990600"/>
          </a:xfrm>
          <a:prstGeom prst="wedgeRoundRectCallout">
            <a:avLst>
              <a:gd name="adj1" fmla="val -96352"/>
              <a:gd name="adj2" fmla="val -64037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4000" b="1" dirty="0">
                <a:solidFill>
                  <a:srgbClr val="0000FF"/>
                </a:solidFill>
              </a:rPr>
              <a:t>戒奢从简</a:t>
            </a:r>
          </a:p>
        </p:txBody>
      </p:sp>
      <p:sp>
        <p:nvSpPr>
          <p:cNvPr id="4" name="圆角矩形标注 3"/>
          <p:cNvSpPr>
            <a:spLocks noChangeArrowheads="1"/>
          </p:cNvSpPr>
          <p:nvPr/>
        </p:nvSpPr>
        <p:spPr bwMode="auto">
          <a:xfrm>
            <a:off x="4777941" y="2564904"/>
            <a:ext cx="4043051" cy="990600"/>
          </a:xfrm>
          <a:prstGeom prst="wedgeRoundRectCallout">
            <a:avLst>
              <a:gd name="adj1" fmla="val -69894"/>
              <a:gd name="adj2" fmla="val -79649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2800" b="1" dirty="0">
                <a:solidFill>
                  <a:srgbClr val="0000FF"/>
                </a:solidFill>
              </a:rPr>
              <a:t>发展生产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，减轻赋税劳役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4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15361"/>
          <p:cNvSpPr>
            <a:spLocks noGrp="1" noChangeArrowheads="1"/>
          </p:cNvSpPr>
          <p:nvPr>
            <p:ph type="body" idx="1"/>
          </p:nvPr>
        </p:nvSpPr>
        <p:spPr>
          <a:xfrm>
            <a:off x="251520" y="1816996"/>
            <a:ext cx="8686800" cy="1684012"/>
          </a:xfrm>
          <a:solidFill>
            <a:schemeClr val="accent3">
              <a:lumMod val="95000"/>
            </a:schemeClr>
          </a:solidFill>
        </p:spPr>
        <p:txBody>
          <a:bodyPr/>
          <a:lstStyle/>
          <a:p>
            <a:pPr marL="1588" indent="-274638">
              <a:spcBef>
                <a:spcPts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材料四：    唐兴</a:t>
            </a:r>
            <a:r>
              <a:rPr lang="en-US" altLang="zh-CN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由是</a:t>
            </a:r>
            <a:r>
              <a:rPr lang="zh-CN" altLang="en-US" b="1" dirty="0" smtClean="0">
                <a:latin typeface="华文楷体" pitchFamily="2" charset="-122"/>
                <a:ea typeface="华文楷体" pitchFamily="2" charset="-122"/>
              </a:rPr>
              <a:t>州县之数，倍于开皇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、大业之间。上以</a:t>
            </a:r>
            <a:r>
              <a:rPr lang="zh-CN" altLang="en-US" b="1" dirty="0" smtClean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民少吏多，思革其弊。二月，命大加并省</a:t>
            </a:r>
            <a:r>
              <a:rPr lang="en-US" altLang="zh-CN" b="1" dirty="0">
                <a:solidFill>
                  <a:srgbClr val="0099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r>
              <a:rPr lang="zh-CN" altLang="en-US" b="1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5363" name="圆角矩形标注 15362"/>
          <p:cNvSpPr>
            <a:spLocks noChangeArrowheads="1"/>
          </p:cNvSpPr>
          <p:nvPr/>
        </p:nvSpPr>
        <p:spPr bwMode="auto">
          <a:xfrm>
            <a:off x="4572000" y="2852936"/>
            <a:ext cx="4379913" cy="1295400"/>
          </a:xfrm>
          <a:prstGeom prst="wedgeRoundRectCallout">
            <a:avLst>
              <a:gd name="adj1" fmla="val -68839"/>
              <a:gd name="adj2" fmla="val -47530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200" dirty="0">
                <a:solidFill>
                  <a:schemeClr val="accent2">
                    <a:lumMod val="75000"/>
                  </a:schemeClr>
                </a:solidFill>
              </a:rPr>
              <a:t>合并</a:t>
            </a:r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</a:rPr>
              <a:t>州县，严格</a:t>
            </a:r>
            <a:endParaRPr lang="en-US" altLang="zh-CN" sz="32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zh-CN" altLang="en-US" sz="3200" dirty="0" smtClean="0">
                <a:solidFill>
                  <a:schemeClr val="accent2">
                    <a:lumMod val="75000"/>
                  </a:schemeClr>
                </a:solidFill>
              </a:rPr>
              <a:t>考察各级官吏的政绩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476672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indent="-274638">
              <a:buFontTx/>
              <a:buNone/>
            </a:pP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        结合下列材料与课文，说一说唐太宗</a:t>
            </a:r>
            <a:r>
              <a:rPr lang="zh-CN" altLang="en-US" sz="32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在位时实行了</a:t>
            </a:r>
            <a:r>
              <a:rPr lang="zh-CN" altLang="en-US" sz="3200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哪些</a:t>
            </a:r>
            <a:r>
              <a:rPr lang="zh-CN" altLang="en-US" sz="3200" dirty="0" smtClean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政策与措施</a:t>
            </a:r>
            <a:r>
              <a:rPr lang="zh-CN" altLang="en-US" sz="3200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？</a:t>
            </a:r>
            <a:endParaRPr lang="zh-CN" altLang="en-US" sz="2800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4700218"/>
            <a:ext cx="8352928" cy="1077218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588" indent="-274638">
              <a:buFontTx/>
              <a:buNone/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材料五：</a:t>
            </a:r>
            <a:r>
              <a:rPr lang="zh-CN" altLang="en-US" sz="3200" dirty="0">
                <a:latin typeface="Arial" pitchFamily="34" charset="0"/>
                <a:ea typeface="华文中宋" pitchFamily="2" charset="-122"/>
              </a:rPr>
              <a:t>唐太宗对大臣的</a:t>
            </a:r>
            <a:r>
              <a:rPr lang="zh-CN" altLang="en-US" sz="3200" dirty="0" smtClean="0">
                <a:latin typeface="Arial" pitchFamily="34" charset="0"/>
                <a:ea typeface="华文中宋" pitchFamily="2" charset="-122"/>
              </a:rPr>
              <a:t>训示</a:t>
            </a:r>
            <a:r>
              <a:rPr lang="en-US" altLang="zh-CN" sz="3200" dirty="0" smtClean="0">
                <a:latin typeface="Arial" pitchFamily="34" charset="0"/>
                <a:ea typeface="华文中宋" pitchFamily="2" charset="-122"/>
              </a:rPr>
              <a:t>:</a:t>
            </a:r>
            <a:r>
              <a:rPr lang="zh-CN" altLang="en-US" sz="3200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华文中宋" pitchFamily="2" charset="-122"/>
              </a:rPr>
              <a:t>朕</a:t>
            </a:r>
            <a:r>
              <a:rPr lang="zh-CN" altLang="en-US" sz="32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ea typeface="华文中宋" pitchFamily="2" charset="-122"/>
              </a:rPr>
              <a:t>终日孜孜</a:t>
            </a:r>
            <a:r>
              <a:rPr lang="zh-CN" altLang="en-US" sz="3200" dirty="0">
                <a:latin typeface="Arial" pitchFamily="34" charset="0"/>
                <a:ea typeface="华文中宋" pitchFamily="2" charset="-122"/>
              </a:rPr>
              <a:t>，非但忧怜百姓，亦欲使卿等长守富贵。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4521032" y="5860132"/>
            <a:ext cx="3962400" cy="685800"/>
          </a:xfrm>
          <a:prstGeom prst="wedgeRoundRectCallout">
            <a:avLst>
              <a:gd name="adj1" fmla="val -66458"/>
              <a:gd name="adj2" fmla="val -72557"/>
              <a:gd name="adj3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0170" tIns="46990" rIns="90170" bIns="46990" anchor="ctr"/>
          <a:lstStyle/>
          <a:p>
            <a:pPr algn="ctr"/>
            <a:r>
              <a:rPr lang="zh-CN" altLang="en-US" sz="3600" dirty="0">
                <a:solidFill>
                  <a:srgbClr val="CC3300"/>
                </a:solidFill>
              </a:rPr>
              <a:t>勤于政事</a:t>
            </a:r>
            <a:endParaRPr lang="zh-CN" altLang="en-US" sz="3600" b="1" dirty="0">
              <a:solidFill>
                <a:srgbClr val="CC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0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房玄龄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5198" y="1052736"/>
            <a:ext cx="3527217" cy="48895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59" name="Picture 3" descr="杜如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180" y="1104113"/>
            <a:ext cx="3842567" cy="485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578056" y="1085582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Gulim" pitchFamily="34" charset="-127"/>
              </a:rPr>
              <a:t>房玄龄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781420" y="1176127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600" dirty="0">
                <a:solidFill>
                  <a:srgbClr val="FF0000"/>
                </a:solidFill>
                <a:latin typeface="Times New Roman" pitchFamily="18" charset="0"/>
                <a:ea typeface="Gulim" pitchFamily="34" charset="-127"/>
              </a:rPr>
              <a:t>杜如晦</a:t>
            </a:r>
          </a:p>
        </p:txBody>
      </p:sp>
    </p:spTree>
    <p:extLst>
      <p:ext uri="{BB962C8B-B14F-4D97-AF65-F5344CB8AC3E}">
        <p14:creationId xmlns:p14="http://schemas.microsoft.com/office/powerpoint/2010/main" val="2646134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utoUpdateAnimBg="0"/>
      <p:bldP spid="1946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chiculture.net/0108/html/c10/0108pic165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514" y="524365"/>
            <a:ext cx="2385518" cy="332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3779912" y="1401057"/>
            <a:ext cx="367240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/>
              <a:t>魏征，字</a:t>
            </a:r>
            <a:r>
              <a:rPr lang="zh-CN" altLang="en-US" sz="3200" dirty="0"/>
              <a:t>玄成，馆陶（今属河北）人，以敢于直言著称。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91514" y="3933056"/>
            <a:ext cx="72181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夫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以铜为镜，可以正衣冠；以古为镜，可以知兴替；以人为镜，可以明得失，朕常保此三镜，以防己过。今魏征殂逝，遂亡一镜矣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！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——《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贞观政要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论任贤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59859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67040" y="662456"/>
            <a:ext cx="2000704" cy="750319"/>
          </a:xfrm>
          <a:prstGeom prst="rect">
            <a:avLst/>
          </a:prstGeom>
          <a:solidFill>
            <a:schemeClr val="accent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r>
              <a:rPr lang="zh-CN" altLang="en-US" sz="4000" b="1" dirty="0">
                <a:latin typeface="华文中宋" pitchFamily="2" charset="-122"/>
                <a:ea typeface="华文中宋" pitchFamily="2" charset="-122"/>
              </a:rPr>
              <a:t>思考</a:t>
            </a:r>
          </a:p>
        </p:txBody>
      </p:sp>
      <p:sp>
        <p:nvSpPr>
          <p:cNvPr id="50184" name="Text Box 8"/>
          <p:cNvSpPr txBox="1">
            <a:spLocks noChangeArrowheads="1"/>
          </p:cNvSpPr>
          <p:nvPr/>
        </p:nvSpPr>
        <p:spPr bwMode="auto">
          <a:xfrm>
            <a:off x="107504" y="1916830"/>
            <a:ext cx="880151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中宋" pitchFamily="2" charset="-122"/>
                <a:ea typeface="华文中宋" pitchFamily="2" charset="-122"/>
              </a:rPr>
              <a:t>       想想上学期所学的历史知识，比较一下唐太宗和汉文帝有什么共同之处</a:t>
            </a:r>
            <a:r>
              <a:rPr lang="zh-CN" altLang="en-US" sz="3600" b="1" dirty="0" smtClean="0">
                <a:latin typeface="华文中宋" pitchFamily="2" charset="-122"/>
                <a:ea typeface="华文中宋" pitchFamily="2" charset="-122"/>
              </a:rPr>
              <a:t>？</a:t>
            </a:r>
            <a:endParaRPr lang="zh-CN" altLang="en-US" sz="36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827583" y="3490751"/>
            <a:ext cx="694292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）注意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吸取历史经验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教训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重视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发展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生产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减轻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人民的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赋税</a:t>
            </a:r>
            <a:endParaRPr lang="en-US" altLang="zh-CN" sz="32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提倡节俭并以身作则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19968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5"/>
          <p:cNvSpPr>
            <a:spLocks/>
          </p:cNvSpPr>
          <p:nvPr/>
        </p:nvSpPr>
        <p:spPr bwMode="auto">
          <a:xfrm>
            <a:off x="1295400" y="1981200"/>
            <a:ext cx="76200" cy="4038600"/>
          </a:xfrm>
          <a:prstGeom prst="leftBrace">
            <a:avLst>
              <a:gd name="adj1" fmla="val 441667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spcBef>
                <a:spcPct val="50000"/>
              </a:spcBef>
            </a:pPr>
            <a:endParaRPr lang="zh-CN" altLang="en-US" sz="240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447800" y="1905000"/>
            <a:ext cx="34115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</a:rPr>
              <a:t>1.改革赋役制度</a:t>
            </a:r>
          </a:p>
        </p:txBody>
      </p:sp>
      <p:sp>
        <p:nvSpPr>
          <p:cNvPr id="8196" name="Text Box 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447800" y="3124200"/>
            <a:ext cx="46370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</a:rPr>
              <a:t>2.沿袭完善“三省六部制”</a:t>
            </a:r>
          </a:p>
        </p:txBody>
      </p:sp>
      <p:sp>
        <p:nvSpPr>
          <p:cNvPr id="8197" name="Text Box 8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1476375" y="4221163"/>
            <a:ext cx="5759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</a:rPr>
              <a:t>3.修改法令，编《唐律疏议》</a:t>
            </a: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1524000" y="5440363"/>
            <a:ext cx="36972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  <a:latin typeface="Times New Roman" pitchFamily="18" charset="0"/>
              </a:rPr>
              <a:t>4.完善科举制</a:t>
            </a:r>
          </a:p>
        </p:txBody>
      </p:sp>
      <p:sp>
        <p:nvSpPr>
          <p:cNvPr id="8199" name="Text Box 12"/>
          <p:cNvSpPr txBox="1">
            <a:spLocks noChangeArrowheads="1"/>
          </p:cNvSpPr>
          <p:nvPr/>
        </p:nvSpPr>
        <p:spPr bwMode="auto">
          <a:xfrm>
            <a:off x="539750" y="333375"/>
            <a:ext cx="3997325" cy="9144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贞观新政：</a:t>
            </a:r>
          </a:p>
        </p:txBody>
      </p:sp>
      <p:sp>
        <p:nvSpPr>
          <p:cNvPr id="8200" name="Text Box 1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6804025" y="981075"/>
            <a:ext cx="1708150" cy="542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唐太宗统治期间，政治比较清明，经济得到恢复和发展，国力增强，史称</a:t>
            </a:r>
            <a:r>
              <a:rPr lang="zh-CN" altLang="en-US" sz="3200" b="1">
                <a:solidFill>
                  <a:srgbClr val="660066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贞观之治</a:t>
            </a:r>
            <a:r>
              <a:rPr lang="zh-CN" altLang="en-US" sz="3200" b="1">
                <a:solidFill>
                  <a:srgbClr val="660066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endParaRPr lang="zh-CN" altLang="en-US" sz="3200" b="1">
              <a:solidFill>
                <a:srgbClr val="66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-247650" y="3357563"/>
            <a:ext cx="3048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4800" b="1">
              <a:solidFill>
                <a:srgbClr val="FF0000"/>
              </a:solidFill>
            </a:endParaRP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323850" y="3068638"/>
            <a:ext cx="792163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政治上</a:t>
            </a:r>
          </a:p>
        </p:txBody>
      </p:sp>
    </p:spTree>
    <p:extLst>
      <p:ext uri="{BB962C8B-B14F-4D97-AF65-F5344CB8AC3E}">
        <p14:creationId xmlns:p14="http://schemas.microsoft.com/office/powerpoint/2010/main" val="9900679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  <p:bldP spid="8195" grpId="0" autoUpdateAnimBg="0"/>
      <p:bldP spid="8196" grpId="0" autoUpdateAnimBg="0"/>
      <p:bldP spid="8197" grpId="0" autoUpdateAnimBg="0"/>
      <p:bldP spid="8198" grpId="0" autoUpdateAnimBg="0"/>
      <p:bldP spid="8199" grpId="0" animBg="1" autoUpdateAnimBg="0"/>
      <p:bldP spid="8200" grpId="0" autoUpdateAnimBg="0"/>
      <p:bldP spid="820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755650" y="1052513"/>
            <a:ext cx="376238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经济上</a:t>
            </a: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2362200" y="652463"/>
            <a:ext cx="28463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1。推行均田制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2413000" y="1628775"/>
            <a:ext cx="21463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2.奖励垦荒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606675" y="2614613"/>
            <a:ext cx="21463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3.轻徭薄赋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755650" y="4005263"/>
            <a:ext cx="792163" cy="2630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民族关系上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2339975" y="4149725"/>
            <a:ext cx="2959100" cy="57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1.抵抗外族骚扰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268538" y="5589588"/>
            <a:ext cx="53975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/>
              <a:t>2.加强各民族间经济文化交流</a:t>
            </a:r>
          </a:p>
        </p:txBody>
      </p:sp>
      <p:sp>
        <p:nvSpPr>
          <p:cNvPr id="10251" name="AutoShape 11"/>
          <p:cNvSpPr>
            <a:spLocks/>
          </p:cNvSpPr>
          <p:nvPr/>
        </p:nvSpPr>
        <p:spPr bwMode="auto">
          <a:xfrm>
            <a:off x="1692275" y="836613"/>
            <a:ext cx="360363" cy="2017712"/>
          </a:xfrm>
          <a:prstGeom prst="leftBrace">
            <a:avLst>
              <a:gd name="adj1" fmla="val 58868"/>
              <a:gd name="adj2" fmla="val 50000"/>
            </a:avLst>
          </a:pr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252" name="AutoShape 12"/>
          <p:cNvSpPr>
            <a:spLocks/>
          </p:cNvSpPr>
          <p:nvPr/>
        </p:nvSpPr>
        <p:spPr bwMode="auto">
          <a:xfrm>
            <a:off x="1981200" y="4365625"/>
            <a:ext cx="215900" cy="1800225"/>
          </a:xfrm>
          <a:prstGeom prst="leftBrace">
            <a:avLst>
              <a:gd name="adj1" fmla="val 69485"/>
              <a:gd name="adj2" fmla="val 50000"/>
            </a:avLst>
          </a:pr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14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  <p:bldP spid="10245" grpId="0" autoUpdateAnimBg="0"/>
      <p:bldP spid="10246" grpId="0" autoUpdateAnimBg="0"/>
      <p:bldP spid="10247" grpId="0" autoUpdateAnimBg="0"/>
      <p:bldP spid="10248" grpId="0" autoUpdateAnimBg="0"/>
      <p:bldP spid="10249" grpId="0" autoUpdateAnimBg="0"/>
      <p:bldP spid="10250" grpId="0" autoUpdateAnimBg="0"/>
      <p:bldP spid="10251" grpId="0" animBg="1" autoUpdateAnimBg="0"/>
      <p:bldP spid="102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http://health.kaiwind.com/zj/201504/10/W020150410289315009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5695"/>
            <a:ext cx="3147764" cy="390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251520" y="548680"/>
            <a:ext cx="410445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三、女皇武则天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Line 34"/>
          <p:cNvSpPr>
            <a:spLocks noChangeShapeType="1"/>
          </p:cNvSpPr>
          <p:nvPr/>
        </p:nvSpPr>
        <p:spPr bwMode="auto">
          <a:xfrm>
            <a:off x="0" y="134076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67944" y="2026491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武则天</a:t>
            </a:r>
            <a:r>
              <a:rPr lang="zh-CN" altLang="en-US" sz="3200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624~705</a:t>
            </a:r>
            <a:r>
              <a:rPr lang="zh-CN" altLang="en-US" sz="3200" dirty="0" smtClean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），本是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唐高宗李治的皇后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，后</a:t>
            </a:r>
            <a:r>
              <a:rPr lang="zh-CN" altLang="en-US" sz="3200" dirty="0" smtClean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逐渐</a:t>
            </a:r>
            <a:r>
              <a:rPr lang="zh-CN" altLang="en-US" sz="3200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掌握实权，晚年称帝。</a:t>
            </a:r>
            <a:r>
              <a:rPr lang="en-US" altLang="zh-CN" sz="3200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690</a:t>
            </a:r>
            <a:r>
              <a:rPr lang="zh-CN" altLang="en-US" sz="3200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年武则天正式改唐为周，自称为大周圣神皇帝，并自以“曌”字为名。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395536" y="1700808"/>
            <a:ext cx="8229600" cy="3139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 </a:t>
            </a:r>
            <a:r>
              <a:rPr lang="zh-CN" altLang="en-US" sz="6600" dirty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第</a:t>
            </a:r>
            <a:r>
              <a:rPr lang="en-US" altLang="zh-CN" sz="6600" dirty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2</a:t>
            </a:r>
            <a:r>
              <a:rPr lang="zh-CN" altLang="en-US" sz="6600" dirty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课                                         </a:t>
            </a:r>
            <a:r>
              <a:rPr lang="zh-CN" altLang="en-US" sz="6600" dirty="0" smtClean="0">
                <a:solidFill>
                  <a:srgbClr val="FF0000"/>
                </a:solidFill>
                <a:latin typeface="迷你简启体" pitchFamily="65" charset="-122"/>
                <a:ea typeface="迷你简启体" pitchFamily="65" charset="-122"/>
              </a:rPr>
              <a:t>从“贞观之治”到“开元盛世”</a:t>
            </a:r>
            <a:endParaRPr lang="zh-CN" altLang="en-US" sz="6600" dirty="0">
              <a:solidFill>
                <a:srgbClr val="FF0000"/>
              </a:solidFill>
              <a:latin typeface="迷你简启体" pitchFamily="65" charset="-122"/>
              <a:ea typeface="迷你简启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179512" y="508070"/>
            <a:ext cx="612068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武则天的统治措施</a:t>
            </a:r>
            <a:r>
              <a:rPr lang="en-US" altLang="zh-CN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;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" name="Line 34"/>
          <p:cNvSpPr>
            <a:spLocks noChangeShapeType="1"/>
          </p:cNvSpPr>
          <p:nvPr/>
        </p:nvSpPr>
        <p:spPr bwMode="auto">
          <a:xfrm>
            <a:off x="0" y="134076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-144524" y="1349504"/>
            <a:ext cx="94330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、打击敌对官僚贵族，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2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、打理发展科举制，创立殿试制度，亲自面试考生，不拘一格选拔人才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，扩大了统治基础。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3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、减轻人民负担，重视发展生产。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214615" y="4676943"/>
            <a:ext cx="78488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en-US" sz="36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武则天的统治上承贞观之治，下启开元盛世，史称</a:t>
            </a:r>
            <a:r>
              <a:rPr lang="zh-CN" altLang="en-US" sz="36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贞观遗风</a:t>
            </a:r>
            <a:endParaRPr lang="zh-CN" altLang="en-US" sz="36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21"/>
          <p:cNvSpPr txBox="1">
            <a:spLocks noChangeArrowheads="1"/>
          </p:cNvSpPr>
          <p:nvPr/>
        </p:nvSpPr>
        <p:spPr bwMode="auto">
          <a:xfrm>
            <a:off x="827584" y="5886007"/>
            <a:ext cx="784887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为开元盛世局面的出现奠定了基础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203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/>
          <p:cNvGrpSpPr>
            <a:grpSpLocks/>
          </p:cNvGrpSpPr>
          <p:nvPr/>
        </p:nvGrpSpPr>
        <p:grpSpPr bwMode="auto">
          <a:xfrm>
            <a:off x="117446" y="1556792"/>
            <a:ext cx="2448272" cy="3965334"/>
            <a:chOff x="0" y="0"/>
            <a:chExt cx="1694" cy="2464"/>
          </a:xfrm>
        </p:grpSpPr>
        <p:pic>
          <p:nvPicPr>
            <p:cNvPr id="14" name="Picture 6" descr="姚崇 （650-721）唐大臣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94" cy="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7"/>
            <p:cNvSpPr txBox="1">
              <a:spLocks noChangeArrowheads="1"/>
            </p:cNvSpPr>
            <p:nvPr/>
          </p:nvSpPr>
          <p:spPr bwMode="auto">
            <a:xfrm>
              <a:off x="1262" y="35"/>
              <a:ext cx="432" cy="9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姚崇 </a:t>
              </a:r>
            </a:p>
          </p:txBody>
        </p:sp>
      </p:grpSp>
      <p:grpSp>
        <p:nvGrpSpPr>
          <p:cNvPr id="16" name="Group 8"/>
          <p:cNvGrpSpPr>
            <a:grpSpLocks/>
          </p:cNvGrpSpPr>
          <p:nvPr/>
        </p:nvGrpSpPr>
        <p:grpSpPr bwMode="auto">
          <a:xfrm>
            <a:off x="5913039" y="1613118"/>
            <a:ext cx="2592674" cy="3636333"/>
            <a:chOff x="-16" y="22"/>
            <a:chExt cx="1590" cy="2370"/>
          </a:xfrm>
        </p:grpSpPr>
        <p:pic>
          <p:nvPicPr>
            <p:cNvPr id="17" name="Picture 9" descr="狄仁杰 （607-700）唐大臣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" y="22"/>
              <a:ext cx="1532" cy="2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 Box 10"/>
            <p:cNvSpPr txBox="1">
              <a:spLocks noChangeArrowheads="1"/>
            </p:cNvSpPr>
            <p:nvPr/>
          </p:nvSpPr>
          <p:spPr bwMode="auto">
            <a:xfrm>
              <a:off x="1155" y="22"/>
              <a:ext cx="419" cy="9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Times New Roman" pitchFamily="18" charset="0"/>
                  <a:ea typeface="楷体_GB2312" pitchFamily="49" charset="-122"/>
                </a:rPr>
                <a:t>狄仁杰</a:t>
              </a:r>
              <a:r>
                <a:rPr lang="zh-CN" altLang="en-US" dirty="0">
                  <a:latin typeface="Times New Roman" pitchFamily="18" charset="0"/>
                </a:rPr>
                <a:t> </a:t>
              </a:r>
            </a:p>
          </p:txBody>
        </p:sp>
      </p:grpSp>
      <p:grpSp>
        <p:nvGrpSpPr>
          <p:cNvPr id="19" name="Group 11"/>
          <p:cNvGrpSpPr>
            <a:grpSpLocks/>
          </p:cNvGrpSpPr>
          <p:nvPr/>
        </p:nvGrpSpPr>
        <p:grpSpPr bwMode="auto">
          <a:xfrm>
            <a:off x="2942786" y="1579413"/>
            <a:ext cx="2577452" cy="3670038"/>
            <a:chOff x="0" y="0"/>
            <a:chExt cx="1647" cy="2436"/>
          </a:xfrm>
        </p:grpSpPr>
        <p:pic>
          <p:nvPicPr>
            <p:cNvPr id="20" name="Picture 12" descr="宋璟（663--737）唐大臣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47" cy="2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 Box 13"/>
            <p:cNvSpPr txBox="1">
              <a:spLocks noChangeArrowheads="1"/>
            </p:cNvSpPr>
            <p:nvPr/>
          </p:nvSpPr>
          <p:spPr bwMode="auto">
            <a:xfrm>
              <a:off x="1237" y="38"/>
              <a:ext cx="315" cy="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Times New Roman" pitchFamily="18" charset="0"/>
                  <a:ea typeface="楷体_GB2312" pitchFamily="49" charset="-122"/>
                </a:rPr>
                <a:t>宋璟</a:t>
              </a:r>
            </a:p>
          </p:txBody>
        </p:sp>
      </p:grp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2051720" y="5665958"/>
            <a:ext cx="459490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4000" b="1" dirty="0">
                <a:latin typeface="Arial" pitchFamily="34" charset="0"/>
                <a:ea typeface="黑体" pitchFamily="49" charset="-122"/>
              </a:rPr>
              <a:t>武则天时的名臣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1" name="Picture 3" descr="乾陵無字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404664"/>
            <a:ext cx="3651250" cy="522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3269948" y="491490"/>
            <a:ext cx="504055" cy="13849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11111"/>
                </a:solidFill>
                <a:ea typeface="黑体" pitchFamily="49" charset="-122"/>
              </a:rPr>
              <a:t>无字碑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139952" y="1183988"/>
            <a:ext cx="4691063" cy="403187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3200" b="1" dirty="0" smtClean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公元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705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月，中国历史上执政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年的女皇帝武则天病逝了。她的墓碑，通高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7.53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米，宽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2.l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米，厚</a:t>
            </a:r>
            <a:r>
              <a:rPr lang="en-US" altLang="zh-CN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1.49</a:t>
            </a:r>
            <a:r>
              <a:rPr lang="zh-CN" altLang="en-US" sz="3200" b="1" dirty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米，但碑中不见唐代所刻一字</a:t>
            </a:r>
            <a:r>
              <a:rPr lang="zh-CN" altLang="en-US" sz="3200" b="1" dirty="0" smtClean="0">
                <a:solidFill>
                  <a:srgbClr val="080808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很多人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对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她褒贬不一，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那么我们今天究竟应该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怎样评价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她呢？</a:t>
            </a:r>
          </a:p>
        </p:txBody>
      </p:sp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976112" y="5682297"/>
            <a:ext cx="7200800" cy="72685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评价方法</a:t>
            </a:r>
            <a:r>
              <a:rPr lang="zh-CN" altLang="en-US" sz="3600" b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：看她是否在历史上对社会起了推动作用</a:t>
            </a:r>
          </a:p>
        </p:txBody>
      </p:sp>
    </p:spTree>
    <p:extLst>
      <p:ext uri="{BB962C8B-B14F-4D97-AF65-F5344CB8AC3E}">
        <p14:creationId xmlns:p14="http://schemas.microsoft.com/office/powerpoint/2010/main" val="347964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72241" y="1281482"/>
            <a:ext cx="8344247" cy="1077218"/>
          </a:xfrm>
          <a:prstGeom prst="rect">
            <a:avLst/>
          </a:prstGeom>
          <a:solidFill>
            <a:schemeClr val="accent3">
              <a:lumMod val="9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 smtClean="0"/>
              <a:t>       宋庆龄</a:t>
            </a:r>
            <a:r>
              <a:rPr lang="zh-CN" altLang="en-US" sz="3200" dirty="0"/>
              <a:t>：武则天是中国历史上唯一的女皇帝，封建时代杰出的女政治家</a:t>
            </a:r>
            <a:r>
              <a:rPr lang="zh-CN" altLang="en-US" sz="3200" dirty="0" smtClean="0"/>
              <a:t>。</a:t>
            </a:r>
            <a:endParaRPr lang="en-US" altLang="zh-CN" sz="3200" dirty="0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67544" y="4179861"/>
            <a:ext cx="8348944" cy="1077218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/>
          <a:p>
            <a:pPr eaLnBrk="0" hangingPunct="0"/>
            <a:r>
              <a:rPr lang="zh-CN" altLang="en-US" sz="3200" dirty="0" smtClean="0">
                <a:latin typeface="+mn-ea"/>
                <a:ea typeface="+mn-ea"/>
                <a:cs typeface="Tahoma" pitchFamily="34" charset="0"/>
              </a:rPr>
              <a:t>    郭沫若：</a:t>
            </a:r>
            <a:r>
              <a:rPr lang="zh-CN" altLang="en-US" sz="3200" dirty="0">
                <a:latin typeface="+mn-ea"/>
                <a:ea typeface="+mn-ea"/>
                <a:cs typeface="Tahoma" pitchFamily="34" charset="0"/>
              </a:rPr>
              <a:t>政启开元治宏贞观，芳流剑阁光被利州。 </a:t>
            </a:r>
          </a:p>
        </p:txBody>
      </p:sp>
      <p:sp>
        <p:nvSpPr>
          <p:cNvPr id="9" name="矩形 8"/>
          <p:cNvSpPr/>
          <p:nvPr/>
        </p:nvSpPr>
        <p:spPr>
          <a:xfrm>
            <a:off x="467544" y="2738231"/>
            <a:ext cx="8348944" cy="1077218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3200" dirty="0" smtClean="0">
                <a:solidFill>
                  <a:srgbClr val="000000"/>
                </a:solidFill>
              </a:rPr>
              <a:t>      毛泽东</a:t>
            </a:r>
            <a:r>
              <a:rPr lang="zh-CN" altLang="en-US" sz="3200" dirty="0">
                <a:solidFill>
                  <a:srgbClr val="000000"/>
                </a:solidFill>
              </a:rPr>
              <a:t>：武则天确是个治国天才，她既有容人之量，又有识人之智，还有用人之</a:t>
            </a:r>
            <a:r>
              <a:rPr lang="zh-CN" altLang="en-US" sz="3200" dirty="0" smtClean="0">
                <a:solidFill>
                  <a:srgbClr val="000000"/>
                </a:solidFill>
              </a:rPr>
              <a:t>术。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5130" descr="1a0135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图片 5124" descr="3132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60788"/>
            <a:ext cx="9144000" cy="309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7" name="矩形 5136"/>
          <p:cNvSpPr/>
          <p:nvPr/>
        </p:nvSpPr>
        <p:spPr>
          <a:xfrm>
            <a:off x="609600" y="1752600"/>
            <a:ext cx="7772400" cy="82391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buClr>
                <a:srgbClr val="000000"/>
              </a:buClr>
            </a:pPr>
            <a:r>
              <a:rPr lang="zh-CN" altLang="en-US" sz="4800" b="1" noProof="1" smtClean="0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三、</a:t>
            </a:r>
            <a:r>
              <a:rPr lang="zh-CN" altLang="en-US" sz="4800" b="1" noProof="1">
                <a:solidFill>
                  <a:srgbClr val="66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cs typeface="+mn-ea"/>
              </a:rPr>
              <a:t>开元盛世</a:t>
            </a:r>
            <a:endParaRPr lang="zh-CN" altLang="en-US" sz="4800" b="1" noProof="1">
              <a:solidFill>
                <a:srgbClr val="660033"/>
              </a:solidFill>
              <a:effectLst>
                <a:outerShdw blurRad="38100" dist="38100" dir="2700000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138" name="图片 5137" descr="唐玄宗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43200"/>
            <a:ext cx="3009900" cy="3657600"/>
          </a:xfrm>
          <a:prstGeom prst="rect">
            <a:avLst/>
          </a:prstGeom>
          <a:noFill/>
          <a:ln w="76200" cmpd="tri">
            <a:solidFill>
              <a:srgbClr val="0066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9" name="文本框 5138"/>
          <p:cNvSpPr txBox="1">
            <a:spLocks noChangeArrowheads="1"/>
          </p:cNvSpPr>
          <p:nvPr/>
        </p:nvSpPr>
        <p:spPr bwMode="auto">
          <a:xfrm>
            <a:off x="4572000" y="1676400"/>
            <a:ext cx="3962400" cy="18097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solidFill>
              <a:srgbClr val="0066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唐玄宗</a:t>
            </a:r>
            <a:endParaRPr lang="zh-CN" altLang="en-US" sz="3200" b="1">
              <a:solidFill>
                <a:schemeClr val="tx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唐玄宗名李隆基，</a:t>
            </a:r>
            <a:r>
              <a:rPr lang="en-US" altLang="zh-CN" sz="32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712 </a:t>
            </a:r>
            <a:r>
              <a:rPr lang="zh-CN" altLang="en-US" sz="32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～ </a:t>
            </a:r>
            <a:r>
              <a:rPr lang="en-US" altLang="zh-CN" sz="32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756</a:t>
            </a:r>
            <a:r>
              <a:rPr lang="zh-CN" altLang="en-US" sz="3600" b="1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</a:rPr>
              <a:t>年在位。</a:t>
            </a:r>
          </a:p>
        </p:txBody>
      </p:sp>
      <p:sp>
        <p:nvSpPr>
          <p:cNvPr id="5140" name="文本框 5139"/>
          <p:cNvSpPr txBox="1">
            <a:spLocks noChangeArrowheads="1"/>
          </p:cNvSpPr>
          <p:nvPr/>
        </p:nvSpPr>
        <p:spPr bwMode="auto">
          <a:xfrm>
            <a:off x="4114800" y="3838575"/>
            <a:ext cx="4724400" cy="3019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ea typeface="方正行楷简体" pitchFamily="1" charset="-122"/>
              </a:rPr>
              <a:t>唐玄宗统治</a:t>
            </a:r>
            <a:r>
              <a:rPr lang="zh-CN" altLang="en-US" sz="4800" b="1">
                <a:solidFill>
                  <a:schemeClr val="tx1"/>
                </a:solidFill>
                <a:ea typeface="方正行楷简体" pitchFamily="1" charset="-122"/>
              </a:rPr>
              <a:t>前期</a:t>
            </a:r>
            <a:r>
              <a:rPr lang="zh-CN" altLang="en-US" sz="4800" b="1">
                <a:solidFill>
                  <a:srgbClr val="FF0000"/>
                </a:solidFill>
                <a:ea typeface="方正行楷简体" pitchFamily="1" charset="-122"/>
              </a:rPr>
              <a:t>，唐朝进入全盛时期，历史上成为“开元盛世”</a:t>
            </a:r>
          </a:p>
        </p:txBody>
      </p:sp>
    </p:spTree>
    <p:extLst>
      <p:ext uri="{BB962C8B-B14F-4D97-AF65-F5344CB8AC3E}">
        <p14:creationId xmlns:p14="http://schemas.microsoft.com/office/powerpoint/2010/main" val="1281678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7" grpId="0"/>
      <p:bldP spid="5139" grpId="0" animBg="1"/>
      <p:bldP spid="51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204316" y="1260049"/>
            <a:ext cx="2286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秦隋：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187624" y="1844824"/>
            <a:ext cx="6768752" cy="20621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都是完成统一后很快灭亡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都是统治者残暴无道、政治黑暗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都爆发了大规模的农民起义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6471" y="3780329"/>
            <a:ext cx="22463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汉唐</a:t>
            </a:r>
            <a:r>
              <a:rPr lang="en-US" sz="3200" b="1" dirty="0">
                <a:solidFill>
                  <a:schemeClr val="hlink"/>
                </a:solidFill>
                <a:latin typeface="华文楷体" pitchFamily="2" charset="-122"/>
                <a:ea typeface="华文楷体" pitchFamily="2" charset="-122"/>
              </a:rPr>
              <a:t>: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840160" y="4365104"/>
            <a:ext cx="8303840" cy="206210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统治者都吸取前朝的教训出现了繁荣的局面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都轻徭薄赋，整顿吏治，任用贤良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都成为影响当时世界的</a:t>
            </a:r>
            <a:r>
              <a:rPr lang="zh-CN" altLang="en-US" sz="3200" b="1" dirty="0" smtClean="0">
                <a:solidFill>
                  <a:srgbClr val="111111"/>
                </a:solidFill>
                <a:latin typeface="华文楷体" pitchFamily="2" charset="-122"/>
                <a:ea typeface="华文楷体" pitchFamily="2" charset="-122"/>
              </a:rPr>
              <a:t>大国</a:t>
            </a:r>
            <a:endParaRPr lang="zh-CN" altLang="en-US" sz="3200" b="1" dirty="0">
              <a:solidFill>
                <a:srgbClr val="11111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256471" y="553906"/>
            <a:ext cx="81707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990033"/>
                </a:solidFill>
                <a:ea typeface="黑体" pitchFamily="49" charset="-122"/>
              </a:rPr>
              <a:t>秦亡汉兴、隋亡唐兴有什么共同之处？</a:t>
            </a:r>
          </a:p>
        </p:txBody>
      </p:sp>
    </p:spTree>
    <p:extLst>
      <p:ext uri="{BB962C8B-B14F-4D97-AF65-F5344CB8AC3E}">
        <p14:creationId xmlns:p14="http://schemas.microsoft.com/office/powerpoint/2010/main" val="179870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/>
      <p:bldP spid="29700" grpId="0" autoUpdateAnimBg="0"/>
      <p:bldP spid="2970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762000" y="1926185"/>
            <a:ext cx="73342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tx2"/>
                </a:solidFill>
                <a:latin typeface="Times New Roman"/>
                <a:ea typeface="宋体" pitchFamily="2" charset="-122"/>
              </a:rPr>
              <a:t>“</a:t>
            </a:r>
            <a:r>
              <a:rPr kumimoji="1" lang="zh-CN" altLang="en-US" sz="3600" b="1">
                <a:solidFill>
                  <a:schemeClr val="tx2"/>
                </a:solidFill>
                <a:latin typeface="Arial Narrow" pitchFamily="34" charset="0"/>
                <a:ea typeface="宋体" pitchFamily="2" charset="-122"/>
              </a:rPr>
              <a:t>贞 观 之 治</a:t>
            </a:r>
            <a:r>
              <a:rPr kumimoji="1" lang="zh-CN" altLang="en-US" sz="3600" b="1">
                <a:solidFill>
                  <a:schemeClr val="tx2"/>
                </a:solidFill>
                <a:latin typeface="Times New Roman"/>
                <a:ea typeface="宋体" pitchFamily="2" charset="-122"/>
              </a:rPr>
              <a:t>”</a:t>
            </a:r>
            <a:endParaRPr kumimoji="1" lang="zh-CN" altLang="en-US" sz="3600" b="1">
              <a:solidFill>
                <a:schemeClr val="tx2"/>
              </a:solidFill>
              <a:latin typeface="Arial Narrow" pitchFamily="34" charset="0"/>
              <a:ea typeface="宋体" pitchFamily="2" charset="-122"/>
            </a:endParaRPr>
          </a:p>
        </p:txBody>
      </p:sp>
      <p:sp>
        <p:nvSpPr>
          <p:cNvPr id="89091" name="AutoShape 3"/>
          <p:cNvSpPr>
            <a:spLocks/>
          </p:cNvSpPr>
          <p:nvPr/>
        </p:nvSpPr>
        <p:spPr bwMode="auto">
          <a:xfrm>
            <a:off x="1371600" y="1087985"/>
            <a:ext cx="381000" cy="49530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676400" y="1011785"/>
            <a:ext cx="7239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Arial Narrow" pitchFamily="34" charset="0"/>
                <a:ea typeface="宋体" pitchFamily="2" charset="-122"/>
              </a:rPr>
              <a:t>唐朝建立： </a:t>
            </a:r>
            <a:r>
              <a:rPr kumimoji="1" lang="en-US" altLang="zh-CN" sz="3200" b="1" dirty="0">
                <a:latin typeface="Arial Narrow" pitchFamily="34" charset="0"/>
                <a:ea typeface="宋体" pitchFamily="2" charset="-122"/>
              </a:rPr>
              <a:t>618</a:t>
            </a:r>
            <a:r>
              <a:rPr kumimoji="1" lang="zh-CN" altLang="en-US" sz="3200" b="1" dirty="0">
                <a:latin typeface="Arial Narrow" pitchFamily="34" charset="0"/>
                <a:ea typeface="宋体" pitchFamily="2" charset="-122"/>
              </a:rPr>
              <a:t>年  </a:t>
            </a:r>
            <a:r>
              <a:rPr kumimoji="1" lang="zh-CN" altLang="en-US" sz="3200" b="1" dirty="0" smtClean="0">
                <a:latin typeface="Arial Narrow" pitchFamily="34" charset="0"/>
                <a:ea typeface="宋体" pitchFamily="2" charset="-122"/>
              </a:rPr>
              <a:t>李渊</a:t>
            </a:r>
            <a:r>
              <a:rPr kumimoji="1" lang="zh-CN" altLang="en-US" sz="3200" b="1" dirty="0">
                <a:latin typeface="Arial Narrow" pitchFamily="34" charset="0"/>
                <a:ea typeface="宋体" pitchFamily="2" charset="-122"/>
              </a:rPr>
              <a:t>（唐高祖） </a:t>
            </a:r>
            <a:r>
              <a:rPr kumimoji="1" lang="zh-CN" altLang="en-US" sz="3200" b="1" dirty="0" smtClean="0">
                <a:latin typeface="Arial Narrow" pitchFamily="34" charset="0"/>
                <a:ea typeface="宋体" pitchFamily="2" charset="-122"/>
              </a:rPr>
              <a:t>长安</a:t>
            </a:r>
            <a:endParaRPr kumimoji="1" lang="zh-CN" altLang="en-US" sz="3200" b="1" dirty="0">
              <a:latin typeface="Arial Narrow" pitchFamily="34" charset="0"/>
              <a:ea typeface="宋体" pitchFamily="2" charset="-122"/>
            </a:endParaRPr>
          </a:p>
        </p:txBody>
      </p:sp>
      <p:sp>
        <p:nvSpPr>
          <p:cNvPr id="89093" name="AutoShape 5"/>
          <p:cNvSpPr>
            <a:spLocks/>
          </p:cNvSpPr>
          <p:nvPr/>
        </p:nvSpPr>
        <p:spPr bwMode="auto">
          <a:xfrm>
            <a:off x="2057400" y="1773785"/>
            <a:ext cx="76200" cy="2057400"/>
          </a:xfrm>
          <a:prstGeom prst="leftBrace">
            <a:avLst>
              <a:gd name="adj1" fmla="val 225000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094" name="Text Box 6"/>
          <p:cNvSpPr txBox="1">
            <a:spLocks noChangeArrowheads="1"/>
          </p:cNvSpPr>
          <p:nvPr/>
        </p:nvSpPr>
        <p:spPr bwMode="auto">
          <a:xfrm>
            <a:off x="2363735" y="1849985"/>
            <a:ext cx="6552951" cy="18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Arial Narrow" pitchFamily="34" charset="0"/>
                <a:ea typeface="宋体" pitchFamily="2" charset="-122"/>
              </a:rPr>
              <a:t>李世民（唐太宗） 年号贞观</a:t>
            </a:r>
          </a:p>
          <a:p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经济上</a:t>
            </a: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：发展</a:t>
            </a:r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生产，</a:t>
            </a: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减轻赋税</a:t>
            </a:r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劳役</a:t>
            </a:r>
          </a:p>
          <a:p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政治上：合并州县，革除“民少吏多</a:t>
            </a: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”</a:t>
            </a:r>
            <a:endParaRPr lang="en-US" altLang="zh-CN" sz="2800" b="1" dirty="0" smtClean="0">
              <a:solidFill>
                <a:srgbClr val="130A86"/>
              </a:solidFill>
              <a:latin typeface="Arial" charset="0"/>
              <a:ea typeface="宋体" pitchFamily="2" charset="-122"/>
            </a:endParaRPr>
          </a:p>
          <a:p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用人</a:t>
            </a:r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上：任用</a:t>
            </a: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贤才 、虚心纳谏</a:t>
            </a:r>
            <a:endParaRPr lang="zh-CN" altLang="en-US" sz="2800" b="1" dirty="0">
              <a:solidFill>
                <a:srgbClr val="130A86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9095" name="AutoShape 7"/>
          <p:cNvSpPr>
            <a:spLocks/>
          </p:cNvSpPr>
          <p:nvPr/>
        </p:nvSpPr>
        <p:spPr bwMode="auto">
          <a:xfrm>
            <a:off x="2438400" y="4288385"/>
            <a:ext cx="152400" cy="19812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2791294" y="4102975"/>
            <a:ext cx="56733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Arial Narrow" pitchFamily="34" charset="0"/>
                <a:ea typeface="宋体" pitchFamily="2" charset="-122"/>
              </a:rPr>
              <a:t>我国历史上唯一的女皇帝 （国号周）</a:t>
            </a:r>
          </a:p>
        </p:txBody>
      </p:sp>
      <p:sp>
        <p:nvSpPr>
          <p:cNvPr id="89097" name="Text Box 9"/>
          <p:cNvSpPr txBox="1">
            <a:spLocks noChangeArrowheads="1"/>
          </p:cNvSpPr>
          <p:nvPr/>
        </p:nvSpPr>
        <p:spPr bwMode="auto">
          <a:xfrm>
            <a:off x="2791294" y="5043688"/>
            <a:ext cx="61241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Arial Narrow" pitchFamily="34" charset="0"/>
                <a:ea typeface="宋体" pitchFamily="2" charset="-122"/>
              </a:rPr>
              <a:t>发展</a:t>
            </a:r>
            <a:r>
              <a:rPr kumimoji="1" lang="zh-CN" altLang="en-US" sz="2800" b="1" dirty="0">
                <a:latin typeface="Arial Narrow" pitchFamily="34" charset="0"/>
                <a:ea typeface="宋体" pitchFamily="2" charset="-122"/>
              </a:rPr>
              <a:t>农业生产、选拔贤才的政策</a:t>
            </a:r>
          </a:p>
        </p:txBody>
      </p:sp>
      <p:sp>
        <p:nvSpPr>
          <p:cNvPr id="89098" name="Text Box 10"/>
          <p:cNvSpPr txBox="1">
            <a:spLocks noChangeArrowheads="1"/>
          </p:cNvSpPr>
          <p:nvPr/>
        </p:nvSpPr>
        <p:spPr bwMode="auto">
          <a:xfrm>
            <a:off x="2791294" y="5909008"/>
            <a:ext cx="62493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“</a:t>
            </a:r>
            <a:r>
              <a:rPr lang="zh-CN" altLang="en-US" sz="2800" b="1" dirty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政启开元，治宏贞观</a:t>
            </a:r>
            <a:r>
              <a:rPr lang="zh-CN" altLang="en-US" sz="2800" b="1" dirty="0" smtClean="0">
                <a:solidFill>
                  <a:srgbClr val="130A86"/>
                </a:solidFill>
                <a:latin typeface="Arial" charset="0"/>
                <a:ea typeface="宋体" pitchFamily="2" charset="-122"/>
              </a:rPr>
              <a:t>”</a:t>
            </a:r>
            <a:endParaRPr lang="zh-CN" altLang="en-US" sz="2800" b="1" dirty="0">
              <a:solidFill>
                <a:srgbClr val="130A86"/>
              </a:solidFill>
              <a:latin typeface="Arial" charset="0"/>
              <a:ea typeface="宋体" pitchFamily="2" charset="-122"/>
            </a:endParaRPr>
          </a:p>
        </p:txBody>
      </p:sp>
      <p:sp>
        <p:nvSpPr>
          <p:cNvPr id="89099" name="WordArt 11"/>
          <p:cNvSpPr>
            <a:spLocks noChangeArrowheads="1" noChangeShapeType="1" noTextEdit="1"/>
          </p:cNvSpPr>
          <p:nvPr/>
        </p:nvSpPr>
        <p:spPr bwMode="auto">
          <a:xfrm>
            <a:off x="3336" y="404664"/>
            <a:ext cx="1745456" cy="89073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小结</a:t>
            </a:r>
          </a:p>
        </p:txBody>
      </p:sp>
      <p:sp>
        <p:nvSpPr>
          <p:cNvPr id="89100" name="Text Box 12"/>
          <p:cNvSpPr txBox="1">
            <a:spLocks noChangeArrowheads="1"/>
          </p:cNvSpPr>
          <p:nvPr/>
        </p:nvSpPr>
        <p:spPr bwMode="auto">
          <a:xfrm>
            <a:off x="1524000" y="1849985"/>
            <a:ext cx="671513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3200" b="1" dirty="0">
                <a:latin typeface="Arial" charset="0"/>
                <a:ea typeface="宋体" pitchFamily="2" charset="-122"/>
              </a:rPr>
              <a:t>贞观之治</a:t>
            </a:r>
          </a:p>
        </p:txBody>
      </p:sp>
      <p:sp>
        <p:nvSpPr>
          <p:cNvPr id="89101" name="Text Box 13"/>
          <p:cNvSpPr txBox="1">
            <a:spLocks noChangeArrowheads="1"/>
          </p:cNvSpPr>
          <p:nvPr/>
        </p:nvSpPr>
        <p:spPr bwMode="auto">
          <a:xfrm>
            <a:off x="1600200" y="4364585"/>
            <a:ext cx="671513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>
                <a:latin typeface="Arial" charset="0"/>
                <a:ea typeface="宋体" pitchFamily="2" charset="-122"/>
              </a:rPr>
              <a:t>女皇武则天</a:t>
            </a:r>
          </a:p>
        </p:txBody>
      </p:sp>
    </p:spTree>
    <p:extLst>
      <p:ext uri="{BB962C8B-B14F-4D97-AF65-F5344CB8AC3E}">
        <p14:creationId xmlns:p14="http://schemas.microsoft.com/office/powerpoint/2010/main" val="39088481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90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90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90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890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 autoUpdateAnimBg="0"/>
      <p:bldP spid="89093" grpId="0" animBg="1"/>
      <p:bldP spid="89094" grpId="0" build="p" autoUpdateAnimBg="0"/>
      <p:bldP spid="89095" grpId="0" animBg="1"/>
      <p:bldP spid="89096" grpId="0" autoUpdateAnimBg="0"/>
      <p:bldP spid="89097" grpId="0" autoUpdateAnimBg="0"/>
      <p:bldP spid="89098" grpId="0" autoUpdateAnimBg="0"/>
      <p:bldP spid="89100" grpId="0" autoUpdateAnimBg="0"/>
      <p:bldP spid="8910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11" name="Rectangle 119"/>
          <p:cNvSpPr>
            <a:spLocks noGrp="1" noChangeArrowheads="1"/>
          </p:cNvSpPr>
          <p:nvPr>
            <p:ph type="title" idx="4294967295"/>
          </p:nvPr>
        </p:nvSpPr>
        <p:spPr>
          <a:xfrm>
            <a:off x="400050" y="908720"/>
            <a:ext cx="8393113" cy="609600"/>
          </a:xfrm>
        </p:spPr>
        <p:txBody>
          <a:bodyPr>
            <a:normAutofit fontScale="90000"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Verdana" pitchFamily="34" charset="0"/>
                <a:ea typeface="黑体" pitchFamily="49" charset="-122"/>
              </a:rPr>
              <a:t>设计表格，列出汉武帝与唐太宗的历史功绩</a:t>
            </a:r>
            <a:r>
              <a:rPr lang="zh-CN" altLang="en-US" dirty="0" smtClean="0">
                <a:latin typeface="Verdana" pitchFamily="34" charset="0"/>
                <a:ea typeface="宋体" pitchFamily="2" charset="-122"/>
              </a:rPr>
              <a:t> </a:t>
            </a:r>
          </a:p>
        </p:txBody>
      </p:sp>
      <p:graphicFrame>
        <p:nvGraphicFramePr>
          <p:cNvPr id="59537" name="Group 145"/>
          <p:cNvGraphicFramePr>
            <a:graphicFrameLocks noGrp="1"/>
          </p:cNvGraphicFramePr>
          <p:nvPr>
            <p:ph idx="4294967295"/>
          </p:nvPr>
        </p:nvGraphicFramePr>
        <p:xfrm>
          <a:off x="239713" y="1652588"/>
          <a:ext cx="8705850" cy="4773614"/>
        </p:xfrm>
        <a:graphic>
          <a:graphicData uri="http://schemas.openxmlformats.org/drawingml/2006/table">
            <a:tbl>
              <a:tblPr/>
              <a:tblGrid>
                <a:gridCol w="1243012"/>
                <a:gridCol w="3806825"/>
                <a:gridCol w="3656013"/>
              </a:tblGrid>
              <a:tr h="66675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项目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汉武帝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FF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CC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唐太宗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政治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经济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军事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44575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思想文化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itchFamily="49" charset="-122"/>
                          <a:ea typeface="黑体" pitchFamily="49" charset="-122"/>
                          <a:cs typeface="宋体" pitchFamily="2" charset="-122"/>
                        </a:rPr>
                        <a:t>民族关系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Gulim" pitchFamily="34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9515" name="WordArt 123"/>
          <p:cNvSpPr>
            <a:spLocks noChangeArrowheads="1" noChangeShapeType="1" noTextEdit="1"/>
          </p:cNvSpPr>
          <p:nvPr/>
        </p:nvSpPr>
        <p:spPr bwMode="auto">
          <a:xfrm>
            <a:off x="107504" y="116632"/>
            <a:ext cx="3086100" cy="712787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6000" b="1" i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/>
                <a:ea typeface="黑体"/>
              </a:rPr>
              <a:t>探究活动</a:t>
            </a:r>
          </a:p>
        </p:txBody>
      </p:sp>
      <p:sp>
        <p:nvSpPr>
          <p:cNvPr id="59517" name="Text Box 125"/>
          <p:cNvSpPr txBox="1">
            <a:spLocks noChangeArrowheads="1"/>
          </p:cNvSpPr>
          <p:nvPr/>
        </p:nvSpPr>
        <p:spPr bwMode="auto">
          <a:xfrm>
            <a:off x="1560513" y="2259013"/>
            <a:ext cx="3597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削减侯国势力，加强中央集权；破格录用有真才实学的人 </a:t>
            </a:r>
            <a:endParaRPr lang="zh-CN" altLang="en-US" sz="2000" b="1"/>
          </a:p>
        </p:txBody>
      </p:sp>
      <p:sp>
        <p:nvSpPr>
          <p:cNvPr id="59519" name="Text Box 127"/>
          <p:cNvSpPr txBox="1">
            <a:spLocks noChangeArrowheads="1"/>
          </p:cNvSpPr>
          <p:nvPr/>
        </p:nvSpPr>
        <p:spPr bwMode="auto">
          <a:xfrm>
            <a:off x="5340350" y="2308225"/>
            <a:ext cx="35544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吸取隋亡教训，勤于政事，任用贤才，虚心纳谏；发展科举</a:t>
            </a:r>
          </a:p>
        </p:txBody>
      </p:sp>
      <p:sp>
        <p:nvSpPr>
          <p:cNvPr id="59521" name="Text Box 129"/>
          <p:cNvSpPr txBox="1">
            <a:spLocks noChangeArrowheads="1"/>
          </p:cNvSpPr>
          <p:nvPr/>
        </p:nvSpPr>
        <p:spPr bwMode="auto">
          <a:xfrm>
            <a:off x="1457325" y="3011488"/>
            <a:ext cx="3740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将铸币权和盐铁经营权收归中央，亲临治黄第一线，重视兴修水利</a:t>
            </a:r>
          </a:p>
        </p:txBody>
      </p:sp>
      <p:sp>
        <p:nvSpPr>
          <p:cNvPr id="59523" name="Text Box 131"/>
          <p:cNvSpPr txBox="1">
            <a:spLocks noChangeArrowheads="1"/>
          </p:cNvSpPr>
          <p:nvPr/>
        </p:nvSpPr>
        <p:spPr bwMode="auto">
          <a:xfrm>
            <a:off x="5438775" y="3157538"/>
            <a:ext cx="3506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重视发展生产，减轻农民的赋</a:t>
            </a:r>
          </a:p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税徭役</a:t>
            </a:r>
          </a:p>
        </p:txBody>
      </p:sp>
      <p:sp>
        <p:nvSpPr>
          <p:cNvPr id="59526" name="Text Box 134"/>
          <p:cNvSpPr txBox="1">
            <a:spLocks noChangeArrowheads="1"/>
          </p:cNvSpPr>
          <p:nvPr/>
        </p:nvSpPr>
        <p:spPr bwMode="auto">
          <a:xfrm>
            <a:off x="1500188" y="4043363"/>
            <a:ext cx="3762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派兵反击匈奴，夺取河套和河西</a:t>
            </a:r>
          </a:p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走廊，使匈奴无力再与西汉对抗</a:t>
            </a:r>
          </a:p>
        </p:txBody>
      </p:sp>
      <p:sp>
        <p:nvSpPr>
          <p:cNvPr id="59528" name="Text Box 136"/>
          <p:cNvSpPr txBox="1">
            <a:spLocks noChangeArrowheads="1"/>
          </p:cNvSpPr>
          <p:nvPr/>
        </p:nvSpPr>
        <p:spPr bwMode="auto">
          <a:xfrm>
            <a:off x="5394325" y="4044950"/>
            <a:ext cx="3506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在西域设置管辖西域的最高行</a:t>
            </a: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政和军事机构 </a:t>
            </a:r>
            <a:endParaRPr lang="zh-CN" altLang="en-US" sz="2000"/>
          </a:p>
        </p:txBody>
      </p:sp>
      <p:sp>
        <p:nvSpPr>
          <p:cNvPr id="59529" name="Text Box 137"/>
          <p:cNvSpPr txBox="1">
            <a:spLocks noChangeArrowheads="1"/>
          </p:cNvSpPr>
          <p:nvPr/>
        </p:nvSpPr>
        <p:spPr bwMode="auto">
          <a:xfrm>
            <a:off x="1530350" y="4914900"/>
            <a:ext cx="37623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罢黜百家，独尊儒术，在长安举</a:t>
            </a:r>
          </a:p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办太学</a:t>
            </a:r>
          </a:p>
        </p:txBody>
      </p:sp>
      <p:sp>
        <p:nvSpPr>
          <p:cNvPr id="59530" name="Text Box 138"/>
          <p:cNvSpPr txBox="1">
            <a:spLocks noChangeArrowheads="1"/>
          </p:cNvSpPr>
          <p:nvPr/>
        </p:nvSpPr>
        <p:spPr bwMode="auto">
          <a:xfrm>
            <a:off x="5541963" y="4899025"/>
            <a:ext cx="325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重视人才培养，扩充国学规</a:t>
            </a: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模，增加学员民族 </a:t>
            </a:r>
            <a:endParaRPr lang="zh-CN" altLang="en-US" sz="2000"/>
          </a:p>
        </p:txBody>
      </p:sp>
      <p:sp>
        <p:nvSpPr>
          <p:cNvPr id="59531" name="Text Box 139"/>
          <p:cNvSpPr txBox="1">
            <a:spLocks noChangeArrowheads="1"/>
          </p:cNvSpPr>
          <p:nvPr/>
        </p:nvSpPr>
        <p:spPr bwMode="auto">
          <a:xfrm>
            <a:off x="1795463" y="5961063"/>
            <a:ext cx="24844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两次派张骞出使西域</a:t>
            </a:r>
          </a:p>
        </p:txBody>
      </p:sp>
      <p:sp>
        <p:nvSpPr>
          <p:cNvPr id="59533" name="Text Box 141"/>
          <p:cNvSpPr txBox="1">
            <a:spLocks noChangeArrowheads="1"/>
          </p:cNvSpPr>
          <p:nvPr/>
        </p:nvSpPr>
        <p:spPr bwMode="auto">
          <a:xfrm>
            <a:off x="5378450" y="5768975"/>
            <a:ext cx="35067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把文成公主嫁给松赞干布，促</a:t>
            </a:r>
          </a:p>
          <a:p>
            <a:pPr eaLnBrk="0" hangingPunct="0"/>
            <a:r>
              <a:rPr lang="zh-CN" altLang="en-US" sz="2000" b="1">
                <a:solidFill>
                  <a:srgbClr val="000000"/>
                </a:solidFill>
                <a:ea typeface="宋体" pitchFamily="2" charset="-122"/>
              </a:rPr>
              <a:t>进唐蕃友好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 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01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9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9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9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9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9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9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9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17" grpId="0"/>
      <p:bldP spid="59519" grpId="0"/>
      <p:bldP spid="59521" grpId="0"/>
      <p:bldP spid="59523" grpId="0"/>
      <p:bldP spid="59526" grpId="0"/>
      <p:bldP spid="59528" grpId="0"/>
      <p:bldP spid="59529" grpId="0"/>
      <p:bldP spid="59530" grpId="0"/>
      <p:bldP spid="59531" grpId="0"/>
      <p:bldP spid="595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02" name="Rectangle 14"/>
          <p:cNvSpPr>
            <a:spLocks noChangeArrowheads="1"/>
          </p:cNvSpPr>
          <p:nvPr/>
        </p:nvSpPr>
        <p:spPr bwMode="auto">
          <a:xfrm>
            <a:off x="1187624" y="582205"/>
            <a:ext cx="7007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按时</a:t>
            </a:r>
            <a:r>
              <a:rPr kumimoji="1" lang="zh-CN" altLang="en-US" sz="3600" b="1" dirty="0">
                <a:latin typeface="迷你简启体" pitchFamily="65" charset="-122"/>
                <a:ea typeface="迷你简启体" pitchFamily="65" charset="-122"/>
              </a:rPr>
              <a:t>间先后顺序排列下列</a:t>
            </a:r>
            <a:r>
              <a:rPr kumimoji="1"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图片。</a:t>
            </a:r>
            <a:endParaRPr kumimoji="1" lang="zh-CN" altLang="en-US" sz="3600" b="1" dirty="0">
              <a:latin typeface="迷你简启体" pitchFamily="65" charset="-122"/>
              <a:ea typeface="迷你简启体" pitchFamily="65" charset="-122"/>
            </a:endParaRPr>
          </a:p>
        </p:txBody>
      </p:sp>
      <p:grpSp>
        <p:nvGrpSpPr>
          <p:cNvPr id="63514" name="Group 26"/>
          <p:cNvGrpSpPr>
            <a:grpSpLocks/>
          </p:cNvGrpSpPr>
          <p:nvPr/>
        </p:nvGrpSpPr>
        <p:grpSpPr bwMode="auto">
          <a:xfrm>
            <a:off x="132569" y="1973325"/>
            <a:ext cx="2871269" cy="2181560"/>
            <a:chOff x="323" y="2477"/>
            <a:chExt cx="1661" cy="1433"/>
          </a:xfrm>
        </p:grpSpPr>
        <p:sp>
          <p:nvSpPr>
            <p:cNvPr id="63512" name="Rectangle 24"/>
            <p:cNvSpPr>
              <a:spLocks noChangeArrowheads="1"/>
            </p:cNvSpPr>
            <p:nvPr/>
          </p:nvSpPr>
          <p:spPr bwMode="auto">
            <a:xfrm>
              <a:off x="323" y="3607"/>
              <a:ext cx="154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隋末农民起义</a:t>
              </a:r>
            </a:p>
          </p:txBody>
        </p:sp>
        <p:pic>
          <p:nvPicPr>
            <p:cNvPr id="63513" name="Picture 25" descr="C050704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" y="2477"/>
              <a:ext cx="1632" cy="1130"/>
            </a:xfrm>
            <a:prstGeom prst="rect">
              <a:avLst/>
            </a:prstGeom>
            <a:solidFill>
              <a:srgbClr val="0000FF"/>
            </a:solidFill>
          </p:spPr>
        </p:pic>
      </p:grpSp>
      <p:grpSp>
        <p:nvGrpSpPr>
          <p:cNvPr id="63517" name="Group 29"/>
          <p:cNvGrpSpPr>
            <a:grpSpLocks/>
          </p:cNvGrpSpPr>
          <p:nvPr/>
        </p:nvGrpSpPr>
        <p:grpSpPr bwMode="auto">
          <a:xfrm>
            <a:off x="290650" y="4437544"/>
            <a:ext cx="2787650" cy="2032519"/>
            <a:chOff x="480" y="2610"/>
            <a:chExt cx="1756" cy="1345"/>
          </a:xfrm>
        </p:grpSpPr>
        <p:pic>
          <p:nvPicPr>
            <p:cNvPr id="63515" name="Picture 27" descr="唐高祖李渊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" y="2610"/>
              <a:ext cx="1487" cy="1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16" name="Rectangle 28"/>
            <p:cNvSpPr>
              <a:spLocks noChangeArrowheads="1"/>
            </p:cNvSpPr>
            <p:nvPr/>
          </p:nvSpPr>
          <p:spPr bwMode="auto">
            <a:xfrm>
              <a:off x="480" y="3649"/>
              <a:ext cx="1756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4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李渊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起兵反隋</a:t>
              </a:r>
            </a:p>
          </p:txBody>
        </p:sp>
      </p:grpSp>
      <p:grpSp>
        <p:nvGrpSpPr>
          <p:cNvPr id="63520" name="Group 32"/>
          <p:cNvGrpSpPr>
            <a:grpSpLocks/>
          </p:cNvGrpSpPr>
          <p:nvPr/>
        </p:nvGrpSpPr>
        <p:grpSpPr bwMode="auto">
          <a:xfrm>
            <a:off x="6321275" y="4336997"/>
            <a:ext cx="2533650" cy="2122488"/>
            <a:chOff x="2375" y="2405"/>
            <a:chExt cx="1596" cy="1337"/>
          </a:xfrm>
        </p:grpSpPr>
        <p:pic>
          <p:nvPicPr>
            <p:cNvPr id="63518" name="Picture 30" descr="玄武门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5" y="2405"/>
              <a:ext cx="1596" cy="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519" name="Rectangle 31"/>
            <p:cNvSpPr>
              <a:spLocks noChangeArrowheads="1"/>
            </p:cNvSpPr>
            <p:nvPr/>
          </p:nvSpPr>
          <p:spPr bwMode="auto">
            <a:xfrm>
              <a:off x="2432" y="3454"/>
              <a:ext cx="14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6</a:t>
              </a:r>
              <a:r>
                <a:rPr kumimoji="1" lang="en-US" altLang="zh-CN" sz="2400" b="1" dirty="0" smtClean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玄武门之变</a:t>
              </a:r>
              <a:endParaRPr lang="zh-CN" altLang="en-US" sz="2400" b="1" dirty="0">
                <a:solidFill>
                  <a:srgbClr val="003399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63523" name="Group 35"/>
          <p:cNvGrpSpPr>
            <a:grpSpLocks/>
          </p:cNvGrpSpPr>
          <p:nvPr/>
        </p:nvGrpSpPr>
        <p:grpSpPr bwMode="auto">
          <a:xfrm>
            <a:off x="6086165" y="1917458"/>
            <a:ext cx="2968625" cy="2181101"/>
            <a:chOff x="3782" y="2276"/>
            <a:chExt cx="1870" cy="1430"/>
          </a:xfrm>
        </p:grpSpPr>
        <p:pic>
          <p:nvPicPr>
            <p:cNvPr id="63521" name="Picture 3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7" y="2276"/>
              <a:ext cx="164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22" name="Rectangle 34"/>
            <p:cNvSpPr>
              <a:spLocks noChangeArrowheads="1"/>
            </p:cNvSpPr>
            <p:nvPr/>
          </p:nvSpPr>
          <p:spPr bwMode="auto">
            <a:xfrm>
              <a:off x="3782" y="3403"/>
              <a:ext cx="18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唐太宗</a:t>
              </a:r>
              <a:r>
                <a:rPr kumimoji="1" lang="en-US" altLang="zh-CN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—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李世民</a:t>
              </a:r>
            </a:p>
          </p:txBody>
        </p:sp>
      </p:grpSp>
      <p:grpSp>
        <p:nvGrpSpPr>
          <p:cNvPr id="63524" name="Group 36"/>
          <p:cNvGrpSpPr>
            <a:grpSpLocks/>
          </p:cNvGrpSpPr>
          <p:nvPr/>
        </p:nvGrpSpPr>
        <p:grpSpPr bwMode="auto">
          <a:xfrm>
            <a:off x="3084893" y="4301087"/>
            <a:ext cx="3036149" cy="2168976"/>
            <a:chOff x="379" y="1126"/>
            <a:chExt cx="2191" cy="1649"/>
          </a:xfrm>
        </p:grpSpPr>
        <p:pic>
          <p:nvPicPr>
            <p:cNvPr id="63525" name="Picture 37" descr="C050213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" y="1126"/>
              <a:ext cx="2013" cy="1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3526" name="Rectangle 38"/>
            <p:cNvSpPr>
              <a:spLocks noChangeArrowheads="1"/>
            </p:cNvSpPr>
            <p:nvPr/>
          </p:nvSpPr>
          <p:spPr bwMode="auto">
            <a:xfrm>
              <a:off x="379" y="2424"/>
              <a:ext cx="2191" cy="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5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dirty="0" smtClean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隋炀帝荒淫无度</a:t>
              </a:r>
              <a:endPara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5122" name="Picture 2" descr="http://www.soocang.com/uploadfile/2012/1224/2012122408583021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887" y="1677534"/>
            <a:ext cx="1817241" cy="2016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3102278" y="3671910"/>
            <a:ext cx="23519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kumimoji="1"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en-US" altLang="zh-CN" sz="2400" b="1" dirty="0" smtClean="0">
                <a:solidFill>
                  <a:srgbClr val="FF3399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400" b="1" dirty="0" smtClean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女皇武则天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4932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76" name="Line 20"/>
          <p:cNvSpPr>
            <a:spLocks noChangeShapeType="1"/>
          </p:cNvSpPr>
          <p:nvPr/>
        </p:nvSpPr>
        <p:spPr bwMode="auto">
          <a:xfrm flipV="1">
            <a:off x="2930506" y="2520280"/>
            <a:ext cx="395288" cy="127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7" name="Line 21"/>
          <p:cNvSpPr>
            <a:spLocks noChangeShapeType="1"/>
          </p:cNvSpPr>
          <p:nvPr/>
        </p:nvSpPr>
        <p:spPr bwMode="auto">
          <a:xfrm flipV="1">
            <a:off x="6148096" y="2525713"/>
            <a:ext cx="395287" cy="127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8" name="Line 22"/>
          <p:cNvSpPr>
            <a:spLocks noChangeShapeType="1"/>
          </p:cNvSpPr>
          <p:nvPr/>
        </p:nvSpPr>
        <p:spPr bwMode="auto">
          <a:xfrm flipV="1">
            <a:off x="-5770" y="4941168"/>
            <a:ext cx="395287" cy="127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0679" name="Line 23"/>
          <p:cNvSpPr>
            <a:spLocks noChangeShapeType="1"/>
          </p:cNvSpPr>
          <p:nvPr/>
        </p:nvSpPr>
        <p:spPr bwMode="auto">
          <a:xfrm flipV="1">
            <a:off x="2992078" y="5019978"/>
            <a:ext cx="395288" cy="127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" name="Group 36"/>
          <p:cNvGrpSpPr>
            <a:grpSpLocks/>
          </p:cNvGrpSpPr>
          <p:nvPr/>
        </p:nvGrpSpPr>
        <p:grpSpPr bwMode="auto">
          <a:xfrm>
            <a:off x="-37876" y="1628800"/>
            <a:ext cx="3036149" cy="2168976"/>
            <a:chOff x="379" y="1126"/>
            <a:chExt cx="2191" cy="1649"/>
          </a:xfrm>
        </p:grpSpPr>
        <p:pic>
          <p:nvPicPr>
            <p:cNvPr id="25" name="Picture 37" descr="C050213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" y="1126"/>
              <a:ext cx="2013" cy="1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ctangle 38"/>
            <p:cNvSpPr>
              <a:spLocks noChangeArrowheads="1"/>
            </p:cNvSpPr>
            <p:nvPr/>
          </p:nvSpPr>
          <p:spPr bwMode="auto">
            <a:xfrm>
              <a:off x="379" y="2424"/>
              <a:ext cx="2191" cy="3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5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dirty="0" smtClean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隋炀帝荒淫无度</a:t>
              </a:r>
              <a:endParaRPr kumimoji="1" lang="zh-CN" altLang="en-US" sz="2400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3256828" y="1628800"/>
            <a:ext cx="2871269" cy="2181560"/>
            <a:chOff x="323" y="2477"/>
            <a:chExt cx="1661" cy="1433"/>
          </a:xfrm>
        </p:grpSpPr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323" y="3607"/>
              <a:ext cx="154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1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隋末农民起义</a:t>
              </a:r>
            </a:p>
          </p:txBody>
        </p:sp>
        <p:pic>
          <p:nvPicPr>
            <p:cNvPr id="29" name="Picture 25" descr="C050704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" y="2477"/>
              <a:ext cx="1632" cy="1130"/>
            </a:xfrm>
            <a:prstGeom prst="rect">
              <a:avLst/>
            </a:prstGeom>
            <a:solidFill>
              <a:srgbClr val="0000FF"/>
            </a:solidFill>
          </p:spPr>
        </p:pic>
      </p:grp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1187624" y="582205"/>
            <a:ext cx="70070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按时</a:t>
            </a:r>
            <a:r>
              <a:rPr kumimoji="1" lang="zh-CN" altLang="en-US" sz="3600" b="1" dirty="0">
                <a:latin typeface="迷你简启体" pitchFamily="65" charset="-122"/>
                <a:ea typeface="迷你简启体" pitchFamily="65" charset="-122"/>
              </a:rPr>
              <a:t>间先后顺序排列下列</a:t>
            </a:r>
            <a:r>
              <a:rPr kumimoji="1" lang="zh-CN" altLang="en-US" sz="3600" b="1" dirty="0" smtClean="0">
                <a:latin typeface="迷你简启体" pitchFamily="65" charset="-122"/>
                <a:ea typeface="迷你简启体" pitchFamily="65" charset="-122"/>
              </a:rPr>
              <a:t>图片。</a:t>
            </a:r>
            <a:endParaRPr kumimoji="1" lang="zh-CN" altLang="en-US" sz="3600" b="1" dirty="0">
              <a:latin typeface="迷你简启体" pitchFamily="65" charset="-122"/>
              <a:ea typeface="迷你简启体" pitchFamily="65" charset="-122"/>
            </a:endParaRPr>
          </a:p>
        </p:txBody>
      </p:sp>
      <p:grpSp>
        <p:nvGrpSpPr>
          <p:cNvPr id="31" name="Group 29"/>
          <p:cNvGrpSpPr>
            <a:grpSpLocks/>
          </p:cNvGrpSpPr>
          <p:nvPr/>
        </p:nvGrpSpPr>
        <p:grpSpPr bwMode="auto">
          <a:xfrm>
            <a:off x="6542757" y="1624876"/>
            <a:ext cx="2787650" cy="2044608"/>
            <a:chOff x="406" y="2632"/>
            <a:chExt cx="1756" cy="1353"/>
          </a:xfrm>
        </p:grpSpPr>
        <p:pic>
          <p:nvPicPr>
            <p:cNvPr id="32" name="Picture 27" descr="唐高祖李渊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2632"/>
              <a:ext cx="1430" cy="1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Rectangle 28"/>
            <p:cNvSpPr>
              <a:spLocks noChangeArrowheads="1"/>
            </p:cNvSpPr>
            <p:nvPr/>
          </p:nvSpPr>
          <p:spPr bwMode="auto">
            <a:xfrm>
              <a:off x="406" y="3679"/>
              <a:ext cx="1756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4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李渊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起兵反隋</a:t>
              </a:r>
            </a:p>
          </p:txBody>
        </p:sp>
      </p:grpSp>
      <p:grpSp>
        <p:nvGrpSpPr>
          <p:cNvPr id="34" name="Group 32"/>
          <p:cNvGrpSpPr>
            <a:grpSpLocks/>
          </p:cNvGrpSpPr>
          <p:nvPr/>
        </p:nvGrpSpPr>
        <p:grpSpPr bwMode="auto">
          <a:xfrm>
            <a:off x="402996" y="4157172"/>
            <a:ext cx="2533650" cy="2122488"/>
            <a:chOff x="2375" y="2405"/>
            <a:chExt cx="1596" cy="1337"/>
          </a:xfrm>
        </p:grpSpPr>
        <p:pic>
          <p:nvPicPr>
            <p:cNvPr id="35" name="Picture 30" descr="玄武门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5" y="2405"/>
              <a:ext cx="1596" cy="1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ectangle 31"/>
            <p:cNvSpPr>
              <a:spLocks noChangeArrowheads="1"/>
            </p:cNvSpPr>
            <p:nvPr/>
          </p:nvSpPr>
          <p:spPr bwMode="auto">
            <a:xfrm>
              <a:off x="2432" y="3454"/>
              <a:ext cx="146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6</a:t>
              </a:r>
              <a:r>
                <a:rPr kumimoji="1" lang="en-US" altLang="zh-CN" sz="2400" b="1" dirty="0" smtClean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玄武门之变</a:t>
              </a:r>
              <a:endParaRPr lang="zh-CN" altLang="en-US" sz="2400" b="1" dirty="0">
                <a:solidFill>
                  <a:srgbClr val="003399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7" name="Group 35"/>
          <p:cNvGrpSpPr>
            <a:grpSpLocks/>
          </p:cNvGrpSpPr>
          <p:nvPr/>
        </p:nvGrpSpPr>
        <p:grpSpPr bwMode="auto">
          <a:xfrm>
            <a:off x="3189722" y="4100532"/>
            <a:ext cx="2968625" cy="2181101"/>
            <a:chOff x="3782" y="2276"/>
            <a:chExt cx="1870" cy="1430"/>
          </a:xfrm>
        </p:grpSpPr>
        <p:pic>
          <p:nvPicPr>
            <p:cNvPr id="38" name="Picture 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7" y="2276"/>
              <a:ext cx="1642" cy="1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34"/>
            <p:cNvSpPr>
              <a:spLocks noChangeArrowheads="1"/>
            </p:cNvSpPr>
            <p:nvPr/>
          </p:nvSpPr>
          <p:spPr bwMode="auto">
            <a:xfrm>
              <a:off x="3782" y="3403"/>
              <a:ext cx="1870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r>
                <a:rPr kumimoji="1" lang="en-US" altLang="zh-CN" sz="2400" b="1" dirty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唐太宗</a:t>
              </a:r>
              <a:r>
                <a:rPr kumimoji="1" lang="en-US" altLang="zh-CN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—</a:t>
              </a:r>
              <a:r>
                <a:rPr kumimoji="1" lang="zh-CN" altLang="en-US" sz="2400" b="1" dirty="0">
                  <a:solidFill>
                    <a:srgbClr val="003399"/>
                  </a:solidFill>
                  <a:latin typeface="黑体" pitchFamily="49" charset="-122"/>
                  <a:ea typeface="黑体" pitchFamily="49" charset="-122"/>
                </a:rPr>
                <a:t>李世民</a:t>
              </a:r>
            </a:p>
          </p:txBody>
        </p:sp>
      </p:grpSp>
      <p:sp>
        <p:nvSpPr>
          <p:cNvPr id="40" name="Line 23"/>
          <p:cNvSpPr>
            <a:spLocks noChangeShapeType="1"/>
          </p:cNvSpPr>
          <p:nvPr/>
        </p:nvSpPr>
        <p:spPr bwMode="auto">
          <a:xfrm flipV="1">
            <a:off x="5994835" y="5069720"/>
            <a:ext cx="395288" cy="12700"/>
          </a:xfrm>
          <a:prstGeom prst="line">
            <a:avLst/>
          </a:prstGeom>
          <a:noFill/>
          <a:ln w="76200">
            <a:solidFill>
              <a:schemeClr val="folHlink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542757" y="3854399"/>
            <a:ext cx="2351926" cy="2456041"/>
            <a:chOff x="3319544" y="1677534"/>
            <a:chExt cx="2351926" cy="2456041"/>
          </a:xfrm>
        </p:grpSpPr>
        <p:pic>
          <p:nvPicPr>
            <p:cNvPr id="42" name="Picture 2" descr="http://www.soocang.com/uploadfile/2012/1224/20121224085830219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6887" y="1677534"/>
              <a:ext cx="1817241" cy="2016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3319544" y="3671910"/>
              <a:ext cx="235192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图</a:t>
              </a:r>
              <a:r>
                <a:rPr kumimoji="1" lang="en-US" altLang="zh-CN" sz="24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r>
                <a:rPr kumimoji="1" lang="en-US" altLang="zh-CN" sz="2400" b="1" dirty="0" smtClean="0">
                  <a:solidFill>
                    <a:srgbClr val="FF3399"/>
                  </a:solidFill>
                  <a:latin typeface="黑体" pitchFamily="49" charset="-122"/>
                  <a:ea typeface="黑体" pitchFamily="49" charset="-122"/>
                </a:rPr>
                <a:t> </a:t>
              </a:r>
              <a:r>
                <a:rPr kumimoji="1" lang="zh-CN" altLang="en-US" sz="2400" b="1" dirty="0" smtClean="0">
                  <a:solidFill>
                    <a:schemeClr val="accent2">
                      <a:lumMod val="75000"/>
                    </a:schemeClr>
                  </a:solidFill>
                  <a:latin typeface="黑体" pitchFamily="49" charset="-122"/>
                  <a:ea typeface="黑体" pitchFamily="49" charset="-122"/>
                </a:rPr>
                <a:t>女皇武则天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0171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0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0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76" grpId="0" animBg="1"/>
      <p:bldP spid="70677" grpId="0" animBg="1"/>
      <p:bldP spid="70678" grpId="0" animBg="1"/>
      <p:bldP spid="7067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785813" y="785813"/>
            <a:ext cx="771525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/>
              <a:t>材料一：“黄河之北，则千里无烟，江淮之间，则鞠为茂草”</a:t>
            </a:r>
            <a:endParaRPr lang="en-US" altLang="zh-CN" sz="3600" dirty="0"/>
          </a:p>
          <a:p>
            <a:pPr eaLnBrk="1" hangingPunct="1"/>
            <a:r>
              <a:rPr lang="en-US" altLang="zh-CN" sz="3600" dirty="0"/>
              <a:t>                         ——《</a:t>
            </a:r>
            <a:r>
              <a:rPr lang="zh-CN" altLang="en-US" sz="3600" dirty="0"/>
              <a:t>隋书</a:t>
            </a:r>
            <a:r>
              <a:rPr lang="en-US" altLang="zh-CN" sz="3600" dirty="0"/>
              <a:t>·</a:t>
            </a:r>
            <a:r>
              <a:rPr lang="zh-CN" altLang="en-US" sz="3600" dirty="0"/>
              <a:t>杨玄感传</a:t>
            </a:r>
            <a:r>
              <a:rPr lang="en-US" altLang="zh-CN" sz="3600" dirty="0"/>
              <a:t>》</a:t>
            </a:r>
          </a:p>
          <a:p>
            <a:pPr eaLnBrk="1" hangingPunct="1"/>
            <a:endParaRPr lang="en-US" altLang="zh-CN" sz="3600" dirty="0"/>
          </a:p>
          <a:p>
            <a:pPr eaLnBrk="1" hangingPunct="1"/>
            <a:r>
              <a:rPr lang="zh-CN" altLang="en-US" sz="3600" dirty="0"/>
              <a:t>材料二：“万户则城郭空虚，千里则烟火断灭”      </a:t>
            </a:r>
            <a:r>
              <a:rPr lang="en-US" altLang="zh-CN" sz="3600" dirty="0"/>
              <a:t>——《</a:t>
            </a:r>
            <a:r>
              <a:rPr lang="zh-CN" altLang="en-US" sz="3600" dirty="0"/>
              <a:t>旧唐书</a:t>
            </a:r>
            <a:r>
              <a:rPr lang="en-US" altLang="zh-CN" sz="3600" dirty="0"/>
              <a:t>·</a:t>
            </a:r>
            <a:r>
              <a:rPr lang="zh-CN" altLang="en-US" sz="3600" dirty="0"/>
              <a:t>李密传</a:t>
            </a:r>
            <a:r>
              <a:rPr lang="en-US" altLang="zh-CN" sz="3600" dirty="0"/>
              <a:t>》</a:t>
            </a:r>
            <a:endParaRPr lang="zh-CN" altLang="en-US" sz="3600" dirty="0"/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528589" y="4429125"/>
            <a:ext cx="622969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黑体" pitchFamily="49" charset="-122"/>
              </a:rPr>
              <a:t>提问：材料显示了什么现象？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251519" y="548680"/>
            <a:ext cx="4564561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一、</a:t>
            </a: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唐朝的建立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21" name="Text Box 33"/>
          <p:cNvSpPr txBox="1">
            <a:spLocks noChangeArrowheads="1"/>
          </p:cNvSpPr>
          <p:nvPr/>
        </p:nvSpPr>
        <p:spPr bwMode="auto">
          <a:xfrm>
            <a:off x="510110" y="2579133"/>
            <a:ext cx="172311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时间：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建立者：</a:t>
            </a:r>
            <a:endParaRPr lang="en-US" altLang="zh-CN" sz="3200" b="1" dirty="0" smtClean="0">
              <a:latin typeface="华文中宋" pitchFamily="2" charset="-122"/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latin typeface="华文中宋" pitchFamily="2" charset="-122"/>
                <a:ea typeface="华文中宋" pitchFamily="2" charset="-122"/>
              </a:rPr>
              <a:t>定都</a:t>
            </a:r>
            <a:r>
              <a:rPr lang="en-US" altLang="zh-CN" sz="3200" b="1" dirty="0" smtClean="0">
                <a:latin typeface="华文中宋" pitchFamily="2" charset="-122"/>
                <a:ea typeface="华文中宋" pitchFamily="2" charset="-122"/>
              </a:rPr>
              <a:t>:</a:t>
            </a:r>
            <a:endParaRPr lang="zh-CN" altLang="en-US" sz="32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2322" name="Line 34"/>
          <p:cNvSpPr>
            <a:spLocks noChangeShapeType="1"/>
          </p:cNvSpPr>
          <p:nvPr/>
        </p:nvSpPr>
        <p:spPr bwMode="auto">
          <a:xfrm>
            <a:off x="0" y="134076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12323" name="Picture 35" descr="唐高祖李渊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88840"/>
            <a:ext cx="3286125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892602" y="2579133"/>
            <a:ext cx="13596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618年</a:t>
            </a:r>
          </a:p>
        </p:txBody>
      </p:sp>
      <p:sp>
        <p:nvSpPr>
          <p:cNvPr id="3" name="矩形 2"/>
          <p:cNvSpPr/>
          <p:nvPr/>
        </p:nvSpPr>
        <p:spPr>
          <a:xfrm>
            <a:off x="2233224" y="3317796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李渊（唐高祖）</a:t>
            </a:r>
          </a:p>
        </p:txBody>
      </p:sp>
      <p:sp>
        <p:nvSpPr>
          <p:cNvPr id="5" name="矩形 4"/>
          <p:cNvSpPr/>
          <p:nvPr/>
        </p:nvSpPr>
        <p:spPr>
          <a:xfrm>
            <a:off x="2097129" y="405646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长安</a:t>
            </a:r>
          </a:p>
        </p:txBody>
      </p:sp>
    </p:spTree>
    <p:extLst>
      <p:ext uri="{BB962C8B-B14F-4D97-AF65-F5344CB8AC3E}">
        <p14:creationId xmlns:p14="http://schemas.microsoft.com/office/powerpoint/2010/main" val="46246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" dur="50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01唐太宗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989138"/>
            <a:ext cx="2805112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20784" y="6005513"/>
            <a:ext cx="3816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sz="2400" dirty="0">
                <a:solidFill>
                  <a:srgbClr val="FF0000"/>
                </a:solidFill>
              </a:rPr>
              <a:t>唐太宗李世民</a:t>
            </a:r>
          </a:p>
          <a:p>
            <a:pPr algn="ctr" eaLnBrk="1" hangingPunct="1"/>
            <a:r>
              <a:rPr lang="zh-CN" sz="2400" dirty="0">
                <a:solidFill>
                  <a:srgbClr val="FF0000"/>
                </a:solidFill>
                <a:latin typeface="Verdana" pitchFamily="34" charset="0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Verdana" pitchFamily="34" charset="0"/>
                <a:ea typeface="Arial Unicode MS" pitchFamily="34" charset="-122"/>
                <a:cs typeface="Arial Unicode MS" pitchFamily="34" charset="-122"/>
              </a:rPr>
              <a:t>626</a:t>
            </a:r>
            <a:r>
              <a:rPr lang="zh-CN" altLang="zh-CN" sz="2400" dirty="0">
                <a:solidFill>
                  <a:srgbClr val="FF0000"/>
                </a:solidFill>
                <a:ea typeface="Arial Unicode MS" pitchFamily="34" charset="-122"/>
                <a:cs typeface="Arial Unicode MS" pitchFamily="34" charset="-122"/>
              </a:rPr>
              <a:t>—</a:t>
            </a:r>
            <a:r>
              <a:rPr lang="zh-CN" altLang="zh-CN" sz="2400" dirty="0">
                <a:solidFill>
                  <a:srgbClr val="FF0000"/>
                </a:solidFill>
                <a:latin typeface="Verdana" pitchFamily="34" charset="0"/>
                <a:ea typeface="Arial Unicode MS" pitchFamily="34" charset="-122"/>
                <a:cs typeface="Arial Unicode MS" pitchFamily="34" charset="-122"/>
              </a:rPr>
              <a:t>649</a:t>
            </a:r>
            <a:r>
              <a:rPr lang="zh-CN" sz="2400" dirty="0">
                <a:solidFill>
                  <a:srgbClr val="FF0000"/>
                </a:solidFill>
                <a:latin typeface="Verdana" pitchFamily="34" charset="0"/>
                <a:ea typeface="Arial Unicode MS" pitchFamily="34" charset="-122"/>
                <a:cs typeface="Arial Unicode MS" pitchFamily="34" charset="-122"/>
              </a:rPr>
              <a:t>年在位 ）</a:t>
            </a:r>
            <a:endParaRPr lang="zh-CN" sz="2400" dirty="0">
              <a:solidFill>
                <a:srgbClr val="FF0000"/>
              </a:solidFill>
            </a:endParaRPr>
          </a:p>
        </p:txBody>
      </p:sp>
      <p:graphicFrame>
        <p:nvGraphicFramePr>
          <p:cNvPr id="6149" name="Group 5"/>
          <p:cNvGraphicFramePr>
            <a:graphicFrameLocks noGrp="1"/>
          </p:cNvGraphicFramePr>
          <p:nvPr/>
        </p:nvGraphicFramePr>
        <p:xfrm>
          <a:off x="3708400" y="2349500"/>
          <a:ext cx="5105400" cy="3143444"/>
        </p:xfrm>
        <a:graphic>
          <a:graphicData uri="http://schemas.openxmlformats.org/drawingml/2006/table">
            <a:tbl>
              <a:tblPr/>
              <a:tblGrid>
                <a:gridCol w="1190625"/>
                <a:gridCol w="1474788"/>
                <a:gridCol w="2439987"/>
              </a:tblGrid>
              <a:tr h="8958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长子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李建成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太子	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589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626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1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次子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李世民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秦王	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598</a:t>
                      </a: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649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1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三子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李玄霸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早夭	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1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四子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李元吉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齐王	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603</a:t>
                      </a: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－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626</a:t>
                      </a:r>
                    </a:p>
                  </a:txBody>
                  <a:tcPr marT="45709" marB="45709" horzOverflow="overflow">
                    <a:lnL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71" name="Text Box 27"/>
          <p:cNvSpPr txBox="1">
            <a:spLocks noChangeArrowheads="1"/>
          </p:cNvSpPr>
          <p:nvPr/>
        </p:nvSpPr>
        <p:spPr bwMode="auto">
          <a:xfrm>
            <a:off x="4932363" y="1557338"/>
            <a:ext cx="2941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2400">
                <a:solidFill>
                  <a:srgbClr val="FF0000"/>
                </a:solidFill>
              </a:rPr>
              <a:t>唐高祖窦皇后四子表</a:t>
            </a:r>
          </a:p>
        </p:txBody>
      </p:sp>
      <p:graphicFrame>
        <p:nvGraphicFramePr>
          <p:cNvPr id="6172" name="Object 2"/>
          <p:cNvGraphicFramePr>
            <a:graphicFrameLocks noChangeAspect="1"/>
          </p:cNvGraphicFramePr>
          <p:nvPr/>
        </p:nvGraphicFramePr>
        <p:xfrm>
          <a:off x="3714750" y="1071563"/>
          <a:ext cx="5187950" cy="555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r:id="rId7" imgW="8355556" imgH="9473016" progId="Photoshop.Image.7">
                  <p:embed/>
                </p:oleObj>
              </mc:Choice>
              <mc:Fallback>
                <p:oleObj r:id="rId7" imgW="8355556" imgH="9473016" progId="Photoshop.Image.7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1071563"/>
                        <a:ext cx="5187950" cy="555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3" name="Oval 29"/>
          <p:cNvSpPr>
            <a:spLocks noChangeArrowheads="1"/>
          </p:cNvSpPr>
          <p:nvPr/>
        </p:nvSpPr>
        <p:spPr bwMode="auto">
          <a:xfrm>
            <a:off x="6011863" y="2060575"/>
            <a:ext cx="576262" cy="431800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174" name="AutoShape 30" descr="纸莎草纸"/>
          <p:cNvSpPr>
            <a:spLocks noChangeArrowheads="1"/>
          </p:cNvSpPr>
          <p:nvPr/>
        </p:nvSpPr>
        <p:spPr bwMode="auto">
          <a:xfrm>
            <a:off x="3095625" y="2428875"/>
            <a:ext cx="6048375" cy="3240088"/>
          </a:xfrm>
          <a:prstGeom prst="ellipseRibbon">
            <a:avLst>
              <a:gd name="adj1" fmla="val 25000"/>
              <a:gd name="adj2" fmla="val 50000"/>
              <a:gd name="adj3" fmla="val 12500"/>
            </a:avLst>
          </a:prstGeom>
          <a:blipFill dpi="0" rotWithShape="1">
            <a:blip r:embed="rId9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5" name="Text Box 31"/>
          <p:cNvSpPr txBox="1">
            <a:spLocks noChangeArrowheads="1"/>
          </p:cNvSpPr>
          <p:nvPr/>
        </p:nvSpPr>
        <p:spPr bwMode="auto">
          <a:xfrm>
            <a:off x="4860925" y="3357563"/>
            <a:ext cx="26638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公元</a:t>
            </a:r>
            <a:r>
              <a:rPr lang="zh-CN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626</a:t>
            </a:r>
            <a:r>
              <a:rPr 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年，玄武门之变两个月后，李世民即位，</a:t>
            </a:r>
            <a:r>
              <a:rPr lang="zh-CN" alt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627</a:t>
            </a:r>
            <a:r>
              <a:rPr lang="zh-CN" sz="2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年改元贞观。</a:t>
            </a:r>
          </a:p>
        </p:txBody>
      </p:sp>
      <p:sp>
        <p:nvSpPr>
          <p:cNvPr id="6147" name="WordArt 3"/>
          <p:cNvSpPr>
            <a:spLocks noChangeArrowheads="1" noChangeShapeType="1"/>
          </p:cNvSpPr>
          <p:nvPr/>
        </p:nvSpPr>
        <p:spPr bwMode="auto">
          <a:xfrm>
            <a:off x="468313" y="117475"/>
            <a:ext cx="3673475" cy="1727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8292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zh-CN" altLang="en-US" sz="3600" dirty="0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玄武门之变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71" grpId="0" autoUpdateAnimBg="0"/>
      <p:bldP spid="6173" grpId="0" animBg="1"/>
      <p:bldP spid="6174" grpId="0" animBg="1"/>
      <p:bldP spid="617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67544" y="1988840"/>
            <a:ext cx="8358188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    “贞观之治”</a:t>
            </a:r>
            <a:r>
              <a:rPr lang="zh-CN" altLang="en-US" sz="3600" dirty="0">
                <a:latin typeface="楷体_GB2312" pitchFamily="49" charset="-122"/>
                <a:ea typeface="楷体_GB2312" pitchFamily="49" charset="-122"/>
              </a:rPr>
              <a:t>是唐太宗在位期间，国家政治清明， 经济发展迅速，国力逐步强盛的治世局面</a:t>
            </a:r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3600" dirty="0" smtClean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endParaRPr lang="en-US" altLang="zh-CN" sz="3600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dirty="0" smtClean="0">
                <a:latin typeface="楷体_GB2312" pitchFamily="49" charset="-122"/>
                <a:ea typeface="楷体_GB2312" pitchFamily="49" charset="-122"/>
              </a:rPr>
              <a:t>    为什么会出现“贞观之治”，原因何在？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251520" y="548680"/>
            <a:ext cx="475252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二、“贞观之治”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Line 34"/>
          <p:cNvSpPr>
            <a:spLocks noChangeShapeType="1"/>
          </p:cNvSpPr>
          <p:nvPr/>
        </p:nvSpPr>
        <p:spPr bwMode="auto">
          <a:xfrm>
            <a:off x="0" y="134076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-54260" y="1340768"/>
            <a:ext cx="925252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政治上</a:t>
            </a:r>
            <a:r>
              <a:rPr lang="zh-CN" altLang="en-US" sz="3600" dirty="0" smtClean="0">
                <a:latin typeface="+mn-ea"/>
                <a:ea typeface="+mn-ea"/>
              </a:rPr>
              <a:t>：</a:t>
            </a:r>
            <a:r>
              <a:rPr lang="en-US" altLang="zh-CN" sz="3600" dirty="0" smtClean="0">
                <a:latin typeface="+mn-ea"/>
                <a:ea typeface="+mn-ea"/>
              </a:rPr>
              <a:t>1</a:t>
            </a:r>
            <a:r>
              <a:rPr lang="zh-CN" altLang="en-US" sz="3600" dirty="0">
                <a:latin typeface="+mn-ea"/>
                <a:ea typeface="+mn-ea"/>
              </a:rPr>
              <a:t>、</a:t>
            </a:r>
            <a:r>
              <a:rPr lang="zh-CN" altLang="en-US" sz="3600" dirty="0" smtClean="0">
                <a:latin typeface="+mn-ea"/>
                <a:ea typeface="+mn-ea"/>
              </a:rPr>
              <a:t>进一步完善三省六部制，明确中央机构及决策程序</a:t>
            </a:r>
            <a:endParaRPr lang="en-US" altLang="zh-CN" sz="3600" dirty="0" smtClean="0">
              <a:latin typeface="+mn-ea"/>
              <a:ea typeface="+mn-ea"/>
            </a:endParaRPr>
          </a:p>
          <a:p>
            <a:pPr eaLnBrk="1" hangingPunct="1"/>
            <a:r>
              <a:rPr lang="en-US" altLang="zh-CN" sz="3600" dirty="0" smtClean="0">
                <a:latin typeface="+mn-ea"/>
                <a:ea typeface="+mn-ea"/>
              </a:rPr>
              <a:t>   </a:t>
            </a:r>
            <a:r>
              <a:rPr lang="en-US" altLang="zh-CN" sz="3600" dirty="0" smtClean="0">
                <a:latin typeface="+mn-ea"/>
                <a:ea typeface="+mn-ea"/>
              </a:rPr>
              <a:t>2</a:t>
            </a:r>
            <a:r>
              <a:rPr lang="zh-CN" altLang="en-US" sz="3600" dirty="0" smtClean="0">
                <a:latin typeface="+mn-ea"/>
                <a:ea typeface="+mn-ea"/>
              </a:rPr>
              <a:t>、制定法律，减省刑罚</a:t>
            </a:r>
            <a:endParaRPr lang="en-US" altLang="zh-CN" sz="3600" dirty="0" smtClean="0">
              <a:latin typeface="+mn-ea"/>
              <a:ea typeface="+mn-ea"/>
            </a:endParaRPr>
          </a:p>
          <a:p>
            <a:pPr eaLnBrk="1" hangingPunct="1"/>
            <a:r>
              <a:rPr lang="en-US" altLang="zh-CN" sz="3600" dirty="0" smtClean="0">
                <a:latin typeface="+mn-ea"/>
                <a:ea typeface="+mn-ea"/>
              </a:rPr>
              <a:t>   3</a:t>
            </a:r>
            <a:r>
              <a:rPr lang="zh-CN" altLang="en-US" sz="3600" dirty="0" smtClean="0">
                <a:latin typeface="+mn-ea"/>
                <a:ea typeface="+mn-ea"/>
              </a:rPr>
              <a:t>、增加科举考试科目，鼓励士人报考，进士科成为最重要的科目</a:t>
            </a:r>
            <a:endParaRPr lang="en-US" altLang="zh-CN" sz="3600" dirty="0" smtClean="0">
              <a:latin typeface="+mn-ea"/>
              <a:ea typeface="+mn-ea"/>
            </a:endParaRPr>
          </a:p>
          <a:p>
            <a:pPr eaLnBrk="1" hangingPunct="1"/>
            <a:r>
              <a:rPr lang="en-US" altLang="zh-CN" sz="3600" dirty="0" smtClean="0">
                <a:latin typeface="+mn-ea"/>
                <a:ea typeface="+mn-ea"/>
              </a:rPr>
              <a:t>   4</a:t>
            </a:r>
            <a:r>
              <a:rPr lang="zh-CN" altLang="en-US" sz="3600" dirty="0" smtClean="0">
                <a:latin typeface="+mn-ea"/>
                <a:ea typeface="+mn-ea"/>
              </a:rPr>
              <a:t>、严格考察各级官吏的政绩</a:t>
            </a:r>
            <a:endParaRPr lang="en-US" altLang="zh-CN" sz="3600" dirty="0" smtClean="0">
              <a:latin typeface="+mn-ea"/>
              <a:ea typeface="+mn-ea"/>
            </a:endParaRPr>
          </a:p>
          <a:p>
            <a:pPr eaLnBrk="1" hangingPunct="1"/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经济上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r>
              <a:rPr lang="zh-CN" altLang="en-US" sz="3600" dirty="0" smtClean="0">
                <a:latin typeface="+mn-ea"/>
                <a:ea typeface="+mn-ea"/>
              </a:rPr>
              <a:t>减轻人民的劳役负担，鼓励发展农业生产。</a:t>
            </a:r>
            <a:endParaRPr lang="en-US" altLang="zh-CN" sz="3600" dirty="0" smtClean="0">
              <a:latin typeface="+mn-ea"/>
              <a:ea typeface="+mn-ea"/>
            </a:endParaRPr>
          </a:p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军事</a:t>
            </a:r>
            <a:r>
              <a:rPr lang="zh-CN" altLang="en-US" sz="3600" dirty="0" smtClean="0">
                <a:solidFill>
                  <a:srgbClr val="FF0000"/>
                </a:solidFill>
                <a:latin typeface="+mn-ea"/>
                <a:ea typeface="+mn-ea"/>
              </a:rPr>
              <a:t>上</a:t>
            </a:r>
            <a:r>
              <a:rPr lang="en-US" altLang="zh-CN" sz="3600" dirty="0" smtClean="0">
                <a:solidFill>
                  <a:srgbClr val="FF0000"/>
                </a:solidFill>
                <a:latin typeface="+mn-ea"/>
                <a:ea typeface="+mn-ea"/>
              </a:rPr>
              <a:t>:</a:t>
            </a:r>
            <a:r>
              <a:rPr lang="zh-CN" altLang="en-US" sz="3600" dirty="0" smtClean="0">
                <a:latin typeface="+mn-ea"/>
                <a:ea typeface="+mn-ea"/>
              </a:rPr>
              <a:t>反击东西突厥，加强对西域的管辖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-54260" y="404664"/>
            <a:ext cx="532859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贞观时期的革新措施：</a:t>
            </a:r>
            <a:endParaRPr lang="zh-CN" altLang="en-US" sz="4000" b="1" dirty="0">
              <a:solidFill>
                <a:srgbClr val="0000F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7" name="Line 34"/>
          <p:cNvSpPr>
            <a:spLocks noChangeShapeType="1"/>
          </p:cNvSpPr>
          <p:nvPr/>
        </p:nvSpPr>
        <p:spPr bwMode="auto">
          <a:xfrm>
            <a:off x="0" y="1340768"/>
            <a:ext cx="91440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3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鼎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CC3300"/>
      </a:folHlink>
    </a:clrScheme>
    <a:fontScheme name="鼎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鼎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鼎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鼎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鼎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灿烂的青铜文明2</Template>
  <TotalTime>568</TotalTime>
  <Pages>0</Pages>
  <Words>1715</Words>
  <Characters>0</Characters>
  <Application>Microsoft Office PowerPoint</Application>
  <DocSecurity>0</DocSecurity>
  <PresentationFormat>全屏显示(4:3)</PresentationFormat>
  <Lines>0</Lines>
  <Paragraphs>196</Paragraphs>
  <Slides>27</Slides>
  <Notes>1</Notes>
  <HiddenSlides>3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6" baseType="lpstr">
      <vt:lpstr>迷你简启体</vt:lpstr>
      <vt:lpstr>Times New Roman</vt:lpstr>
      <vt:lpstr>Arial</vt:lpstr>
      <vt:lpstr>楷体_GB2312</vt:lpstr>
      <vt:lpstr>华文中宋</vt:lpstr>
      <vt:lpstr>Verdana</vt:lpstr>
      <vt:lpstr>Arial Narrow</vt:lpstr>
      <vt:lpstr>Arial Unicode MS</vt:lpstr>
      <vt:lpstr>华文楷体</vt:lpstr>
      <vt:lpstr>Tahoma</vt:lpstr>
      <vt:lpstr>黑体</vt:lpstr>
      <vt:lpstr>方正行楷简体</vt:lpstr>
      <vt:lpstr>华文新魏</vt:lpstr>
      <vt:lpstr>宋体</vt:lpstr>
      <vt:lpstr>Gulim</vt:lpstr>
      <vt:lpstr>楷体</vt:lpstr>
      <vt:lpstr>隶书</vt:lpstr>
      <vt:lpstr>鼎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设计表格，列出汉武帝与唐太宗的历史功绩 </vt:lpstr>
    </vt:vector>
  </TitlesOfParts>
  <Company>东北师范大学附属中学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subject>历史备课大师【全免费】</dc:subject>
  <dc:creator>历史备课大师【全免费】</dc:creator>
  <cp:keywords>历史备课大师【全免费】</cp:keywords>
  <dc:description>历史备课大师【全免费】</dc:description>
  <cp:lastModifiedBy>Administrator</cp:lastModifiedBy>
  <cp:revision>历史备课大师【全免费】</cp:revision>
  <cp:lastPrinted>1899-12-30T00:00:00Z</cp:lastPrinted>
  <dcterms:created xsi:type="dcterms:W3CDTF">2004-10-26T01:27:52Z</dcterms:created>
  <dcterms:modified xsi:type="dcterms:W3CDTF">2017-02-15T11:18:44Z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