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260" r:id="rId2"/>
    <p:sldId id="357" r:id="rId3"/>
    <p:sldId id="261" r:id="rId4"/>
    <p:sldId id="289" r:id="rId5"/>
    <p:sldId id="358" r:id="rId6"/>
    <p:sldId id="299" r:id="rId7"/>
    <p:sldId id="300" r:id="rId8"/>
    <p:sldId id="263" r:id="rId9"/>
    <p:sldId id="359" r:id="rId10"/>
    <p:sldId id="341" r:id="rId11"/>
    <p:sldId id="335" r:id="rId12"/>
    <p:sldId id="327" r:id="rId13"/>
    <p:sldId id="338" r:id="rId14"/>
    <p:sldId id="342" r:id="rId15"/>
    <p:sldId id="360" r:id="rId16"/>
    <p:sldId id="345" r:id="rId17"/>
    <p:sldId id="348" r:id="rId18"/>
    <p:sldId id="361" r:id="rId19"/>
    <p:sldId id="362" r:id="rId20"/>
    <p:sldId id="363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99"/>
    <a:srgbClr val="FFFF00"/>
    <a:srgbClr val="5B2136"/>
    <a:srgbClr val="E5815D"/>
    <a:srgbClr val="20718F"/>
    <a:srgbClr val="5D20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 autoAdjust="0"/>
    <p:restoredTop sz="94700" autoAdjust="0"/>
  </p:normalViewPr>
  <p:slideViewPr>
    <p:cSldViewPr snapToGrid="0">
      <p:cViewPr varScale="1">
        <p:scale>
          <a:sx n="70" d="100"/>
          <a:sy n="70" d="100"/>
        </p:scale>
        <p:origin x="-8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70C6316-B5D4-43C2-86C9-57AA66367EEC}" type="datetimeFigureOut">
              <a:rPr lang="zh-CN" altLang="en-US"/>
              <a:pPr/>
              <a:t>2017/2/23</a:t>
            </a:fld>
            <a:endParaRPr lang="en-US" altLang="zh-CN"/>
          </a:p>
        </p:txBody>
      </p:sp>
      <p:sp>
        <p:nvSpPr>
          <p:cNvPr id="675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D5C0927-EA2C-439D-AE37-259ACE47C21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Bef>
                <a:spcPct val="0"/>
              </a:spcBef>
            </a:pPr>
            <a:r>
              <a:rPr lang="en-US" altLang="zh-CN"/>
              <a:t>1963</a:t>
            </a:r>
            <a:r>
              <a:rPr lang="zh-CN" altLang="en-US"/>
              <a:t>年，鉴真圆寂</a:t>
            </a:r>
            <a:r>
              <a:rPr lang="en-US" altLang="zh-CN"/>
              <a:t>1200</a:t>
            </a:r>
            <a:r>
              <a:rPr lang="zh-CN" altLang="en-US"/>
              <a:t>周年。中日两国人民在扬州共同举行了隆重的纪念活动，并为兴建鉴真纪念堂奠基。</a:t>
            </a:r>
            <a:r>
              <a:rPr lang="en-US" altLang="zh-CN"/>
              <a:t>1973</a:t>
            </a:r>
            <a:r>
              <a:rPr lang="zh-CN" altLang="en-US"/>
              <a:t>年，纪念堂建成，由门厅、碑亭、回廊和正堂组成，建筑形式着意仿唐，门、亭、廊、大殿古朴有据，气氛肃穆。堂内殿中有鉴真坐像，神态安祥而坚毅；两侧挂有四幅绢本壁画，分别是西安大雁塔、肇庆七星岩、日本鹿尔岛大字秋目浦和奈良唐招提寺金堂，向人们展示了鉴真生活和经历过的地方。 </a:t>
            </a:r>
          </a:p>
          <a:p>
            <a:pPr algn="just">
              <a:spcBef>
                <a:spcPct val="0"/>
              </a:spcBef>
            </a:pPr>
            <a:r>
              <a:rPr lang="en-US" altLang="zh-CN"/>
              <a:t>1963</a:t>
            </a:r>
            <a:r>
              <a:rPr lang="zh-CN" altLang="en-US"/>
              <a:t>年，鉴真圆寂</a:t>
            </a:r>
            <a:r>
              <a:rPr lang="en-US" altLang="zh-CN"/>
              <a:t>1200</a:t>
            </a:r>
            <a:r>
              <a:rPr lang="zh-CN" altLang="en-US"/>
              <a:t>周年。中日两国人民在扬州共同举行了隆重的纪念活动，并为兴建鉴真纪念堂奠基。</a:t>
            </a:r>
            <a:r>
              <a:rPr lang="en-US" altLang="zh-CN"/>
              <a:t>1973</a:t>
            </a:r>
            <a:r>
              <a:rPr lang="zh-CN" altLang="en-US"/>
              <a:t>年，纪念堂建成，由门厅、碑亭、回廊和正堂组成，建筑形式着意仿唐，门、亭、廊、大殿古朴有据，气氛肃穆。堂内殿中有鉴真坐像，神态安祥而坚毅；两侧挂有四幅绢本壁画，分别是西安大雁塔、肇庆七星岩、日本鹿尔岛大字秋目浦和奈良唐招提寺金堂，向人们展示了鉴真生活和经历过的地方。 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2AD47-4DA1-45FA-A1DB-F4FEC89E7ACA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F8613-C1F3-4514-B632-7D1E402DE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F0555-4852-4952-ADDD-BAC59519F2DD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4CC8C-6DA4-47E7-BCE1-C85B96B0B0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C4AEA-8C53-4C01-ACEF-B277CA418D2D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2A29-0C1D-4D43-B7A2-894B0579C8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C8CD-8DA3-4C25-866A-E24E6B241AB2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64D66-DF93-42BC-9149-8125282121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1323B-0E31-46D4-B1AA-7F47435EFE93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F453C-45B5-487A-8A69-C2F7C656C0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7F936-2C94-4D68-8CE9-AF6B5B83DC50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DA2F1-EBF7-4E93-A8C1-0E0E64782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29514-8BFE-440E-9B1C-A17A589F9017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68BB3-746D-4E27-85CA-9F11B773B7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12DC1-93E9-4ABD-B102-83F0E4D7C4D8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614DF-59BE-486A-8ADB-A782E1A5B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423A6-BF66-40B4-90CF-9C2820ED44BC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E9A13-DAD1-4F91-9434-F7C173C599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990A093-58DB-49AE-89AE-0615A44892AD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B88CF49-C558-4859-8A3E-8673A6408D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097DE-5C3A-432C-A68F-37B36CCF8F77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6B534-8C90-45FD-B71A-CAC39D5A87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41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0B8F17-AA87-4DA8-A72B-8A245D3A4195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cap="all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3A462F1-2F83-460E-B312-36DC0947EC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/>
          <p:cNvSpPr>
            <a:spLocks noChangeArrowheads="1"/>
          </p:cNvSpPr>
          <p:nvPr/>
        </p:nvSpPr>
        <p:spPr bwMode="auto">
          <a:xfrm>
            <a:off x="1365250" y="871538"/>
            <a:ext cx="1089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800">
                <a:latin typeface="Calibri" pitchFamily="34" charset="0"/>
              </a:rPr>
              <a:t>4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课</a:t>
            </a:r>
          </a:p>
        </p:txBody>
      </p:sp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2693988" y="781050"/>
            <a:ext cx="59801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20718F"/>
                </a:solidFill>
                <a:latin typeface="黑体" pitchFamily="49" charset="-122"/>
                <a:ea typeface="黑体" pitchFamily="49" charset="-122"/>
              </a:rPr>
              <a:t>唐朝的民族关系与对外关系</a:t>
            </a:r>
          </a:p>
        </p:txBody>
      </p:sp>
      <p:sp>
        <p:nvSpPr>
          <p:cNvPr id="13316" name="文本框 5"/>
          <p:cNvSpPr txBox="1">
            <a:spLocks noChangeArrowheads="1"/>
          </p:cNvSpPr>
          <p:nvPr/>
        </p:nvSpPr>
        <p:spPr bwMode="auto">
          <a:xfrm>
            <a:off x="3073400" y="4254500"/>
            <a:ext cx="525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松赞干布与文成公主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7" name="文本框 7"/>
          <p:cNvSpPr txBox="1">
            <a:spLocks noChangeArrowheads="1"/>
          </p:cNvSpPr>
          <p:nvPr/>
        </p:nvSpPr>
        <p:spPr bwMode="auto">
          <a:xfrm>
            <a:off x="3073400" y="4833938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遣唐使来华与鉴真东渡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8" name="文本框 8"/>
          <p:cNvSpPr txBox="1">
            <a:spLocks noChangeArrowheads="1"/>
          </p:cNvSpPr>
          <p:nvPr/>
        </p:nvSpPr>
        <p:spPr bwMode="auto">
          <a:xfrm>
            <a:off x="3073400" y="5421313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" action="ppaction://noaction"/>
              </a:rPr>
              <a:t>玄奘西行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2"/>
          <p:cNvSpPr txBox="1">
            <a:spLocks noChangeArrowheads="1"/>
          </p:cNvSpPr>
          <p:nvPr/>
        </p:nvSpPr>
        <p:spPr bwMode="auto">
          <a:xfrm>
            <a:off x="5208588" y="2511425"/>
            <a:ext cx="27432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latin typeface="幼圆"/>
                <a:ea typeface="幼圆"/>
                <a:cs typeface="幼圆"/>
              </a:rPr>
              <a:t>    </a:t>
            </a:r>
            <a:r>
              <a:rPr lang="zh-CN" altLang="en-US" sz="1400">
                <a:latin typeface="幼圆"/>
                <a:ea typeface="幼圆"/>
                <a:cs typeface="幼圆"/>
              </a:rPr>
              <a:t>公元</a:t>
            </a:r>
            <a:r>
              <a:rPr lang="en-US" altLang="zh-CN" sz="1400">
                <a:latin typeface="幼圆"/>
                <a:ea typeface="幼圆"/>
                <a:cs typeface="幼圆"/>
              </a:rPr>
              <a:t>763</a:t>
            </a:r>
            <a:r>
              <a:rPr lang="zh-CN" altLang="en-US" sz="1400">
                <a:latin typeface="幼圆"/>
                <a:ea typeface="幼圆"/>
                <a:cs typeface="幼圆"/>
              </a:rPr>
              <a:t>年，鉴真在唐招提寺圆寂，葬于日本。在他逝世前，其弟子按其真容制作了鉴真干漆夹纻坐像。塑像色彩逼真，身体为肉色，双手拱合，闭目微笑，嘴唇有淡淡的朱红，须发黑白相间，身着红色衫，上披袈裟。塑像具有极高的艺术价值，至今供奉在唐招提寺开山堂内，被日本政府定为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“</a:t>
            </a:r>
            <a:r>
              <a:rPr lang="zh-CN" altLang="en-US" sz="1400">
                <a:latin typeface="幼圆"/>
                <a:ea typeface="幼圆"/>
                <a:cs typeface="幼圆"/>
              </a:rPr>
              <a:t>国宝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”</a:t>
            </a:r>
            <a:r>
              <a:rPr lang="zh-CN" altLang="en-US" sz="1400">
                <a:latin typeface="幼圆"/>
                <a:ea typeface="幼圆"/>
                <a:cs typeface="幼圆"/>
              </a:rPr>
              <a:t>。 </a:t>
            </a:r>
          </a:p>
        </p:txBody>
      </p:sp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2401888" y="51943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鉴真干漆夹纻坐像 </a:t>
            </a:r>
          </a:p>
        </p:txBody>
      </p:sp>
      <p:pic>
        <p:nvPicPr>
          <p:cNvPr id="41987" name="Picture 8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38" y="1144588"/>
            <a:ext cx="3259137" cy="398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文本框 5"/>
          <p:cNvSpPr txBox="1">
            <a:spLocks noChangeArrowheads="1"/>
          </p:cNvSpPr>
          <p:nvPr/>
        </p:nvSpPr>
        <p:spPr bwMode="auto">
          <a:xfrm>
            <a:off x="519113" y="417513"/>
            <a:ext cx="2265362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鉴真东渡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Group 2"/>
          <p:cNvGrpSpPr>
            <a:grpSpLocks/>
          </p:cNvGrpSpPr>
          <p:nvPr/>
        </p:nvGrpSpPr>
        <p:grpSpPr bwMode="auto">
          <a:xfrm>
            <a:off x="1566863" y="1174750"/>
            <a:ext cx="6556375" cy="4114800"/>
            <a:chOff x="814" y="1008"/>
            <a:chExt cx="4130" cy="2592"/>
          </a:xfrm>
        </p:grpSpPr>
        <p:sp>
          <p:nvSpPr>
            <p:cNvPr id="38915" name="Rectangle 3"/>
            <p:cNvSpPr>
              <a:spLocks noChangeArrowheads="1"/>
            </p:cNvSpPr>
            <p:nvPr/>
          </p:nvSpPr>
          <p:spPr bwMode="auto">
            <a:xfrm>
              <a:off x="816" y="1008"/>
              <a:ext cx="4128" cy="2592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916" name="Rectangle 4"/>
            <p:cNvSpPr>
              <a:spLocks noChangeArrowheads="1"/>
            </p:cNvSpPr>
            <p:nvPr/>
          </p:nvSpPr>
          <p:spPr bwMode="auto">
            <a:xfrm>
              <a:off x="814" y="1008"/>
              <a:ext cx="530" cy="372"/>
            </a:xfrm>
            <a:prstGeom prst="rect">
              <a:avLst/>
            </a:prstGeom>
            <a:solidFill>
              <a:srgbClr val="CC6600"/>
            </a:solidFill>
            <a:ln w="7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864" y="1056"/>
              <a:ext cx="432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Calibri" pitchFamily="34" charset="0"/>
                  <a:ea typeface="黑体" pitchFamily="49" charset="-122"/>
                </a:rPr>
                <a:t>次数</a:t>
              </a:r>
            </a:p>
          </p:txBody>
        </p:sp>
        <p:sp>
          <p:nvSpPr>
            <p:cNvPr id="38918" name="Rectangle 6"/>
            <p:cNvSpPr>
              <a:spLocks noChangeArrowheads="1"/>
            </p:cNvSpPr>
            <p:nvPr/>
          </p:nvSpPr>
          <p:spPr bwMode="auto">
            <a:xfrm>
              <a:off x="1344" y="1008"/>
              <a:ext cx="3600" cy="372"/>
            </a:xfrm>
            <a:prstGeom prst="rect">
              <a:avLst/>
            </a:prstGeom>
            <a:solidFill>
              <a:srgbClr val="336699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概       况</a:t>
              </a:r>
            </a:p>
          </p:txBody>
        </p:sp>
        <p:sp>
          <p:nvSpPr>
            <p:cNvPr id="38919" name="Rectangle 7"/>
            <p:cNvSpPr>
              <a:spLocks noChangeArrowheads="1"/>
            </p:cNvSpPr>
            <p:nvPr/>
          </p:nvSpPr>
          <p:spPr bwMode="auto">
            <a:xfrm>
              <a:off x="1344" y="1008"/>
              <a:ext cx="3590" cy="372"/>
            </a:xfrm>
            <a:prstGeom prst="rect">
              <a:avLst/>
            </a:prstGeom>
            <a:noFill/>
            <a:ln w="7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20" name="Rectangle 8"/>
            <p:cNvSpPr>
              <a:spLocks noChangeArrowheads="1"/>
            </p:cNvSpPr>
            <p:nvPr/>
          </p:nvSpPr>
          <p:spPr bwMode="auto">
            <a:xfrm>
              <a:off x="816" y="1380"/>
              <a:ext cx="528" cy="357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1200">
                  <a:latin typeface="Calibri" pitchFamily="34" charset="0"/>
                </a:rPr>
                <a:t>1</a:t>
              </a:r>
              <a:endParaRPr lang="en-US" altLang="zh-CN">
                <a:latin typeface="Calibri" pitchFamily="34" charset="0"/>
              </a:endParaRPr>
            </a:p>
          </p:txBody>
        </p:sp>
        <p:sp>
          <p:nvSpPr>
            <p:cNvPr id="38921" name="Rectangle 9"/>
            <p:cNvSpPr>
              <a:spLocks noChangeArrowheads="1"/>
            </p:cNvSpPr>
            <p:nvPr/>
          </p:nvSpPr>
          <p:spPr bwMode="auto">
            <a:xfrm>
              <a:off x="814" y="1380"/>
              <a:ext cx="530" cy="357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22" name="Rectangle 10"/>
            <p:cNvSpPr>
              <a:spLocks noChangeArrowheads="1"/>
            </p:cNvSpPr>
            <p:nvPr/>
          </p:nvSpPr>
          <p:spPr bwMode="auto">
            <a:xfrm>
              <a:off x="1344" y="1392"/>
              <a:ext cx="3600" cy="357"/>
            </a:xfrm>
            <a:prstGeom prst="rect">
              <a:avLst/>
            </a:prstGeom>
            <a:solidFill>
              <a:srgbClr val="0099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600">
                  <a:latin typeface="Calibri" pitchFamily="34" charset="0"/>
                  <a:ea typeface="黑体" pitchFamily="49" charset="-122"/>
                </a:rPr>
                <a:t>未出海便夭折。</a:t>
              </a:r>
            </a:p>
            <a:p>
              <a:pPr algn="ctr" eaLnBrk="0" hangingPunct="0"/>
              <a:r>
                <a:rPr lang="zh-CN" altLang="en-US" sz="1400">
                  <a:latin typeface="Calibri" pitchFamily="34" charset="0"/>
                </a:rPr>
                <a:t>遭诬告与海盗勾结，鉴真一行东渡的船只被官府查没。</a:t>
              </a:r>
            </a:p>
          </p:txBody>
        </p:sp>
        <p:sp>
          <p:nvSpPr>
            <p:cNvPr id="38923" name="Rectangle 11"/>
            <p:cNvSpPr>
              <a:spLocks noChangeArrowheads="1"/>
            </p:cNvSpPr>
            <p:nvPr/>
          </p:nvSpPr>
          <p:spPr bwMode="auto">
            <a:xfrm>
              <a:off x="1344" y="1380"/>
              <a:ext cx="3590" cy="357"/>
            </a:xfrm>
            <a:prstGeom prst="rect">
              <a:avLst/>
            </a:prstGeom>
            <a:noFill/>
            <a:ln w="7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24" name="Rectangle 12"/>
            <p:cNvSpPr>
              <a:spLocks noChangeArrowheads="1"/>
            </p:cNvSpPr>
            <p:nvPr/>
          </p:nvSpPr>
          <p:spPr bwMode="auto">
            <a:xfrm>
              <a:off x="816" y="1737"/>
              <a:ext cx="528" cy="427"/>
            </a:xfrm>
            <a:prstGeom prst="rect">
              <a:avLst/>
            </a:prstGeom>
            <a:solidFill>
              <a:srgbClr val="FDB709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1400">
                  <a:latin typeface="Calibri" pitchFamily="34" charset="0"/>
                </a:rPr>
                <a:t>2</a:t>
              </a:r>
            </a:p>
          </p:txBody>
        </p:sp>
        <p:sp>
          <p:nvSpPr>
            <p:cNvPr id="38925" name="Rectangle 13"/>
            <p:cNvSpPr>
              <a:spLocks noChangeArrowheads="1"/>
            </p:cNvSpPr>
            <p:nvPr/>
          </p:nvSpPr>
          <p:spPr bwMode="auto">
            <a:xfrm>
              <a:off x="814" y="1737"/>
              <a:ext cx="530" cy="427"/>
            </a:xfrm>
            <a:prstGeom prst="rect">
              <a:avLst/>
            </a:prstGeom>
            <a:noFill/>
            <a:ln w="7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26" name="Rectangle 14"/>
            <p:cNvSpPr>
              <a:spLocks noChangeArrowheads="1"/>
            </p:cNvSpPr>
            <p:nvPr/>
          </p:nvSpPr>
          <p:spPr bwMode="auto">
            <a:xfrm>
              <a:off x="1344" y="1737"/>
              <a:ext cx="3600" cy="427"/>
            </a:xfrm>
            <a:prstGeom prst="rect">
              <a:avLst/>
            </a:prstGeom>
            <a:solidFill>
              <a:srgbClr val="70B9F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600">
                  <a:latin typeface="Calibri" pitchFamily="34" charset="0"/>
                  <a:ea typeface="黑体" pitchFamily="49" charset="-122"/>
                </a:rPr>
                <a:t>被风浪所阻。</a:t>
              </a:r>
            </a:p>
            <a:p>
              <a:pPr algn="ctr" eaLnBrk="0" hangingPunct="0"/>
              <a:r>
                <a:rPr lang="zh-CN" altLang="en-US" sz="1400">
                  <a:latin typeface="Calibri" pitchFamily="34" charset="0"/>
                </a:rPr>
                <a:t>突遇风暴，船被汹涌的波涛击破，不得不上岸。一个月后，鉴真一行又下海，再遭风浪，船触礁搁浅，被渔民救上岸。</a:t>
              </a:r>
            </a:p>
          </p:txBody>
        </p:sp>
        <p:sp>
          <p:nvSpPr>
            <p:cNvPr id="38927" name="Rectangle 15"/>
            <p:cNvSpPr>
              <a:spLocks noChangeArrowheads="1"/>
            </p:cNvSpPr>
            <p:nvPr/>
          </p:nvSpPr>
          <p:spPr bwMode="auto">
            <a:xfrm>
              <a:off x="1344" y="1737"/>
              <a:ext cx="3590" cy="427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28" name="Rectangle 16"/>
            <p:cNvSpPr>
              <a:spLocks noChangeArrowheads="1"/>
            </p:cNvSpPr>
            <p:nvPr/>
          </p:nvSpPr>
          <p:spPr bwMode="auto">
            <a:xfrm>
              <a:off x="816" y="2164"/>
              <a:ext cx="528" cy="358"/>
            </a:xfrm>
            <a:prstGeom prst="rect">
              <a:avLst/>
            </a:prstGeom>
            <a:solidFill>
              <a:srgbClr val="FDCF09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1400">
                  <a:latin typeface="Calibri" pitchFamily="34" charset="0"/>
                </a:rPr>
                <a:t>3</a:t>
              </a:r>
            </a:p>
          </p:txBody>
        </p:sp>
        <p:sp>
          <p:nvSpPr>
            <p:cNvPr id="38929" name="Rectangle 17"/>
            <p:cNvSpPr>
              <a:spLocks noChangeArrowheads="1"/>
            </p:cNvSpPr>
            <p:nvPr/>
          </p:nvSpPr>
          <p:spPr bwMode="auto">
            <a:xfrm>
              <a:off x="814" y="2164"/>
              <a:ext cx="530" cy="358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30" name="Rectangle 18"/>
            <p:cNvSpPr>
              <a:spLocks noChangeArrowheads="1"/>
            </p:cNvSpPr>
            <p:nvPr/>
          </p:nvSpPr>
          <p:spPr bwMode="auto">
            <a:xfrm>
              <a:off x="1344" y="2164"/>
              <a:ext cx="3600" cy="358"/>
            </a:xfrm>
            <a:prstGeom prst="rect">
              <a:avLst/>
            </a:prstGeom>
            <a:solidFill>
              <a:srgbClr val="9DD4FD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600">
                  <a:latin typeface="Calibri" pitchFamily="34" charset="0"/>
                  <a:ea typeface="黑体" pitchFamily="49" charset="-122"/>
                </a:rPr>
                <a:t>东渡未能成行。</a:t>
              </a:r>
            </a:p>
            <a:p>
              <a:pPr algn="ctr" eaLnBrk="0" hangingPunct="0"/>
              <a:r>
                <a:rPr lang="zh-CN" altLang="en-US" sz="1400">
                  <a:latin typeface="Calibri" pitchFamily="34" charset="0"/>
                </a:rPr>
                <a:t>因官府出面阻止。</a:t>
              </a:r>
            </a:p>
          </p:txBody>
        </p:sp>
        <p:sp>
          <p:nvSpPr>
            <p:cNvPr id="38931" name="Rectangle 19"/>
            <p:cNvSpPr>
              <a:spLocks noChangeArrowheads="1"/>
            </p:cNvSpPr>
            <p:nvPr/>
          </p:nvSpPr>
          <p:spPr bwMode="auto">
            <a:xfrm>
              <a:off x="1344" y="2164"/>
              <a:ext cx="3590" cy="358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32" name="Rectangle 20"/>
            <p:cNvSpPr>
              <a:spLocks noChangeArrowheads="1"/>
            </p:cNvSpPr>
            <p:nvPr/>
          </p:nvSpPr>
          <p:spPr bwMode="auto">
            <a:xfrm>
              <a:off x="816" y="2522"/>
              <a:ext cx="528" cy="358"/>
            </a:xfrm>
            <a:prstGeom prst="rect">
              <a:avLst/>
            </a:prstGeom>
            <a:solidFill>
              <a:srgbClr val="FEE21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1400">
                  <a:latin typeface="Calibri" pitchFamily="34" charset="0"/>
                </a:rPr>
                <a:t>4</a:t>
              </a:r>
            </a:p>
          </p:txBody>
        </p:sp>
        <p:sp>
          <p:nvSpPr>
            <p:cNvPr id="38933" name="Rectangle 21"/>
            <p:cNvSpPr>
              <a:spLocks noChangeArrowheads="1"/>
            </p:cNvSpPr>
            <p:nvPr/>
          </p:nvSpPr>
          <p:spPr bwMode="auto">
            <a:xfrm>
              <a:off x="814" y="2522"/>
              <a:ext cx="530" cy="358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34" name="Rectangle 22"/>
            <p:cNvSpPr>
              <a:spLocks noChangeArrowheads="1"/>
            </p:cNvSpPr>
            <p:nvPr/>
          </p:nvSpPr>
          <p:spPr bwMode="auto">
            <a:xfrm>
              <a:off x="1344" y="2522"/>
              <a:ext cx="3600" cy="358"/>
            </a:xfrm>
            <a:prstGeom prst="rect">
              <a:avLst/>
            </a:prstGeom>
            <a:solidFill>
              <a:srgbClr val="BBE2FD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600">
                  <a:latin typeface="Calibri" pitchFamily="34" charset="0"/>
                  <a:ea typeface="黑体" pitchFamily="49" charset="-122"/>
                </a:rPr>
                <a:t>未果。</a:t>
              </a:r>
            </a:p>
            <a:p>
              <a:pPr algn="ctr" eaLnBrk="0" hangingPunct="0"/>
              <a:r>
                <a:rPr lang="zh-CN" altLang="en-US" sz="1400">
                  <a:latin typeface="Calibri" pitchFamily="34" charset="0"/>
                </a:rPr>
                <a:t>因弟子的好心阻拦。</a:t>
              </a:r>
            </a:p>
          </p:txBody>
        </p:sp>
        <p:sp>
          <p:nvSpPr>
            <p:cNvPr id="38935" name="Rectangle 23"/>
            <p:cNvSpPr>
              <a:spLocks noChangeArrowheads="1"/>
            </p:cNvSpPr>
            <p:nvPr/>
          </p:nvSpPr>
          <p:spPr bwMode="auto">
            <a:xfrm>
              <a:off x="1344" y="2522"/>
              <a:ext cx="3590" cy="358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36" name="Rectangle 24"/>
            <p:cNvSpPr>
              <a:spLocks noChangeArrowheads="1"/>
            </p:cNvSpPr>
            <p:nvPr/>
          </p:nvSpPr>
          <p:spPr bwMode="auto">
            <a:xfrm>
              <a:off x="816" y="2880"/>
              <a:ext cx="528" cy="358"/>
            </a:xfrm>
            <a:prstGeom prst="rect">
              <a:avLst/>
            </a:prstGeom>
            <a:solidFill>
              <a:srgbClr val="FFF07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1400">
                  <a:latin typeface="Calibri" pitchFamily="34" charset="0"/>
                </a:rPr>
                <a:t>5</a:t>
              </a:r>
            </a:p>
          </p:txBody>
        </p:sp>
        <p:sp>
          <p:nvSpPr>
            <p:cNvPr id="38937" name="Rectangle 25"/>
            <p:cNvSpPr>
              <a:spLocks noChangeArrowheads="1"/>
            </p:cNvSpPr>
            <p:nvPr/>
          </p:nvSpPr>
          <p:spPr bwMode="auto">
            <a:xfrm>
              <a:off x="814" y="2880"/>
              <a:ext cx="530" cy="358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38" name="Rectangle 26"/>
            <p:cNvSpPr>
              <a:spLocks noChangeArrowheads="1"/>
            </p:cNvSpPr>
            <p:nvPr/>
          </p:nvSpPr>
          <p:spPr bwMode="auto">
            <a:xfrm>
              <a:off x="1344" y="2880"/>
              <a:ext cx="3600" cy="358"/>
            </a:xfrm>
            <a:prstGeom prst="rect">
              <a:avLst/>
            </a:prstGeom>
            <a:solidFill>
              <a:srgbClr val="CFEAFD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遭遇台风，失败。</a:t>
              </a:r>
            </a:p>
            <a:p>
              <a:pPr algn="ctr" eaLnBrk="0" hangingPunct="0"/>
              <a:r>
                <a:rPr lang="zh-CN" altLang="en-US" sz="1400">
                  <a:latin typeface="宋体" charset="-122"/>
                </a:rPr>
                <a:t>在海上漂泊</a:t>
              </a:r>
              <a:r>
                <a:rPr lang="en-US" altLang="zh-CN" sz="1400">
                  <a:latin typeface="宋体" charset="-122"/>
                </a:rPr>
                <a:t>14</a:t>
              </a:r>
              <a:r>
                <a:rPr lang="zh-CN" altLang="en-US" sz="1400">
                  <a:latin typeface="宋体" charset="-122"/>
                </a:rPr>
                <a:t>天，到了海南岛。鉴真因暑热患眼疾，双目失明。</a:t>
              </a:r>
            </a:p>
          </p:txBody>
        </p:sp>
        <p:sp>
          <p:nvSpPr>
            <p:cNvPr id="38939" name="Rectangle 27"/>
            <p:cNvSpPr>
              <a:spLocks noChangeArrowheads="1"/>
            </p:cNvSpPr>
            <p:nvPr/>
          </p:nvSpPr>
          <p:spPr bwMode="auto">
            <a:xfrm>
              <a:off x="1344" y="2880"/>
              <a:ext cx="3590" cy="358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40" name="Rectangle 28"/>
            <p:cNvSpPr>
              <a:spLocks noChangeArrowheads="1"/>
            </p:cNvSpPr>
            <p:nvPr/>
          </p:nvSpPr>
          <p:spPr bwMode="auto">
            <a:xfrm>
              <a:off x="816" y="3238"/>
              <a:ext cx="528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1400">
                  <a:latin typeface="Calibri" pitchFamily="34" charset="0"/>
                </a:rPr>
                <a:t>6</a:t>
              </a:r>
            </a:p>
          </p:txBody>
        </p:sp>
        <p:sp>
          <p:nvSpPr>
            <p:cNvPr id="38941" name="Rectangle 29"/>
            <p:cNvSpPr>
              <a:spLocks noChangeArrowheads="1"/>
            </p:cNvSpPr>
            <p:nvPr/>
          </p:nvSpPr>
          <p:spPr bwMode="auto">
            <a:xfrm>
              <a:off x="814" y="3238"/>
              <a:ext cx="530" cy="358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942" name="Rectangle 30"/>
            <p:cNvSpPr>
              <a:spLocks noChangeArrowheads="1"/>
            </p:cNvSpPr>
            <p:nvPr/>
          </p:nvSpPr>
          <p:spPr bwMode="auto">
            <a:xfrm>
              <a:off x="1344" y="3238"/>
              <a:ext cx="3600" cy="358"/>
            </a:xfrm>
            <a:prstGeom prst="rect">
              <a:avLst/>
            </a:prstGeom>
            <a:solidFill>
              <a:srgbClr val="E2F3FE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600">
                  <a:latin typeface="Calibri" pitchFamily="34" charset="0"/>
                  <a:ea typeface="黑体" pitchFamily="49" charset="-122"/>
                </a:rPr>
                <a:t>东渡成功</a:t>
              </a:r>
            </a:p>
            <a:p>
              <a:pPr algn="ctr"/>
              <a:r>
                <a:rPr lang="en-US" altLang="zh-CN" sz="1400">
                  <a:latin typeface="Calibri" pitchFamily="34" charset="0"/>
                </a:rPr>
                <a:t>753</a:t>
              </a:r>
              <a:r>
                <a:rPr lang="zh-CN" altLang="en-US" sz="1400">
                  <a:latin typeface="Calibri" pitchFamily="34" charset="0"/>
                </a:rPr>
                <a:t>年，鉴真一行终于抵达今日本九州南部的鹿儿岛。</a:t>
              </a:r>
            </a:p>
          </p:txBody>
        </p:sp>
        <p:sp>
          <p:nvSpPr>
            <p:cNvPr id="38943" name="Rectangle 31"/>
            <p:cNvSpPr>
              <a:spLocks noChangeArrowheads="1"/>
            </p:cNvSpPr>
            <p:nvPr/>
          </p:nvSpPr>
          <p:spPr bwMode="auto">
            <a:xfrm>
              <a:off x="1344" y="3238"/>
              <a:ext cx="3590" cy="358"/>
            </a:xfrm>
            <a:prstGeom prst="rect">
              <a:avLst/>
            </a:prstGeom>
            <a:noFill/>
            <a:ln w="7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38914" name="Rectangle 32"/>
          <p:cNvSpPr>
            <a:spLocks noChangeArrowheads="1"/>
          </p:cNvSpPr>
          <p:nvPr/>
        </p:nvSpPr>
        <p:spPr bwMode="auto">
          <a:xfrm>
            <a:off x="3868738" y="546735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鉴真六次东渡概况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鉴真纪念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" y="0"/>
            <a:ext cx="4343400" cy="2930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7891" name="Rectangle 5"/>
          <p:cNvSpPr>
            <a:spLocks noChangeArrowheads="1"/>
          </p:cNvSpPr>
          <p:nvPr/>
        </p:nvSpPr>
        <p:spPr bwMode="auto">
          <a:xfrm>
            <a:off x="590550" y="3275013"/>
            <a:ext cx="140970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鉴真纪念堂 </a:t>
            </a:r>
          </a:p>
        </p:txBody>
      </p:sp>
      <p:pic>
        <p:nvPicPr>
          <p:cNvPr id="37895" name="Picture 8" descr="1"/>
          <p:cNvPicPr>
            <a:picLocks noChangeAspect="1" noChangeArrowheads="1"/>
          </p:cNvPicPr>
          <p:nvPr/>
        </p:nvPicPr>
        <p:blipFill>
          <a:blip r:embed="rId4"/>
          <a:srcRect l="12726" t="12505" r="18439" b="7210"/>
          <a:stretch>
            <a:fillRect/>
          </a:stretch>
        </p:blipFill>
        <p:spPr bwMode="auto">
          <a:xfrm>
            <a:off x="3833813" y="2352675"/>
            <a:ext cx="2352675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9" descr="1"/>
          <p:cNvPicPr>
            <a:picLocks noChangeAspect="1" noChangeArrowheads="1"/>
          </p:cNvPicPr>
          <p:nvPr/>
        </p:nvPicPr>
        <p:blipFill>
          <a:blip r:embed="rId5"/>
          <a:srcRect l="9769" t="8264" r="6389" b="4965"/>
          <a:stretch>
            <a:fillRect/>
          </a:stretch>
        </p:blipFill>
        <p:spPr bwMode="auto">
          <a:xfrm>
            <a:off x="6269038" y="1416050"/>
            <a:ext cx="2874962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7" name="Rectangle 2"/>
          <p:cNvSpPr>
            <a:spLocks noChangeArrowheads="1"/>
          </p:cNvSpPr>
          <p:nvPr/>
        </p:nvSpPr>
        <p:spPr bwMode="auto">
          <a:xfrm>
            <a:off x="3278188" y="6122988"/>
            <a:ext cx="3367087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鉴真所传</a:t>
            </a:r>
            <a:r>
              <a:rPr lang="zh-CN" altLang="en-US">
                <a:solidFill>
                  <a:srgbClr val="CA9236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奇效丸</a:t>
            </a:r>
            <a:r>
              <a:rPr lang="zh-CN" altLang="en-US">
                <a:solidFill>
                  <a:srgbClr val="CA9236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的药袋、药纸</a:t>
            </a: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6429375" y="5399088"/>
            <a:ext cx="271462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/>
              <a:t>“开山鉴真大和尚传方”。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 descr="sichuan"/>
          <p:cNvSpPr txBox="1">
            <a:spLocks noChangeArrowheads="1"/>
          </p:cNvSpPr>
          <p:nvPr/>
        </p:nvSpPr>
        <p:spPr bwMode="auto">
          <a:xfrm>
            <a:off x="1457325" y="1800225"/>
            <a:ext cx="6565900" cy="17240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lIns="360000" tIns="180000" rIns="360000" bIns="180000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altLang="zh-CN" sz="1400">
                <a:solidFill>
                  <a:srgbClr val="990000"/>
                </a:solidFill>
                <a:latin typeface="Times New Roman" pitchFamily="18" charset="0"/>
                <a:ea typeface="幼圆"/>
                <a:cs typeface="幼圆"/>
              </a:rPr>
              <a:t>……</a:t>
            </a:r>
            <a:r>
              <a:rPr lang="zh-CN" altLang="en-US" sz="1400">
                <a:solidFill>
                  <a:srgbClr val="990000"/>
                </a:solidFill>
                <a:latin typeface="幼圆"/>
                <a:ea typeface="幼圆"/>
                <a:cs typeface="幼圆"/>
              </a:rPr>
              <a:t>朕（注：日本天皇）造此东大寺，经十余年，欲立戒坛，传受戒律，自有此心，日夜不忘。今诸大德，远来传戒，冥契朕心。自今以后，授戒传律，一任和上。</a:t>
            </a:r>
            <a:r>
              <a:rPr lang="en-US" altLang="zh-CN" sz="1400">
                <a:solidFill>
                  <a:srgbClr val="990000"/>
                </a:solidFill>
                <a:latin typeface="Times New Roman" pitchFamily="18" charset="0"/>
                <a:ea typeface="幼圆"/>
                <a:cs typeface="幼圆"/>
              </a:rPr>
              <a:t>……</a:t>
            </a:r>
            <a:endParaRPr lang="en-US" altLang="zh-CN" sz="1400">
              <a:solidFill>
                <a:srgbClr val="990000"/>
              </a:solidFill>
              <a:latin typeface="幼圆"/>
              <a:ea typeface="幼圆"/>
              <a:cs typeface="幼圆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altLang="zh-CN" sz="1400">
                <a:solidFill>
                  <a:srgbClr val="990000"/>
                </a:solidFill>
                <a:latin typeface="幼圆"/>
                <a:ea typeface="幼圆"/>
                <a:cs typeface="幼圆"/>
              </a:rPr>
              <a:t>  </a:t>
            </a:r>
            <a:r>
              <a:rPr lang="zh-CN" altLang="en-US" sz="1400">
                <a:solidFill>
                  <a:srgbClr val="990000"/>
                </a:solidFill>
                <a:latin typeface="幼圆"/>
                <a:ea typeface="幼圆"/>
                <a:cs typeface="幼圆"/>
              </a:rPr>
              <a:t>其年（注：公元</a:t>
            </a:r>
            <a:r>
              <a:rPr lang="en-US" altLang="zh-CN" sz="1400">
                <a:solidFill>
                  <a:srgbClr val="990000"/>
                </a:solidFill>
                <a:latin typeface="幼圆"/>
                <a:ea typeface="幼圆"/>
                <a:cs typeface="幼圆"/>
              </a:rPr>
              <a:t>754</a:t>
            </a:r>
            <a:r>
              <a:rPr lang="zh-CN" altLang="en-US" sz="1400">
                <a:solidFill>
                  <a:srgbClr val="990000"/>
                </a:solidFill>
                <a:latin typeface="幼圆"/>
                <a:ea typeface="幼圆"/>
                <a:cs typeface="幼圆"/>
              </a:rPr>
              <a:t>年）四月初，于卢舍那殿前立戒坛，天皇初登坛受菩萨戒，次皇后、皇太子亦登坛受戒。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1400">
                <a:solidFill>
                  <a:srgbClr val="990000"/>
                </a:solidFill>
                <a:latin typeface="幼圆"/>
                <a:ea typeface="幼圆"/>
                <a:cs typeface="幼圆"/>
              </a:rPr>
              <a:t>			              </a:t>
            </a:r>
            <a:r>
              <a:rPr lang="en-US" altLang="zh-CN" sz="1400">
                <a:latin typeface="Times New Roman" pitchFamily="18" charset="0"/>
                <a:ea typeface="幼圆"/>
                <a:cs typeface="幼圆"/>
              </a:rPr>
              <a:t>——</a:t>
            </a:r>
            <a:r>
              <a:rPr lang="en-US" altLang="zh-CN" sz="1400">
                <a:latin typeface="幼圆"/>
                <a:ea typeface="幼圆"/>
                <a:cs typeface="幼圆"/>
              </a:rPr>
              <a:t>《</a:t>
            </a:r>
            <a:r>
              <a:rPr lang="zh-CN" altLang="en-US" sz="1400">
                <a:latin typeface="幼圆"/>
                <a:ea typeface="幼圆"/>
                <a:cs typeface="幼圆"/>
              </a:rPr>
              <a:t>唐大和上东征传</a:t>
            </a:r>
            <a:r>
              <a:rPr lang="en-US" altLang="zh-CN" sz="1400">
                <a:latin typeface="幼圆"/>
                <a:ea typeface="幼圆"/>
                <a:cs typeface="幼圆"/>
              </a:rPr>
              <a:t>》 </a:t>
            </a:r>
          </a:p>
        </p:txBody>
      </p:sp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3940175" y="3914775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CA9236"/>
                </a:solidFill>
                <a:latin typeface="黑体" pitchFamily="49" charset="-122"/>
                <a:cs typeface="Times New Roman" pitchFamily="18" charset="0"/>
              </a:rPr>
              <a:t>日本天皇受戒</a:t>
            </a:r>
            <a:endParaRPr lang="zh-CN" altLang="en-US" b="1">
              <a:solidFill>
                <a:srgbClr val="CA9236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2" descr="sichuan"/>
          <p:cNvSpPr txBox="1">
            <a:spLocks noChangeArrowheads="1"/>
          </p:cNvSpPr>
          <p:nvPr/>
        </p:nvSpPr>
        <p:spPr bwMode="auto">
          <a:xfrm>
            <a:off x="1600200" y="1316038"/>
            <a:ext cx="6565900" cy="31051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lIns="360000" tIns="180000" rIns="360000" bIns="180000">
            <a:spAutoFit/>
          </a:bodyPr>
          <a:lstStyle/>
          <a:p>
            <a:r>
              <a:rPr lang="zh-CN" altLang="en-US">
                <a:solidFill>
                  <a:srgbClr val="990000"/>
                </a:solidFill>
                <a:latin typeface="幼圆"/>
                <a:ea typeface="幼圆"/>
                <a:cs typeface="幼圆"/>
              </a:rPr>
              <a:t>鉴真盲目航东海，</a:t>
            </a:r>
          </a:p>
          <a:p>
            <a:endParaRPr lang="zh-CN" altLang="en-US">
              <a:solidFill>
                <a:srgbClr val="990000"/>
              </a:solidFill>
              <a:latin typeface="幼圆"/>
              <a:ea typeface="幼圆"/>
              <a:cs typeface="幼圆"/>
            </a:endParaRPr>
          </a:p>
          <a:p>
            <a:r>
              <a:rPr lang="zh-CN" altLang="en-US">
                <a:solidFill>
                  <a:srgbClr val="990000"/>
                </a:solidFill>
                <a:latin typeface="幼圆"/>
                <a:ea typeface="幼圆"/>
                <a:cs typeface="幼圆"/>
              </a:rPr>
              <a:t>一片精诚照太清。</a:t>
            </a:r>
          </a:p>
          <a:p>
            <a:endParaRPr lang="zh-CN" altLang="en-US">
              <a:solidFill>
                <a:srgbClr val="990000"/>
              </a:solidFill>
              <a:latin typeface="幼圆"/>
              <a:ea typeface="幼圆"/>
              <a:cs typeface="幼圆"/>
            </a:endParaRPr>
          </a:p>
          <a:p>
            <a:r>
              <a:rPr lang="zh-CN" altLang="en-US">
                <a:solidFill>
                  <a:srgbClr val="990000"/>
                </a:solidFill>
                <a:latin typeface="幼圆"/>
                <a:ea typeface="幼圆"/>
                <a:cs typeface="幼圆"/>
              </a:rPr>
              <a:t>舍已为人传道艺，</a:t>
            </a:r>
          </a:p>
          <a:p>
            <a:endParaRPr lang="zh-CN" altLang="en-US">
              <a:solidFill>
                <a:srgbClr val="990000"/>
              </a:solidFill>
              <a:latin typeface="幼圆"/>
              <a:ea typeface="幼圆"/>
              <a:cs typeface="幼圆"/>
            </a:endParaRPr>
          </a:p>
          <a:p>
            <a:r>
              <a:rPr lang="zh-CN" altLang="en-US">
                <a:solidFill>
                  <a:srgbClr val="990000"/>
                </a:solidFill>
                <a:latin typeface="幼圆"/>
                <a:ea typeface="幼圆"/>
                <a:cs typeface="幼圆"/>
              </a:rPr>
              <a:t>唐风洋溢奈良城。</a:t>
            </a:r>
          </a:p>
          <a:p>
            <a:r>
              <a:rPr lang="zh-CN" altLang="en-US">
                <a:solidFill>
                  <a:srgbClr val="990000"/>
                </a:solidFill>
                <a:latin typeface="幼圆"/>
                <a:ea typeface="幼圆"/>
                <a:cs typeface="幼圆"/>
              </a:rPr>
              <a:t>               </a:t>
            </a:r>
          </a:p>
          <a:p>
            <a:r>
              <a:rPr lang="zh-CN" altLang="en-US">
                <a:solidFill>
                  <a:srgbClr val="990000"/>
                </a:solidFill>
                <a:latin typeface="幼圆"/>
                <a:ea typeface="幼圆"/>
                <a:cs typeface="幼圆"/>
              </a:rPr>
              <a:t>                                                              </a:t>
            </a:r>
            <a:r>
              <a:rPr lang="en-US" altLang="zh-CN">
                <a:solidFill>
                  <a:srgbClr val="990000"/>
                </a:solidFill>
                <a:latin typeface="Times New Roman" pitchFamily="18" charset="0"/>
                <a:ea typeface="幼圆"/>
                <a:cs typeface="幼圆"/>
              </a:rPr>
              <a:t>——</a:t>
            </a:r>
            <a:r>
              <a:rPr lang="zh-CN" altLang="en-US">
                <a:solidFill>
                  <a:srgbClr val="990000"/>
                </a:solidFill>
                <a:latin typeface="幼圆"/>
                <a:ea typeface="幼圆"/>
                <a:cs typeface="幼圆"/>
              </a:rPr>
              <a:t>郭沫若题诗</a:t>
            </a:r>
          </a:p>
        </p:txBody>
      </p:sp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1600200" y="5100638"/>
            <a:ext cx="656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Calibri" pitchFamily="34" charset="0"/>
                <a:ea typeface="幼圆"/>
                <a:cs typeface="幼圆"/>
              </a:rPr>
              <a:t>        </a:t>
            </a:r>
            <a:r>
              <a:rPr lang="zh-CN" altLang="en-US" sz="1400">
                <a:latin typeface="Calibri" pitchFamily="34" charset="0"/>
                <a:ea typeface="幼圆"/>
                <a:cs typeface="幼圆"/>
              </a:rPr>
              <a:t>江苏苏州张家港黄泗浦，为鉴真东渡日本的出发地，现建有鉴真东渡纪念馆和纪念碑。该诗为郭沫若为纪念碑所题。</a:t>
            </a:r>
          </a:p>
        </p:txBody>
      </p:sp>
      <p:sp>
        <p:nvSpPr>
          <p:cNvPr id="7" name="下弧形箭头 6"/>
          <p:cNvSpPr/>
          <p:nvPr/>
        </p:nvSpPr>
        <p:spPr>
          <a:xfrm rot="19602882">
            <a:off x="7847013" y="5848350"/>
            <a:ext cx="1243012" cy="485775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3012" name="矩形 7"/>
          <p:cNvSpPr>
            <a:spLocks noChangeArrowheads="1"/>
          </p:cNvSpPr>
          <p:nvPr/>
        </p:nvSpPr>
        <p:spPr bwMode="auto">
          <a:xfrm>
            <a:off x="7867650" y="570547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Calibri" pitchFamily="34" charset="0"/>
                <a:hlinkClick r:id="rId3" action="ppaction://hlinksldjump"/>
              </a:rPr>
              <a:t>返回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725488" y="833438"/>
            <a:ext cx="8021637" cy="685800"/>
          </a:xfrm>
          <a:solidFill>
            <a:schemeClr val="bg1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ea typeface="楷体" pitchFamily="49" charset="-122"/>
              </a:rPr>
              <a:t>鉴真为什么受到中日两国人民的尊敬？</a:t>
            </a:r>
          </a:p>
        </p:txBody>
      </p:sp>
      <p:sp>
        <p:nvSpPr>
          <p:cNvPr id="69635" name="Rectangle 3"/>
          <p:cNvSpPr>
            <a:spLocks noGrp="1"/>
          </p:cNvSpPr>
          <p:nvPr>
            <p:ph type="body" idx="4294967295"/>
          </p:nvPr>
        </p:nvSpPr>
        <p:spPr>
          <a:xfrm>
            <a:off x="822325" y="1846263"/>
            <a:ext cx="7543800" cy="2411412"/>
          </a:xfrm>
        </p:spPr>
        <p:txBody>
          <a:bodyPr/>
          <a:lstStyle/>
          <a:p>
            <a:r>
              <a:rPr lang="en-US" altLang="zh-CN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次东渡，不畏艰险和坚忍不拔的品质</a:t>
            </a:r>
          </a:p>
          <a:p>
            <a:r>
              <a:rPr lang="en-US" altLang="zh-CN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、鉴真对中日文化交流所做的贡献：</a:t>
            </a:r>
          </a:p>
          <a:p>
            <a:r>
              <a:rPr lang="zh-CN" altLang="en-US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传授佛学理论，传播中国文化，促进日本佛学、医学、建筑和雕塑艺术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文本框 5"/>
          <p:cNvSpPr txBox="1">
            <a:spLocks noChangeArrowheads="1"/>
          </p:cNvSpPr>
          <p:nvPr/>
        </p:nvSpPr>
        <p:spPr bwMode="auto">
          <a:xfrm>
            <a:off x="3235325" y="0"/>
            <a:ext cx="21971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玄奘西行</a:t>
            </a:r>
          </a:p>
        </p:txBody>
      </p:sp>
      <p:pic>
        <p:nvPicPr>
          <p:cNvPr id="45063" name="Picture 3" descr="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6763"/>
            <a:ext cx="4081463" cy="4929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5064" name="Picture 4" descr="佛学辩论会上的玄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0913" y="769938"/>
            <a:ext cx="4016375" cy="5124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5065" name="Rectangle 2"/>
          <p:cNvSpPr>
            <a:spLocks noChangeArrowheads="1"/>
          </p:cNvSpPr>
          <p:nvPr/>
        </p:nvSpPr>
        <p:spPr bwMode="auto">
          <a:xfrm>
            <a:off x="0" y="5838825"/>
            <a:ext cx="410210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CA9236"/>
                </a:solidFill>
                <a:latin typeface="楷体" pitchFamily="49" charset="-122"/>
                <a:ea typeface="楷体" pitchFamily="49" charset="-122"/>
              </a:rPr>
              <a:t>玄奘负笈图</a:t>
            </a:r>
          </a:p>
          <a:p>
            <a:pPr algn="ctr"/>
            <a:r>
              <a:rPr lang="zh-CN" altLang="en-US" sz="2400" b="1">
                <a:solidFill>
                  <a:srgbClr val="CA9236"/>
                </a:solidFill>
                <a:latin typeface="楷体" pitchFamily="49" charset="-122"/>
                <a:ea typeface="楷体" pitchFamily="49" charset="-122"/>
              </a:rPr>
              <a:t>玄奘印度学成后归国的情景</a:t>
            </a:r>
          </a:p>
        </p:txBody>
      </p:sp>
      <p:sp>
        <p:nvSpPr>
          <p:cNvPr id="45066" name="Rectangle 3"/>
          <p:cNvSpPr>
            <a:spLocks noChangeArrowheads="1"/>
          </p:cNvSpPr>
          <p:nvPr/>
        </p:nvSpPr>
        <p:spPr bwMode="auto">
          <a:xfrm>
            <a:off x="4873625" y="5972175"/>
            <a:ext cx="38989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A9236"/>
                </a:solidFill>
                <a:latin typeface="Calibri" pitchFamily="34" charset="0"/>
                <a:ea typeface="楷体" pitchFamily="49" charset="-122"/>
              </a:rPr>
              <a:t>佛学辩论会后的玄奘骑象图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Rectangle 2"/>
          <p:cNvSpPr>
            <a:spLocks noChangeArrowheads="1"/>
          </p:cNvSpPr>
          <p:nvPr/>
        </p:nvSpPr>
        <p:spPr bwMode="auto">
          <a:xfrm>
            <a:off x="688975" y="5297488"/>
            <a:ext cx="2452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印度那烂陀寺遗址</a:t>
            </a:r>
          </a:p>
        </p:txBody>
      </p:sp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555625" y="750888"/>
          <a:ext cx="2954338" cy="4151312"/>
        </p:xfrm>
        <a:graphic>
          <a:graphicData uri="http://schemas.openxmlformats.org/presentationml/2006/ole">
            <p:oleObj spid="_x0000_s15369" name="Image" r:id="rId3" imgW="3415873" imgH="3758730" progId="">
              <p:embed/>
            </p:oleObj>
          </a:graphicData>
        </a:graphic>
      </p:graphicFrame>
      <p:pic>
        <p:nvPicPr>
          <p:cNvPr id="15373" name="Picture 2" descr="《大唐西域记》书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3675" y="863600"/>
            <a:ext cx="4572000" cy="4006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374" name="Rectangle 4"/>
          <p:cNvSpPr>
            <a:spLocks noChangeArrowheads="1"/>
          </p:cNvSpPr>
          <p:nvPr/>
        </p:nvSpPr>
        <p:spPr bwMode="auto">
          <a:xfrm>
            <a:off x="4808538" y="5329238"/>
            <a:ext cx="29352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大唐西域记</a:t>
            </a:r>
            <a:r>
              <a:rPr lang="en-US" altLang="zh-CN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>
                <a:solidFill>
                  <a:srgbClr val="CA9236"/>
                </a:solidFill>
                <a:latin typeface="黑体" pitchFamily="49" charset="-122"/>
                <a:ea typeface="黑体" pitchFamily="49" charset="-122"/>
              </a:rPr>
              <a:t>书影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863600" y="858838"/>
            <a:ext cx="7748588" cy="590550"/>
          </a:xfrm>
          <a:solidFill>
            <a:schemeClr val="bg1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200" b="1" smtClean="0">
                <a:ea typeface="楷体" pitchFamily="49" charset="-122"/>
              </a:rPr>
              <a:t>你认为玄奘在哪些领域做出了杰出贡献？</a:t>
            </a:r>
          </a:p>
        </p:txBody>
      </p:sp>
      <p:sp>
        <p:nvSpPr>
          <p:cNvPr id="70659" name="Rectangle 3"/>
          <p:cNvSpPr>
            <a:spLocks noGrp="1"/>
          </p:cNvSpPr>
          <p:nvPr>
            <p:ph type="body" idx="4294967295"/>
          </p:nvPr>
        </p:nvSpPr>
        <p:spPr>
          <a:xfrm>
            <a:off x="822325" y="1846263"/>
            <a:ext cx="7543800" cy="2493962"/>
          </a:xfrm>
        </p:spPr>
        <p:txBody>
          <a:bodyPr/>
          <a:lstStyle/>
          <a:p>
            <a:r>
              <a:rPr lang="en-US" altLang="zh-CN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、带回大量佛经，翻译大量佛经，传播佛教</a:t>
            </a:r>
          </a:p>
          <a:p>
            <a:r>
              <a:rPr lang="en-US" altLang="zh-CN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、撰写历史文献</a:t>
            </a:r>
            <a:r>
              <a:rPr lang="en-US" altLang="zh-CN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大唐西域记</a:t>
            </a:r>
            <a:r>
              <a:rPr lang="en-US" altLang="zh-CN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r>
              <a:rPr lang="zh-CN" altLang="en-US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对佛教文化的传播和古代印度、西域历史文化的传承做出了巨大贡献。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890588" y="750888"/>
            <a:ext cx="7543800" cy="590550"/>
          </a:xfrm>
          <a:solidFill>
            <a:schemeClr val="bg1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b="1" smtClean="0">
                <a:ea typeface="楷体" pitchFamily="49" charset="-122"/>
              </a:rPr>
              <a:t>唐朝对外文化交流发展的原因</a:t>
            </a:r>
          </a:p>
        </p:txBody>
      </p:sp>
      <p:sp>
        <p:nvSpPr>
          <p:cNvPr id="71683" name="Rectangle 3"/>
          <p:cNvSpPr>
            <a:spLocks noGrp="1"/>
          </p:cNvSpPr>
          <p:nvPr>
            <p:ph type="body" idx="4294967295"/>
          </p:nvPr>
        </p:nvSpPr>
        <p:spPr>
          <a:xfrm>
            <a:off x="822325" y="1846263"/>
            <a:ext cx="7597775" cy="2125662"/>
          </a:xfrm>
        </p:spPr>
        <p:txBody>
          <a:bodyPr/>
          <a:lstStyle/>
          <a:p>
            <a:r>
              <a:rPr lang="en-US" altLang="zh-CN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、唐朝的全面繁荣（政治、经济、文化）</a:t>
            </a:r>
          </a:p>
          <a:p>
            <a:r>
              <a:rPr lang="en-US" altLang="zh-CN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、唐朝在世界上的地位及影响</a:t>
            </a:r>
          </a:p>
          <a:p>
            <a:r>
              <a:rPr lang="en-US" altLang="zh-CN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、唐朝对外开放政策</a:t>
            </a:r>
          </a:p>
          <a:p>
            <a:r>
              <a:rPr lang="en-US" altLang="zh-CN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、一些杰出人物对外文化交流方面不畏艰险，执着追求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3"/>
          <p:cNvSpPr txBox="1">
            <a:spLocks noChangeArrowheads="1"/>
          </p:cNvSpPr>
          <p:nvPr/>
        </p:nvSpPr>
        <p:spPr bwMode="auto">
          <a:xfrm>
            <a:off x="3532188" y="5033963"/>
            <a:ext cx="2317750" cy="3667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  <a:ea typeface="黑体" pitchFamily="49" charset="-122"/>
              </a:rPr>
              <a:t>《</a:t>
            </a:r>
            <a:r>
              <a:rPr lang="zh-CN" altLang="en-US" b="1">
                <a:latin typeface="Calibri" pitchFamily="34" charset="0"/>
                <a:ea typeface="黑体" pitchFamily="49" charset="-122"/>
              </a:rPr>
              <a:t>礼宾图</a:t>
            </a:r>
            <a:r>
              <a:rPr lang="en-US" altLang="zh-CN" b="1">
                <a:latin typeface="Calibri" pitchFamily="34" charset="0"/>
                <a:ea typeface="黑体" pitchFamily="49" charset="-122"/>
              </a:rPr>
              <a:t>》</a:t>
            </a:r>
            <a:r>
              <a:rPr lang="zh-CN" altLang="en-US" b="1">
                <a:latin typeface="Calibri" pitchFamily="34" charset="0"/>
                <a:ea typeface="黑体" pitchFamily="49" charset="-122"/>
              </a:rPr>
              <a:t>局部</a:t>
            </a:r>
          </a:p>
        </p:txBody>
      </p:sp>
      <p:pic>
        <p:nvPicPr>
          <p:cNvPr id="14338" name="Picture 4" descr="礼宾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287338"/>
            <a:ext cx="8596313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715963" y="5638800"/>
            <a:ext cx="7786687" cy="101600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幼圆"/>
                <a:ea typeface="幼圆"/>
                <a:cs typeface="幼圆"/>
              </a:rPr>
              <a:t>    </a:t>
            </a:r>
            <a:r>
              <a:rPr lang="zh-CN" altLang="en-US" sz="2000" b="1">
                <a:latin typeface="幼圆"/>
                <a:ea typeface="幼圆"/>
                <a:cs typeface="幼圆"/>
              </a:rPr>
              <a:t>此图为陕西乾县城北唐章怀太子李贤墓墓道东壁壁画，原长</a:t>
            </a:r>
            <a:r>
              <a:rPr lang="en-US" altLang="zh-CN" sz="2000" b="1">
                <a:latin typeface="幼圆"/>
                <a:ea typeface="幼圆"/>
                <a:cs typeface="幼圆"/>
              </a:rPr>
              <a:t>242</a:t>
            </a:r>
            <a:r>
              <a:rPr lang="zh-CN" altLang="en-US" sz="2000" b="1">
                <a:latin typeface="幼圆"/>
                <a:ea typeface="幼圆"/>
                <a:cs typeface="幼圆"/>
              </a:rPr>
              <a:t>厘米，高</a:t>
            </a:r>
            <a:r>
              <a:rPr lang="en-US" altLang="zh-CN" sz="2000" b="1">
                <a:latin typeface="幼圆"/>
                <a:ea typeface="幼圆"/>
                <a:cs typeface="幼圆"/>
              </a:rPr>
              <a:t>184</a:t>
            </a:r>
            <a:r>
              <a:rPr lang="zh-CN" altLang="en-US" sz="2000" b="1">
                <a:latin typeface="幼圆"/>
                <a:ea typeface="幼圆"/>
                <a:cs typeface="幼圆"/>
              </a:rPr>
              <a:t>厘米。图中左则第三人为唐朝鸿胪寺官员，身后为他引领去见章怀太子的少数民族上层人物和外国宾客。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822325" y="1038225"/>
            <a:ext cx="7543800" cy="6985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ea typeface="楷体" pitchFamily="49" charset="-122"/>
              </a:rPr>
              <a:t>唐朝的开放性主要表现在哪些方面？</a:t>
            </a:r>
          </a:p>
        </p:txBody>
      </p:sp>
      <p:sp>
        <p:nvSpPr>
          <p:cNvPr id="72707" name="Rectangle 3"/>
          <p:cNvSpPr>
            <a:spLocks noGrp="1"/>
          </p:cNvSpPr>
          <p:nvPr>
            <p:ph type="body" idx="4294967295"/>
          </p:nvPr>
        </p:nvSpPr>
        <p:spPr>
          <a:xfrm>
            <a:off x="631825" y="2228850"/>
            <a:ext cx="8158163" cy="3449638"/>
          </a:xfrm>
        </p:spPr>
        <p:txBody>
          <a:bodyPr/>
          <a:lstStyle/>
          <a:p>
            <a:r>
              <a:rPr lang="zh-CN" altLang="en-US" sz="3200" b="1" smtClean="0">
                <a:solidFill>
                  <a:srgbClr val="000099"/>
                </a:solidFill>
                <a:ea typeface="楷体" pitchFamily="49" charset="-122"/>
              </a:rPr>
              <a:t>具体表现在：</a:t>
            </a:r>
          </a:p>
          <a:p>
            <a:r>
              <a:rPr lang="zh-CN" altLang="en-US" sz="3200" b="1" smtClean="0">
                <a:solidFill>
                  <a:srgbClr val="000099"/>
                </a:solidFill>
                <a:ea typeface="楷体" pitchFamily="49" charset="-122"/>
              </a:rPr>
              <a:t>选官制度、民族政策、</a:t>
            </a:r>
          </a:p>
          <a:p>
            <a:r>
              <a:rPr lang="zh-CN" altLang="en-US" sz="3200" b="1" smtClean="0">
                <a:solidFill>
                  <a:srgbClr val="000099"/>
                </a:solidFill>
                <a:ea typeface="楷体" pitchFamily="49" charset="-122"/>
              </a:rPr>
              <a:t>对外交往、社会风气、</a:t>
            </a:r>
          </a:p>
          <a:p>
            <a:r>
              <a:rPr lang="zh-CN" altLang="en-US" sz="3200" b="1" smtClean="0">
                <a:solidFill>
                  <a:srgbClr val="000099"/>
                </a:solidFill>
                <a:ea typeface="楷体" pitchFamily="49" charset="-122"/>
              </a:rPr>
              <a:t>唐都长安的城市景象、妇女地位和生活等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7"/>
          <p:cNvSpPr txBox="1">
            <a:spLocks noChangeArrowheads="1"/>
          </p:cNvSpPr>
          <p:nvPr/>
        </p:nvSpPr>
        <p:spPr bwMode="auto">
          <a:xfrm>
            <a:off x="0" y="31051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松赞干布与文成公主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 descr="CghzflWwvgaAFa90AAg0qoIWSkI373_R_1600_10000_Mtg_7"/>
          <p:cNvPicPr>
            <a:picLocks noChangeAspect="1" noChangeArrowheads="1"/>
          </p:cNvPicPr>
          <p:nvPr/>
        </p:nvPicPr>
        <p:blipFill>
          <a:blip r:embed="rId2"/>
          <a:srcRect t="14012"/>
          <a:stretch>
            <a:fillRect/>
          </a:stretch>
        </p:blipFill>
        <p:spPr bwMode="auto">
          <a:xfrm>
            <a:off x="0" y="0"/>
            <a:ext cx="9144000" cy="3857625"/>
          </a:xfrm>
          <a:prstGeom prst="rect">
            <a:avLst/>
          </a:prstGeom>
          <a:noFill/>
        </p:spPr>
      </p:pic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342900" y="3473450"/>
            <a:ext cx="1104900" cy="3667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布达拉宫</a:t>
            </a:r>
          </a:p>
        </p:txBody>
      </p:sp>
      <p:pic>
        <p:nvPicPr>
          <p:cNvPr id="20485" name="Picture 2" descr="大昭寺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0788" y="3960813"/>
            <a:ext cx="6653212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Text Box 4"/>
          <p:cNvSpPr txBox="1">
            <a:spLocks noChangeArrowheads="1"/>
          </p:cNvSpPr>
          <p:nvPr/>
        </p:nvSpPr>
        <p:spPr bwMode="auto">
          <a:xfrm>
            <a:off x="1500188" y="6200775"/>
            <a:ext cx="950912" cy="396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Calibri" pitchFamily="34" charset="0"/>
              </a:rPr>
              <a:t>大昭寺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617538" y="736600"/>
            <a:ext cx="8034337" cy="727075"/>
          </a:xfrm>
          <a:solidFill>
            <a:schemeClr val="bg1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b="1" smtClean="0">
                <a:ea typeface="楷体" pitchFamily="49" charset="-122"/>
              </a:rPr>
              <a:t>文成公主为什么要带这些东西到吐蕃？</a:t>
            </a:r>
          </a:p>
        </p:txBody>
      </p:sp>
      <p:sp>
        <p:nvSpPr>
          <p:cNvPr id="65539" name="Rectangle 3"/>
          <p:cNvSpPr>
            <a:spLocks noGrp="1"/>
          </p:cNvSpPr>
          <p:nvPr>
            <p:ph type="body" idx="4294967295"/>
          </p:nvPr>
        </p:nvSpPr>
        <p:spPr>
          <a:xfrm>
            <a:off x="796925" y="1817688"/>
            <a:ext cx="7651750" cy="1198562"/>
          </a:xfrm>
        </p:spPr>
        <p:txBody>
          <a:bodyPr/>
          <a:lstStyle/>
          <a:p>
            <a:r>
              <a:rPr lang="en-US" altLang="zh-CN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、表达唐朝的友好之意。</a:t>
            </a:r>
          </a:p>
          <a:p>
            <a:r>
              <a:rPr lang="en-US" altLang="zh-CN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smtClean="0">
                <a:solidFill>
                  <a:srgbClr val="003399"/>
                </a:solidFill>
                <a:latin typeface="楷体" pitchFamily="49" charset="-122"/>
                <a:ea typeface="楷体" pitchFamily="49" charset="-122"/>
              </a:rPr>
              <a:t>、为了促进吐蕃社会的发展。</a:t>
            </a:r>
          </a:p>
        </p:txBody>
      </p:sp>
      <p:sp>
        <p:nvSpPr>
          <p:cNvPr id="65540" name="Rectangle 4"/>
          <p:cNvSpPr>
            <a:spLocks/>
          </p:cNvSpPr>
          <p:nvPr/>
        </p:nvSpPr>
        <p:spPr bwMode="auto">
          <a:xfrm>
            <a:off x="655638" y="3573463"/>
            <a:ext cx="8034337" cy="727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85000"/>
              </a:lnSpc>
            </a:pPr>
            <a:r>
              <a:rPr lang="zh-CN" altLang="en-US" sz="3600" b="1">
                <a:latin typeface="Calibri Light" pitchFamily="34" charset="0"/>
                <a:ea typeface="楷体" pitchFamily="49" charset="-122"/>
              </a:rPr>
              <a:t>文成公主联姻到吐蕃有什么重要意义？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833438" y="4710113"/>
            <a:ext cx="73437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99"/>
                </a:solidFill>
                <a:ea typeface="楷体" pitchFamily="49" charset="-122"/>
              </a:rPr>
              <a:t>1</a:t>
            </a:r>
            <a:r>
              <a:rPr lang="zh-CN" altLang="en-US" sz="3200" b="1">
                <a:solidFill>
                  <a:srgbClr val="000099"/>
                </a:solidFill>
                <a:ea typeface="楷体" pitchFamily="49" charset="-122"/>
              </a:rPr>
              <a:t>、加强了民族团结，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99"/>
                </a:solidFill>
                <a:ea typeface="楷体" pitchFamily="49" charset="-122"/>
              </a:rPr>
              <a:t>2</a:t>
            </a:r>
            <a:r>
              <a:rPr lang="zh-CN" altLang="en-US" sz="3200" b="1">
                <a:solidFill>
                  <a:srgbClr val="000099"/>
                </a:solidFill>
                <a:ea typeface="楷体" pitchFamily="49" charset="-122"/>
              </a:rPr>
              <a:t>、促进了双方经济文化的发展。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6554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  <p:bldP spid="65540" grpId="0" animBg="1"/>
      <p:bldP spid="655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169863" y="0"/>
            <a:ext cx="413385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藏族歌颂文成公主的诗歌</a:t>
            </a:r>
          </a:p>
        </p:txBody>
      </p:sp>
      <p:sp>
        <p:nvSpPr>
          <p:cNvPr id="23554" name="Text Box 3" descr="bg"/>
          <p:cNvSpPr txBox="1">
            <a:spLocks noChangeArrowheads="1"/>
          </p:cNvSpPr>
          <p:nvPr/>
        </p:nvSpPr>
        <p:spPr bwMode="auto">
          <a:xfrm>
            <a:off x="1443038" y="996950"/>
            <a:ext cx="6705600" cy="2112963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公主答应来西藏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        正月十五那一天，文成公主答应来西藏。莲花大坝不用怕，有百匹善走骏马来接你。高山连绵不用怕，有百头力大犏牛来接你。大河条条不用怕，有百只黑色皮船来接你。来到拉萨的拉通渡口时，有百条马头木舟来接你。来到拉萨的吾吉滩时，有百辆双轮马车来接你。来到拉萨的东孜苏时，有百名英俊青年来接你。来到卡阿东的山角时，有百名美丽姑娘来接你。来到布达拉红宫时，有百名亲信大臣来接你。今天公主来到西藏，好像狮子进入大森林，好像孔雀飞落大平原，好像不落的太阳升起，西藏从此幸福又繁荣，这是汉藏友好的象征。祝松赞干布身体健康，祝文成公主平安福馁，祝西藏人民幸福安乐，今天真是三喜临门啊！</a:t>
            </a:r>
          </a:p>
        </p:txBody>
      </p:sp>
      <p:sp>
        <p:nvSpPr>
          <p:cNvPr id="23555" name="Text Box 4" descr="bg"/>
          <p:cNvSpPr txBox="1">
            <a:spLocks noChangeArrowheads="1"/>
          </p:cNvSpPr>
          <p:nvPr/>
        </p:nvSpPr>
        <p:spPr bwMode="auto">
          <a:xfrm>
            <a:off x="1443038" y="3414713"/>
            <a:ext cx="6629400" cy="836612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尊敬的公主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        尊敬的文成公主，带来手工艺五千种，打开了西藏工艺，繁荣昌盛的大门。尊敬的文成公主，带来畜类五千种，给藏区乳酪的丰产，奠定了坚实的基础。   </a:t>
            </a:r>
          </a:p>
        </p:txBody>
      </p:sp>
      <p:sp>
        <p:nvSpPr>
          <p:cNvPr id="23556" name="Text Box 5" descr="bg"/>
          <p:cNvSpPr txBox="1">
            <a:spLocks noChangeArrowheads="1"/>
          </p:cNvSpPr>
          <p:nvPr/>
        </p:nvSpPr>
        <p:spPr bwMode="auto">
          <a:xfrm>
            <a:off x="1443038" y="4481513"/>
            <a:ext cx="6629400" cy="1687512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文成公主来藏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        我要尽情赞颂尽情唱，赞颂文成公主来西藏，农历元月十五那一天，文成公主答应来西藏。来到白玛平原不要怕，百匹雄壮骏马来迎接；来到工布帕拉不要怕，百头大力牦牛来迎接；来到拉洞渡口不要怕，百条马头木船来迎接；来到沃结大坎不要怕，百辆双轮马车来迎接；来到拉萨城的董孜苏，百名英俊青年来迎接；来到卡阿东的山脚下，百名美丽少女来迎接；来到布达拉的红宫前，百名亲信大臣来迎接；今天文成公主来西藏，就像山上雄狮进森林，就像林中孔雀落平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 descr="bg"/>
          <p:cNvSpPr txBox="1">
            <a:spLocks noChangeArrowheads="1"/>
          </p:cNvSpPr>
          <p:nvPr/>
        </p:nvSpPr>
        <p:spPr bwMode="auto">
          <a:xfrm>
            <a:off x="2414588" y="1711325"/>
            <a:ext cx="4800600" cy="10541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公主带来的谷类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        土地肥沃，土地肥沃，肥沃土地在白归雄，文成公主带来的谷类，撒播了三千八百种。</a:t>
            </a:r>
          </a:p>
        </p:txBody>
      </p:sp>
      <p:sp>
        <p:nvSpPr>
          <p:cNvPr id="24578" name="Text Box 3" descr="bg"/>
          <p:cNvSpPr txBox="1">
            <a:spLocks noChangeArrowheads="1"/>
          </p:cNvSpPr>
          <p:nvPr/>
        </p:nvSpPr>
        <p:spPr bwMode="auto">
          <a:xfrm>
            <a:off x="2338388" y="3852863"/>
            <a:ext cx="4800600" cy="10541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公主带来的门巴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        求神打卦多年，疾病终不离身，公主带来的门巴，治愈我的疾病。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5"/>
          <p:cNvSpPr txBox="1">
            <a:spLocks noChangeArrowheads="1"/>
          </p:cNvSpPr>
          <p:nvPr/>
        </p:nvSpPr>
        <p:spPr bwMode="auto">
          <a:xfrm>
            <a:off x="0" y="31051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遣唐使来华与鉴真东渡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20663" y="3181350"/>
            <a:ext cx="8923337" cy="576263"/>
          </a:xfrm>
          <a:solidFill>
            <a:schemeClr val="bg1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200" b="1" smtClean="0">
                <a:ea typeface="楷体" pitchFamily="49" charset="-122"/>
              </a:rPr>
              <a:t>唐朝时，日本为什么要一次又一次遣使来中国？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 idx="4294967295"/>
          </p:nvPr>
        </p:nvSpPr>
        <p:spPr>
          <a:xfrm>
            <a:off x="876300" y="4206875"/>
            <a:ext cx="7639050" cy="1782763"/>
          </a:xfrm>
        </p:spPr>
        <p:txBody>
          <a:bodyPr/>
          <a:lstStyle/>
          <a:p>
            <a:r>
              <a:rPr lang="en-US" altLang="zh-CN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、唐的昌盛对日本的吸引</a:t>
            </a:r>
          </a:p>
          <a:p>
            <a:r>
              <a:rPr lang="en-US" altLang="zh-CN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、唐的开明开放</a:t>
            </a:r>
          </a:p>
          <a:p>
            <a:r>
              <a:rPr lang="en-US" altLang="zh-CN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、日本急于学习借鉴先进文化</a:t>
            </a:r>
          </a:p>
        </p:txBody>
      </p:sp>
      <p:sp>
        <p:nvSpPr>
          <p:cNvPr id="66564" name="Text Box 2" descr="sichuan"/>
          <p:cNvSpPr txBox="1">
            <a:spLocks noChangeArrowheads="1"/>
          </p:cNvSpPr>
          <p:nvPr/>
        </p:nvSpPr>
        <p:spPr bwMode="auto">
          <a:xfrm>
            <a:off x="395288" y="300038"/>
            <a:ext cx="8450262" cy="2493962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lIns="360000" tIns="180000" rIns="360000" bIns="180000">
            <a:spAutoFit/>
          </a:bodyPr>
          <a:lstStyle/>
          <a:p>
            <a:r>
              <a:rPr lang="en-US" altLang="zh-CN">
                <a:solidFill>
                  <a:srgbClr val="990000"/>
                </a:solidFill>
                <a:latin typeface="幼圆"/>
                <a:ea typeface="幼圆"/>
                <a:cs typeface="幼圆"/>
              </a:rPr>
              <a:t>    </a:t>
            </a:r>
            <a:r>
              <a:rPr lang="zh-CN" altLang="en-US" sz="2800" b="1">
                <a:solidFill>
                  <a:srgbClr val="990000"/>
                </a:solidFill>
                <a:latin typeface="楷体" pitchFamily="49" charset="-122"/>
                <a:ea typeface="楷体" pitchFamily="49" charset="-122"/>
                <a:cs typeface="幼圆"/>
              </a:rPr>
              <a:t>从</a:t>
            </a:r>
            <a:r>
              <a:rPr lang="en-US" altLang="zh-CN" sz="2800" b="1">
                <a:solidFill>
                  <a:srgbClr val="990000"/>
                </a:solidFill>
                <a:latin typeface="楷体" pitchFamily="49" charset="-122"/>
                <a:ea typeface="楷体" pitchFamily="49" charset="-122"/>
                <a:cs typeface="幼圆"/>
              </a:rPr>
              <a:t>630—895</a:t>
            </a:r>
            <a:r>
              <a:rPr lang="zh-CN" altLang="en-US" sz="2800" b="1">
                <a:solidFill>
                  <a:srgbClr val="990000"/>
                </a:solidFill>
                <a:latin typeface="楷体" pitchFamily="49" charset="-122"/>
                <a:ea typeface="楷体" pitchFamily="49" charset="-122"/>
                <a:cs typeface="幼圆"/>
              </a:rPr>
              <a:t>年的</a:t>
            </a:r>
            <a:r>
              <a:rPr lang="en-US" altLang="zh-CN" sz="2800" b="1">
                <a:solidFill>
                  <a:srgbClr val="990000"/>
                </a:solidFill>
                <a:latin typeface="楷体" pitchFamily="49" charset="-122"/>
                <a:ea typeface="楷体" pitchFamily="49" charset="-122"/>
                <a:cs typeface="幼圆"/>
              </a:rPr>
              <a:t>260</a:t>
            </a:r>
            <a:r>
              <a:rPr lang="zh-CN" altLang="en-US" sz="2800" b="1">
                <a:solidFill>
                  <a:srgbClr val="990000"/>
                </a:solidFill>
                <a:latin typeface="楷体" pitchFamily="49" charset="-122"/>
                <a:ea typeface="楷体" pitchFamily="49" charset="-122"/>
                <a:cs typeface="幼圆"/>
              </a:rPr>
              <a:t>多年中，奈良时代和平安时代的日本朝廷共任命了十九次遣唐使来中国，其中三次因故中止，一次仅到朝鲜，两次为送回唐朝专使的“送唐客使”，一次为特派使团迎接遣唐使回国；日本名副其实的“遣唐使”为十二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nimBg="1"/>
    </p:bld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381</TotalTime>
  <Words>2109</Words>
  <Application>Microsoft Office PowerPoint</Application>
  <PresentationFormat>全屏显示(4:3)</PresentationFormat>
  <Paragraphs>101</Paragraphs>
  <Slides>20</Slides>
  <Notes>1</Notes>
  <HiddenSlides>4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宋体</vt:lpstr>
      <vt:lpstr>Calibri Light</vt:lpstr>
      <vt:lpstr>Calibri</vt:lpstr>
      <vt:lpstr>黑体</vt:lpstr>
      <vt:lpstr>幼圆</vt:lpstr>
      <vt:lpstr>楷体</vt:lpstr>
      <vt:lpstr>Times New Roman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Image</vt:lpstr>
      <vt:lpstr>幻灯片 1</vt:lpstr>
      <vt:lpstr>幻灯片 2</vt:lpstr>
      <vt:lpstr>幻灯片 3</vt:lpstr>
      <vt:lpstr>幻灯片 4</vt:lpstr>
      <vt:lpstr>文成公主为什么要带这些东西到吐蕃？</vt:lpstr>
      <vt:lpstr>幻灯片 6</vt:lpstr>
      <vt:lpstr>幻灯片 7</vt:lpstr>
      <vt:lpstr>幻灯片 8</vt:lpstr>
      <vt:lpstr>唐朝时，日本为什么要一次又一次遣使来中国？</vt:lpstr>
      <vt:lpstr>幻灯片 10</vt:lpstr>
      <vt:lpstr>幻灯片 11</vt:lpstr>
      <vt:lpstr>幻灯片 12</vt:lpstr>
      <vt:lpstr>幻灯片 13</vt:lpstr>
      <vt:lpstr>幻灯片 14</vt:lpstr>
      <vt:lpstr>鉴真为什么受到中日两国人民的尊敬？</vt:lpstr>
      <vt:lpstr>幻灯片 16</vt:lpstr>
      <vt:lpstr>幻灯片 17</vt:lpstr>
      <vt:lpstr>你认为玄奘在哪些领域做出了杰出贡献？</vt:lpstr>
      <vt:lpstr>唐朝对外文化交流发展的原因</vt:lpstr>
      <vt:lpstr>唐朝的开放性主要表现在哪些方面？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微软用户</cp:lastModifiedBy>
  <cp:revision>历史备课大师【全免费】</cp:revision>
  <dcterms:created xsi:type="dcterms:W3CDTF">2016-07-25T08:20:19Z</dcterms:created>
  <dcterms:modified xsi:type="dcterms:W3CDTF">2017-02-23T03:23:19Z</dcterms:modified>
</cp:coreProperties>
</file>