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83" r:id="rId3"/>
    <p:sldId id="262" r:id="rId4"/>
    <p:sldId id="284" r:id="rId5"/>
    <p:sldId id="260" r:id="rId6"/>
    <p:sldId id="261" r:id="rId7"/>
    <p:sldId id="286" r:id="rId8"/>
    <p:sldId id="285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3" r:id="rId17"/>
    <p:sldId id="270" r:id="rId18"/>
    <p:sldId id="275" r:id="rId19"/>
    <p:sldId id="287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B87D4B"/>
    <a:srgbClr val="B37945"/>
    <a:srgbClr val="83501B"/>
    <a:srgbClr val="B17843"/>
    <a:srgbClr val="E6E6E6"/>
    <a:srgbClr val="FF9966"/>
    <a:srgbClr val="FF993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32" autoAdjust="0"/>
  </p:normalViewPr>
  <p:slideViewPr>
    <p:cSldViewPr snapToGrid="0">
      <p:cViewPr>
        <p:scale>
          <a:sx n="52" d="100"/>
          <a:sy n="52" d="100"/>
        </p:scale>
        <p:origin x="-1554" y="-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DDDC4AA-CEF2-43E8-8858-EDCD01B290BF}" type="datetime1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CEED2A5-2B11-426C-A2FD-4FEF77D5FC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6E837FB-EFA3-4AE6-8504-92C9F707541F}" type="datetime1">
              <a:rPr lang="zh-CN" altLang="en-US"/>
              <a:pPr>
                <a:defRPr/>
              </a:pPr>
              <a:t>2017/7/23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71EA0DD-6C66-4638-AE01-F282867A22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6B27E0F-9982-4D4D-8340-A62DD15F1704}" type="slidenum">
              <a:rPr lang="zh-CN" altLang="en-US">
                <a:solidFill>
                  <a:srgbClr val="000000"/>
                </a:solidFill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>
              <a:solidFill>
                <a:srgbClr val="000000"/>
              </a:solidFill>
              <a:cs typeface="等线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33"/>
          <p:cNvSpPr>
            <a:spLocks noChangeArrowheads="1"/>
          </p:cNvSpPr>
          <p:nvPr userDrawn="1"/>
        </p:nvSpPr>
        <p:spPr bwMode="auto">
          <a:xfrm>
            <a:off x="0" y="0"/>
            <a:ext cx="5132388" cy="6858000"/>
          </a:xfrm>
          <a:prstGeom prst="rect">
            <a:avLst/>
          </a:prstGeom>
          <a:solidFill>
            <a:srgbClr val="E1D090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3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8425" y="79375"/>
            <a:ext cx="4895850" cy="669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Rectangle 733"/>
          <p:cNvSpPr>
            <a:spLocks noChangeArrowheads="1"/>
          </p:cNvSpPr>
          <p:nvPr userDrawn="1"/>
        </p:nvSpPr>
        <p:spPr bwMode="auto">
          <a:xfrm>
            <a:off x="5313363" y="215900"/>
            <a:ext cx="6581775" cy="63055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" name="矩形 11"/>
          <p:cNvSpPr/>
          <p:nvPr userDrawn="1"/>
        </p:nvSpPr>
        <p:spPr>
          <a:xfrm>
            <a:off x="11052175" y="5667375"/>
            <a:ext cx="1001713" cy="1001713"/>
          </a:xfrm>
          <a:prstGeom prst="rect">
            <a:avLst/>
          </a:prstGeom>
          <a:noFill/>
          <a:ln w="11112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2"/>
          <p:cNvSpPr/>
          <p:nvPr userDrawn="1"/>
        </p:nvSpPr>
        <p:spPr>
          <a:xfrm>
            <a:off x="10960100" y="5959475"/>
            <a:ext cx="1093788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第 </a:t>
            </a:r>
            <a:fld id="{60161BAD-8A58-4F3E-AC79-8B0AE298B7FD}" type="slidenum"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页</a:t>
            </a:r>
          </a:p>
        </p:txBody>
      </p:sp>
      <p:sp>
        <p:nvSpPr>
          <p:cNvPr id="7" name="文本框 13"/>
          <p:cNvSpPr txBox="1"/>
          <p:nvPr userDrawn="1"/>
        </p:nvSpPr>
        <p:spPr>
          <a:xfrm>
            <a:off x="5322888" y="290513"/>
            <a:ext cx="3629025" cy="646112"/>
          </a:xfrm>
          <a:prstGeom prst="rect">
            <a:avLst/>
          </a:prstGeom>
          <a:noFill/>
          <a:ln w="28575">
            <a:solidFill>
              <a:srgbClr val="E1D090"/>
            </a:solidFill>
            <a:prstDash val="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8" name="等腰三角形 14"/>
          <p:cNvSpPr/>
          <p:nvPr userDrawn="1"/>
        </p:nvSpPr>
        <p:spPr>
          <a:xfrm rot="5400000">
            <a:off x="5185569" y="-43656"/>
            <a:ext cx="1190625" cy="1277937"/>
          </a:xfrm>
          <a:prstGeom prst="triangle">
            <a:avLst>
              <a:gd name="adj" fmla="val 0"/>
            </a:avLst>
          </a:prstGeom>
          <a:solidFill>
            <a:srgbClr val="663D09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15"/>
          <p:cNvSpPr/>
          <p:nvPr userDrawn="1"/>
        </p:nvSpPr>
        <p:spPr>
          <a:xfrm rot="8057216">
            <a:off x="8710613" y="792163"/>
            <a:ext cx="376237" cy="185737"/>
          </a:xfrm>
          <a:prstGeom prst="triangle">
            <a:avLst>
              <a:gd name="adj" fmla="val 51561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16"/>
          <p:cNvSpPr txBox="1"/>
          <p:nvPr userDrawn="1"/>
        </p:nvSpPr>
        <p:spPr>
          <a:xfrm>
            <a:off x="5132388" y="68263"/>
            <a:ext cx="711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2"/>
          <p:cNvSpPr/>
          <p:nvPr userDrawn="1"/>
        </p:nvSpPr>
        <p:spPr>
          <a:xfrm>
            <a:off x="6816725" y="114300"/>
            <a:ext cx="3140075" cy="5387975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待到秋来九月八，我花开后百花杀。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冲天香阵透长安，满城尽带黄金甲。</a:t>
            </a:r>
          </a:p>
        </p:txBody>
      </p:sp>
      <p:sp>
        <p:nvSpPr>
          <p:cNvPr id="4" name="文本框 8"/>
          <p:cNvSpPr txBox="1"/>
          <p:nvPr userDrawn="1"/>
        </p:nvSpPr>
        <p:spPr>
          <a:xfrm>
            <a:off x="0" y="0"/>
            <a:ext cx="12192000" cy="6972300"/>
          </a:xfrm>
          <a:prstGeom prst="rect">
            <a:avLst/>
          </a:prstGeom>
          <a:solidFill>
            <a:schemeClr val="accent4">
              <a:lumMod val="40000"/>
              <a:lumOff val="60000"/>
              <a:alpha val="51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33"/>
          <p:cNvSpPr>
            <a:spLocks noChangeArrowheads="1"/>
          </p:cNvSpPr>
          <p:nvPr userDrawn="1"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E1D090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pic>
        <p:nvPicPr>
          <p:cNvPr id="3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60388" y="336550"/>
            <a:ext cx="11071225" cy="6184900"/>
          </a:xfrm>
          <a:prstGeom prst="rect">
            <a:avLst/>
          </a:prstGeom>
          <a:noFill/>
          <a:ln w="76200">
            <a:solidFill>
              <a:srgbClr val="BF9000"/>
            </a:solidFill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33"/>
          <p:cNvSpPr>
            <a:spLocks noChangeArrowheads="1"/>
          </p:cNvSpPr>
          <p:nvPr userDrawn="1"/>
        </p:nvSpPr>
        <p:spPr bwMode="auto">
          <a:xfrm>
            <a:off x="1384300" y="974725"/>
            <a:ext cx="10058400" cy="5260975"/>
          </a:xfrm>
          <a:prstGeom prst="rect">
            <a:avLst/>
          </a:prstGeom>
          <a:solidFill>
            <a:srgbClr val="E1D09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等腰三角形 9"/>
          <p:cNvSpPr/>
          <p:nvPr userDrawn="1"/>
        </p:nvSpPr>
        <p:spPr>
          <a:xfrm rot="16200000">
            <a:off x="10521156" y="5188744"/>
            <a:ext cx="1190625" cy="1277938"/>
          </a:xfrm>
          <a:prstGeom prst="triangle">
            <a:avLst>
              <a:gd name="adj" fmla="val 0"/>
            </a:avLst>
          </a:prstGeom>
          <a:solidFill>
            <a:srgbClr val="663D09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10"/>
          <p:cNvSpPr/>
          <p:nvPr userDrawn="1"/>
        </p:nvSpPr>
        <p:spPr>
          <a:xfrm rot="5400000">
            <a:off x="707231" y="308770"/>
            <a:ext cx="2809875" cy="3014662"/>
          </a:xfrm>
          <a:prstGeom prst="triangle">
            <a:avLst>
              <a:gd name="adj" fmla="val 0"/>
            </a:avLst>
          </a:prstGeom>
          <a:solidFill>
            <a:srgbClr val="663D09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11"/>
          <p:cNvSpPr txBox="1"/>
          <p:nvPr userDrawn="1"/>
        </p:nvSpPr>
        <p:spPr>
          <a:xfrm>
            <a:off x="681038" y="609600"/>
            <a:ext cx="14859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课后思考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014413"/>
            <a:ext cx="121920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7"/>
          <p:cNvSpPr txBox="1"/>
          <p:nvPr userDrawn="1"/>
        </p:nvSpPr>
        <p:spPr>
          <a:xfrm>
            <a:off x="2874963" y="1084263"/>
            <a:ext cx="3638550" cy="1862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dirty="0">
                <a:solidFill>
                  <a:srgbClr val="0941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盛唐</a:t>
            </a:r>
          </a:p>
        </p:txBody>
      </p:sp>
      <p:sp>
        <p:nvSpPr>
          <p:cNvPr id="4" name="文本框 8"/>
          <p:cNvSpPr txBox="1"/>
          <p:nvPr userDrawn="1"/>
        </p:nvSpPr>
        <p:spPr>
          <a:xfrm>
            <a:off x="4619625" y="2841625"/>
            <a:ext cx="43068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rgbClr val="A8364C"/>
                </a:solidFill>
                <a:latin typeface="方正祥隶简体" panose="03000509000000000000" pitchFamily="65" charset="-122"/>
                <a:ea typeface="方正祥隶简体" panose="03000509000000000000" pitchFamily="65" charset="-122"/>
              </a:rPr>
              <a:t>的社会景象</a:t>
            </a:r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 userDrawn="1"/>
        </p:nvSpPr>
        <p:spPr bwMode="auto">
          <a:xfrm>
            <a:off x="-6350" y="0"/>
            <a:ext cx="1738313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Line 10"/>
          <p:cNvSpPr>
            <a:spLocks noChangeShapeType="1"/>
          </p:cNvSpPr>
          <p:nvPr userDrawn="1"/>
        </p:nvSpPr>
        <p:spPr bwMode="auto">
          <a:xfrm>
            <a:off x="1709738" y="0"/>
            <a:ext cx="0" cy="6858000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10404475" y="0"/>
            <a:ext cx="1830388" cy="6651625"/>
          </a:xfrm>
          <a:prstGeom prst="rect">
            <a:avLst/>
          </a:pr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3454400" y="0"/>
            <a:ext cx="0" cy="6858000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6965950" y="0"/>
            <a:ext cx="1738313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8682038" y="0"/>
            <a:ext cx="0" cy="6858000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3470275" y="0"/>
            <a:ext cx="1738313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Line 10"/>
          <p:cNvSpPr>
            <a:spLocks noChangeShapeType="1"/>
          </p:cNvSpPr>
          <p:nvPr userDrawn="1"/>
        </p:nvSpPr>
        <p:spPr bwMode="auto">
          <a:xfrm>
            <a:off x="5199063" y="0"/>
            <a:ext cx="0" cy="6858000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940550" y="0"/>
            <a:ext cx="0" cy="6858000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" name="Line 10"/>
          <p:cNvSpPr>
            <a:spLocks noChangeShapeType="1"/>
          </p:cNvSpPr>
          <p:nvPr userDrawn="1"/>
        </p:nvSpPr>
        <p:spPr bwMode="auto">
          <a:xfrm>
            <a:off x="10421938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2" name="矩形 96"/>
          <p:cNvSpPr/>
          <p:nvPr userDrawn="1"/>
        </p:nvSpPr>
        <p:spPr>
          <a:xfrm>
            <a:off x="-25400" y="6651625"/>
            <a:ext cx="1757363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" name="矩形 97"/>
          <p:cNvSpPr/>
          <p:nvPr userDrawn="1"/>
        </p:nvSpPr>
        <p:spPr>
          <a:xfrm>
            <a:off x="1714500" y="6651625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矩形 98"/>
          <p:cNvSpPr/>
          <p:nvPr userDrawn="1"/>
        </p:nvSpPr>
        <p:spPr>
          <a:xfrm>
            <a:off x="3454400" y="6651625"/>
            <a:ext cx="1757363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矩形 99"/>
          <p:cNvSpPr/>
          <p:nvPr userDrawn="1"/>
        </p:nvSpPr>
        <p:spPr>
          <a:xfrm>
            <a:off x="5194300" y="6651625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矩形 100"/>
          <p:cNvSpPr/>
          <p:nvPr userDrawn="1"/>
        </p:nvSpPr>
        <p:spPr>
          <a:xfrm>
            <a:off x="6934200" y="6651625"/>
            <a:ext cx="1757363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矩形 101"/>
          <p:cNvSpPr/>
          <p:nvPr userDrawn="1"/>
        </p:nvSpPr>
        <p:spPr>
          <a:xfrm>
            <a:off x="8674100" y="6651625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矩形 102"/>
          <p:cNvSpPr/>
          <p:nvPr userDrawn="1"/>
        </p:nvSpPr>
        <p:spPr>
          <a:xfrm>
            <a:off x="10414000" y="6651625"/>
            <a:ext cx="1785938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Freeform 16"/>
          <p:cNvSpPr>
            <a:spLocks/>
          </p:cNvSpPr>
          <p:nvPr userDrawn="1"/>
        </p:nvSpPr>
        <p:spPr bwMode="auto">
          <a:xfrm>
            <a:off x="-14288" y="-339725"/>
            <a:ext cx="1738313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0" name="Freeform 16"/>
          <p:cNvSpPr>
            <a:spLocks/>
          </p:cNvSpPr>
          <p:nvPr userDrawn="1"/>
        </p:nvSpPr>
        <p:spPr bwMode="auto">
          <a:xfrm>
            <a:off x="1709738" y="-339725"/>
            <a:ext cx="1757362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1" name="Freeform 16"/>
          <p:cNvSpPr>
            <a:spLocks/>
          </p:cNvSpPr>
          <p:nvPr userDrawn="1"/>
        </p:nvSpPr>
        <p:spPr bwMode="auto">
          <a:xfrm>
            <a:off x="3451225" y="-339725"/>
            <a:ext cx="1751013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" name="Freeform 16"/>
          <p:cNvSpPr>
            <a:spLocks/>
          </p:cNvSpPr>
          <p:nvPr userDrawn="1"/>
        </p:nvSpPr>
        <p:spPr bwMode="auto">
          <a:xfrm>
            <a:off x="5186363" y="-339725"/>
            <a:ext cx="1755775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3" name="Freeform 16"/>
          <p:cNvSpPr>
            <a:spLocks/>
          </p:cNvSpPr>
          <p:nvPr userDrawn="1"/>
        </p:nvSpPr>
        <p:spPr bwMode="auto">
          <a:xfrm>
            <a:off x="6943725" y="-339725"/>
            <a:ext cx="1738313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" name="Freeform 16"/>
          <p:cNvSpPr>
            <a:spLocks/>
          </p:cNvSpPr>
          <p:nvPr userDrawn="1"/>
        </p:nvSpPr>
        <p:spPr bwMode="auto">
          <a:xfrm>
            <a:off x="8682038" y="-339725"/>
            <a:ext cx="1738312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5" name="Freeform 16"/>
          <p:cNvSpPr>
            <a:spLocks/>
          </p:cNvSpPr>
          <p:nvPr userDrawn="1"/>
        </p:nvSpPr>
        <p:spPr bwMode="auto">
          <a:xfrm>
            <a:off x="10421938" y="-339725"/>
            <a:ext cx="1822450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6" name="文本框 6"/>
          <p:cNvSpPr txBox="1"/>
          <p:nvPr userDrawn="1"/>
        </p:nvSpPr>
        <p:spPr>
          <a:xfrm>
            <a:off x="10631488" y="1931988"/>
            <a:ext cx="1416050" cy="4195762"/>
          </a:xfrm>
          <a:prstGeom prst="rect">
            <a:avLst/>
          </a:prstGeom>
          <a:noFill/>
          <a:effectLst/>
        </p:spPr>
        <p:txBody>
          <a:bodyPr vert="eaVert"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经济繁荣</a:t>
            </a:r>
          </a:p>
        </p:txBody>
      </p:sp>
      <p:sp>
        <p:nvSpPr>
          <p:cNvPr id="27" name="文本框 112"/>
          <p:cNvSpPr txBox="1"/>
          <p:nvPr userDrawn="1"/>
        </p:nvSpPr>
        <p:spPr>
          <a:xfrm>
            <a:off x="10599738" y="715963"/>
            <a:ext cx="14303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FFF00"/>
                </a:solidFill>
                <a:latin typeface="方正祥隶简体" panose="03000509000000000000" pitchFamily="65" charset="-122"/>
                <a:ea typeface="方正祥隶简体" panose="03000509000000000000" pitchFamily="65" charset="-122"/>
              </a:rPr>
              <a:t>壹</a:t>
            </a:r>
          </a:p>
        </p:txBody>
      </p:sp>
      <p:sp>
        <p:nvSpPr>
          <p:cNvPr id="28" name="椭圆 114"/>
          <p:cNvSpPr/>
          <p:nvPr userDrawn="1"/>
        </p:nvSpPr>
        <p:spPr>
          <a:xfrm>
            <a:off x="10726738" y="733425"/>
            <a:ext cx="1160462" cy="1158875"/>
          </a:xfrm>
          <a:prstGeom prst="ellipse">
            <a:avLst/>
          </a:prstGeom>
          <a:noFill/>
          <a:ln w="38100">
            <a:solidFill>
              <a:srgbClr val="FFC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TextBox 15"/>
          <p:cNvSpPr txBox="1"/>
          <p:nvPr userDrawn="1"/>
        </p:nvSpPr>
        <p:spPr>
          <a:xfrm>
            <a:off x="5461000" y="6570663"/>
            <a:ext cx="1295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653679F-C54C-4EA4-AC12-91162245344A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 userDrawn="1"/>
        </p:nvSpPr>
        <p:spPr bwMode="auto">
          <a:xfrm>
            <a:off x="-6350" y="0"/>
            <a:ext cx="1738313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Line 10"/>
          <p:cNvSpPr>
            <a:spLocks noChangeShapeType="1"/>
          </p:cNvSpPr>
          <p:nvPr userDrawn="1"/>
        </p:nvSpPr>
        <p:spPr bwMode="auto">
          <a:xfrm>
            <a:off x="1709738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10404475" y="0"/>
            <a:ext cx="1830388" cy="6651625"/>
          </a:xfrm>
          <a:prstGeom prst="rect">
            <a:avLst/>
          </a:pr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" name="Line 10"/>
          <p:cNvSpPr>
            <a:spLocks noChangeShapeType="1"/>
          </p:cNvSpPr>
          <p:nvPr userDrawn="1"/>
        </p:nvSpPr>
        <p:spPr bwMode="auto">
          <a:xfrm>
            <a:off x="3454400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6965950" y="0"/>
            <a:ext cx="1738313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8682038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3470275" y="0"/>
            <a:ext cx="1738313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Line 10"/>
          <p:cNvSpPr>
            <a:spLocks noChangeShapeType="1"/>
          </p:cNvSpPr>
          <p:nvPr userDrawn="1"/>
        </p:nvSpPr>
        <p:spPr bwMode="auto">
          <a:xfrm>
            <a:off x="5199063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" name="Line 10"/>
          <p:cNvSpPr>
            <a:spLocks noChangeShapeType="1"/>
          </p:cNvSpPr>
          <p:nvPr userDrawn="1"/>
        </p:nvSpPr>
        <p:spPr bwMode="auto">
          <a:xfrm>
            <a:off x="6940550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" name="Line 10"/>
          <p:cNvSpPr>
            <a:spLocks noChangeShapeType="1"/>
          </p:cNvSpPr>
          <p:nvPr userDrawn="1"/>
        </p:nvSpPr>
        <p:spPr bwMode="auto">
          <a:xfrm>
            <a:off x="10421938" y="0"/>
            <a:ext cx="0" cy="6858000"/>
          </a:xfrm>
          <a:prstGeom prst="line">
            <a:avLst/>
          </a:prstGeom>
          <a:noFill/>
          <a:ln w="12700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2" name="矩形 96"/>
          <p:cNvSpPr/>
          <p:nvPr userDrawn="1"/>
        </p:nvSpPr>
        <p:spPr>
          <a:xfrm>
            <a:off x="-25400" y="6651625"/>
            <a:ext cx="1757363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" name="矩形 97"/>
          <p:cNvSpPr/>
          <p:nvPr userDrawn="1"/>
        </p:nvSpPr>
        <p:spPr>
          <a:xfrm>
            <a:off x="1714500" y="6651625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矩形 98"/>
          <p:cNvSpPr/>
          <p:nvPr userDrawn="1"/>
        </p:nvSpPr>
        <p:spPr>
          <a:xfrm>
            <a:off x="3454400" y="6651625"/>
            <a:ext cx="1757363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矩形 99"/>
          <p:cNvSpPr/>
          <p:nvPr userDrawn="1"/>
        </p:nvSpPr>
        <p:spPr>
          <a:xfrm>
            <a:off x="5194300" y="6651625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矩形 100"/>
          <p:cNvSpPr/>
          <p:nvPr userDrawn="1"/>
        </p:nvSpPr>
        <p:spPr>
          <a:xfrm>
            <a:off x="6934200" y="6651625"/>
            <a:ext cx="1757363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矩形 101"/>
          <p:cNvSpPr/>
          <p:nvPr userDrawn="1"/>
        </p:nvSpPr>
        <p:spPr>
          <a:xfrm>
            <a:off x="8674100" y="6651625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矩形 102"/>
          <p:cNvSpPr/>
          <p:nvPr userDrawn="1"/>
        </p:nvSpPr>
        <p:spPr>
          <a:xfrm>
            <a:off x="10414000" y="6651625"/>
            <a:ext cx="1785938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Freeform 16"/>
          <p:cNvSpPr>
            <a:spLocks/>
          </p:cNvSpPr>
          <p:nvPr userDrawn="1"/>
        </p:nvSpPr>
        <p:spPr bwMode="auto">
          <a:xfrm>
            <a:off x="-14288" y="-339725"/>
            <a:ext cx="1738313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0" name="Freeform 16"/>
          <p:cNvSpPr>
            <a:spLocks/>
          </p:cNvSpPr>
          <p:nvPr userDrawn="1"/>
        </p:nvSpPr>
        <p:spPr bwMode="auto">
          <a:xfrm>
            <a:off x="1709738" y="-339725"/>
            <a:ext cx="1757362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1" name="Freeform 16"/>
          <p:cNvSpPr>
            <a:spLocks/>
          </p:cNvSpPr>
          <p:nvPr userDrawn="1"/>
        </p:nvSpPr>
        <p:spPr bwMode="auto">
          <a:xfrm>
            <a:off x="3451225" y="-339725"/>
            <a:ext cx="1751013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" name="Freeform 16"/>
          <p:cNvSpPr>
            <a:spLocks/>
          </p:cNvSpPr>
          <p:nvPr userDrawn="1"/>
        </p:nvSpPr>
        <p:spPr bwMode="auto">
          <a:xfrm>
            <a:off x="5186363" y="-339725"/>
            <a:ext cx="1755775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3" name="Freeform 16"/>
          <p:cNvSpPr>
            <a:spLocks/>
          </p:cNvSpPr>
          <p:nvPr userDrawn="1"/>
        </p:nvSpPr>
        <p:spPr bwMode="auto">
          <a:xfrm>
            <a:off x="6943725" y="-339725"/>
            <a:ext cx="1738313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" name="Freeform 16"/>
          <p:cNvSpPr>
            <a:spLocks/>
          </p:cNvSpPr>
          <p:nvPr userDrawn="1"/>
        </p:nvSpPr>
        <p:spPr bwMode="auto">
          <a:xfrm>
            <a:off x="8682038" y="-339725"/>
            <a:ext cx="1738312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CC435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5" name="Freeform 16"/>
          <p:cNvSpPr>
            <a:spLocks/>
          </p:cNvSpPr>
          <p:nvPr userDrawn="1"/>
        </p:nvSpPr>
        <p:spPr bwMode="auto">
          <a:xfrm>
            <a:off x="10421938" y="-339725"/>
            <a:ext cx="1822450" cy="944563"/>
          </a:xfrm>
          <a:custGeom>
            <a:avLst/>
            <a:gdLst>
              <a:gd name="T0" fmla="*/ 549 w 1095"/>
              <a:gd name="T1" fmla="*/ 595 h 595"/>
              <a:gd name="T2" fmla="*/ 1095 w 1095"/>
              <a:gd name="T3" fmla="*/ 255 h 595"/>
              <a:gd name="T4" fmla="*/ 1095 w 1095"/>
              <a:gd name="T5" fmla="*/ 0 h 595"/>
              <a:gd name="T6" fmla="*/ 0 w 1095"/>
              <a:gd name="T7" fmla="*/ 0 h 595"/>
              <a:gd name="T8" fmla="*/ 0 w 1095"/>
              <a:gd name="T9" fmla="*/ 255 h 595"/>
              <a:gd name="T10" fmla="*/ 549 w 1095"/>
              <a:gd name="T11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5" h="595">
                <a:moveTo>
                  <a:pt x="549" y="595"/>
                </a:moveTo>
                <a:lnTo>
                  <a:pt x="1095" y="255"/>
                </a:lnTo>
                <a:lnTo>
                  <a:pt x="1095" y="0"/>
                </a:lnTo>
                <a:lnTo>
                  <a:pt x="0" y="0"/>
                </a:lnTo>
                <a:lnTo>
                  <a:pt x="0" y="255"/>
                </a:lnTo>
                <a:lnTo>
                  <a:pt x="549" y="595"/>
                </a:lnTo>
                <a:close/>
              </a:path>
            </a:pathLst>
          </a:custGeom>
          <a:solidFill>
            <a:srgbClr val="80272D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6" name="文本框 6"/>
          <p:cNvSpPr txBox="1"/>
          <p:nvPr userDrawn="1"/>
        </p:nvSpPr>
        <p:spPr>
          <a:xfrm>
            <a:off x="10871200" y="1933575"/>
            <a:ext cx="923925" cy="4400550"/>
          </a:xfrm>
          <a:prstGeom prst="rect">
            <a:avLst/>
          </a:prstGeom>
          <a:noFill/>
          <a:effectLst/>
        </p:spPr>
        <p:txBody>
          <a:bodyPr vert="eaVert"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开放的社会景象</a:t>
            </a:r>
          </a:p>
        </p:txBody>
      </p:sp>
      <p:sp>
        <p:nvSpPr>
          <p:cNvPr id="27" name="文本框 112"/>
          <p:cNvSpPr txBox="1"/>
          <p:nvPr userDrawn="1"/>
        </p:nvSpPr>
        <p:spPr>
          <a:xfrm>
            <a:off x="10599738" y="715963"/>
            <a:ext cx="14303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solidFill>
                  <a:srgbClr val="FFFF00"/>
                </a:solidFill>
                <a:latin typeface="方正祥隶简体" panose="03000509000000000000" pitchFamily="65" charset="-122"/>
                <a:ea typeface="方正祥隶简体" panose="03000509000000000000" pitchFamily="65" charset="-122"/>
              </a:rPr>
              <a:t>贰</a:t>
            </a:r>
          </a:p>
        </p:txBody>
      </p:sp>
      <p:sp>
        <p:nvSpPr>
          <p:cNvPr id="28" name="椭圆 114"/>
          <p:cNvSpPr/>
          <p:nvPr userDrawn="1"/>
        </p:nvSpPr>
        <p:spPr>
          <a:xfrm>
            <a:off x="10726738" y="733425"/>
            <a:ext cx="1160462" cy="1158875"/>
          </a:xfrm>
          <a:prstGeom prst="ellipse">
            <a:avLst/>
          </a:prstGeom>
          <a:noFill/>
          <a:ln w="38100">
            <a:solidFill>
              <a:srgbClr val="FFC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TextBox 15"/>
          <p:cNvSpPr txBox="1"/>
          <p:nvPr userDrawn="1"/>
        </p:nvSpPr>
        <p:spPr>
          <a:xfrm>
            <a:off x="5461000" y="6570663"/>
            <a:ext cx="1295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EC29FBC-3E21-4C91-A342-B21293B0C489}" type="slidenum"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 userDrawn="1"/>
        </p:nvSpPr>
        <p:spPr>
          <a:xfrm>
            <a:off x="14288" y="115888"/>
            <a:ext cx="711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 userDrawn="1"/>
        </p:nvSpPr>
        <p:spPr bwMode="auto">
          <a:xfrm>
            <a:off x="5722938" y="0"/>
            <a:ext cx="1738312" cy="6651625"/>
          </a:xfrm>
          <a:prstGeom prst="rect">
            <a:avLst/>
          </a:prstGeom>
          <a:solidFill>
            <a:srgbClr val="FDFBE6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Line 10"/>
          <p:cNvSpPr>
            <a:spLocks noChangeShapeType="1"/>
          </p:cNvSpPr>
          <p:nvPr userDrawn="1"/>
        </p:nvSpPr>
        <p:spPr bwMode="auto">
          <a:xfrm flipH="1">
            <a:off x="7439025" y="-7938"/>
            <a:ext cx="42863" cy="6865938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Line 10"/>
          <p:cNvSpPr>
            <a:spLocks noChangeShapeType="1"/>
          </p:cNvSpPr>
          <p:nvPr userDrawn="1"/>
        </p:nvSpPr>
        <p:spPr bwMode="auto">
          <a:xfrm flipH="1">
            <a:off x="9183688" y="-7938"/>
            <a:ext cx="26987" cy="6865938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9199563" y="0"/>
            <a:ext cx="1738312" cy="6651625"/>
          </a:xfrm>
          <a:prstGeom prst="rect">
            <a:avLst/>
          </a:prstGeom>
          <a:solidFill>
            <a:srgbClr val="FDFBE6">
              <a:alpha val="59000"/>
            </a:srgb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 flipH="1">
            <a:off x="10928350" y="0"/>
            <a:ext cx="26988" cy="6858000"/>
          </a:xfrm>
          <a:prstGeom prst="line">
            <a:avLst/>
          </a:prstGeom>
          <a:noFill/>
          <a:ln w="22225" cap="flat">
            <a:solidFill>
              <a:srgbClr val="C39D34">
                <a:alpha val="33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矩形 11"/>
          <p:cNvSpPr/>
          <p:nvPr userDrawn="1"/>
        </p:nvSpPr>
        <p:spPr>
          <a:xfrm>
            <a:off x="5694363" y="6651625"/>
            <a:ext cx="1757362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矩形 12"/>
          <p:cNvSpPr/>
          <p:nvPr userDrawn="1"/>
        </p:nvSpPr>
        <p:spPr>
          <a:xfrm>
            <a:off x="7443788" y="6651625"/>
            <a:ext cx="1757362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矩形 13"/>
          <p:cNvSpPr/>
          <p:nvPr userDrawn="1"/>
        </p:nvSpPr>
        <p:spPr>
          <a:xfrm>
            <a:off x="9183688" y="6651625"/>
            <a:ext cx="1757362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" name="矩形 14"/>
          <p:cNvSpPr/>
          <p:nvPr userDrawn="1"/>
        </p:nvSpPr>
        <p:spPr>
          <a:xfrm>
            <a:off x="10934700" y="6651625"/>
            <a:ext cx="1257300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" name="Line 10"/>
          <p:cNvSpPr>
            <a:spLocks noChangeShapeType="1"/>
          </p:cNvSpPr>
          <p:nvPr userDrawn="1"/>
        </p:nvSpPr>
        <p:spPr bwMode="auto">
          <a:xfrm>
            <a:off x="5713413" y="0"/>
            <a:ext cx="0" cy="6858000"/>
          </a:xfrm>
          <a:prstGeom prst="line">
            <a:avLst/>
          </a:prstGeom>
          <a:noFill/>
          <a:ln w="22225" cap="flat">
            <a:solidFill>
              <a:srgbClr val="C39D34"/>
            </a:solidFill>
            <a:prstDash val="solid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2" name="矩形 16"/>
          <p:cNvSpPr/>
          <p:nvPr userDrawn="1"/>
        </p:nvSpPr>
        <p:spPr>
          <a:xfrm>
            <a:off x="0" y="6651625"/>
            <a:ext cx="479425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" name="矩形 17"/>
          <p:cNvSpPr/>
          <p:nvPr userDrawn="1"/>
        </p:nvSpPr>
        <p:spPr>
          <a:xfrm>
            <a:off x="461963" y="6651625"/>
            <a:ext cx="1757362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矩形 18"/>
          <p:cNvSpPr/>
          <p:nvPr userDrawn="1"/>
        </p:nvSpPr>
        <p:spPr>
          <a:xfrm>
            <a:off x="2201863" y="6651625"/>
            <a:ext cx="1757362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矩形 19"/>
          <p:cNvSpPr/>
          <p:nvPr userDrawn="1"/>
        </p:nvSpPr>
        <p:spPr>
          <a:xfrm>
            <a:off x="3951288" y="6651625"/>
            <a:ext cx="1757362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矩形 20"/>
          <p:cNvSpPr/>
          <p:nvPr userDrawn="1"/>
        </p:nvSpPr>
        <p:spPr>
          <a:xfrm rot="5400000">
            <a:off x="-608806" y="605631"/>
            <a:ext cx="1417638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矩形 21"/>
          <p:cNvSpPr/>
          <p:nvPr userDrawn="1"/>
        </p:nvSpPr>
        <p:spPr>
          <a:xfrm rot="5400000">
            <a:off x="-778669" y="2153444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矩形 22"/>
          <p:cNvSpPr/>
          <p:nvPr userDrawn="1"/>
        </p:nvSpPr>
        <p:spPr>
          <a:xfrm rot="5400000">
            <a:off x="-779462" y="3911600"/>
            <a:ext cx="1758950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矩形 23"/>
          <p:cNvSpPr/>
          <p:nvPr userDrawn="1"/>
        </p:nvSpPr>
        <p:spPr>
          <a:xfrm rot="5400000">
            <a:off x="-775493" y="5669756"/>
            <a:ext cx="1757362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0" name="矩形 24"/>
          <p:cNvSpPr/>
          <p:nvPr userDrawn="1"/>
        </p:nvSpPr>
        <p:spPr>
          <a:xfrm>
            <a:off x="0" y="-7938"/>
            <a:ext cx="479425" cy="206376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1" name="矩形 25"/>
          <p:cNvSpPr/>
          <p:nvPr userDrawn="1"/>
        </p:nvSpPr>
        <p:spPr>
          <a:xfrm>
            <a:off x="461963" y="-7938"/>
            <a:ext cx="1757362" cy="206376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2" name="矩形 26"/>
          <p:cNvSpPr/>
          <p:nvPr userDrawn="1"/>
        </p:nvSpPr>
        <p:spPr>
          <a:xfrm>
            <a:off x="2201863" y="-7938"/>
            <a:ext cx="1757362" cy="206376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3" name="矩形 27"/>
          <p:cNvSpPr/>
          <p:nvPr userDrawn="1"/>
        </p:nvSpPr>
        <p:spPr>
          <a:xfrm>
            <a:off x="3952875" y="-7938"/>
            <a:ext cx="1757363" cy="206376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4" name="矩形 28"/>
          <p:cNvSpPr/>
          <p:nvPr userDrawn="1"/>
        </p:nvSpPr>
        <p:spPr>
          <a:xfrm rot="5400000">
            <a:off x="11405394" y="799306"/>
            <a:ext cx="1417638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5" name="矩形 29"/>
          <p:cNvSpPr/>
          <p:nvPr userDrawn="1"/>
        </p:nvSpPr>
        <p:spPr>
          <a:xfrm rot="5400000">
            <a:off x="11235531" y="2347119"/>
            <a:ext cx="1757363" cy="206375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6" name="矩形 30"/>
          <p:cNvSpPr/>
          <p:nvPr userDrawn="1"/>
        </p:nvSpPr>
        <p:spPr>
          <a:xfrm rot="5400000">
            <a:off x="11234738" y="4105275"/>
            <a:ext cx="1758950" cy="206375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7" name="矩形 31"/>
          <p:cNvSpPr/>
          <p:nvPr userDrawn="1"/>
        </p:nvSpPr>
        <p:spPr>
          <a:xfrm rot="5400000">
            <a:off x="11237119" y="5861844"/>
            <a:ext cx="1757362" cy="209550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" name="矩形 32"/>
          <p:cNvSpPr/>
          <p:nvPr userDrawn="1"/>
        </p:nvSpPr>
        <p:spPr>
          <a:xfrm>
            <a:off x="5722938" y="-4763"/>
            <a:ext cx="1758950" cy="206376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9" name="矩形 33"/>
          <p:cNvSpPr/>
          <p:nvPr userDrawn="1"/>
        </p:nvSpPr>
        <p:spPr>
          <a:xfrm>
            <a:off x="7472363" y="-4763"/>
            <a:ext cx="1758950" cy="206376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" name="矩形 34"/>
          <p:cNvSpPr/>
          <p:nvPr userDrawn="1"/>
        </p:nvSpPr>
        <p:spPr>
          <a:xfrm>
            <a:off x="9212263" y="-4763"/>
            <a:ext cx="1758950" cy="206376"/>
          </a:xfrm>
          <a:prstGeom prst="rect">
            <a:avLst/>
          </a:prstGeom>
          <a:solidFill>
            <a:srgbClr val="80272D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" name="矩形 35"/>
          <p:cNvSpPr/>
          <p:nvPr userDrawn="1"/>
        </p:nvSpPr>
        <p:spPr>
          <a:xfrm>
            <a:off x="10964863" y="-4763"/>
            <a:ext cx="1255712" cy="206376"/>
          </a:xfrm>
          <a:prstGeom prst="rect">
            <a:avLst/>
          </a:prstGeom>
          <a:solidFill>
            <a:srgbClr val="CC435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 userDrawn="1"/>
        </p:nvSpPr>
        <p:spPr>
          <a:xfrm>
            <a:off x="14288" y="115888"/>
            <a:ext cx="711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3" name="等腰三角形 8"/>
          <p:cNvSpPr/>
          <p:nvPr userDrawn="1"/>
        </p:nvSpPr>
        <p:spPr>
          <a:xfrm rot="8057216">
            <a:off x="3617119" y="791369"/>
            <a:ext cx="376237" cy="187325"/>
          </a:xfrm>
          <a:prstGeom prst="triangle">
            <a:avLst>
              <a:gd name="adj" fmla="val 51561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 userDrawn="1"/>
        </p:nvSpPr>
        <p:spPr>
          <a:xfrm>
            <a:off x="14288" y="115888"/>
            <a:ext cx="711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320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0"/>
          <p:cNvSpPr/>
          <p:nvPr userDrawn="1"/>
        </p:nvSpPr>
        <p:spPr>
          <a:xfrm>
            <a:off x="0" y="0"/>
            <a:ext cx="12320588" cy="6858000"/>
          </a:xfrm>
          <a:prstGeom prst="rect">
            <a:avLst/>
          </a:prstGeom>
          <a:solidFill>
            <a:schemeClr val="accent4">
              <a:lumMod val="60000"/>
              <a:lumOff val="4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2190412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/>
          <p:nvPr userDrawn="1"/>
        </p:nvSpPr>
        <p:spPr>
          <a:xfrm>
            <a:off x="0" y="0"/>
            <a:ext cx="12192000" cy="6972300"/>
          </a:xfrm>
          <a:prstGeom prst="rect">
            <a:avLst/>
          </a:prstGeom>
          <a:solidFill>
            <a:schemeClr val="accent4">
              <a:lumMod val="40000"/>
              <a:lumOff val="60000"/>
              <a:alpha val="26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55A1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33"/>
          <p:cNvSpPr>
            <a:spLocks noChangeArrowheads="1"/>
          </p:cNvSpPr>
          <p:nvPr userDrawn="1"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rgbClr val="E1D090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217488" y="261938"/>
            <a:ext cx="11698287" cy="609600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052175" y="5667375"/>
            <a:ext cx="1001713" cy="1001713"/>
          </a:xfrm>
          <a:prstGeom prst="rect">
            <a:avLst/>
          </a:prstGeom>
          <a:noFill/>
          <a:ln w="11112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10960100" y="5959475"/>
            <a:ext cx="1093788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第 </a:t>
            </a:r>
            <a:fld id="{01ACEC89-F0B3-4C2F-8C1D-642A0254A5A6}" type="slidenum"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  页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-188913" y="6427788"/>
            <a:ext cx="5514976" cy="430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latin typeface="钟齐志莽行书" panose="02010600030101010101" pitchFamily="2" charset="-122"/>
                <a:ea typeface="钟齐志莽行书" panose="02010600030101010101" pitchFamily="2" charset="-122"/>
              </a:rPr>
              <a:t>第五课 从“安史之乱”</a:t>
            </a:r>
            <a:r>
              <a:rPr lang="en-US" altLang="zh-CN" sz="2200" dirty="0">
                <a:latin typeface="钟齐志莽行书" panose="02010600030101010101" pitchFamily="2" charset="-122"/>
                <a:ea typeface="钟齐志莽行书" panose="02010600030101010101" pitchFamily="2" charset="-122"/>
              </a:rPr>
              <a:t> </a:t>
            </a:r>
            <a:r>
              <a:rPr lang="zh-CN" altLang="en-US" sz="2200" dirty="0">
                <a:latin typeface="钟齐志莽行书" panose="02010600030101010101" pitchFamily="2" charset="-122"/>
                <a:ea typeface="钟齐志莽行书" panose="02010600030101010101" pitchFamily="2" charset="-122"/>
              </a:rPr>
              <a:t>到五代十国</a:t>
            </a: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228600" y="290513"/>
            <a:ext cx="3629025" cy="646112"/>
          </a:xfrm>
          <a:prstGeom prst="rect">
            <a:avLst/>
          </a:prstGeom>
          <a:noFill/>
          <a:ln w="28575">
            <a:solidFill>
              <a:srgbClr val="E1D090"/>
            </a:solidFill>
            <a:prstDash val="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8" name="等腰三角形 7"/>
          <p:cNvSpPr/>
          <p:nvPr userDrawn="1"/>
        </p:nvSpPr>
        <p:spPr>
          <a:xfrm rot="5400000">
            <a:off x="43656" y="-43656"/>
            <a:ext cx="1190625" cy="1277938"/>
          </a:xfrm>
          <a:prstGeom prst="triangle">
            <a:avLst>
              <a:gd name="adj" fmla="val 0"/>
            </a:avLst>
          </a:prstGeom>
          <a:solidFill>
            <a:srgbClr val="663D09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8057216">
            <a:off x="3617119" y="791369"/>
            <a:ext cx="376237" cy="187325"/>
          </a:xfrm>
          <a:prstGeom prst="triangle">
            <a:avLst>
              <a:gd name="adj" fmla="val 51561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</p:sldLayoutIdLst>
  <p:hf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5988" y="0"/>
            <a:ext cx="100060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梯形 25"/>
          <p:cNvSpPr/>
          <p:nvPr/>
        </p:nvSpPr>
        <p:spPr>
          <a:xfrm rot="5400000">
            <a:off x="-2386013" y="320675"/>
            <a:ext cx="9671051" cy="5546725"/>
          </a:xfrm>
          <a:custGeom>
            <a:avLst/>
            <a:gdLst>
              <a:gd name="connsiteX0" fmla="*/ 0 w 9022415"/>
              <a:gd name="connsiteY0" fmla="*/ 4367211 h 4367211"/>
              <a:gd name="connsiteX1" fmla="*/ 1590757 w 9022415"/>
              <a:gd name="connsiteY1" fmla="*/ 0 h 4367211"/>
              <a:gd name="connsiteX2" fmla="*/ 7431658 w 9022415"/>
              <a:gd name="connsiteY2" fmla="*/ 0 h 4367211"/>
              <a:gd name="connsiteX3" fmla="*/ 9022415 w 9022415"/>
              <a:gd name="connsiteY3" fmla="*/ 4367211 h 4367211"/>
              <a:gd name="connsiteX4" fmla="*/ 0 w 9022415"/>
              <a:gd name="connsiteY4" fmla="*/ 4367211 h 4367211"/>
              <a:gd name="connsiteX0" fmla="*/ 0 w 9022415"/>
              <a:gd name="connsiteY0" fmla="*/ 5488088 h 5488088"/>
              <a:gd name="connsiteX1" fmla="*/ 2829621 w 9022415"/>
              <a:gd name="connsiteY1" fmla="*/ 0 h 5488088"/>
              <a:gd name="connsiteX2" fmla="*/ 7431658 w 9022415"/>
              <a:gd name="connsiteY2" fmla="*/ 1120877 h 5488088"/>
              <a:gd name="connsiteX3" fmla="*/ 9022415 w 9022415"/>
              <a:gd name="connsiteY3" fmla="*/ 5488088 h 5488088"/>
              <a:gd name="connsiteX4" fmla="*/ 0 w 9022415"/>
              <a:gd name="connsiteY4" fmla="*/ 5488088 h 5488088"/>
              <a:gd name="connsiteX0" fmla="*/ 0 w 9671344"/>
              <a:gd name="connsiteY0" fmla="*/ 5547085 h 5547085"/>
              <a:gd name="connsiteX1" fmla="*/ 3478550 w 9671344"/>
              <a:gd name="connsiteY1" fmla="*/ 0 h 5547085"/>
              <a:gd name="connsiteX2" fmla="*/ 8080587 w 9671344"/>
              <a:gd name="connsiteY2" fmla="*/ 1120877 h 5547085"/>
              <a:gd name="connsiteX3" fmla="*/ 9671344 w 9671344"/>
              <a:gd name="connsiteY3" fmla="*/ 5488088 h 5547085"/>
              <a:gd name="connsiteX4" fmla="*/ 0 w 9671344"/>
              <a:gd name="connsiteY4" fmla="*/ 5547085 h 5547085"/>
              <a:gd name="connsiteX0" fmla="*/ 0 w 9671344"/>
              <a:gd name="connsiteY0" fmla="*/ 5547085 h 5547085"/>
              <a:gd name="connsiteX1" fmla="*/ 3478550 w 9671344"/>
              <a:gd name="connsiteY1" fmla="*/ 0 h 5547085"/>
              <a:gd name="connsiteX2" fmla="*/ 7697132 w 9671344"/>
              <a:gd name="connsiteY2" fmla="*/ 206477 h 5547085"/>
              <a:gd name="connsiteX3" fmla="*/ 9671344 w 9671344"/>
              <a:gd name="connsiteY3" fmla="*/ 5488088 h 5547085"/>
              <a:gd name="connsiteX4" fmla="*/ 0 w 9671344"/>
              <a:gd name="connsiteY4" fmla="*/ 5547085 h 554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71344" h="5547085">
                <a:moveTo>
                  <a:pt x="0" y="5547085"/>
                </a:moveTo>
                <a:lnTo>
                  <a:pt x="3478550" y="0"/>
                </a:lnTo>
                <a:lnTo>
                  <a:pt x="7697132" y="206477"/>
                </a:lnTo>
                <a:lnTo>
                  <a:pt x="9671344" y="5488088"/>
                </a:lnTo>
                <a:lnTo>
                  <a:pt x="0" y="5547085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4">
                <a:lumMod val="75000"/>
              </a:schemeClr>
            </a:solidFill>
          </a:ln>
          <a:effectLst>
            <a:outerShdw blurRad="317500" dist="254000" dir="240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文本框 2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63138" y="128588"/>
            <a:ext cx="2335212" cy="425450"/>
          </a:xfrm>
          <a:prstGeom prst="rect">
            <a:avLst/>
          </a:prstGeom>
          <a:noFill/>
        </p:spPr>
      </p:pic>
      <p:sp>
        <p:nvSpPr>
          <p:cNvPr id="29" name="文本框 28"/>
          <p:cNvSpPr txBox="1"/>
          <p:nvPr/>
        </p:nvSpPr>
        <p:spPr>
          <a:xfrm>
            <a:off x="3559175" y="2122488"/>
            <a:ext cx="1108075" cy="2592387"/>
          </a:xfrm>
          <a:prstGeom prst="rect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dash"/>
          </a:ln>
          <a:effectLst>
            <a:outerShdw blurRad="228600" sx="39000" sy="39000" algn="ctr" rotWithShape="0">
              <a:prstClr val="black">
                <a:alpha val="40000"/>
              </a:prstClr>
            </a:outerShdw>
          </a:effectLst>
        </p:spPr>
        <p:txBody>
          <a:bodyPr vert="eaVer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rgbClr val="663D09"/>
                </a:solidFill>
                <a:latin typeface="方正铁筋隶书繁体" panose="03000509000000000000" pitchFamily="65" charset="-122"/>
                <a:ea typeface="方正铁筋隶书繁体" panose="03000509000000000000" pitchFamily="65" charset="-122"/>
              </a:rPr>
              <a:t>第五课</a:t>
            </a:r>
          </a:p>
        </p:txBody>
      </p:sp>
      <p:sp>
        <p:nvSpPr>
          <p:cNvPr id="25606" name="文本框 29"/>
          <p:cNvSpPr txBox="1">
            <a:spLocks noChangeArrowheads="1"/>
          </p:cNvSpPr>
          <p:nvPr/>
        </p:nvSpPr>
        <p:spPr bwMode="auto">
          <a:xfrm>
            <a:off x="1103313" y="547688"/>
            <a:ext cx="2216150" cy="62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6600">
                <a:latin typeface="钟齐志莽行书"/>
                <a:ea typeface="钟齐志莽行书"/>
                <a:cs typeface="钟齐志莽行书"/>
              </a:rPr>
              <a:t>从“安史之乱”</a:t>
            </a:r>
            <a:endParaRPr lang="en-US" altLang="zh-CN" sz="6600">
              <a:latin typeface="钟齐志莽行书"/>
              <a:ea typeface="钟齐志莽行书"/>
              <a:cs typeface="钟齐志莽行书"/>
            </a:endParaRPr>
          </a:p>
          <a:p>
            <a:pPr algn="ctr"/>
            <a:r>
              <a:rPr lang="zh-CN" altLang="en-US" sz="6600">
                <a:latin typeface="钟齐志莽行书"/>
                <a:ea typeface="钟齐志莽行书"/>
                <a:cs typeface="钟齐志莽行书"/>
              </a:rPr>
              <a:t>到五代十国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1147763" y="-9525"/>
            <a:ext cx="0" cy="4508500"/>
          </a:xfrm>
          <a:prstGeom prst="line">
            <a:avLst/>
          </a:prstGeom>
          <a:ln w="41275" cmpd="thinThick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8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06025" y="325438"/>
            <a:ext cx="1981200" cy="553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安史之乱</a:t>
            </a:r>
          </a:p>
        </p:txBody>
      </p:sp>
      <p:sp>
        <p:nvSpPr>
          <p:cNvPr id="4" name="任意多边形 7"/>
          <p:cNvSpPr/>
          <p:nvPr/>
        </p:nvSpPr>
        <p:spPr>
          <a:xfrm>
            <a:off x="800100" y="1358900"/>
            <a:ext cx="10515600" cy="2460625"/>
          </a:xfrm>
          <a:custGeom>
            <a:avLst/>
            <a:gdLst>
              <a:gd name="connsiteX0" fmla="*/ 0 w 3330369"/>
              <a:gd name="connsiteY0" fmla="*/ 0 h 1998222"/>
              <a:gd name="connsiteX1" fmla="*/ 3330369 w 3330369"/>
              <a:gd name="connsiteY1" fmla="*/ 0 h 1998222"/>
              <a:gd name="connsiteX2" fmla="*/ 3330369 w 3330369"/>
              <a:gd name="connsiteY2" fmla="*/ 1998222 h 1998222"/>
              <a:gd name="connsiteX3" fmla="*/ 0 w 3330369"/>
              <a:gd name="connsiteY3" fmla="*/ 1998222 h 1998222"/>
              <a:gd name="connsiteX4" fmla="*/ 0 w 3330369"/>
              <a:gd name="connsiteY4" fmla="*/ 0 h 1998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0369" h="1998222">
                <a:moveTo>
                  <a:pt x="0" y="0"/>
                </a:moveTo>
                <a:lnTo>
                  <a:pt x="3330369" y="0"/>
                </a:lnTo>
                <a:lnTo>
                  <a:pt x="3330369" y="1998222"/>
                </a:lnTo>
                <a:lnTo>
                  <a:pt x="0" y="1998222"/>
                </a:lnTo>
                <a:lnTo>
                  <a:pt x="0" y="0"/>
                </a:lnTo>
                <a:close/>
              </a:path>
            </a:pathLst>
          </a:custGeom>
          <a:solidFill>
            <a:srgbClr val="E1D09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lIns="121920" tIns="121920" rIns="121920" bIns="121920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2800" y="1609725"/>
            <a:ext cx="10502900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唐朝社会经济遭到极大破坏，是唐朝由盛到衰的转折点；</a:t>
            </a:r>
            <a:endParaRPr lang="en-US" altLang="zh-CN" sz="3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安史之乱后，中央王朝已经无力再控制地方；</a:t>
            </a:r>
            <a:endParaRPr lang="en-US" altLang="zh-CN" sz="3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阶级压迫和统治阶级的压榨更加深重，引发唐末农民起义；</a:t>
            </a:r>
            <a:endParaRPr lang="en-US" altLang="zh-CN" sz="3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安史之乱后，唐王朝也失去了对周边地区少数民族的控制。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708900" y="912813"/>
            <a:ext cx="4305300" cy="661987"/>
            <a:chOff x="1767573" y="1297849"/>
            <a:chExt cx="4306074" cy="661161"/>
          </a:xfrm>
        </p:grpSpPr>
        <p:sp>
          <p:nvSpPr>
            <p:cNvPr id="7" name="矩形 6"/>
            <p:cNvSpPr/>
            <p:nvPr/>
          </p:nvSpPr>
          <p:spPr>
            <a:xfrm>
              <a:off x="1767573" y="1297849"/>
              <a:ext cx="3939296" cy="66116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27909" y="1334315"/>
              <a:ext cx="4245738" cy="523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安史之乱的影响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42913" y="3492500"/>
            <a:ext cx="2444750" cy="2865438"/>
            <a:chOff x="442466" y="3492501"/>
            <a:chExt cx="2445402" cy="2865506"/>
          </a:xfrm>
        </p:grpSpPr>
        <p:sp>
          <p:nvSpPr>
            <p:cNvPr id="16" name="矩形 15"/>
            <p:cNvSpPr/>
            <p:nvPr/>
          </p:nvSpPr>
          <p:spPr>
            <a:xfrm>
              <a:off x="442466" y="3819534"/>
              <a:ext cx="357282" cy="9747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/>
                  </a:solidFill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唐太宗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2466" y="3492501"/>
              <a:ext cx="2445402" cy="28655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8" name="矩形: 圆角 17"/>
          <p:cNvSpPr/>
          <p:nvPr/>
        </p:nvSpPr>
        <p:spPr>
          <a:xfrm>
            <a:off x="3225800" y="4538663"/>
            <a:ext cx="6946900" cy="1371600"/>
          </a:xfrm>
          <a:prstGeom prst="roundRect">
            <a:avLst/>
          </a:prstGeom>
          <a:solidFill>
            <a:srgbClr val="E1D090"/>
          </a:solidFill>
          <a:ln>
            <a:solidFill>
              <a:srgbClr val="E1D0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L 形 22"/>
          <p:cNvSpPr/>
          <p:nvPr/>
        </p:nvSpPr>
        <p:spPr>
          <a:xfrm rot="10800000">
            <a:off x="9647238" y="4533900"/>
            <a:ext cx="525462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L 形 23"/>
          <p:cNvSpPr/>
          <p:nvPr/>
        </p:nvSpPr>
        <p:spPr>
          <a:xfrm>
            <a:off x="3225800" y="5453063"/>
            <a:ext cx="525463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251200" y="4851400"/>
            <a:ext cx="693420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300">
                <a:latin typeface="钟齐志莽行书"/>
                <a:ea typeface="钟齐志莽行书"/>
                <a:cs typeface="钟齐志莽行书"/>
              </a:rPr>
              <a:t>治安则骄奢易生，骄奢则危亡立至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藩镇割据</a:t>
            </a:r>
          </a:p>
        </p:txBody>
      </p:sp>
      <p:sp>
        <p:nvSpPr>
          <p:cNvPr id="4" name="矩形 3"/>
          <p:cNvSpPr/>
          <p:nvPr/>
        </p:nvSpPr>
        <p:spPr>
          <a:xfrm>
            <a:off x="1257300" y="1231900"/>
            <a:ext cx="9702800" cy="2722563"/>
          </a:xfrm>
          <a:prstGeom prst="rect">
            <a:avLst/>
          </a:prstGeom>
          <a:solidFill>
            <a:srgbClr val="E1D090"/>
          </a:solidFill>
          <a:ln>
            <a:solidFill>
              <a:srgbClr val="E1D09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L 形 5"/>
          <p:cNvSpPr/>
          <p:nvPr/>
        </p:nvSpPr>
        <p:spPr>
          <a:xfrm rot="10800000">
            <a:off x="10541000" y="1143000"/>
            <a:ext cx="525463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14463" y="1314450"/>
            <a:ext cx="966946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材料一：安、史乱天下，至肃宗大难略平，君臣皆幸安，故瓜分河北地，付授叛将，护养孽萌，以成祸根。……一寇死，一贼生，讫唐亡百余年，卒不为王土。                       </a:t>
            </a:r>
            <a:endParaRPr lang="en-US" altLang="zh-CN" sz="3200" b="1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                                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——《新唐书》</a:t>
            </a:r>
          </a:p>
        </p:txBody>
      </p:sp>
      <p:sp>
        <p:nvSpPr>
          <p:cNvPr id="5" name="L 形 4"/>
          <p:cNvSpPr/>
          <p:nvPr/>
        </p:nvSpPr>
        <p:spPr>
          <a:xfrm>
            <a:off x="1150938" y="3579813"/>
            <a:ext cx="525462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308475" y="4164013"/>
            <a:ext cx="7327900" cy="608012"/>
            <a:chOff x="4307748" y="4164092"/>
            <a:chExt cx="7328809" cy="608589"/>
          </a:xfrm>
        </p:grpSpPr>
        <p:sp>
          <p:nvSpPr>
            <p:cNvPr id="7" name="矩形 6"/>
            <p:cNvSpPr/>
            <p:nvPr/>
          </p:nvSpPr>
          <p:spPr>
            <a:xfrm>
              <a:off x="4574481" y="4164092"/>
              <a:ext cx="7062076" cy="608589"/>
            </a:xfrm>
            <a:prstGeom prst="rect">
              <a:avLst/>
            </a:prstGeom>
            <a:pattFill prst="dkUpDiag">
              <a:fgClr>
                <a:schemeClr val="accent2">
                  <a:lumMod val="75000"/>
                </a:schemeClr>
              </a:fgClr>
              <a:bgClr>
                <a:schemeClr val="accent2">
                  <a:lumMod val="60000"/>
                  <a:lumOff val="40000"/>
                </a:schemeClr>
              </a:bgClr>
            </a:pattFill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49" name="文本框 7"/>
            <p:cNvSpPr txBox="1">
              <a:spLocks noChangeArrowheads="1"/>
            </p:cNvSpPr>
            <p:nvPr/>
          </p:nvSpPr>
          <p:spPr bwMode="auto">
            <a:xfrm>
              <a:off x="4619897" y="4237553"/>
              <a:ext cx="701666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根据材料，结合史实分析藩镇割据局面出现的原因。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307748" y="4164092"/>
              <a:ext cx="142893" cy="60858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14463" y="4772025"/>
            <a:ext cx="7613650" cy="1201738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为平叛乱，将节度使制度从边关扩展到内地。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对安史旧部处置不当，姑息养奸。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99100" y="1358900"/>
            <a:ext cx="6180138" cy="3529013"/>
          </a:xfrm>
          <a:prstGeom prst="rect">
            <a:avLst/>
          </a:prstGeom>
          <a:solidFill>
            <a:srgbClr val="E1D090"/>
          </a:solidFill>
          <a:ln>
            <a:solidFill>
              <a:srgbClr val="E1D09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5732463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藩镇割据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41963" y="3295650"/>
            <a:ext cx="6096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latin typeface="仿宋" pitchFamily="49" charset="-122"/>
                <a:ea typeface="仿宋" pitchFamily="49" charset="-122"/>
              </a:rPr>
              <a:t>    文武将吏，擅自署置，贡赋不入于朝廷。虽称藩臣，实非王臣也。</a:t>
            </a:r>
            <a:endParaRPr lang="en-US" altLang="zh-CN" sz="3000" b="1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000" b="1">
                <a:latin typeface="仿宋" pitchFamily="49" charset="-122"/>
                <a:ea typeface="仿宋" pitchFamily="49" charset="-122"/>
              </a:rPr>
              <a:t>                 ——《</a:t>
            </a:r>
            <a:r>
              <a:rPr lang="zh-CN" altLang="en-US" sz="3000" b="1">
                <a:latin typeface="仿宋" pitchFamily="49" charset="-122"/>
                <a:ea typeface="仿宋" pitchFamily="49" charset="-122"/>
              </a:rPr>
              <a:t>旧唐书</a:t>
            </a:r>
            <a:r>
              <a:rPr lang="en-US" altLang="zh-CN" sz="3000" b="1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0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L 形 6"/>
          <p:cNvSpPr/>
          <p:nvPr/>
        </p:nvSpPr>
        <p:spPr>
          <a:xfrm rot="10800000">
            <a:off x="11244263" y="1263650"/>
            <a:ext cx="523875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L 形 7"/>
          <p:cNvSpPr/>
          <p:nvPr/>
        </p:nvSpPr>
        <p:spPr>
          <a:xfrm>
            <a:off x="5410200" y="4562475"/>
            <a:ext cx="525463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583238" y="1589088"/>
            <a:ext cx="6096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000" b="1">
                <a:latin typeface="仿宋" pitchFamily="49" charset="-122"/>
                <a:ea typeface="仿宋" pitchFamily="49" charset="-122"/>
              </a:rPr>
              <a:t>    方镇相望于内地，大者连州十余，小者犹兼三四。</a:t>
            </a:r>
            <a:endParaRPr lang="en-US" altLang="zh-CN" sz="3000" b="1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000" b="1">
                <a:latin typeface="仿宋" pitchFamily="49" charset="-122"/>
                <a:ea typeface="仿宋" pitchFamily="49" charset="-122"/>
              </a:rPr>
              <a:t>                 ——《</a:t>
            </a:r>
            <a:r>
              <a:rPr lang="zh-CN" altLang="en-US" sz="3000" b="1">
                <a:latin typeface="仿宋" pitchFamily="49" charset="-122"/>
                <a:ea typeface="仿宋" pitchFamily="49" charset="-122"/>
              </a:rPr>
              <a:t>旧唐书</a:t>
            </a:r>
            <a:r>
              <a:rPr lang="en-US" altLang="zh-CN" sz="3000" b="1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000" b="1">
              <a:latin typeface="仿宋" pitchFamily="49" charset="-122"/>
              <a:ea typeface="仿宋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935663" y="3173413"/>
            <a:ext cx="5308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6170613" y="4895850"/>
            <a:ext cx="5834062" cy="609600"/>
            <a:chOff x="4574449" y="4164092"/>
            <a:chExt cx="5833313" cy="608589"/>
          </a:xfrm>
        </p:grpSpPr>
        <p:sp>
          <p:nvSpPr>
            <p:cNvPr id="12" name="矩形 11"/>
            <p:cNvSpPr/>
            <p:nvPr/>
          </p:nvSpPr>
          <p:spPr>
            <a:xfrm>
              <a:off x="4574449" y="4164092"/>
              <a:ext cx="5598393" cy="608589"/>
            </a:xfrm>
            <a:prstGeom prst="rect">
              <a:avLst/>
            </a:prstGeom>
            <a:pattFill prst="dkUpDiag">
              <a:fgClr>
                <a:schemeClr val="accent2">
                  <a:lumMod val="75000"/>
                </a:schemeClr>
              </a:fgClr>
              <a:bgClr>
                <a:schemeClr val="accent2">
                  <a:lumMod val="60000"/>
                  <a:lumOff val="40000"/>
                </a:schemeClr>
              </a:bgClr>
            </a:pattFill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4" name="文本框 12"/>
            <p:cNvSpPr txBox="1">
              <a:spLocks noChangeArrowheads="1"/>
            </p:cNvSpPr>
            <p:nvPr/>
          </p:nvSpPr>
          <p:spPr bwMode="auto">
            <a:xfrm>
              <a:off x="4692422" y="4237553"/>
              <a:ext cx="57153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藩镇割据的表现？对唐朝有什么危害？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77850" y="120650"/>
            <a:ext cx="8540750" cy="221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黄巢</a:t>
            </a:r>
            <a:r>
              <a:rPr lang="zh-CN" altLang="en-US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起义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五代十国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98575"/>
            <a:ext cx="5119688" cy="4022725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5753100" y="0"/>
            <a:ext cx="5969000" cy="62785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solidFill>
                  <a:srgbClr val="663D09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五代十国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并非指一个朝代，而是指一个特殊的历史时期，五代十国(907～960年)，一般是指介于唐末宋初的这一段历史时期。五代指的是</a:t>
            </a: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后梁、后唐、后晋、后汉、后周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五个次第更迭的政权。十国指五代之外相继出现的十个割据政权：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前蜀、后蜀、吴、南唐、吴越、闽、楚、南汉、南平（即荆南）、北汉，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统称十国。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五代十国</a:t>
            </a:r>
          </a:p>
        </p:txBody>
      </p:sp>
      <p:sp>
        <p:nvSpPr>
          <p:cNvPr id="6" name="矩形 5"/>
          <p:cNvSpPr/>
          <p:nvPr/>
        </p:nvSpPr>
        <p:spPr>
          <a:xfrm>
            <a:off x="977900" y="1733550"/>
            <a:ext cx="5753100" cy="4346575"/>
          </a:xfrm>
          <a:prstGeom prst="rect">
            <a:avLst/>
          </a:prstGeom>
          <a:solidFill>
            <a:srgbClr val="E1D090"/>
          </a:solidFill>
          <a:ln>
            <a:solidFill>
              <a:srgbClr val="D8C16E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73100" y="1257300"/>
            <a:ext cx="5219700" cy="952500"/>
            <a:chOff x="800100" y="1422400"/>
            <a:chExt cx="5219700" cy="952500"/>
          </a:xfrm>
        </p:grpSpPr>
        <p:sp>
          <p:nvSpPr>
            <p:cNvPr id="4" name="矩形 3"/>
            <p:cNvSpPr/>
            <p:nvPr/>
          </p:nvSpPr>
          <p:spPr>
            <a:xfrm>
              <a:off x="800100" y="1422400"/>
              <a:ext cx="5219700" cy="9525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948" name="文本框 4"/>
            <p:cNvSpPr txBox="1">
              <a:spLocks noChangeArrowheads="1"/>
            </p:cNvSpPr>
            <p:nvPr/>
          </p:nvSpPr>
          <p:spPr bwMode="auto">
            <a:xfrm>
              <a:off x="800100" y="1483151"/>
              <a:ext cx="51816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 Light"/>
                  <a:ea typeface="微软雅黑 Light"/>
                  <a:cs typeface="微软雅黑 Light"/>
                </a:rPr>
                <a:t>       阅读教材第</a:t>
              </a:r>
              <a:r>
                <a:rPr lang="en-US" altLang="zh-CN" sz="2400">
                  <a:solidFill>
                    <a:schemeClr val="bg1"/>
                  </a:solidFill>
                  <a:latin typeface="微软雅黑 Light"/>
                  <a:ea typeface="微软雅黑 Light"/>
                  <a:cs typeface="微软雅黑 Light"/>
                </a:rPr>
                <a:t>34</a:t>
              </a:r>
              <a:r>
                <a:rPr lang="zh-CN" altLang="en-US" sz="2400">
                  <a:solidFill>
                    <a:schemeClr val="bg1"/>
                  </a:solidFill>
                  <a:latin typeface="微软雅黑 Light"/>
                  <a:ea typeface="微软雅黑 Light"/>
                  <a:cs typeface="微软雅黑 Light"/>
                </a:rPr>
                <a:t>页小字部分，概括朱全忠发迹过程。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43000" y="2255838"/>
            <a:ext cx="5441950" cy="4246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907</a:t>
            </a:r>
            <a:r>
              <a:rPr lang="zh-CN" altLang="en-US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年，朱全忠废掉唐哀帝，自立为帝，改国号为梁。</a:t>
            </a:r>
            <a:r>
              <a:rPr lang="zh-CN" altLang="en-US" sz="3000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梁朝的建立，宣告了唐朝的灭亡，历史进入五代十国时期。</a:t>
            </a:r>
            <a:r>
              <a:rPr lang="zh-CN" altLang="en-US" sz="3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五十多年间，历经五朝八姓十四个皇帝。</a:t>
            </a:r>
            <a:r>
              <a:rPr lang="en-US" altLang="zh-CN" sz="3000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960</a:t>
            </a:r>
            <a:r>
              <a:rPr lang="zh-CN" altLang="en-US" sz="3000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年，后周大将赵匡胤发动陈桥兵变，废周建宋，五代结束。</a:t>
            </a:r>
            <a:endParaRPr lang="en-US" altLang="zh-CN" sz="3000" dirty="0">
              <a:solidFill>
                <a:schemeClr val="accent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dirty="0">
                <a:solidFill>
                  <a:schemeClr val="accent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endParaRPr lang="zh-CN" altLang="en-US" sz="3000" dirty="0">
              <a:solidFill>
                <a:schemeClr val="accent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941" name="组合 11"/>
          <p:cNvGrpSpPr>
            <a:grpSpLocks/>
          </p:cNvGrpSpPr>
          <p:nvPr/>
        </p:nvGrpSpPr>
        <p:grpSpPr bwMode="auto">
          <a:xfrm>
            <a:off x="7175500" y="469900"/>
            <a:ext cx="2773363" cy="3097213"/>
            <a:chOff x="7175500" y="469900"/>
            <a:chExt cx="2773430" cy="3096997"/>
          </a:xfrm>
        </p:grpSpPr>
        <p:pic>
          <p:nvPicPr>
            <p:cNvPr id="1026" name="Picture 2" descr="https://timgsa.baidu.com/timg?image&amp;quality=80&amp;size=b9999_10000&amp;sec=1488691756658&amp;di=b2cf52b5c07a45f2effb0b4ba51bd502&amp;imgtype=0&amp;src=http%3A%2F%2Fimgsrc.baidu.com%2Fbaike%2Fpic%2Fitem%2F0d338744ebf81a4cc7d968c6d22a6059242da6d2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68896" y="463296"/>
              <a:ext cx="2785872" cy="3108960"/>
            </a:xfrm>
            <a:prstGeom prst="rect">
              <a:avLst/>
            </a:prstGeom>
            <a:noFill/>
          </p:spPr>
        </p:pic>
        <p:sp>
          <p:nvSpPr>
            <p:cNvPr id="39946" name="文本框 10"/>
            <p:cNvSpPr txBox="1">
              <a:spLocks noChangeArrowheads="1"/>
            </p:cNvSpPr>
            <p:nvPr/>
          </p:nvSpPr>
          <p:spPr bwMode="auto">
            <a:xfrm>
              <a:off x="9158585" y="952500"/>
              <a:ext cx="461665" cy="590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>
                  <a:latin typeface="方正大标宋简体"/>
                  <a:ea typeface="方正大标宋简体"/>
                  <a:cs typeface="方正大标宋简体"/>
                </a:rPr>
                <a:t>朱温</a:t>
              </a:r>
            </a:p>
          </p:txBody>
        </p:sp>
      </p:grpSp>
      <p:grpSp>
        <p:nvGrpSpPr>
          <p:cNvPr id="39942" name="组合 13"/>
          <p:cNvGrpSpPr>
            <a:grpSpLocks/>
          </p:cNvGrpSpPr>
          <p:nvPr/>
        </p:nvGrpSpPr>
        <p:grpSpPr bwMode="auto">
          <a:xfrm>
            <a:off x="8626475" y="2560638"/>
            <a:ext cx="2644775" cy="2982912"/>
            <a:chOff x="8627008" y="2559902"/>
            <a:chExt cx="2643843" cy="2983647"/>
          </a:xfrm>
        </p:grpSpPr>
        <p:pic>
          <p:nvPicPr>
            <p:cNvPr id="10" name="图片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40496" y="2474976"/>
              <a:ext cx="2822448" cy="3157728"/>
            </a:xfrm>
            <a:prstGeom prst="rect">
              <a:avLst/>
            </a:prstGeom>
            <a:noFill/>
          </p:spPr>
        </p:pic>
        <p:sp>
          <p:nvSpPr>
            <p:cNvPr id="39944" name="文本框 12"/>
            <p:cNvSpPr txBox="1">
              <a:spLocks noChangeArrowheads="1"/>
            </p:cNvSpPr>
            <p:nvPr/>
          </p:nvSpPr>
          <p:spPr bwMode="auto">
            <a:xfrm>
              <a:off x="10501610" y="2976346"/>
              <a:ext cx="461665" cy="852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>
                  <a:latin typeface="方正大标宋简体"/>
                  <a:ea typeface="方正大标宋简体"/>
                  <a:cs typeface="方正大标宋简体"/>
                </a:rPr>
                <a:t>赵匡胤</a:t>
              </a: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5625" y="333375"/>
            <a:ext cx="11088688" cy="6191250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2" descr="https://timgsa.baidu.com/timg?image&amp;quality=80&amp;size=b9999_10000&amp;sec=1488693201816&amp;di=0a40cd1527ef8c81ac3826bb1acca90c&amp;imgtype=0&amp;src=http%3A%2F%2Fimgsrc.baidu.com%2Fbaike%2Fpic%2Fitem%2Fb2de9c82d158ccbf1925b2801bd8bc3eb03541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025" y="1108075"/>
            <a:ext cx="3563938" cy="4213225"/>
          </a:xfrm>
          <a:prstGeom prst="rect">
            <a:avLst/>
          </a:prstGeom>
          <a:noFill/>
          <a:ln w="38100">
            <a:solidFill>
              <a:srgbClr val="BF9000"/>
            </a:solidFill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>
            <a:off x="4559300" y="1943100"/>
            <a:ext cx="0" cy="4394200"/>
          </a:xfrm>
          <a:prstGeom prst="line">
            <a:avLst/>
          </a:prstGeom>
          <a:ln w="3492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846638" y="1108075"/>
            <a:ext cx="6672262" cy="5262563"/>
          </a:xfrm>
          <a:prstGeom prst="rect">
            <a:avLst/>
          </a:prstGeom>
          <a:solidFill>
            <a:srgbClr val="D8C16E">
              <a:alpha val="65000"/>
            </a:srgb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后唐皇帝女婿石敬瑭，趁后唐内乱，以割让幽云十六州为代价，获取契丹支持，推翻后唐，建立后晋。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幽云十六州一失，北部边防从此几乎无险可守，胡人铁骑纵横驰奔于繁华富庶的千里平原，昼夜即可饮马黄河。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割让幽云十六州，成为影响中国政治格局和历史进程的一件大事，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此后四百余年中，收复幽云十六州成为每一个汉人王朝梦寐以求的理想。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150100" y="0"/>
            <a:ext cx="59817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latin typeface="禹卫书法行书简体&#10;"/>
                <a:ea typeface="禹卫书法行书简体&#10;"/>
                <a:cs typeface="禹卫书法行书简体&#10;"/>
              </a:rPr>
              <a:t>幽云十六州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五代十国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31188" y="569913"/>
            <a:ext cx="3208337" cy="3835400"/>
          </a:xfrm>
          <a:prstGeom prst="rect">
            <a:avLst/>
          </a:prstGeom>
          <a:noFill/>
          <a:ln w="38100">
            <a:solidFill>
              <a:srgbClr val="BF9000"/>
            </a:solidFill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46100" y="1600200"/>
            <a:ext cx="6883400" cy="2722563"/>
          </a:xfrm>
          <a:prstGeom prst="rect">
            <a:avLst/>
          </a:prstGeom>
          <a:solidFill>
            <a:srgbClr val="E1D090"/>
          </a:solidFill>
          <a:ln>
            <a:solidFill>
              <a:srgbClr val="E1D09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L 形 8"/>
          <p:cNvSpPr/>
          <p:nvPr/>
        </p:nvSpPr>
        <p:spPr>
          <a:xfrm rot="10800000">
            <a:off x="7010400" y="1489075"/>
            <a:ext cx="525463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9125" y="2060575"/>
            <a:ext cx="69897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    朕当以十年开拓天下，十年养百姓，十年致太平足矣。</a:t>
            </a:r>
            <a:endParaRPr lang="en-US" altLang="zh-CN" sz="3200" b="1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             ——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陶岳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五代史补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 b="1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1" name="L 形 10"/>
          <p:cNvSpPr/>
          <p:nvPr/>
        </p:nvSpPr>
        <p:spPr>
          <a:xfrm>
            <a:off x="439738" y="3948113"/>
            <a:ext cx="525462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06400" y="4708525"/>
            <a:ext cx="10756900" cy="608013"/>
            <a:chOff x="406399" y="4708437"/>
            <a:chExt cx="10756901" cy="608589"/>
          </a:xfrm>
        </p:grpSpPr>
        <p:sp>
          <p:nvSpPr>
            <p:cNvPr id="12" name="矩形 11"/>
            <p:cNvSpPr/>
            <p:nvPr/>
          </p:nvSpPr>
          <p:spPr>
            <a:xfrm>
              <a:off x="673099" y="4708437"/>
              <a:ext cx="10490201" cy="608589"/>
            </a:xfrm>
            <a:prstGeom prst="rect">
              <a:avLst/>
            </a:prstGeom>
            <a:pattFill prst="dkUpDiag">
              <a:fgClr>
                <a:schemeClr val="accent2">
                  <a:lumMod val="75000"/>
                </a:schemeClr>
              </a:fgClr>
              <a:bgClr>
                <a:schemeClr val="accent2">
                  <a:lumMod val="60000"/>
                  <a:lumOff val="40000"/>
                </a:schemeClr>
              </a:bgClr>
            </a:pattFill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993" name="文本框 12"/>
            <p:cNvSpPr txBox="1">
              <a:spLocks noChangeArrowheads="1"/>
            </p:cNvSpPr>
            <p:nvPr/>
          </p:nvSpPr>
          <p:spPr bwMode="auto">
            <a:xfrm>
              <a:off x="718548" y="4781898"/>
              <a:ext cx="103177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根据材料，谈谈周世宗改革的目的，他采取了哪些措施？取得了哪些成果？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06399" y="4708437"/>
              <a:ext cx="142875" cy="60858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84300" y="3314700"/>
            <a:ext cx="10083800" cy="1701800"/>
          </a:xfrm>
          <a:prstGeom prst="rect">
            <a:avLst/>
          </a:prstGeom>
          <a:solidFill>
            <a:srgbClr val="D8C1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06600" y="3492500"/>
            <a:ext cx="9340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 Light"/>
                <a:ea typeface="微软雅黑 Light"/>
                <a:cs typeface="微软雅黑 Light"/>
              </a:rPr>
              <a:t>       同学们，通过本课的学习，谈谈你对“</a:t>
            </a:r>
            <a:r>
              <a:rPr lang="zh-CN" altLang="en-US" sz="3600">
                <a:solidFill>
                  <a:srgbClr val="C00000"/>
                </a:solidFill>
                <a:latin typeface="李旭科书法 v1.4"/>
                <a:ea typeface="李旭科书法 v1.4"/>
                <a:cs typeface="李旭科书法 v1.4"/>
              </a:rPr>
              <a:t>生于忧患，死于安乐</a:t>
            </a:r>
            <a:r>
              <a:rPr lang="zh-CN" altLang="en-US" sz="2800">
                <a:latin typeface="微软雅黑 Light"/>
                <a:ea typeface="微软雅黑 Light"/>
                <a:cs typeface="微软雅黑 Light"/>
              </a:rPr>
              <a:t>”这句话的理解。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06600" y="1414463"/>
            <a:ext cx="92964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方正北魏楷书简体"/>
                <a:ea typeface="方正北魏楷书简体"/>
                <a:cs typeface="方正北魏楷书简体"/>
              </a:rPr>
              <a:t>       在强盛与衰落、统一与分裂之间，并没有不可逾越的鸿沟。一场动乱使强盛的唐朝迅速衰落，八年战争使统一的唐朝分崩离析。</a:t>
            </a:r>
            <a:endParaRPr lang="en-US" altLang="zh-CN" sz="3600">
              <a:latin typeface="方正北魏楷书简体"/>
              <a:ea typeface="方正北魏楷书简体"/>
              <a:cs typeface="方正北魏楷书简体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125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625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C1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8172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190625"/>
            <a:ext cx="889952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716463" y="1638300"/>
            <a:ext cx="6819900" cy="4832350"/>
          </a:xfrm>
          <a:prstGeom prst="rect">
            <a:avLst/>
          </a:prstGeom>
          <a:solidFill>
            <a:schemeClr val="lt1">
              <a:alpha val="39000"/>
            </a:schemeClr>
          </a:solidFill>
          <a:ln w="31750">
            <a:solidFill>
              <a:schemeClr val="accent2">
                <a:lumMod val="50000"/>
                <a:alpha val="87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忆昔开元全盛日，小邑犹藏万家室。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稻米流脂粟米白，公私仓廪俱丰实。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九州道路无豺虎，远行不劳吉日出。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齐纨鲁缟车班班，男耕女桑不相失。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宫中圣人奏云门，天下朋友皆胶漆。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百馀年间未灾变，叔孙礼乐萧何律。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岂闻一绢直万钱，有田种谷今流血。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洛阳宫殿烧焚尽，宗庙新除狐兔穴。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伤心不忍问耆旧，复恐初从乱离说。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小臣鲁钝无所能，朝廷记识蒙禄秩。</a:t>
            </a:r>
            <a:endParaRPr lang="en-US" altLang="zh-CN" sz="2800" dirty="0">
              <a:solidFill>
                <a:schemeClr val="accent2">
                  <a:lumMod val="50000"/>
                </a:schemeClr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周宣中兴望我皇，洒血江汉身衰疾。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75475" y="398463"/>
            <a:ext cx="21907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chemeClr val="accent2">
                    <a:lumMod val="50000"/>
                  </a:schemeClr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忆昔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7225" y="649288"/>
            <a:ext cx="860425" cy="2855912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唐</a:t>
            </a:r>
            <a:r>
              <a:rPr lang="en-US" altLang="zh-CN" sz="44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·</a:t>
            </a:r>
            <a:r>
              <a:rPr lang="zh-CN" altLang="en-US" sz="44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杜甫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78413" y="4189413"/>
            <a:ext cx="60960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方正启体简体"/>
                <a:ea typeface="方正启体简体"/>
                <a:cs typeface="方正启体简体"/>
              </a:rPr>
              <a:t>岂闻一绢直万钱，有田种谷今流血。</a:t>
            </a:r>
            <a:endParaRPr lang="en-US" altLang="zh-CN" sz="2800">
              <a:solidFill>
                <a:srgbClr val="C00000"/>
              </a:solidFill>
              <a:latin typeface="方正启体简体"/>
              <a:ea typeface="方正启体简体"/>
              <a:cs typeface="方正启体简体"/>
            </a:endParaRPr>
          </a:p>
          <a:p>
            <a:pPr algn="ctr"/>
            <a:r>
              <a:rPr lang="zh-CN" altLang="en-US" sz="2800">
                <a:solidFill>
                  <a:srgbClr val="C00000"/>
                </a:solidFill>
                <a:latin typeface="方正启体简体"/>
                <a:ea typeface="方正启体简体"/>
                <a:cs typeface="方正启体简体"/>
              </a:rPr>
              <a:t>洛阳宫殿烧焚尽，宗庙新除狐兔穴。</a:t>
            </a:r>
            <a:endParaRPr lang="en-US" altLang="zh-CN" sz="2800">
              <a:solidFill>
                <a:srgbClr val="C00000"/>
              </a:solidFill>
              <a:latin typeface="方正启体简体"/>
              <a:ea typeface="方正启体简体"/>
              <a:cs typeface="方正启体简体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安史之乱</a:t>
            </a:r>
          </a:p>
        </p:txBody>
      </p:sp>
      <p:sp>
        <p:nvSpPr>
          <p:cNvPr id="3" name="矩形 2"/>
          <p:cNvSpPr/>
          <p:nvPr/>
        </p:nvSpPr>
        <p:spPr>
          <a:xfrm>
            <a:off x="782638" y="1231900"/>
            <a:ext cx="10825162" cy="3776663"/>
          </a:xfrm>
          <a:prstGeom prst="rect">
            <a:avLst/>
          </a:prstGeom>
          <a:solidFill>
            <a:srgbClr val="E1D090"/>
          </a:solidFill>
          <a:ln>
            <a:solidFill>
              <a:srgbClr val="E1D09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6088" y="4918075"/>
            <a:ext cx="8280400" cy="6000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华康俪金黑W8(P)" pitchFamily="34" charset="-122"/>
                <a:ea typeface="华康俪金黑W8(P)" pitchFamily="34" charset="-122"/>
              </a:rPr>
              <a:t>从史料中，你能分析出唐玄宗统治时期的什么问题？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765300" y="2670175"/>
            <a:ext cx="89662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27100" y="1500188"/>
            <a:ext cx="106807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仿宋" pitchFamily="49" charset="-122"/>
                <a:ea typeface="仿宋" pitchFamily="49" charset="-122"/>
              </a:rPr>
              <a:t>材料一：是时，上（在位）岁久，渐肆奢欲，怠于政事。</a:t>
            </a:r>
            <a:endParaRPr lang="en-US" altLang="zh-CN" sz="3200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>
                <a:latin typeface="仿宋" pitchFamily="49" charset="-122"/>
                <a:ea typeface="仿宋" pitchFamily="49" charset="-122"/>
              </a:rPr>
              <a:t>                             ——</a:t>
            </a:r>
            <a:r>
              <a:rPr lang="zh-CN" altLang="en-US" sz="3200">
                <a:latin typeface="仿宋" pitchFamily="49" charset="-122"/>
                <a:ea typeface="仿宋" pitchFamily="49" charset="-122"/>
              </a:rPr>
              <a:t>司马光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>
                <a:latin typeface="仿宋" pitchFamily="49" charset="-122"/>
                <a:ea typeface="仿宋" pitchFamily="49" charset="-122"/>
              </a:rPr>
              <a:t>资治通鉴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27100" y="2840038"/>
            <a:ext cx="106807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仿宋" pitchFamily="49" charset="-122"/>
                <a:ea typeface="仿宋" pitchFamily="49" charset="-122"/>
              </a:rPr>
              <a:t>材料二：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3200">
                <a:latin typeface="仿宋" pitchFamily="49" charset="-122"/>
                <a:ea typeface="仿宋" pitchFamily="49" charset="-122"/>
              </a:rPr>
              <a:t>杨家有女初长成，养在深闺人未识。天生丽质难自弃，一朝选在君王侧。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……</a:t>
            </a:r>
            <a:r>
              <a:rPr lang="zh-CN" altLang="en-US" sz="3200">
                <a:latin typeface="仿宋" pitchFamily="49" charset="-122"/>
                <a:ea typeface="仿宋" pitchFamily="49" charset="-122"/>
              </a:rPr>
              <a:t>云鬓花颜金步摇，芙蓉帐暖度春宵。春宵苦短日高起，从此君王不早朝。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……</a:t>
            </a:r>
          </a:p>
          <a:p>
            <a:r>
              <a:rPr lang="en-US" altLang="zh-CN" sz="3200">
                <a:latin typeface="仿宋" pitchFamily="49" charset="-122"/>
                <a:ea typeface="仿宋" pitchFamily="49" charset="-122"/>
              </a:rPr>
              <a:t>                             ——</a:t>
            </a:r>
            <a:r>
              <a:rPr lang="zh-CN" altLang="en-US" sz="3200">
                <a:latin typeface="仿宋" pitchFamily="49" charset="-122"/>
                <a:ea typeface="仿宋" pitchFamily="49" charset="-122"/>
              </a:rPr>
              <a:t>白居易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3200">
                <a:latin typeface="仿宋" pitchFamily="49" charset="-122"/>
                <a:ea typeface="仿宋" pitchFamily="49" charset="-122"/>
              </a:rPr>
              <a:t>长恨歌</a:t>
            </a:r>
            <a:r>
              <a:rPr lang="en-US" altLang="zh-CN" sz="3200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4" name="L 形 13"/>
          <p:cNvSpPr/>
          <p:nvPr/>
        </p:nvSpPr>
        <p:spPr>
          <a:xfrm rot="10800000">
            <a:off x="11163300" y="1149350"/>
            <a:ext cx="525463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L 形 14"/>
          <p:cNvSpPr/>
          <p:nvPr/>
        </p:nvSpPr>
        <p:spPr>
          <a:xfrm rot="16200000">
            <a:off x="11197432" y="4591844"/>
            <a:ext cx="525462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L 形 15"/>
          <p:cNvSpPr/>
          <p:nvPr/>
        </p:nvSpPr>
        <p:spPr>
          <a:xfrm rot="5400000">
            <a:off x="642937" y="1181101"/>
            <a:ext cx="523875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151188" y="5738813"/>
            <a:ext cx="1987550" cy="523875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  <a:prstDash val="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怠政奢侈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194425" y="5738813"/>
            <a:ext cx="2097088" cy="523875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  <a:prstDash val="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专宠杨贵妃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701213" y="361950"/>
            <a:ext cx="22209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危机四伏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/>
      <p:bldP spid="12" grpId="0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0338" y="4040188"/>
            <a:ext cx="11761787" cy="1384300"/>
          </a:xfrm>
          <a:prstGeom prst="rect">
            <a:avLst/>
          </a:prstGeom>
          <a:solidFill>
            <a:srgbClr val="D8C16E"/>
          </a:solidFill>
          <a:ln>
            <a:solidFill>
              <a:srgbClr val="E1D0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27013" y="1751013"/>
            <a:ext cx="11677650" cy="1384300"/>
          </a:xfrm>
          <a:prstGeom prst="rect">
            <a:avLst/>
          </a:prstGeom>
          <a:solidFill>
            <a:srgbClr val="D8C16E"/>
          </a:solidFill>
          <a:ln>
            <a:solidFill>
              <a:srgbClr val="E1D0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安史之乱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9775" y="1223963"/>
            <a:ext cx="1755775" cy="2305050"/>
          </a:xfrm>
          <a:prstGeom prst="rect">
            <a:avLst/>
          </a:prstGeom>
          <a:noFill/>
          <a:ln w="38100" cap="sq">
            <a:solidFill>
              <a:srgbClr val="BF9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81900" y="2193925"/>
            <a:ext cx="3687763" cy="523875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任用奸臣，不理朝政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" y="1223963"/>
            <a:ext cx="3055937" cy="2305050"/>
          </a:xfrm>
          <a:prstGeom prst="rect">
            <a:avLst/>
          </a:prstGeom>
          <a:noFill/>
          <a:ln w="38100" cap="sq">
            <a:solidFill>
              <a:srgbClr val="BF9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581900" y="4427538"/>
            <a:ext cx="3687763" cy="523875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节度使势力大增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17525" y="3876675"/>
            <a:ext cx="2359025" cy="1757363"/>
            <a:chOff x="517162" y="3876119"/>
            <a:chExt cx="2359356" cy="1757864"/>
          </a:xfrm>
        </p:grpSpPr>
        <p:sp>
          <p:nvSpPr>
            <p:cNvPr id="15" name="矩形 14"/>
            <p:cNvSpPr/>
            <p:nvPr/>
          </p:nvSpPr>
          <p:spPr>
            <a:xfrm>
              <a:off x="517162" y="3876119"/>
              <a:ext cx="2359356" cy="1757864"/>
            </a:xfrm>
            <a:prstGeom prst="rect">
              <a:avLst/>
            </a:prstGeom>
            <a:solidFill>
              <a:srgbClr val="E1D090"/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9250" y="3918994"/>
              <a:ext cx="2175180" cy="7701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accent2">
                      <a:lumMod val="50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府兵制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83899" y="4624045"/>
              <a:ext cx="18544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691" name="文本框 22"/>
            <p:cNvSpPr txBox="1">
              <a:spLocks noChangeArrowheads="1"/>
            </p:cNvSpPr>
            <p:nvPr/>
          </p:nvSpPr>
          <p:spPr bwMode="auto">
            <a:xfrm>
              <a:off x="783771" y="4755051"/>
              <a:ext cx="185492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仿宋" pitchFamily="49" charset="-122"/>
                  <a:ea typeface="仿宋" pitchFamily="49" charset="-122"/>
                </a:rPr>
                <a:t>兵将分离，将帅不能佣兵自重。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276725" y="3876675"/>
            <a:ext cx="2478088" cy="1757363"/>
            <a:chOff x="4276575" y="3876119"/>
            <a:chExt cx="2478193" cy="1757864"/>
          </a:xfrm>
        </p:grpSpPr>
        <p:sp>
          <p:nvSpPr>
            <p:cNvPr id="18" name="矩形 17"/>
            <p:cNvSpPr/>
            <p:nvPr/>
          </p:nvSpPr>
          <p:spPr>
            <a:xfrm>
              <a:off x="4276575" y="3876119"/>
              <a:ext cx="2359125" cy="1757864"/>
            </a:xfrm>
            <a:prstGeom prst="rect">
              <a:avLst/>
            </a:prstGeom>
            <a:solidFill>
              <a:srgbClr val="E1D090"/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368654" y="3918994"/>
              <a:ext cx="2174967" cy="7701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accent2">
                      <a:lumMod val="50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募兵制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549637" y="4624045"/>
              <a:ext cx="185427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687" name="文本框 23"/>
            <p:cNvSpPr txBox="1">
              <a:spLocks noChangeArrowheads="1"/>
            </p:cNvSpPr>
            <p:nvPr/>
          </p:nvSpPr>
          <p:spPr bwMode="auto">
            <a:xfrm>
              <a:off x="4368952" y="4684745"/>
              <a:ext cx="238581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b="1">
                  <a:latin typeface="仿宋" pitchFamily="49" charset="-122"/>
                  <a:ea typeface="仿宋" pitchFamily="49" charset="-122"/>
                </a:rPr>
                <a:t>地方军事长官，自行招募士兵，拥有地方财政，行政权。</a:t>
              </a:r>
            </a:p>
          </p:txBody>
        </p:sp>
      </p:grpSp>
      <p:sp>
        <p:nvSpPr>
          <p:cNvPr id="25" name="箭头: 右 24"/>
          <p:cNvSpPr/>
          <p:nvPr/>
        </p:nvSpPr>
        <p:spPr>
          <a:xfrm>
            <a:off x="2894013" y="3863975"/>
            <a:ext cx="1382712" cy="1785938"/>
          </a:xfrm>
          <a:custGeom>
            <a:avLst/>
            <a:gdLst>
              <a:gd name="connsiteX0" fmla="*/ 0 w 979261"/>
              <a:gd name="connsiteY0" fmla="*/ 210508 h 842030"/>
              <a:gd name="connsiteX1" fmla="*/ 558246 w 979261"/>
              <a:gd name="connsiteY1" fmla="*/ 210508 h 842030"/>
              <a:gd name="connsiteX2" fmla="*/ 558246 w 979261"/>
              <a:gd name="connsiteY2" fmla="*/ 0 h 842030"/>
              <a:gd name="connsiteX3" fmla="*/ 979261 w 979261"/>
              <a:gd name="connsiteY3" fmla="*/ 421015 h 842030"/>
              <a:gd name="connsiteX4" fmla="*/ 558246 w 979261"/>
              <a:gd name="connsiteY4" fmla="*/ 842030 h 842030"/>
              <a:gd name="connsiteX5" fmla="*/ 558246 w 979261"/>
              <a:gd name="connsiteY5" fmla="*/ 631523 h 842030"/>
              <a:gd name="connsiteX6" fmla="*/ 0 w 979261"/>
              <a:gd name="connsiteY6" fmla="*/ 631523 h 842030"/>
              <a:gd name="connsiteX7" fmla="*/ 0 w 979261"/>
              <a:gd name="connsiteY7" fmla="*/ 210508 h 842030"/>
              <a:gd name="connsiteX0" fmla="*/ 0 w 979261"/>
              <a:gd name="connsiteY0" fmla="*/ 210508 h 842030"/>
              <a:gd name="connsiteX1" fmla="*/ 558246 w 979261"/>
              <a:gd name="connsiteY1" fmla="*/ 210508 h 842030"/>
              <a:gd name="connsiteX2" fmla="*/ 558246 w 979261"/>
              <a:gd name="connsiteY2" fmla="*/ 0 h 842030"/>
              <a:gd name="connsiteX3" fmla="*/ 979261 w 979261"/>
              <a:gd name="connsiteY3" fmla="*/ 421015 h 842030"/>
              <a:gd name="connsiteX4" fmla="*/ 558246 w 979261"/>
              <a:gd name="connsiteY4" fmla="*/ 842030 h 842030"/>
              <a:gd name="connsiteX5" fmla="*/ 685246 w 979261"/>
              <a:gd name="connsiteY5" fmla="*/ 504523 h 842030"/>
              <a:gd name="connsiteX6" fmla="*/ 0 w 979261"/>
              <a:gd name="connsiteY6" fmla="*/ 631523 h 842030"/>
              <a:gd name="connsiteX7" fmla="*/ 0 w 979261"/>
              <a:gd name="connsiteY7" fmla="*/ 210508 h 842030"/>
              <a:gd name="connsiteX0" fmla="*/ 0 w 979261"/>
              <a:gd name="connsiteY0" fmla="*/ 210508 h 842030"/>
              <a:gd name="connsiteX1" fmla="*/ 678896 w 979261"/>
              <a:gd name="connsiteY1" fmla="*/ 331158 h 842030"/>
              <a:gd name="connsiteX2" fmla="*/ 558246 w 979261"/>
              <a:gd name="connsiteY2" fmla="*/ 0 h 842030"/>
              <a:gd name="connsiteX3" fmla="*/ 979261 w 979261"/>
              <a:gd name="connsiteY3" fmla="*/ 421015 h 842030"/>
              <a:gd name="connsiteX4" fmla="*/ 558246 w 979261"/>
              <a:gd name="connsiteY4" fmla="*/ 842030 h 842030"/>
              <a:gd name="connsiteX5" fmla="*/ 685246 w 979261"/>
              <a:gd name="connsiteY5" fmla="*/ 504523 h 842030"/>
              <a:gd name="connsiteX6" fmla="*/ 0 w 979261"/>
              <a:gd name="connsiteY6" fmla="*/ 631523 h 842030"/>
              <a:gd name="connsiteX7" fmla="*/ 0 w 979261"/>
              <a:gd name="connsiteY7" fmla="*/ 210508 h 842030"/>
              <a:gd name="connsiteX0" fmla="*/ 4626 w 983887"/>
              <a:gd name="connsiteY0" fmla="*/ 210508 h 842030"/>
              <a:gd name="connsiteX1" fmla="*/ 683522 w 983887"/>
              <a:gd name="connsiteY1" fmla="*/ 331158 h 842030"/>
              <a:gd name="connsiteX2" fmla="*/ 562872 w 983887"/>
              <a:gd name="connsiteY2" fmla="*/ 0 h 842030"/>
              <a:gd name="connsiteX3" fmla="*/ 983887 w 983887"/>
              <a:gd name="connsiteY3" fmla="*/ 421015 h 842030"/>
              <a:gd name="connsiteX4" fmla="*/ 562872 w 983887"/>
              <a:gd name="connsiteY4" fmla="*/ 842030 h 842030"/>
              <a:gd name="connsiteX5" fmla="*/ 689872 w 983887"/>
              <a:gd name="connsiteY5" fmla="*/ 504523 h 842030"/>
              <a:gd name="connsiteX6" fmla="*/ 4626 w 983887"/>
              <a:gd name="connsiteY6" fmla="*/ 631523 h 842030"/>
              <a:gd name="connsiteX7" fmla="*/ 0 w 983887"/>
              <a:gd name="connsiteY7" fmla="*/ 418015 h 842030"/>
              <a:gd name="connsiteX8" fmla="*/ 4626 w 983887"/>
              <a:gd name="connsiteY8" fmla="*/ 210508 h 842030"/>
              <a:gd name="connsiteX0" fmla="*/ 0 w 979261"/>
              <a:gd name="connsiteY0" fmla="*/ 210508 h 842030"/>
              <a:gd name="connsiteX1" fmla="*/ 678896 w 979261"/>
              <a:gd name="connsiteY1" fmla="*/ 331158 h 842030"/>
              <a:gd name="connsiteX2" fmla="*/ 558246 w 979261"/>
              <a:gd name="connsiteY2" fmla="*/ 0 h 842030"/>
              <a:gd name="connsiteX3" fmla="*/ 979261 w 979261"/>
              <a:gd name="connsiteY3" fmla="*/ 421015 h 842030"/>
              <a:gd name="connsiteX4" fmla="*/ 558246 w 979261"/>
              <a:gd name="connsiteY4" fmla="*/ 842030 h 842030"/>
              <a:gd name="connsiteX5" fmla="*/ 685246 w 979261"/>
              <a:gd name="connsiteY5" fmla="*/ 504523 h 842030"/>
              <a:gd name="connsiteX6" fmla="*/ 0 w 979261"/>
              <a:gd name="connsiteY6" fmla="*/ 631523 h 842030"/>
              <a:gd name="connsiteX7" fmla="*/ 179524 w 979261"/>
              <a:gd name="connsiteY7" fmla="*/ 418015 h 842030"/>
              <a:gd name="connsiteX8" fmla="*/ 0 w 979261"/>
              <a:gd name="connsiteY8" fmla="*/ 210508 h 842030"/>
              <a:gd name="connsiteX0" fmla="*/ 0 w 1182461"/>
              <a:gd name="connsiteY0" fmla="*/ 0 h 1282397"/>
              <a:gd name="connsiteX1" fmla="*/ 882096 w 1182461"/>
              <a:gd name="connsiteY1" fmla="*/ 771525 h 1282397"/>
              <a:gd name="connsiteX2" fmla="*/ 761446 w 1182461"/>
              <a:gd name="connsiteY2" fmla="*/ 440367 h 1282397"/>
              <a:gd name="connsiteX3" fmla="*/ 1182461 w 1182461"/>
              <a:gd name="connsiteY3" fmla="*/ 861382 h 1282397"/>
              <a:gd name="connsiteX4" fmla="*/ 761446 w 1182461"/>
              <a:gd name="connsiteY4" fmla="*/ 1282397 h 1282397"/>
              <a:gd name="connsiteX5" fmla="*/ 888446 w 1182461"/>
              <a:gd name="connsiteY5" fmla="*/ 944890 h 1282397"/>
              <a:gd name="connsiteX6" fmla="*/ 203200 w 1182461"/>
              <a:gd name="connsiteY6" fmla="*/ 1071890 h 1282397"/>
              <a:gd name="connsiteX7" fmla="*/ 382724 w 1182461"/>
              <a:gd name="connsiteY7" fmla="*/ 858382 h 1282397"/>
              <a:gd name="connsiteX8" fmla="*/ 0 w 1182461"/>
              <a:gd name="connsiteY8" fmla="*/ 0 h 1282397"/>
              <a:gd name="connsiteX0" fmla="*/ 3175 w 1185636"/>
              <a:gd name="connsiteY0" fmla="*/ 0 h 1786265"/>
              <a:gd name="connsiteX1" fmla="*/ 885271 w 1185636"/>
              <a:gd name="connsiteY1" fmla="*/ 771525 h 1786265"/>
              <a:gd name="connsiteX2" fmla="*/ 764621 w 1185636"/>
              <a:gd name="connsiteY2" fmla="*/ 440367 h 1786265"/>
              <a:gd name="connsiteX3" fmla="*/ 1185636 w 1185636"/>
              <a:gd name="connsiteY3" fmla="*/ 861382 h 1786265"/>
              <a:gd name="connsiteX4" fmla="*/ 764621 w 1185636"/>
              <a:gd name="connsiteY4" fmla="*/ 1282397 h 1786265"/>
              <a:gd name="connsiteX5" fmla="*/ 891621 w 1185636"/>
              <a:gd name="connsiteY5" fmla="*/ 944890 h 1786265"/>
              <a:gd name="connsiteX6" fmla="*/ 0 w 1185636"/>
              <a:gd name="connsiteY6" fmla="*/ 1786265 h 1786265"/>
              <a:gd name="connsiteX7" fmla="*/ 385899 w 1185636"/>
              <a:gd name="connsiteY7" fmla="*/ 858382 h 1786265"/>
              <a:gd name="connsiteX8" fmla="*/ 3175 w 1185636"/>
              <a:gd name="connsiteY8" fmla="*/ 0 h 1786265"/>
              <a:gd name="connsiteX0" fmla="*/ 3175 w 1185636"/>
              <a:gd name="connsiteY0" fmla="*/ 0 h 1786265"/>
              <a:gd name="connsiteX1" fmla="*/ 885271 w 1185636"/>
              <a:gd name="connsiteY1" fmla="*/ 771525 h 1786265"/>
              <a:gd name="connsiteX2" fmla="*/ 764621 w 1185636"/>
              <a:gd name="connsiteY2" fmla="*/ 440367 h 1786265"/>
              <a:gd name="connsiteX3" fmla="*/ 1185636 w 1185636"/>
              <a:gd name="connsiteY3" fmla="*/ 861382 h 1786265"/>
              <a:gd name="connsiteX4" fmla="*/ 764621 w 1185636"/>
              <a:gd name="connsiteY4" fmla="*/ 1282397 h 1786265"/>
              <a:gd name="connsiteX5" fmla="*/ 891621 w 1185636"/>
              <a:gd name="connsiteY5" fmla="*/ 944890 h 1786265"/>
              <a:gd name="connsiteX6" fmla="*/ 0 w 1185636"/>
              <a:gd name="connsiteY6" fmla="*/ 1786265 h 1786265"/>
              <a:gd name="connsiteX7" fmla="*/ 4899 w 1185636"/>
              <a:gd name="connsiteY7" fmla="*/ 886957 h 1786265"/>
              <a:gd name="connsiteX8" fmla="*/ 3175 w 1185636"/>
              <a:gd name="connsiteY8" fmla="*/ 0 h 1786265"/>
              <a:gd name="connsiteX0" fmla="*/ 3175 w 1185636"/>
              <a:gd name="connsiteY0" fmla="*/ 0 h 1786265"/>
              <a:gd name="connsiteX1" fmla="*/ 796371 w 1185636"/>
              <a:gd name="connsiteY1" fmla="*/ 698500 h 1786265"/>
              <a:gd name="connsiteX2" fmla="*/ 764621 w 1185636"/>
              <a:gd name="connsiteY2" fmla="*/ 440367 h 1786265"/>
              <a:gd name="connsiteX3" fmla="*/ 1185636 w 1185636"/>
              <a:gd name="connsiteY3" fmla="*/ 861382 h 1786265"/>
              <a:gd name="connsiteX4" fmla="*/ 764621 w 1185636"/>
              <a:gd name="connsiteY4" fmla="*/ 1282397 h 1786265"/>
              <a:gd name="connsiteX5" fmla="*/ 891621 w 1185636"/>
              <a:gd name="connsiteY5" fmla="*/ 944890 h 1786265"/>
              <a:gd name="connsiteX6" fmla="*/ 0 w 1185636"/>
              <a:gd name="connsiteY6" fmla="*/ 1786265 h 1786265"/>
              <a:gd name="connsiteX7" fmla="*/ 4899 w 1185636"/>
              <a:gd name="connsiteY7" fmla="*/ 886957 h 1786265"/>
              <a:gd name="connsiteX8" fmla="*/ 3175 w 1185636"/>
              <a:gd name="connsiteY8" fmla="*/ 0 h 1786265"/>
              <a:gd name="connsiteX0" fmla="*/ 3175 w 1185636"/>
              <a:gd name="connsiteY0" fmla="*/ 0 h 1786265"/>
              <a:gd name="connsiteX1" fmla="*/ 796371 w 1185636"/>
              <a:gd name="connsiteY1" fmla="*/ 698500 h 1786265"/>
              <a:gd name="connsiteX2" fmla="*/ 764621 w 1185636"/>
              <a:gd name="connsiteY2" fmla="*/ 440367 h 1786265"/>
              <a:gd name="connsiteX3" fmla="*/ 1185636 w 1185636"/>
              <a:gd name="connsiteY3" fmla="*/ 861382 h 1786265"/>
              <a:gd name="connsiteX4" fmla="*/ 764621 w 1185636"/>
              <a:gd name="connsiteY4" fmla="*/ 1282397 h 1786265"/>
              <a:gd name="connsiteX5" fmla="*/ 828121 w 1185636"/>
              <a:gd name="connsiteY5" fmla="*/ 1002040 h 1786265"/>
              <a:gd name="connsiteX6" fmla="*/ 0 w 1185636"/>
              <a:gd name="connsiteY6" fmla="*/ 1786265 h 1786265"/>
              <a:gd name="connsiteX7" fmla="*/ 4899 w 1185636"/>
              <a:gd name="connsiteY7" fmla="*/ 886957 h 1786265"/>
              <a:gd name="connsiteX8" fmla="*/ 3175 w 1185636"/>
              <a:gd name="connsiteY8" fmla="*/ 0 h 1786265"/>
              <a:gd name="connsiteX0" fmla="*/ 3175 w 1185636"/>
              <a:gd name="connsiteY0" fmla="*/ 0 h 1786265"/>
              <a:gd name="connsiteX1" fmla="*/ 796371 w 1185636"/>
              <a:gd name="connsiteY1" fmla="*/ 698500 h 1786265"/>
              <a:gd name="connsiteX2" fmla="*/ 764621 w 1185636"/>
              <a:gd name="connsiteY2" fmla="*/ 440367 h 1786265"/>
              <a:gd name="connsiteX3" fmla="*/ 1185636 w 1185636"/>
              <a:gd name="connsiteY3" fmla="*/ 861382 h 1786265"/>
              <a:gd name="connsiteX4" fmla="*/ 764621 w 1185636"/>
              <a:gd name="connsiteY4" fmla="*/ 1282397 h 1786265"/>
              <a:gd name="connsiteX5" fmla="*/ 802721 w 1185636"/>
              <a:gd name="connsiteY5" fmla="*/ 1021090 h 1786265"/>
              <a:gd name="connsiteX6" fmla="*/ 0 w 1185636"/>
              <a:gd name="connsiteY6" fmla="*/ 1786265 h 1786265"/>
              <a:gd name="connsiteX7" fmla="*/ 4899 w 1185636"/>
              <a:gd name="connsiteY7" fmla="*/ 886957 h 1786265"/>
              <a:gd name="connsiteX8" fmla="*/ 3175 w 1185636"/>
              <a:gd name="connsiteY8" fmla="*/ 0 h 17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5636" h="1786265">
                <a:moveTo>
                  <a:pt x="3175" y="0"/>
                </a:moveTo>
                <a:lnTo>
                  <a:pt x="796371" y="698500"/>
                </a:lnTo>
                <a:lnTo>
                  <a:pt x="764621" y="440367"/>
                </a:lnTo>
                <a:lnTo>
                  <a:pt x="1185636" y="861382"/>
                </a:lnTo>
                <a:lnTo>
                  <a:pt x="764621" y="1282397"/>
                </a:lnTo>
                <a:lnTo>
                  <a:pt x="802721" y="1021090"/>
                </a:lnTo>
                <a:lnTo>
                  <a:pt x="0" y="1786265"/>
                </a:lnTo>
                <a:lnTo>
                  <a:pt x="4899" y="886957"/>
                </a:lnTo>
                <a:cubicBezTo>
                  <a:pt x="4324" y="591305"/>
                  <a:pt x="3750" y="295652"/>
                  <a:pt x="3175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701213" y="361950"/>
            <a:ext cx="22209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危机四伏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"/>
          <p:cNvSpPr txBox="1">
            <a:spLocks noChangeArrowheads="1"/>
          </p:cNvSpPr>
          <p:nvPr/>
        </p:nvSpPr>
        <p:spPr bwMode="auto">
          <a:xfrm>
            <a:off x="673100" y="1905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>
                <a:latin typeface="华文隶书"/>
                <a:ea typeface="华文隶书"/>
                <a:cs typeface="华文隶书"/>
              </a:rPr>
              <a:t>安史之乱</a:t>
            </a:r>
          </a:p>
        </p:txBody>
      </p:sp>
      <p:sp>
        <p:nvSpPr>
          <p:cNvPr id="15" name="矩形 14"/>
          <p:cNvSpPr/>
          <p:nvPr/>
        </p:nvSpPr>
        <p:spPr>
          <a:xfrm>
            <a:off x="1257300" y="1231900"/>
            <a:ext cx="9702800" cy="1371600"/>
          </a:xfrm>
          <a:prstGeom prst="rect">
            <a:avLst/>
          </a:prstGeom>
          <a:solidFill>
            <a:srgbClr val="E1D090"/>
          </a:solidFill>
          <a:ln>
            <a:solidFill>
              <a:srgbClr val="E1D09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699" name="文本框 17"/>
          <p:cNvSpPr txBox="1">
            <a:spLocks noChangeArrowheads="1"/>
          </p:cNvSpPr>
          <p:nvPr/>
        </p:nvSpPr>
        <p:spPr bwMode="auto">
          <a:xfrm>
            <a:off x="-1282700" y="1428750"/>
            <a:ext cx="12242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57300" y="1384300"/>
            <a:ext cx="102997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天宝末，禄山作乱，中原鼎沸，衣冠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官僚地主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南走。</a:t>
            </a:r>
            <a:endParaRPr lang="en-US" altLang="zh-CN" sz="3200" b="1">
              <a:latin typeface="仿宋" pitchFamily="49" charset="-122"/>
              <a:ea typeface="仿宋" pitchFamily="49" charset="-122"/>
            </a:endParaRPr>
          </a:p>
          <a:p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                               ——《</a:t>
            </a:r>
            <a:r>
              <a:rPr lang="zh-CN" altLang="en-US" sz="3200" b="1">
                <a:latin typeface="仿宋" pitchFamily="49" charset="-122"/>
                <a:ea typeface="仿宋" pitchFamily="49" charset="-122"/>
              </a:rPr>
              <a:t>太平广记</a:t>
            </a:r>
            <a:r>
              <a:rPr lang="en-US" altLang="zh-CN" sz="3200" b="1">
                <a:latin typeface="仿宋" pitchFamily="49" charset="-122"/>
                <a:ea typeface="仿宋" pitchFamily="49" charset="-122"/>
              </a:rPr>
              <a:t>》</a:t>
            </a:r>
            <a:endParaRPr lang="zh-CN" altLang="en-US" sz="3200" b="1"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333875" y="3011488"/>
            <a:ext cx="7620000" cy="608012"/>
            <a:chOff x="4333874" y="3010911"/>
            <a:chExt cx="7620001" cy="608589"/>
          </a:xfrm>
        </p:grpSpPr>
        <p:sp>
          <p:nvSpPr>
            <p:cNvPr id="21" name="矩形 20"/>
            <p:cNvSpPr/>
            <p:nvPr/>
          </p:nvSpPr>
          <p:spPr>
            <a:xfrm>
              <a:off x="4600574" y="3010911"/>
              <a:ext cx="7312026" cy="608589"/>
            </a:xfrm>
            <a:prstGeom prst="rect">
              <a:avLst/>
            </a:prstGeom>
            <a:pattFill prst="dkUpDiag">
              <a:fgClr>
                <a:schemeClr val="accent2">
                  <a:lumMod val="75000"/>
                </a:schemeClr>
              </a:fgClr>
              <a:bgClr>
                <a:schemeClr val="accent2">
                  <a:lumMod val="60000"/>
                  <a:lumOff val="40000"/>
                </a:schemeClr>
              </a:bgClr>
            </a:pattFill>
            <a:ln w="2222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13" name="文本框 22"/>
            <p:cNvSpPr txBox="1">
              <a:spLocks noChangeArrowheads="1"/>
            </p:cNvSpPr>
            <p:nvPr/>
          </p:nvSpPr>
          <p:spPr bwMode="auto">
            <a:xfrm>
              <a:off x="4600575" y="3122844"/>
              <a:ext cx="7353300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阅读教材第</a:t>
              </a:r>
              <a:r>
                <a:rPr lang="en-US" altLang="zh-CN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33</a:t>
              </a:r>
              <a:r>
                <a:rPr lang="zh-CN" altLang="en-US" sz="1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页第一段，找出“安史之乱”爆发的时间和主要人物。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333874" y="3010911"/>
              <a:ext cx="142875" cy="60858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725" y="3067050"/>
            <a:ext cx="2797175" cy="3810000"/>
          </a:xfrm>
          <a:prstGeom prst="rect">
            <a:avLst/>
          </a:prstGeom>
          <a:noFill/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406525" y="5857875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latin typeface="仿宋" pitchFamily="49" charset="-122"/>
                <a:ea typeface="仿宋" pitchFamily="49" charset="-122"/>
              </a:rPr>
              <a:t>安禄山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73663" y="4275138"/>
            <a:ext cx="1971675" cy="52228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爆发时间：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73663" y="5205413"/>
            <a:ext cx="1971675" cy="52228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主要人物：</a:t>
            </a:r>
          </a:p>
        </p:txBody>
      </p:sp>
      <p:sp>
        <p:nvSpPr>
          <p:cNvPr id="32" name="矩形 31"/>
          <p:cNvSpPr/>
          <p:nvPr/>
        </p:nvSpPr>
        <p:spPr>
          <a:xfrm>
            <a:off x="7569200" y="4275138"/>
            <a:ext cx="2971800" cy="522287"/>
          </a:xfrm>
          <a:prstGeom prst="rect">
            <a:avLst/>
          </a:prstGeom>
          <a:solidFill>
            <a:srgbClr val="E1D090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569200" y="5208588"/>
            <a:ext cx="2971800" cy="523875"/>
          </a:xfrm>
          <a:prstGeom prst="rect">
            <a:avLst/>
          </a:prstGeom>
          <a:solidFill>
            <a:srgbClr val="E1D090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048625" y="4275138"/>
            <a:ext cx="2000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755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691438" y="5219700"/>
            <a:ext cx="2727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安禄山、史思明</a:t>
            </a:r>
          </a:p>
        </p:txBody>
      </p:sp>
      <p:sp>
        <p:nvSpPr>
          <p:cNvPr id="16" name="L 形 15"/>
          <p:cNvSpPr/>
          <p:nvPr/>
        </p:nvSpPr>
        <p:spPr>
          <a:xfrm>
            <a:off x="1154113" y="2222500"/>
            <a:ext cx="523875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L 形 16"/>
          <p:cNvSpPr/>
          <p:nvPr/>
        </p:nvSpPr>
        <p:spPr>
          <a:xfrm rot="10800000">
            <a:off x="10541000" y="1155700"/>
            <a:ext cx="525463" cy="457200"/>
          </a:xfrm>
          <a:prstGeom prst="corner">
            <a:avLst>
              <a:gd name="adj1" fmla="val 21053"/>
              <a:gd name="adj2" fmla="val 21053"/>
            </a:avLst>
          </a:prstGeom>
          <a:solidFill>
            <a:srgbClr val="663D09"/>
          </a:solidFill>
          <a:ln>
            <a:solidFill>
              <a:srgbClr val="663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/>
      <p:bldP spid="27" grpId="0"/>
      <p:bldP spid="30" grpId="0" animBg="1"/>
      <p:bldP spid="31" grpId="0" animBg="1"/>
      <p:bldP spid="32" grpId="0" animBg="1"/>
      <p:bldP spid="33" grpId="0" animBg="1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7475" y="609600"/>
            <a:ext cx="8737600" cy="186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繁毛楷" panose="02010609000101010101" pitchFamily="49" charset="-122"/>
              </a:rPr>
              <a:t>安史之</a:t>
            </a:r>
          </a:p>
        </p:txBody>
      </p:sp>
      <p:sp>
        <p:nvSpPr>
          <p:cNvPr id="13" name="矩形 12"/>
          <p:cNvSpPr/>
          <p:nvPr/>
        </p:nvSpPr>
        <p:spPr>
          <a:xfrm>
            <a:off x="0" y="4208463"/>
            <a:ext cx="12369800" cy="2432050"/>
          </a:xfrm>
          <a:prstGeom prst="rect">
            <a:avLst/>
          </a:prstGeom>
          <a:solidFill>
            <a:schemeClr val="accent2">
              <a:lumMod val="20000"/>
              <a:lumOff val="80000"/>
              <a:alpha val="52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kern="0" dirty="0">
                <a:solidFill>
                  <a:srgbClr val="C00000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   三镇节度使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安禄山手握重兵，号称“兵雄天下”。唐朝腐败刺激了他夺取天下的野心，他暗中招兵买马，拥兵边陲，待机而动。因其深受玄宗宠幸招致杨国忠嫉恨，两人的明争暗斗成为了安史之乱的导火线。</a:t>
            </a:r>
            <a:r>
              <a:rPr lang="en-US" altLang="zh-CN" sz="2800" kern="0" dirty="0">
                <a:latin typeface="等线" panose="020F0502020204030204"/>
                <a:ea typeface="等线" panose="02010600030101010101" pitchFamily="2" charset="-122"/>
              </a:rPr>
              <a:t>755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年，安禄山起兵反叛。</a:t>
            </a:r>
            <a:endParaRPr lang="en-US" altLang="zh-CN" sz="2800" kern="0" dirty="0">
              <a:latin typeface="等线" panose="020F0502020204030204"/>
              <a:ea typeface="等线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cxnSpLocks/>
          </p:cNvCxnSpPr>
          <p:nvPr/>
        </p:nvCxnSpPr>
        <p:spPr>
          <a:xfrm>
            <a:off x="4267200" y="6272213"/>
            <a:ext cx="8102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4" name="文本框 16"/>
          <p:cNvSpPr txBox="1">
            <a:spLocks noChangeArrowheads="1"/>
          </p:cNvSpPr>
          <p:nvPr/>
        </p:nvSpPr>
        <p:spPr bwMode="auto">
          <a:xfrm>
            <a:off x="7756525" y="1651000"/>
            <a:ext cx="2197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56525" y="1651000"/>
            <a:ext cx="2581275" cy="63182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04175" y="1651000"/>
            <a:ext cx="22367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安禄山起兵</a:t>
            </a:r>
          </a:p>
        </p:txBody>
      </p:sp>
      <p:pic>
        <p:nvPicPr>
          <p:cNvPr id="3072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2925" y="-1308100"/>
            <a:ext cx="577215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475" y="609600"/>
            <a:ext cx="8737600" cy="186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繁毛楷" panose="02010609000101010101" pitchFamily="49" charset="-122"/>
              </a:rPr>
              <a:t>安史之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283075"/>
            <a:ext cx="12192000" cy="2062163"/>
          </a:xfrm>
          <a:prstGeom prst="rect">
            <a:avLst/>
          </a:prstGeom>
          <a:solidFill>
            <a:srgbClr val="E7E6E6">
              <a:lumMod val="90000"/>
              <a:alpha val="53000"/>
            </a:srgb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latin typeface="等线" panose="020F0502020204030204"/>
                <a:ea typeface="等线" panose="02010600030101010101" pitchFamily="2" charset="-122"/>
              </a:rPr>
              <a:t>        </a:t>
            </a:r>
            <a:r>
              <a:rPr lang="zh-CN" altLang="en-US" sz="4400" kern="0" dirty="0">
                <a:solidFill>
                  <a:srgbClr val="C00000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安禄山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以讨伐杨国忠为名，在范阳（今北京）起兵，发动反对唐王朝的叛乱。叛军声势浩大，势如破竹。唐玄宗猜疑大将，指挥失误，致使潼关失陷，叛军兵临长安城。唐玄宗慌忙逃往四川避难。</a:t>
            </a:r>
            <a:endParaRPr lang="en-US" altLang="zh-CN" sz="2800" kern="0" dirty="0">
              <a:latin typeface="等线" panose="020F0502020204030204"/>
              <a:ea typeface="等线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4089400" y="6107113"/>
            <a:ext cx="8102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8" name="文本框 5"/>
          <p:cNvSpPr txBox="1">
            <a:spLocks noChangeArrowheads="1"/>
          </p:cNvSpPr>
          <p:nvPr/>
        </p:nvSpPr>
        <p:spPr bwMode="auto">
          <a:xfrm>
            <a:off x="7756525" y="1651000"/>
            <a:ext cx="2197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56525" y="1651000"/>
            <a:ext cx="2581275" cy="63182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04175" y="1651000"/>
            <a:ext cx="22367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唐玄宗入蜀</a:t>
            </a:r>
          </a:p>
        </p:txBody>
      </p:sp>
      <p:pic>
        <p:nvPicPr>
          <p:cNvPr id="31751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2925" y="-1308100"/>
            <a:ext cx="577215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475" y="609600"/>
            <a:ext cx="8737600" cy="186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经典繁毛楷" panose="02010609000101010101" pitchFamily="49" charset="-122"/>
              </a:rPr>
              <a:t>安史之</a:t>
            </a:r>
          </a:p>
        </p:txBody>
      </p:sp>
      <p:sp>
        <p:nvSpPr>
          <p:cNvPr id="4" name="矩形 3"/>
          <p:cNvSpPr/>
          <p:nvPr/>
        </p:nvSpPr>
        <p:spPr>
          <a:xfrm>
            <a:off x="12700" y="3763963"/>
            <a:ext cx="12179300" cy="2493962"/>
          </a:xfrm>
          <a:prstGeom prst="rect">
            <a:avLst/>
          </a:prstGeom>
          <a:solidFill>
            <a:srgbClr val="E7E6E6">
              <a:lumMod val="90000"/>
              <a:alpha val="43000"/>
            </a:srgb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kern="0" dirty="0">
                <a:solidFill>
                  <a:srgbClr val="C00000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   唐玄宗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一行逃至马嵬驿，随行将士哗变，诛杀杨国忠，迫使唐玄宗下令缢死杨贵妃。太子李亨北上即位为唐肃宗，主持平盘。</a:t>
            </a:r>
            <a:r>
              <a:rPr lang="en-US" altLang="zh-CN" sz="2800" kern="0" dirty="0">
                <a:latin typeface="等线" panose="020F0502020204030204"/>
                <a:ea typeface="等线" panose="02010600030101010101" pitchFamily="2" charset="-122"/>
              </a:rPr>
              <a:t>757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年，唐朝在回纥的帮助下收复长安和洛阳，但不久后安禄山旧部史思明既降唐而后又造反，直到</a:t>
            </a:r>
            <a:r>
              <a:rPr lang="en-US" altLang="zh-CN" sz="2800" kern="0" dirty="0">
                <a:latin typeface="等线" panose="020F0502020204030204"/>
                <a:ea typeface="等线" panose="02010600030101010101" pitchFamily="2" charset="-122"/>
              </a:rPr>
              <a:t>763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年，唐朝才平息这场持续</a:t>
            </a:r>
            <a:r>
              <a:rPr lang="en-US" altLang="zh-CN" sz="2800" kern="0" dirty="0">
                <a:latin typeface="等线" panose="020F0502020204030204"/>
                <a:ea typeface="等线" panose="02010600030101010101" pitchFamily="2" charset="-122"/>
              </a:rPr>
              <a:t>8</a:t>
            </a:r>
            <a:r>
              <a:rPr lang="zh-CN" altLang="en-US" sz="2800" kern="0" dirty="0">
                <a:latin typeface="等线" panose="020F0502020204030204"/>
                <a:ea typeface="等线" panose="02010600030101010101" pitchFamily="2" charset="-122"/>
              </a:rPr>
              <a:t>年的叛乱。</a:t>
            </a:r>
            <a:endParaRPr lang="en-US" altLang="zh-CN" sz="2800" kern="0" dirty="0">
              <a:latin typeface="等线" panose="020F0502020204030204"/>
              <a:ea typeface="等线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latin typeface="等线" panose="020F0502020204030204"/>
                <a:ea typeface="等线" panose="02010600030101010101" pitchFamily="2" charset="-122"/>
              </a:rPr>
              <a:t>       </a:t>
            </a:r>
            <a:endParaRPr lang="zh-CN" altLang="en-US" sz="2400" b="1" kern="0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>
            <a:cxnSpLocks/>
          </p:cNvCxnSpPr>
          <p:nvPr/>
        </p:nvCxnSpPr>
        <p:spPr>
          <a:xfrm>
            <a:off x="4089400" y="5992813"/>
            <a:ext cx="81026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2" name="文本框 5"/>
          <p:cNvSpPr txBox="1">
            <a:spLocks noChangeArrowheads="1"/>
          </p:cNvSpPr>
          <p:nvPr/>
        </p:nvSpPr>
        <p:spPr bwMode="auto">
          <a:xfrm>
            <a:off x="7756525" y="1651000"/>
            <a:ext cx="2197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56525" y="1651000"/>
            <a:ext cx="2581275" cy="63182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9563" y="1674813"/>
            <a:ext cx="223678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马嵬驿兵变</a:t>
            </a:r>
          </a:p>
        </p:txBody>
      </p:sp>
      <p:pic>
        <p:nvPicPr>
          <p:cNvPr id="32775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2925" y="-1308100"/>
            <a:ext cx="5772150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59800" y="857250"/>
            <a:ext cx="461962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220663" y="1457325"/>
            <a:ext cx="8999537" cy="3540125"/>
          </a:xfrm>
          <a:prstGeom prst="rect">
            <a:avLst/>
          </a:prstGeom>
          <a:solidFill>
            <a:schemeClr val="lt1">
              <a:alpha val="72000"/>
            </a:schemeClr>
          </a:solidFill>
          <a:ln w="31750">
            <a:solidFill>
              <a:schemeClr val="accent2">
                <a:lumMod val="50000"/>
                <a:alpha val="87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寂寞天宝后，园庐但蒿藜。我里百馀家，世乱各东西。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存者无消息，死者为尘泥。贱子因阵败，归来寻旧蹊。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人行见空巷，日瘦气惨凄。但对狐与狸，竖毛怒我啼。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四邻何所有，一二老寡妻。宿鸟恋本枝，安辞且穷栖。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方春独荷锄，日暮还灌畦。县吏知我至，召令习鼓鞞，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虽从本州役，内顾无所携。近行止一身，远去终转迷。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家乡既荡尽，远近理亦齐。永痛长病母，五年委沟谿，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生我不得力，终身两酸嘶。人生无家别，何以为烝黎。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809875" y="141288"/>
            <a:ext cx="28289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C00000"/>
                </a:solidFill>
                <a:latin typeface="禹卫书法行书简体&#10;"/>
                <a:ea typeface="禹卫书法行书简体&#10;"/>
                <a:cs typeface="禹卫书法行书简体&#10;"/>
              </a:rPr>
              <a:t>无家别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329988" y="371475"/>
            <a:ext cx="862012" cy="2855913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唐</a:t>
            </a:r>
            <a:r>
              <a:rPr lang="en-US" altLang="zh-CN" sz="44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·</a:t>
            </a:r>
            <a:r>
              <a:rPr lang="zh-CN" altLang="en-US" sz="44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杜甫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-92075" y="1457325"/>
            <a:ext cx="9626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寂寞天宝后，园庐但蒿藜。我里百馀家，世乱各东西。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-92075" y="1885950"/>
            <a:ext cx="9626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存者无消息，死者为尘泥。贱子因阵败，归来寻旧蹊。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-92075" y="2312988"/>
            <a:ext cx="96266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人行见空巷，日瘦气惨凄。但对狐与狸，竖毛怒我啼。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75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9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/>
      <p:bldP spid="19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962</TotalTime>
  <Words>1800</Words>
  <Application>Microsoft Office PowerPoint</Application>
  <PresentationFormat>自定义</PresentationFormat>
  <Paragraphs>108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演示文稿设计模板</vt:lpstr>
      </vt:variant>
      <vt:variant>
        <vt:i4>21</vt:i4>
      </vt:variant>
      <vt:variant>
        <vt:lpstr>幻灯片标题</vt:lpstr>
      </vt:variant>
      <vt:variant>
        <vt:i4>19</vt:i4>
      </vt:variant>
    </vt:vector>
  </HeadingPairs>
  <TitlesOfParts>
    <vt:vector size="66" baseType="lpstr">
      <vt:lpstr>Calibri</vt:lpstr>
      <vt:lpstr>宋体</vt:lpstr>
      <vt:lpstr>Arial</vt:lpstr>
      <vt:lpstr>Calibri Light</vt:lpstr>
      <vt:lpstr>等线</vt:lpstr>
      <vt:lpstr>方正启体简体</vt:lpstr>
      <vt:lpstr>钟齐志莽行书</vt:lpstr>
      <vt:lpstr>德彪钢笔行书字库</vt:lpstr>
      <vt:lpstr>方正大标宋简体</vt:lpstr>
      <vt:lpstr>李旭科书法 v1.4</vt:lpstr>
      <vt:lpstr>方正祥隶简体</vt:lpstr>
      <vt:lpstr>经典行书简</vt:lpstr>
      <vt:lpstr>微软雅黑</vt:lpstr>
      <vt:lpstr>Arial Unicode MS</vt:lpstr>
      <vt:lpstr>方正铁筋隶书繁体</vt:lpstr>
      <vt:lpstr>禹卫书法行书简体
</vt:lpstr>
      <vt:lpstr>华文隶书</vt:lpstr>
      <vt:lpstr>华康俪金黑W8(P)</vt:lpstr>
      <vt:lpstr>仿宋</vt:lpstr>
      <vt:lpstr>楷体</vt:lpstr>
      <vt:lpstr>经典繁毛楷</vt:lpstr>
      <vt:lpstr>华康俪金黑W8</vt:lpstr>
      <vt:lpstr>微软雅黑 Light</vt:lpstr>
      <vt:lpstr>Wingdings</vt:lpstr>
      <vt:lpstr>方正硬笔行书简体</vt:lpstr>
      <vt:lpstr>方正北魏楷书简体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Microsoft</cp:lastModifiedBy>
  <cp:revision>历史备课大师【全免费】</cp:revision>
  <dcterms:created xsi:type="dcterms:W3CDTF">2015-05-05T08:02:14Z</dcterms:created>
  <dcterms:modified xsi:type="dcterms:W3CDTF">2017-07-23T06:16:51Z</dcterms:modified>
</cp:coreProperties>
</file>