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6" r:id="rId12"/>
    <p:sldId id="267" r:id="rId13"/>
    <p:sldId id="268" r:id="rId14"/>
    <p:sldId id="265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课 民族政权的并立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绍兴和议：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、南宋向金称臣；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、淮水至大散关一线以北的土地归金，以南的归宋；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、南宋每年向金纳银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25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万两、绢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25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万匹。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7896" name="Picture 8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3813" y="2276475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Picture 9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4750" y="23495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8" name="Picture 10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5075" y="22098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9" name="Picture 11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0475" y="23622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0" name="Picture 12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2325" y="2276475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1" name="Picture 13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268413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2" name="Picture 14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954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0" name="Picture 22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6813" y="2833688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1" name="Picture 23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3813" y="2960688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2" name="Picture 24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0813" y="3087688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3" name="Picture 25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7813" y="3214688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4" name="Picture 26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4813" y="3341688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5" name="Picture 27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1813" y="3468688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6" name="Picture 28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0" y="36449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7" name="Picture 29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36576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8" name="Picture 30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34290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9" name="Picture 31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8675" y="35814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20" name="Picture 32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2675" y="35052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21" name="Picture 33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5675" y="35052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22" name="Picture 34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2325" y="3500438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23" name="Picture 35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0" y="25654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24" name="Picture 36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24384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25" name="Picture 37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5200" y="4581525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29" name="Picture 41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0" y="4797425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30" name="Picture 42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48006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31" name="Picture 43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47244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32" name="Picture 44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1475" y="46482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33" name="Picture 45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1675" y="47244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34" name="Picture 46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3275" y="46482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35" name="Picture 47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1475" y="4572000"/>
            <a:ext cx="1457325" cy="1190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7942" name="Group 60"/>
          <p:cNvGrpSpPr/>
          <p:nvPr/>
        </p:nvGrpSpPr>
        <p:grpSpPr>
          <a:xfrm>
            <a:off x="2187575" y="1892300"/>
            <a:ext cx="3124200" cy="3124200"/>
            <a:chOff x="768" y="1104"/>
            <a:chExt cx="1584" cy="1584"/>
          </a:xfrm>
        </p:grpSpPr>
        <p:sp>
          <p:nvSpPr>
            <p:cNvPr id="104509" name="Oval 61"/>
            <p:cNvSpPr>
              <a:spLocks noChangeArrowheads="1"/>
            </p:cNvSpPr>
            <p:nvPr/>
          </p:nvSpPr>
          <p:spPr bwMode="auto">
            <a:xfrm>
              <a:off x="768" y="1104"/>
              <a:ext cx="1584" cy="1584"/>
            </a:xfrm>
            <a:prstGeom prst="ellipse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55" name="Line 62"/>
            <p:cNvSpPr/>
            <p:nvPr/>
          </p:nvSpPr>
          <p:spPr>
            <a:xfrm>
              <a:off x="768" y="1920"/>
              <a:ext cx="158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6" name="Line 63"/>
            <p:cNvSpPr/>
            <p:nvPr/>
          </p:nvSpPr>
          <p:spPr>
            <a:xfrm>
              <a:off x="1584" y="1104"/>
              <a:ext cx="0" cy="81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7943" name="Text Box 64"/>
          <p:cNvSpPr txBox="1"/>
          <p:nvPr/>
        </p:nvSpPr>
        <p:spPr>
          <a:xfrm>
            <a:off x="2644775" y="26543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西夏</a:t>
            </a:r>
            <a:endParaRPr lang="zh-CN" altLang="en-US" dirty="0">
              <a:solidFill>
                <a:srgbClr val="FF33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7944" name="Text Box 65"/>
          <p:cNvSpPr txBox="1"/>
          <p:nvPr/>
        </p:nvSpPr>
        <p:spPr>
          <a:xfrm>
            <a:off x="4092575" y="26543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辽</a:t>
            </a:r>
            <a:endParaRPr lang="zh-CN" altLang="en-US" dirty="0">
              <a:solidFill>
                <a:srgbClr val="FF33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7945" name="Text Box 66"/>
          <p:cNvSpPr txBox="1"/>
          <p:nvPr/>
        </p:nvSpPr>
        <p:spPr>
          <a:xfrm>
            <a:off x="3330575" y="39497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北宋</a:t>
            </a:r>
            <a:endParaRPr lang="zh-CN" altLang="en-US" dirty="0">
              <a:solidFill>
                <a:srgbClr val="FF33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37946" name="Group 67"/>
          <p:cNvGrpSpPr/>
          <p:nvPr/>
        </p:nvGrpSpPr>
        <p:grpSpPr>
          <a:xfrm>
            <a:off x="6784975" y="1989138"/>
            <a:ext cx="3124200" cy="3124200"/>
            <a:chOff x="768" y="1104"/>
            <a:chExt cx="1584" cy="1584"/>
          </a:xfrm>
        </p:grpSpPr>
        <p:sp>
          <p:nvSpPr>
            <p:cNvPr id="104516" name="Oval 68"/>
            <p:cNvSpPr>
              <a:spLocks noChangeArrowheads="1"/>
            </p:cNvSpPr>
            <p:nvPr/>
          </p:nvSpPr>
          <p:spPr bwMode="auto">
            <a:xfrm>
              <a:off x="768" y="1104"/>
              <a:ext cx="1584" cy="1584"/>
            </a:xfrm>
            <a:prstGeom prst="ellipse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52" name="Line 69"/>
            <p:cNvSpPr/>
            <p:nvPr/>
          </p:nvSpPr>
          <p:spPr>
            <a:xfrm>
              <a:off x="768" y="1920"/>
              <a:ext cx="158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3" name="Line 70"/>
            <p:cNvSpPr/>
            <p:nvPr/>
          </p:nvSpPr>
          <p:spPr>
            <a:xfrm>
              <a:off x="1584" y="1104"/>
              <a:ext cx="0" cy="816"/>
            </a:xfrm>
            <a:prstGeom prst="line">
              <a:avLst/>
            </a:prstGeom>
            <a:ln w="9525" cap="flat" cmpd="sng">
              <a:solidFill>
                <a:srgbClr val="CC99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7947" name="Text Box 71"/>
          <p:cNvSpPr txBox="1"/>
          <p:nvPr/>
        </p:nvSpPr>
        <p:spPr>
          <a:xfrm>
            <a:off x="7292975" y="28067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solidFill>
                <a:srgbClr val="FF33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7948" name="Text Box 72"/>
          <p:cNvSpPr txBox="1"/>
          <p:nvPr/>
        </p:nvSpPr>
        <p:spPr>
          <a:xfrm>
            <a:off x="8153400" y="2708275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金</a:t>
            </a:r>
            <a:endParaRPr lang="zh-CN" altLang="en-US" dirty="0">
              <a:solidFill>
                <a:srgbClr val="FF33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7949" name="Text Box 73"/>
          <p:cNvSpPr txBox="1"/>
          <p:nvPr/>
        </p:nvSpPr>
        <p:spPr>
          <a:xfrm>
            <a:off x="7902575" y="41021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南宋</a:t>
            </a:r>
            <a:endParaRPr lang="zh-CN" altLang="en-US" dirty="0">
              <a:solidFill>
                <a:srgbClr val="FF33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7950" name="AutoShape 74"/>
          <p:cNvSpPr/>
          <p:nvPr/>
        </p:nvSpPr>
        <p:spPr>
          <a:xfrm>
            <a:off x="5616575" y="3187700"/>
            <a:ext cx="914400" cy="685800"/>
          </a:xfrm>
          <a:prstGeom prst="right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7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7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7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50" grpId="0" animBg="1"/>
      <p:bldP spid="37947" grpId="0"/>
      <p:bldP spid="37948" grpId="0"/>
      <p:bldP spid="379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930" y="-93980"/>
            <a:ext cx="10475595" cy="7045960"/>
          </a:xfrm>
          <a:prstGeom prst="rect">
            <a:avLst/>
          </a:prstGeom>
        </p:spPr>
      </p:pic>
      <p:sp>
        <p:nvSpPr>
          <p:cNvPr id="2" name=" 227"/>
          <p:cNvSpPr/>
          <p:nvPr/>
        </p:nvSpPr>
        <p:spPr>
          <a:xfrm>
            <a:off x="8049895" y="2493645"/>
            <a:ext cx="2616835" cy="955040"/>
          </a:xfrm>
          <a:prstGeom prst="wedgeEllipseCallout">
            <a:avLst>
              <a:gd name="adj1" fmla="val -43007"/>
              <a:gd name="adj2" fmla="val 866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淮水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 227"/>
          <p:cNvSpPr/>
          <p:nvPr/>
        </p:nvSpPr>
        <p:spPr>
          <a:xfrm>
            <a:off x="2943225" y="2406650"/>
            <a:ext cx="2616835" cy="955040"/>
          </a:xfrm>
          <a:prstGeom prst="wedgeEllipseCallout">
            <a:avLst>
              <a:gd name="adj1" fmla="val 71354"/>
              <a:gd name="adj2" fmla="val 986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大散关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0" name="Picture 4" descr="index_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31665"/>
            <a:ext cx="13171170" cy="242633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79942" name="Group 70"/>
          <p:cNvGraphicFramePr>
            <a:graphicFrameLocks noGrp="1"/>
          </p:cNvGraphicFramePr>
          <p:nvPr/>
        </p:nvGraphicFramePr>
        <p:xfrm>
          <a:off x="269240" y="1132205"/>
          <a:ext cx="11957685" cy="5269865"/>
        </p:xfrm>
        <a:graphic>
          <a:graphicData uri="http://schemas.openxmlformats.org/drawingml/2006/table">
            <a:tbl>
              <a:tblPr/>
              <a:tblGrid>
                <a:gridCol w="1086485"/>
                <a:gridCol w="2379980"/>
                <a:gridCol w="1042670"/>
                <a:gridCol w="2374900"/>
                <a:gridCol w="1425575"/>
                <a:gridCol w="3648075"/>
              </a:tblGrid>
              <a:tr h="75374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政权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建国时间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民族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杰出首领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都城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与宋重大事件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353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辽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097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北宋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161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西夏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502" name="Rectangle 46"/>
          <p:cNvSpPr/>
          <p:nvPr/>
        </p:nvSpPr>
        <p:spPr>
          <a:xfrm>
            <a:off x="0" y="4699635"/>
            <a:ext cx="11750675" cy="3657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eaLnBrk="1" hangingPunct="1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76200" y="245110"/>
            <a:ext cx="8382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一、辽、西夏和北宋的并立</a:t>
            </a:r>
            <a:endParaRPr kumimoji="1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2240" y="1842770"/>
            <a:ext cx="2319655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916</a:t>
            </a:r>
            <a:r>
              <a:rPr kumimoji="1" lang="zh-CN" alt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年，建立契丹国</a:t>
            </a:r>
            <a:endParaRPr kumimoji="1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947</a:t>
            </a:r>
            <a:r>
              <a:rPr kumimoji="1" lang="zh-CN" alt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年，称</a:t>
            </a:r>
            <a:r>
              <a:rPr kumimoji="1" lang="zh-CN" altLang="en-US" sz="300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辽</a:t>
            </a:r>
            <a:endParaRPr kumimoji="1" lang="zh-CN" altLang="en-US" sz="3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689350" y="2201545"/>
            <a:ext cx="100711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契丹</a:t>
            </a:r>
            <a:endParaRPr kumimoji="1" lang="zh-CN" altLang="en-US" sz="3000" b="1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87595" y="2182495"/>
            <a:ext cx="219646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耶律阿保机</a:t>
            </a:r>
            <a:endParaRPr kumimoji="1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07885" y="2182495"/>
            <a:ext cx="148717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临潢府</a:t>
            </a:r>
            <a:endParaRPr lang="zh-CN" altLang="en-US" sz="3000"/>
          </a:p>
        </p:txBody>
      </p:sp>
      <p:sp>
        <p:nvSpPr>
          <p:cNvPr id="10" name="文本框 9"/>
          <p:cNvSpPr txBox="1"/>
          <p:nvPr/>
        </p:nvSpPr>
        <p:spPr>
          <a:xfrm>
            <a:off x="8571230" y="1979930"/>
            <a:ext cx="377761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kumimoji="1" lang="zh-CN" altLang="en-US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kumimoji="1" lang="en-US" altLang="zh-CN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986</a:t>
            </a:r>
            <a:r>
              <a:rPr kumimoji="1" lang="zh-CN" altLang="en-US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，岐沟关战役</a:t>
            </a:r>
            <a:endParaRPr kumimoji="1" lang="zh-CN" altLang="en-US" sz="3000" b="1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kumimoji="1" lang="zh-CN" altLang="en-US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kumimoji="1" lang="en-US" altLang="zh-CN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1004</a:t>
            </a:r>
            <a:r>
              <a:rPr kumimoji="1" lang="zh-CN" altLang="en-US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kumimoji="1" lang="en-US" altLang="zh-CN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kumimoji="1" lang="zh-CN" altLang="en-US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澶渊之盟”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86915" y="3913505"/>
            <a:ext cx="10718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8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960</a:t>
            </a:r>
            <a:r>
              <a:rPr kumimoji="1" lang="zh-CN" altLang="en-US" sz="28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年</a:t>
            </a: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81463" y="3913505"/>
            <a:ext cx="54038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汉</a:t>
            </a: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60670" y="3913505"/>
            <a:ext cx="12496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赵匡胤</a:t>
            </a: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84060" y="3671570"/>
            <a:ext cx="1605280" cy="1029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东京</a:t>
            </a:r>
            <a:endParaRPr kumimoji="1" lang="zh-CN" altLang="en-US" sz="2800" smtClean="0">
              <a:ln>
                <a:noFill/>
              </a:ln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（开封）</a:t>
            </a: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98015" y="5386070"/>
            <a:ext cx="12496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sz="28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1038</a:t>
            </a:r>
            <a:r>
              <a:rPr kumimoji="1" lang="zh-CN" altLang="en-US" sz="28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年</a:t>
            </a: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40481" y="5385435"/>
            <a:ext cx="8940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b="0" i="0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党项</a:t>
            </a: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28615" y="5454015"/>
            <a:ext cx="8940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元昊</a:t>
            </a: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84060" y="5269865"/>
            <a:ext cx="1605280" cy="1029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兴庆府</a:t>
            </a:r>
            <a:endParaRPr kumimoji="1" lang="zh-CN" altLang="en-US" sz="2800" smtClean="0">
              <a:ln>
                <a:noFill/>
              </a:ln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（银川）</a:t>
            </a: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71230" y="5454015"/>
            <a:ext cx="377761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1044</a:t>
            </a:r>
            <a:r>
              <a:rPr kumimoji="1" lang="zh-CN" altLang="en-US" sz="3000" b="1" smtClean="0">
                <a:ln>
                  <a:noFill/>
                </a:ln>
                <a:solidFill>
                  <a:schemeClr val="accent2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年，宋夏和议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0" grpId="0" bldLvl="0" animBg="1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1600" y="-125730"/>
            <a:ext cx="6632575" cy="7108825"/>
          </a:xfrm>
          <a:prstGeom prst="rect">
            <a:avLst/>
          </a:prstGeom>
        </p:spPr>
      </p:pic>
      <p:sp>
        <p:nvSpPr>
          <p:cNvPr id="227" name=" 227"/>
          <p:cNvSpPr/>
          <p:nvPr/>
        </p:nvSpPr>
        <p:spPr>
          <a:xfrm>
            <a:off x="8007985" y="27940"/>
            <a:ext cx="4440555" cy="2682240"/>
          </a:xfrm>
          <a:prstGeom prst="wedgeEllipseCallout">
            <a:avLst>
              <a:gd name="adj1" fmla="val -57521"/>
              <a:gd name="adj2" fmla="val 656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986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年，宋辽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岐沟关战役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。宋军大败，转攻为守。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 227"/>
          <p:cNvSpPr/>
          <p:nvPr/>
        </p:nvSpPr>
        <p:spPr>
          <a:xfrm>
            <a:off x="7846060" y="3527425"/>
            <a:ext cx="4440555" cy="2682240"/>
          </a:xfrm>
          <a:prstGeom prst="wedgeEllipseCallout">
            <a:avLst>
              <a:gd name="adj1" fmla="val -68876"/>
              <a:gd name="adj2" fmla="val -321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1004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年，宋辽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澶渊之盟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澶渊之盟：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内容：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76805" y="1873250"/>
            <a:ext cx="786384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双方结为兄弟之邦，互不用兵。宋每年送给辽绢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20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万匹，银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万两。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1600" y="-125730"/>
            <a:ext cx="6632575" cy="7108825"/>
          </a:xfrm>
          <a:prstGeom prst="rect">
            <a:avLst/>
          </a:prstGeom>
        </p:spPr>
      </p:pic>
      <p:sp>
        <p:nvSpPr>
          <p:cNvPr id="227" name=" 227"/>
          <p:cNvSpPr/>
          <p:nvPr/>
        </p:nvSpPr>
        <p:spPr>
          <a:xfrm>
            <a:off x="8007985" y="27940"/>
            <a:ext cx="4440555" cy="2682240"/>
          </a:xfrm>
          <a:prstGeom prst="wedgeEllipseCallout">
            <a:avLst>
              <a:gd name="adj1" fmla="val -57521"/>
              <a:gd name="adj2" fmla="val 6569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986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年，宋辽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岐沟关战役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。宋军大败，转攻为守。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 227"/>
          <p:cNvSpPr/>
          <p:nvPr/>
        </p:nvSpPr>
        <p:spPr>
          <a:xfrm>
            <a:off x="7846060" y="3527425"/>
            <a:ext cx="4440555" cy="2682240"/>
          </a:xfrm>
          <a:prstGeom prst="wedgeEllipseCallout">
            <a:avLst>
              <a:gd name="adj1" fmla="val -68876"/>
              <a:gd name="adj2" fmla="val -321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1004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年，宋辽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澶渊之盟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 227"/>
          <p:cNvSpPr/>
          <p:nvPr/>
        </p:nvSpPr>
        <p:spPr>
          <a:xfrm>
            <a:off x="-114300" y="1092835"/>
            <a:ext cx="4440555" cy="2682240"/>
          </a:xfrm>
          <a:prstGeom prst="wedgeEllipseCallout">
            <a:avLst>
              <a:gd name="adj1" fmla="val 75239"/>
              <a:gd name="adj2" fmla="val 4902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1044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年，宋夏和议。设立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榷场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宋夏和议：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内容：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76805" y="1873250"/>
            <a:ext cx="891476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、宋每年赐给西夏大量的银、茶、绮、绢。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6805" y="3012440"/>
            <a:ext cx="827849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、双方在交界地带设置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榷场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金和南宋的建立：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79942" name="Group 70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1152505" cy="4131310"/>
        </p:xfrm>
        <a:graphic>
          <a:graphicData uri="http://schemas.openxmlformats.org/drawingml/2006/table">
            <a:tbl>
              <a:tblPr/>
              <a:tblGrid>
                <a:gridCol w="955675"/>
                <a:gridCol w="2092960"/>
                <a:gridCol w="916940"/>
                <a:gridCol w="2214245"/>
                <a:gridCol w="1127760"/>
                <a:gridCol w="3844925"/>
              </a:tblGrid>
              <a:tr h="75374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政权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建国时间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民族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杰出首领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都城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重大事件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353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金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097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南宋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644015" y="3396615"/>
            <a:ext cx="23196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1115</a:t>
            </a:r>
            <a:r>
              <a:rPr kumimoji="1" lang="zh-CN" alt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年 </a:t>
            </a:r>
            <a:endParaRPr kumimoji="1" lang="zh-CN" altLang="en-US" sz="3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08020" y="3396615"/>
            <a:ext cx="23196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3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女真</a:t>
            </a:r>
            <a:endParaRPr kumimoji="1" lang="zh-CN" altLang="en-US" sz="3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10125" y="3396615"/>
            <a:ext cx="23196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3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完颜阿骨打</a:t>
            </a:r>
            <a:endParaRPr kumimoji="1" lang="zh-CN" altLang="en-US" sz="3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129780" y="3396615"/>
            <a:ext cx="108458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会宁</a:t>
            </a:r>
            <a:endParaRPr lang="zh-CN" altLang="en-US" sz="3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2930" y="3020060"/>
            <a:ext cx="311086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000">
                <a:latin typeface="黑体" panose="02010609060101010101" charset="-122"/>
                <a:ea typeface="黑体" panose="02010609060101010101" charset="-122"/>
              </a:rPr>
              <a:t>1125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年，灭</a:t>
            </a:r>
            <a:r>
              <a:rPr lang="zh-CN" altLang="en-US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辽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14360" y="3616960"/>
            <a:ext cx="355346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000">
                <a:latin typeface="黑体" panose="02010609060101010101" charset="-122"/>
                <a:ea typeface="黑体" panose="02010609060101010101" charset="-122"/>
              </a:rPr>
              <a:t>1127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年，灭</a:t>
            </a:r>
            <a:r>
              <a:rPr lang="zh-CN" altLang="en-US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北宋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44015" y="4994910"/>
            <a:ext cx="231965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1127</a:t>
            </a:r>
            <a:r>
              <a:rPr kumimoji="1" lang="zh-CN" alt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年 </a:t>
            </a:r>
            <a:endParaRPr kumimoji="1" lang="zh-CN" altLang="en-US" sz="3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87140" y="4984115"/>
            <a:ext cx="116205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汉族   </a:t>
            </a:r>
            <a:endParaRPr kumimoji="1" lang="zh-CN" altLang="en-US" sz="3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683760" y="4709795"/>
            <a:ext cx="231965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3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宋高宗 </a:t>
            </a:r>
            <a:endParaRPr kumimoji="1" lang="zh-CN" altLang="en-US" sz="3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3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赵构</a:t>
            </a:r>
            <a:endParaRPr kumimoji="1" lang="zh-CN" altLang="en-US" sz="3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907530" y="4720590"/>
            <a:ext cx="137350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300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临安</a:t>
            </a:r>
            <a:endParaRPr kumimoji="1" lang="zh-CN" altLang="en-US" sz="300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今</a:t>
            </a:r>
            <a:r>
              <a:rPr kumimoji="1" lang="zh-CN" altLang="en-US" sz="300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杭州</a:t>
            </a:r>
            <a:r>
              <a:rPr kumimoji="1" lang="zh-CN" altLang="en-US" sz="300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kumimoji="1" lang="zh-CN" altLang="en-US" sz="30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233410" y="4692015"/>
            <a:ext cx="355346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岳飞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抗金；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04835" y="5240655"/>
            <a:ext cx="355346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、宋金和议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辽、宋的灭亡：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1125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年，金军灭辽；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1127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，金军攻下东京，北宋灭亡。（靖康之耻）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宋金大事记：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978515" cy="4351655"/>
          </a:xfrm>
        </p:spPr>
        <p:txBody>
          <a:bodyPr/>
          <a:p>
            <a:pPr marL="0" indent="0"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1127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年，金灭北宋；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赵构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（宋高宗）在应天府建立南宋；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、宋高宗启用抗战派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李纲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宗泽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抗金；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、南宋定都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临安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，金军南下；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岳飞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抗金，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郾城大战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宋高宗、秦桧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莫须有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的罪名杀害岳飞；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1141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年，宋金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绍兴和议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</Words>
  <Application>WPS 演示</Application>
  <PresentationFormat>宽屏</PresentationFormat>
  <Paragraphs>170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黑体</vt:lpstr>
      <vt:lpstr>Times New Roman</vt:lpstr>
      <vt:lpstr>楷体_GB2312</vt:lpstr>
      <vt:lpstr>Calibri</vt:lpstr>
      <vt:lpstr>微软雅黑</vt:lpstr>
      <vt:lpstr>Calibri Light</vt:lpstr>
      <vt:lpstr>新宋体</vt:lpstr>
      <vt:lpstr>Office 主题</vt:lpstr>
      <vt:lpstr>第7课 民族政权的并立</vt:lpstr>
      <vt:lpstr>PowerPoint 演示文稿</vt:lpstr>
      <vt:lpstr>PowerPoint 演示文稿</vt:lpstr>
      <vt:lpstr>澶渊之盟：</vt:lpstr>
      <vt:lpstr>PowerPoint 演示文稿</vt:lpstr>
      <vt:lpstr>宋夏和议：</vt:lpstr>
      <vt:lpstr>金和南宋的建立：</vt:lpstr>
      <vt:lpstr>辽、宋的灭亡：</vt:lpstr>
      <vt:lpstr>宋金大事记：</vt:lpstr>
      <vt:lpstr>绍兴和议：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Administrator</cp:lastModifiedBy>
  <cp:revision>历史备课大师【全免费】</cp:revision>
  <dcterms:created xsi:type="dcterms:W3CDTF">2017-03-15T02:16:00Z</dcterms:created>
  <dcterms:modified xsi:type="dcterms:W3CDTF">2017-03-22T03:01:06Z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