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1" r:id="rId7"/>
    <p:sldId id="261" r:id="rId8"/>
    <p:sldId id="272" r:id="rId9"/>
    <p:sldId id="262" r:id="rId10"/>
    <p:sldId id="264" r:id="rId11"/>
    <p:sldId id="265" r:id="rId12"/>
    <p:sldId id="266" r:id="rId13"/>
    <p:sldId id="276" r:id="rId14"/>
    <p:sldId id="273" r:id="rId15"/>
    <p:sldId id="275" r:id="rId16"/>
    <p:sldId id="274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7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3D0CE79-49FB-443D-BEF8-6B709DE8FD0C}" type="datetimeFigureOut">
              <a:rPr lang="zh-CN" altLang="en-US"/>
              <a:pPr/>
              <a:t>2017/3/14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D1C986-37D8-4B80-B9B6-32A770BBC057}" type="slidenum">
              <a:rPr lang="zh-CN" altLang="en-US"/>
              <a:pPr/>
              <a:t>‹#›</a:t>
            </a:fld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674688" y="2708275"/>
            <a:ext cx="7810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40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第六单元  宋元时期</a:t>
            </a: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443038" y="3554413"/>
            <a:ext cx="6280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40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  <a:sym typeface="Arial" pitchFamily="34" charset="0"/>
              </a:rPr>
              <a:t>第</a:t>
            </a:r>
            <a:r>
              <a:rPr lang="en-US" altLang="zh-CN" sz="40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  <a:sym typeface="Arial" pitchFamily="34" charset="0"/>
              </a:rPr>
              <a:t>8</a:t>
            </a:r>
            <a:r>
              <a:rPr lang="zh-CN" altLang="en-US" sz="40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  <a:sym typeface="Arial" pitchFamily="34" charset="0"/>
              </a:rPr>
              <a:t>课 宋代南方经济的发展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36825" y="5813425"/>
            <a:ext cx="4305300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  <a:buFontTx/>
              <a:buNone/>
              <a:defRPr/>
            </a:pPr>
            <a:r>
              <a:rPr lang="zh-CN" altLang="en-US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泉州港出土的宋代海船</a:t>
            </a:r>
          </a:p>
        </p:txBody>
      </p:sp>
      <p:pic>
        <p:nvPicPr>
          <p:cNvPr id="4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24063"/>
            <a:ext cx="9144000" cy="373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99"/>
          <p:cNvSpPr txBox="1">
            <a:spLocks noChangeArrowheads="1"/>
          </p:cNvSpPr>
          <p:nvPr/>
        </p:nvSpPr>
        <p:spPr bwMode="auto">
          <a:xfrm>
            <a:off x="357158" y="285728"/>
            <a:ext cx="52864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②造船业：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江船、海船、车船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2095500"/>
            <a:ext cx="6367463" cy="423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3"/>
          <p:cNvSpPr>
            <a:spLocks noChangeArrowheads="1"/>
          </p:cNvSpPr>
          <p:nvPr/>
        </p:nvSpPr>
        <p:spPr bwMode="auto">
          <a:xfrm>
            <a:off x="4198916" y="6489700"/>
            <a:ext cx="11080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0">
                <a:latin typeface="Calibri" pitchFamily="34" charset="0"/>
              </a:rPr>
              <a:t>宋代沉船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>
            <a:spLocks noChangeArrowheads="1"/>
          </p:cNvSpPr>
          <p:nvPr/>
        </p:nvSpPr>
        <p:spPr bwMode="auto">
          <a:xfrm>
            <a:off x="357158" y="285728"/>
            <a:ext cx="528641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③纺织业：丝织业  江浙</a:t>
            </a:r>
            <a:endParaRPr lang="en-US" altLang="zh-CN" sz="2800" b="1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     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棉纺织业在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南方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兴起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" name="Picture 5" descr="pic_18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8775" y="3063875"/>
            <a:ext cx="8475663" cy="314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3370263" y="6281738"/>
            <a:ext cx="1779587" cy="366712"/>
          </a:xfrm>
          <a:prstGeom prst="rect">
            <a:avLst/>
          </a:prstGeom>
          <a:solidFill>
            <a:srgbClr val="FFCC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>
                <a:latin typeface="Calibri" pitchFamily="34" charset="0"/>
                <a:ea typeface="黑体" pitchFamily="49" charset="-122"/>
              </a:rPr>
              <a:t>《</a:t>
            </a:r>
            <a:r>
              <a:rPr lang="zh-CN" altLang="en-US">
                <a:latin typeface="Calibri" pitchFamily="34" charset="0"/>
                <a:ea typeface="黑体" pitchFamily="49" charset="-122"/>
              </a:rPr>
              <a:t>纺车图卷</a:t>
            </a:r>
            <a:r>
              <a:rPr lang="en-US" altLang="zh-CN">
                <a:latin typeface="Calibri" pitchFamily="34" charset="0"/>
                <a:ea typeface="黑体" pitchFamily="49" charset="-122"/>
              </a:rPr>
              <a:t>》</a:t>
            </a:r>
          </a:p>
        </p:txBody>
      </p:sp>
      <p:pic>
        <p:nvPicPr>
          <p:cNvPr id="5" name="Picture 2" descr="F:\yingying\作品集\Desktop\W020111021351923966444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965325"/>
            <a:ext cx="4770437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5181569" y="1514475"/>
            <a:ext cx="3090863" cy="6445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49" charset="-122"/>
                <a:ea typeface="+mj-ea"/>
                <a:cs typeface="+mj-cs"/>
              </a:rPr>
              <a:t>名冠天下的蜀锦</a:t>
            </a:r>
          </a:p>
        </p:txBody>
      </p:sp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5181569" y="1965325"/>
            <a:ext cx="3455988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蜀锦系纯真丝织品，质地柔软，色彩艳丽、品种多样、牢固耐用，是一种具有两千多年历史的丝织品。它与南京的云锦、苏州的宋锦、广西的壮锦一起，并称为中国的四大名锦。</a:t>
            </a:r>
          </a:p>
        </p:txBody>
      </p:sp>
      <p:sp>
        <p:nvSpPr>
          <p:cNvPr id="8" name="标题 3"/>
          <p:cNvSpPr txBox="1"/>
          <p:nvPr/>
        </p:nvSpPr>
        <p:spPr bwMode="auto">
          <a:xfrm>
            <a:off x="1433482" y="1316038"/>
            <a:ext cx="2530475" cy="6492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cap="flat" algn="ctr">
            <a:solidFill>
              <a:schemeClr val="tx1"/>
            </a:solidFill>
            <a:round/>
            <a:headEnd type="none" w="med" len="med"/>
            <a:tailEnd type="none" w="med" len="med"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3200" dirty="0" smtClean="0">
                <a:latin typeface="黑体" panose="02010609060101010101" pitchFamily="49" charset="-122"/>
              </a:rPr>
              <a:t>纺织业欣赏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6" grpId="1"/>
      <p:bldP spid="7" grpId="0"/>
      <p:bldP spid="7" grpId="1"/>
      <p:bldP spid="8" grpId="0" animBg="1"/>
      <p:bldP spid="8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>
            <a:spLocks noChangeArrowheads="1"/>
          </p:cNvSpPr>
          <p:nvPr/>
        </p:nvSpPr>
        <p:spPr bwMode="auto">
          <a:xfrm>
            <a:off x="0" y="0"/>
            <a:ext cx="335755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三、经济重心南移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Rectangle 2"/>
          <p:cNvSpPr txBox="1">
            <a:spLocks/>
          </p:cNvSpPr>
          <p:nvPr/>
        </p:nvSpPr>
        <p:spPr bwMode="auto">
          <a:xfrm>
            <a:off x="0" y="541361"/>
            <a:ext cx="4286248" cy="458747"/>
          </a:xfrm>
          <a:prstGeom prst="rect">
            <a:avLst/>
          </a:prstGeom>
          <a:solidFill>
            <a:srgbClr val="FFCC00"/>
          </a:solidFill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楷体" pitchFamily="49" charset="-122"/>
                <a:cs typeface="+mj-cs"/>
              </a:rPr>
              <a:t>经济南移的四个阶段：</a:t>
            </a:r>
          </a:p>
        </p:txBody>
      </p:sp>
      <p:sp>
        <p:nvSpPr>
          <p:cNvPr id="4" name="Rectangle 3"/>
          <p:cNvSpPr txBox="1">
            <a:spLocks/>
          </p:cNvSpPr>
          <p:nvPr/>
        </p:nvSpPr>
        <p:spPr>
          <a:xfrm>
            <a:off x="285720" y="1071546"/>
            <a:ext cx="8858280" cy="21431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1</a:t>
            </a:r>
            <a:r>
              <a:rPr lang="en-US" altLang="zh-CN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.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进入经济开发时期       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——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东汉末年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2</a:t>
            </a:r>
            <a:r>
              <a:rPr lang="en-US" altLang="zh-CN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.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形成江南基本经济区时期 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——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隋统一时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3.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完成重心转移时期       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——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安史之乱后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南方超过北方，经济重心南移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完成</a:t>
            </a:r>
            <a:r>
              <a:rPr lang="en-US" altLang="zh-CN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两宋时期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。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Rectangle 4"/>
          <p:cNvSpPr>
            <a:spLocks/>
          </p:cNvSpPr>
          <p:nvPr/>
        </p:nvSpPr>
        <p:spPr bwMode="auto">
          <a:xfrm>
            <a:off x="428596" y="3571876"/>
            <a:ext cx="7967663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/>
          <a:lstStyle/>
          <a:p>
            <a:pPr marL="90488" indent="-90488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itchFamily="34" charset="0"/>
              <a:buChar char=" "/>
            </a:pPr>
            <a:r>
              <a:rPr lang="zh-CN" altLang="en-US" sz="2800" dirty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说说：两宋时经济重心南移已经完的</a:t>
            </a:r>
            <a:r>
              <a:rPr lang="zh-CN" altLang="en-US" sz="2800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原因。</a:t>
            </a:r>
            <a:endParaRPr lang="zh-CN" altLang="en-US" sz="2800" dirty="0">
              <a:solidFill>
                <a:srgbClr val="000099"/>
              </a:solidFill>
              <a:latin typeface="楷体" pitchFamily="49" charset="-122"/>
              <a:ea typeface="楷体" pitchFamily="49" charset="-122"/>
            </a:endParaRPr>
          </a:p>
          <a:p>
            <a:pPr marL="90488" indent="-90488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itchFamily="34" charset="0"/>
              <a:buChar char=" "/>
            </a:pP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南方</a:t>
            </a: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在人口增长、农业、手工业、海外贸易的发展及税收在全国的比重都超过北方。</a:t>
            </a:r>
            <a:endParaRPr lang="zh-CN" altLang="en-US" sz="2800" b="0" dirty="0">
              <a:solidFill>
                <a:srgbClr val="40404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 Box 18"/>
          <p:cNvSpPr txBox="1">
            <a:spLocks noChangeArrowheads="1"/>
          </p:cNvSpPr>
          <p:nvPr/>
        </p:nvSpPr>
        <p:spPr bwMode="auto">
          <a:xfrm>
            <a:off x="357158" y="5572140"/>
            <a:ext cx="7862911" cy="584775"/>
          </a:xfrm>
          <a:prstGeom prst="rect">
            <a:avLst/>
          </a:prstGeom>
          <a:solidFill>
            <a:srgbClr val="FFFF00"/>
          </a:solidFill>
          <a:ln w="38100" cmpd="sng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“</a:t>
            </a:r>
            <a:r>
              <a:rPr lang="zh-CN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国家根本，仰给东南。</a:t>
            </a:r>
            <a:r>
              <a:rPr lang="zh-CN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” </a:t>
            </a:r>
            <a:r>
              <a:rPr lang="zh-CN" altLang="zh-CN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——《</a:t>
            </a:r>
            <a:r>
              <a:rPr lang="zh-CN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宋史</a:t>
            </a:r>
            <a:r>
              <a:rPr lang="zh-CN" altLang="zh-CN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》</a:t>
            </a:r>
            <a:endParaRPr lang="zh-CN" altLang="zh-CN" sz="32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6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91" name="AutoShape 99"/>
          <p:cNvSpPr>
            <a:spLocks noChangeArrowheads="1"/>
          </p:cNvSpPr>
          <p:nvPr/>
        </p:nvSpPr>
        <p:spPr bwMode="auto">
          <a:xfrm>
            <a:off x="2362200" y="3276600"/>
            <a:ext cx="762000" cy="152400"/>
          </a:xfrm>
          <a:prstGeom prst="rightArrow">
            <a:avLst>
              <a:gd name="adj1" fmla="val 50000"/>
              <a:gd name="adj2" fmla="val 1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黑体" pitchFamily="49" charset="-122"/>
            </a:endParaRPr>
          </a:p>
        </p:txBody>
      </p:sp>
      <p:sp>
        <p:nvSpPr>
          <p:cNvPr id="59492" name="AutoShape 100"/>
          <p:cNvSpPr>
            <a:spLocks noChangeArrowheads="1"/>
          </p:cNvSpPr>
          <p:nvPr/>
        </p:nvSpPr>
        <p:spPr bwMode="auto">
          <a:xfrm>
            <a:off x="5791200" y="3276600"/>
            <a:ext cx="762000" cy="152400"/>
          </a:xfrm>
          <a:prstGeom prst="rightArrow">
            <a:avLst>
              <a:gd name="adj1" fmla="val 50000"/>
              <a:gd name="adj2" fmla="val 1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黑体" pitchFamily="49" charset="-122"/>
            </a:endParaRPr>
          </a:p>
        </p:txBody>
      </p:sp>
      <p:sp>
        <p:nvSpPr>
          <p:cNvPr id="10259" name="Text Box 101"/>
          <p:cNvSpPr txBox="1">
            <a:spLocks noChangeArrowheads="1"/>
          </p:cNvSpPr>
          <p:nvPr/>
        </p:nvSpPr>
        <p:spPr bwMode="auto">
          <a:xfrm>
            <a:off x="776288" y="4953000"/>
            <a:ext cx="1219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东汉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9494" name="Text Box 102"/>
          <p:cNvSpPr txBox="1">
            <a:spLocks noChangeArrowheads="1"/>
          </p:cNvSpPr>
          <p:nvPr/>
        </p:nvSpPr>
        <p:spPr bwMode="auto">
          <a:xfrm>
            <a:off x="4114800" y="4953000"/>
            <a:ext cx="1143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 smtClean="0">
                <a:ea typeface="黑体" pitchFamily="49" charset="-122"/>
              </a:rPr>
              <a:t>隋</a:t>
            </a:r>
            <a:endParaRPr lang="zh-CN" altLang="en-US" sz="3600" dirty="0">
              <a:ea typeface="黑体" pitchFamily="49" charset="-122"/>
            </a:endParaRPr>
          </a:p>
        </p:txBody>
      </p:sp>
      <p:sp>
        <p:nvSpPr>
          <p:cNvPr id="59495" name="Text Box 103"/>
          <p:cNvSpPr txBox="1">
            <a:spLocks noChangeArrowheads="1"/>
          </p:cNvSpPr>
          <p:nvPr/>
        </p:nvSpPr>
        <p:spPr bwMode="auto">
          <a:xfrm>
            <a:off x="7239000" y="4953000"/>
            <a:ext cx="1219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宋代</a:t>
            </a:r>
          </a:p>
        </p:txBody>
      </p:sp>
      <p:sp>
        <p:nvSpPr>
          <p:cNvPr id="59496" name="AutoShape 104"/>
          <p:cNvSpPr>
            <a:spLocks noChangeArrowheads="1"/>
          </p:cNvSpPr>
          <p:nvPr/>
        </p:nvSpPr>
        <p:spPr bwMode="auto">
          <a:xfrm>
            <a:off x="2438400" y="5257800"/>
            <a:ext cx="762000" cy="152400"/>
          </a:xfrm>
          <a:prstGeom prst="rightArrow">
            <a:avLst>
              <a:gd name="adj1" fmla="val 50000"/>
              <a:gd name="adj2" fmla="val 1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黑体" pitchFamily="49" charset="-122"/>
            </a:endParaRPr>
          </a:p>
        </p:txBody>
      </p:sp>
      <p:sp>
        <p:nvSpPr>
          <p:cNvPr id="59497" name="AutoShape 105"/>
          <p:cNvSpPr>
            <a:spLocks noChangeArrowheads="1"/>
          </p:cNvSpPr>
          <p:nvPr/>
        </p:nvSpPr>
        <p:spPr bwMode="auto">
          <a:xfrm>
            <a:off x="5867400" y="5257800"/>
            <a:ext cx="762000" cy="152400"/>
          </a:xfrm>
          <a:prstGeom prst="rightArrow">
            <a:avLst>
              <a:gd name="adj1" fmla="val 50000"/>
              <a:gd name="adj2" fmla="val 1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黑体" pitchFamily="49" charset="-122"/>
            </a:endParaRPr>
          </a:p>
        </p:txBody>
      </p:sp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6792913" y="1828800"/>
            <a:ext cx="1893887" cy="2286000"/>
            <a:chOff x="6792913" y="1828800"/>
            <a:chExt cx="1893887" cy="2286000"/>
          </a:xfrm>
        </p:grpSpPr>
        <p:sp>
          <p:nvSpPr>
            <p:cNvPr id="29705" name="Line 84"/>
            <p:cNvSpPr>
              <a:spLocks noChangeShapeType="1"/>
            </p:cNvSpPr>
            <p:nvPr/>
          </p:nvSpPr>
          <p:spPr bwMode="auto">
            <a:xfrm flipV="1">
              <a:off x="6934200" y="1828800"/>
              <a:ext cx="0" cy="304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6" name="Line 86"/>
            <p:cNvSpPr>
              <a:spLocks noChangeShapeType="1"/>
            </p:cNvSpPr>
            <p:nvPr/>
          </p:nvSpPr>
          <p:spPr bwMode="auto">
            <a:xfrm flipV="1">
              <a:off x="8382000" y="2438400"/>
              <a:ext cx="0" cy="304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" name="组合 3"/>
            <p:cNvGrpSpPr>
              <a:grpSpLocks/>
            </p:cNvGrpSpPr>
            <p:nvPr/>
          </p:nvGrpSpPr>
          <p:grpSpPr bwMode="auto">
            <a:xfrm>
              <a:off x="6792913" y="1828800"/>
              <a:ext cx="1893887" cy="2286000"/>
              <a:chOff x="6792913" y="1828800"/>
              <a:chExt cx="1893887" cy="2286000"/>
            </a:xfrm>
          </p:grpSpPr>
          <p:sp>
            <p:nvSpPr>
              <p:cNvPr id="29708" name="Line 87"/>
              <p:cNvSpPr>
                <a:spLocks noChangeShapeType="1"/>
              </p:cNvSpPr>
              <p:nvPr/>
            </p:nvSpPr>
            <p:spPr bwMode="auto">
              <a:xfrm>
                <a:off x="6934200" y="1828800"/>
                <a:ext cx="1447800" cy="609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09" name="Line 92"/>
              <p:cNvSpPr>
                <a:spLocks noChangeShapeType="1"/>
              </p:cNvSpPr>
              <p:nvPr/>
            </p:nvSpPr>
            <p:spPr bwMode="auto">
              <a:xfrm>
                <a:off x="7696200" y="2133600"/>
                <a:ext cx="0" cy="19812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10" name="Line 93"/>
              <p:cNvSpPr>
                <a:spLocks noChangeShapeType="1"/>
              </p:cNvSpPr>
              <p:nvPr/>
            </p:nvSpPr>
            <p:spPr bwMode="auto">
              <a:xfrm>
                <a:off x="7467600" y="4114800"/>
                <a:ext cx="5334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11" name="流程图: 多文档 30"/>
              <p:cNvSpPr>
                <a:spLocks noChangeArrowheads="1"/>
              </p:cNvSpPr>
              <p:nvPr/>
            </p:nvSpPr>
            <p:spPr bwMode="auto">
              <a:xfrm>
                <a:off x="6792913" y="2184400"/>
                <a:ext cx="609600" cy="1008063"/>
              </a:xfrm>
              <a:prstGeom prst="flowChartMultidocumen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>
                <a:prstShdw prst="shdw13" dist="53882" dir="13500000">
                  <a:schemeClr val="bg2">
                    <a:alpha val="50000"/>
                  </a:schemeClr>
                </a:prstShdw>
              </a:effectLst>
            </p:spPr>
            <p:txBody>
              <a:bodyPr/>
              <a:lstStyle/>
              <a:p>
                <a:pPr>
                  <a:spcBef>
                    <a:spcPct val="20000"/>
                  </a:spcBef>
                  <a:buClr>
                    <a:srgbClr val="B2935C"/>
                  </a:buClr>
                  <a:buSzPct val="80000"/>
                </a:pPr>
                <a:r>
                  <a:rPr lang="zh-CN" altLang="en-US" sz="2800" b="1">
                    <a:solidFill>
                      <a:srgbClr val="000000"/>
                    </a:solidFill>
                    <a:latin typeface="Times New Roman" pitchFamily="18" charset="0"/>
                    <a:ea typeface="黑体" pitchFamily="49" charset="-122"/>
                  </a:rPr>
                  <a:t>北</a:t>
                </a:r>
              </a:p>
            </p:txBody>
          </p:sp>
          <p:sp>
            <p:nvSpPr>
              <p:cNvPr id="29712" name="流程图: 多文档 31"/>
              <p:cNvSpPr>
                <a:spLocks noChangeArrowheads="1"/>
              </p:cNvSpPr>
              <p:nvPr/>
            </p:nvSpPr>
            <p:spPr bwMode="auto">
              <a:xfrm>
                <a:off x="8077200" y="2708275"/>
                <a:ext cx="609600" cy="1008063"/>
              </a:xfrm>
              <a:prstGeom prst="flowChartMultidocumen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>
                <a:prstShdw prst="shdw13" dist="53882" dir="13500000">
                  <a:schemeClr val="bg2">
                    <a:alpha val="50000"/>
                  </a:schemeClr>
                </a:prstShdw>
              </a:effectLst>
            </p:spPr>
            <p:txBody>
              <a:bodyPr/>
              <a:lstStyle/>
              <a:p>
                <a:pPr>
                  <a:spcBef>
                    <a:spcPct val="20000"/>
                  </a:spcBef>
                  <a:buClr>
                    <a:srgbClr val="B2935C"/>
                  </a:buClr>
                  <a:buSzPct val="80000"/>
                </a:pPr>
                <a:r>
                  <a:rPr lang="zh-CN" altLang="en-US" sz="2800" b="1">
                    <a:solidFill>
                      <a:srgbClr val="000000"/>
                    </a:solidFill>
                    <a:latin typeface="Times New Roman" pitchFamily="18" charset="0"/>
                    <a:ea typeface="黑体" pitchFamily="49" charset="-122"/>
                  </a:rPr>
                  <a:t>南</a:t>
                </a:r>
              </a:p>
            </p:txBody>
          </p:sp>
        </p:grpSp>
      </p:grpSp>
      <p:grpSp>
        <p:nvGrpSpPr>
          <p:cNvPr id="4" name="组合 4"/>
          <p:cNvGrpSpPr>
            <a:grpSpLocks/>
          </p:cNvGrpSpPr>
          <p:nvPr/>
        </p:nvGrpSpPr>
        <p:grpSpPr bwMode="auto">
          <a:xfrm>
            <a:off x="3505200" y="2209800"/>
            <a:ext cx="2286000" cy="1905000"/>
            <a:chOff x="3505200" y="2209800"/>
            <a:chExt cx="2286000" cy="1905000"/>
          </a:xfrm>
        </p:grpSpPr>
        <p:sp>
          <p:nvSpPr>
            <p:cNvPr id="29714" name="Line 72"/>
            <p:cNvSpPr>
              <a:spLocks noChangeShapeType="1"/>
            </p:cNvSpPr>
            <p:nvPr/>
          </p:nvSpPr>
          <p:spPr bwMode="auto">
            <a:xfrm flipV="1">
              <a:off x="3733800" y="2209800"/>
              <a:ext cx="0" cy="304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5" name="Line 74"/>
            <p:cNvSpPr>
              <a:spLocks noChangeShapeType="1"/>
            </p:cNvSpPr>
            <p:nvPr/>
          </p:nvSpPr>
          <p:spPr bwMode="auto">
            <a:xfrm>
              <a:off x="5486400" y="2209800"/>
              <a:ext cx="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" name="组合 2"/>
            <p:cNvGrpSpPr>
              <a:grpSpLocks/>
            </p:cNvGrpSpPr>
            <p:nvPr/>
          </p:nvGrpSpPr>
          <p:grpSpPr bwMode="auto">
            <a:xfrm>
              <a:off x="3505200" y="2209800"/>
              <a:ext cx="2286000" cy="1905000"/>
              <a:chOff x="3505200" y="2209800"/>
              <a:chExt cx="2286000" cy="1905000"/>
            </a:xfrm>
          </p:grpSpPr>
          <p:sp>
            <p:nvSpPr>
              <p:cNvPr id="29717" name="Line 73"/>
              <p:cNvSpPr>
                <a:spLocks noChangeShapeType="1"/>
              </p:cNvSpPr>
              <p:nvPr/>
            </p:nvSpPr>
            <p:spPr bwMode="auto">
              <a:xfrm>
                <a:off x="3733800" y="2209800"/>
                <a:ext cx="17526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18" name="Line 76"/>
              <p:cNvSpPr>
                <a:spLocks noChangeShapeType="1"/>
              </p:cNvSpPr>
              <p:nvPr/>
            </p:nvSpPr>
            <p:spPr bwMode="auto">
              <a:xfrm>
                <a:off x="4648200" y="2209800"/>
                <a:ext cx="0" cy="19050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19" name="Line 78"/>
              <p:cNvSpPr>
                <a:spLocks noChangeShapeType="1"/>
              </p:cNvSpPr>
              <p:nvPr/>
            </p:nvSpPr>
            <p:spPr bwMode="auto">
              <a:xfrm>
                <a:off x="4419600" y="4114800"/>
                <a:ext cx="4572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20" name="流程图: 多文档 32"/>
              <p:cNvSpPr>
                <a:spLocks noChangeArrowheads="1"/>
              </p:cNvSpPr>
              <p:nvPr/>
            </p:nvSpPr>
            <p:spPr bwMode="auto">
              <a:xfrm>
                <a:off x="5181600" y="2511425"/>
                <a:ext cx="609600" cy="1008063"/>
              </a:xfrm>
              <a:prstGeom prst="flowChartMultidocumen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>
                <a:prstShdw prst="shdw13" dist="53882" dir="13500000">
                  <a:schemeClr val="bg2">
                    <a:alpha val="50000"/>
                  </a:schemeClr>
                </a:prstShdw>
              </a:effectLst>
            </p:spPr>
            <p:txBody>
              <a:bodyPr/>
              <a:lstStyle/>
              <a:p>
                <a:pPr>
                  <a:spcBef>
                    <a:spcPct val="20000"/>
                  </a:spcBef>
                  <a:buClr>
                    <a:srgbClr val="B2935C"/>
                  </a:buClr>
                  <a:buSzPct val="80000"/>
                </a:pPr>
                <a:r>
                  <a:rPr lang="zh-CN" altLang="en-US" sz="2800" b="1">
                    <a:solidFill>
                      <a:srgbClr val="000000"/>
                    </a:solidFill>
                    <a:latin typeface="Times New Roman" pitchFamily="18" charset="0"/>
                    <a:ea typeface="黑体" pitchFamily="49" charset="-122"/>
                  </a:rPr>
                  <a:t>南</a:t>
                </a:r>
              </a:p>
            </p:txBody>
          </p:sp>
          <p:sp>
            <p:nvSpPr>
              <p:cNvPr id="29721" name="流程图: 多文档 33"/>
              <p:cNvSpPr>
                <a:spLocks noChangeArrowheads="1"/>
              </p:cNvSpPr>
              <p:nvPr/>
            </p:nvSpPr>
            <p:spPr bwMode="auto">
              <a:xfrm>
                <a:off x="3505200" y="2536825"/>
                <a:ext cx="609600" cy="1008063"/>
              </a:xfrm>
              <a:prstGeom prst="flowChartMultidocumen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>
                <a:prstShdw prst="shdw13" dist="53882" dir="13500000">
                  <a:schemeClr val="bg2">
                    <a:alpha val="50000"/>
                  </a:schemeClr>
                </a:prstShdw>
              </a:effectLst>
            </p:spPr>
            <p:txBody>
              <a:bodyPr/>
              <a:lstStyle/>
              <a:p>
                <a:pPr>
                  <a:spcBef>
                    <a:spcPct val="20000"/>
                  </a:spcBef>
                  <a:buClr>
                    <a:srgbClr val="B2935C"/>
                  </a:buClr>
                  <a:buSzPct val="80000"/>
                </a:pPr>
                <a:r>
                  <a:rPr lang="zh-CN" altLang="en-US" sz="2800" b="1">
                    <a:solidFill>
                      <a:srgbClr val="000000"/>
                    </a:solidFill>
                    <a:latin typeface="Times New Roman" pitchFamily="18" charset="0"/>
                    <a:ea typeface="黑体" pitchFamily="49" charset="-122"/>
                  </a:rPr>
                  <a:t>北</a:t>
                </a:r>
              </a:p>
            </p:txBody>
          </p:sp>
        </p:grpSp>
      </p:grpSp>
      <p:grpSp>
        <p:nvGrpSpPr>
          <p:cNvPr id="6" name="组合 6"/>
          <p:cNvGrpSpPr>
            <a:grpSpLocks/>
          </p:cNvGrpSpPr>
          <p:nvPr/>
        </p:nvGrpSpPr>
        <p:grpSpPr bwMode="auto">
          <a:xfrm>
            <a:off x="166688" y="1905000"/>
            <a:ext cx="2195512" cy="2286000"/>
            <a:chOff x="166688" y="1905000"/>
            <a:chExt cx="2195512" cy="2286000"/>
          </a:xfrm>
        </p:grpSpPr>
        <p:sp>
          <p:nvSpPr>
            <p:cNvPr id="29723" name="Line 66"/>
            <p:cNvSpPr>
              <a:spLocks noChangeShapeType="1"/>
            </p:cNvSpPr>
            <p:nvPr/>
          </p:nvSpPr>
          <p:spPr bwMode="auto">
            <a:xfrm flipV="1">
              <a:off x="457200" y="2362200"/>
              <a:ext cx="0" cy="304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4" name="Line 67"/>
            <p:cNvSpPr>
              <a:spLocks noChangeShapeType="1"/>
            </p:cNvSpPr>
            <p:nvPr/>
          </p:nvSpPr>
          <p:spPr bwMode="auto">
            <a:xfrm flipV="1">
              <a:off x="2057400" y="1905000"/>
              <a:ext cx="0" cy="304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" name="组合 1"/>
            <p:cNvGrpSpPr>
              <a:grpSpLocks/>
            </p:cNvGrpSpPr>
            <p:nvPr/>
          </p:nvGrpSpPr>
          <p:grpSpPr bwMode="auto">
            <a:xfrm>
              <a:off x="166688" y="1905000"/>
              <a:ext cx="2195512" cy="2286000"/>
              <a:chOff x="166688" y="1905000"/>
              <a:chExt cx="2195512" cy="2286000"/>
            </a:xfrm>
          </p:grpSpPr>
          <p:sp>
            <p:nvSpPr>
              <p:cNvPr id="29726" name="Line 68"/>
              <p:cNvSpPr>
                <a:spLocks noChangeShapeType="1"/>
              </p:cNvSpPr>
              <p:nvPr/>
            </p:nvSpPr>
            <p:spPr bwMode="auto">
              <a:xfrm flipV="1">
                <a:off x="457200" y="1905000"/>
                <a:ext cx="1600200" cy="4572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27" name="Line 70"/>
              <p:cNvSpPr>
                <a:spLocks noChangeShapeType="1"/>
              </p:cNvSpPr>
              <p:nvPr/>
            </p:nvSpPr>
            <p:spPr bwMode="auto">
              <a:xfrm>
                <a:off x="1295400" y="2133600"/>
                <a:ext cx="0" cy="20574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28" name="Line 71"/>
              <p:cNvSpPr>
                <a:spLocks noChangeShapeType="1"/>
              </p:cNvSpPr>
              <p:nvPr/>
            </p:nvSpPr>
            <p:spPr bwMode="auto">
              <a:xfrm>
                <a:off x="1066800" y="4191000"/>
                <a:ext cx="5334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29" name="流程图: 多文档 1"/>
              <p:cNvSpPr>
                <a:spLocks noChangeArrowheads="1"/>
              </p:cNvSpPr>
              <p:nvPr/>
            </p:nvSpPr>
            <p:spPr bwMode="auto">
              <a:xfrm>
                <a:off x="166688" y="2638425"/>
                <a:ext cx="609600" cy="1008063"/>
              </a:xfrm>
              <a:prstGeom prst="flowChartMultidocumen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>
                <a:prstShdw prst="shdw13" dist="53882" dir="13500000">
                  <a:schemeClr val="bg2">
                    <a:alpha val="50000"/>
                  </a:schemeClr>
                </a:prstShdw>
              </a:effectLst>
            </p:spPr>
            <p:txBody>
              <a:bodyPr/>
              <a:lstStyle/>
              <a:p>
                <a:pPr>
                  <a:spcBef>
                    <a:spcPct val="20000"/>
                  </a:spcBef>
                  <a:buClr>
                    <a:srgbClr val="B2935C"/>
                  </a:buClr>
                  <a:buSzPct val="80000"/>
                </a:pPr>
                <a:r>
                  <a:rPr lang="zh-CN" altLang="en-US" sz="2800" b="1">
                    <a:solidFill>
                      <a:srgbClr val="000000"/>
                    </a:solidFill>
                    <a:latin typeface="Times New Roman" pitchFamily="18" charset="0"/>
                    <a:ea typeface="黑体" pitchFamily="49" charset="-122"/>
                  </a:rPr>
                  <a:t>北</a:t>
                </a:r>
              </a:p>
            </p:txBody>
          </p:sp>
          <p:sp>
            <p:nvSpPr>
              <p:cNvPr id="29730" name="流程图: 多文档 34"/>
              <p:cNvSpPr>
                <a:spLocks noChangeArrowheads="1"/>
              </p:cNvSpPr>
              <p:nvPr/>
            </p:nvSpPr>
            <p:spPr bwMode="auto">
              <a:xfrm>
                <a:off x="1752600" y="2200275"/>
                <a:ext cx="609600" cy="1008063"/>
              </a:xfrm>
              <a:prstGeom prst="flowChartMultidocumen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>
                <a:prstShdw prst="shdw13" dist="53882" dir="13500000">
                  <a:schemeClr val="bg2">
                    <a:alpha val="50000"/>
                  </a:schemeClr>
                </a:prstShdw>
              </a:effectLst>
            </p:spPr>
            <p:txBody>
              <a:bodyPr/>
              <a:lstStyle/>
              <a:p>
                <a:pPr>
                  <a:spcBef>
                    <a:spcPct val="20000"/>
                  </a:spcBef>
                  <a:buClr>
                    <a:srgbClr val="B2935C"/>
                  </a:buClr>
                  <a:buSzPct val="80000"/>
                </a:pPr>
                <a:r>
                  <a:rPr lang="zh-CN" altLang="en-US" sz="2800" b="1">
                    <a:solidFill>
                      <a:srgbClr val="000000"/>
                    </a:solidFill>
                    <a:latin typeface="Times New Roman" pitchFamily="18" charset="0"/>
                    <a:ea typeface="黑体" pitchFamily="49" charset="-122"/>
                  </a:rPr>
                  <a:t>南</a:t>
                </a:r>
              </a:p>
            </p:txBody>
          </p:sp>
        </p:grpSp>
      </p:grpSp>
      <p:sp>
        <p:nvSpPr>
          <p:cNvPr id="40" name="Text Box 101"/>
          <p:cNvSpPr txBox="1">
            <a:spLocks noChangeArrowheads="1"/>
          </p:cNvSpPr>
          <p:nvPr/>
        </p:nvSpPr>
        <p:spPr bwMode="auto">
          <a:xfrm>
            <a:off x="1719263" y="5989638"/>
            <a:ext cx="5921375" cy="5238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经济重心的南移是一个漫长的过程</a:t>
            </a:r>
          </a:p>
        </p:txBody>
      </p:sp>
      <p:grpSp>
        <p:nvGrpSpPr>
          <p:cNvPr id="8" name="组合 12"/>
          <p:cNvGrpSpPr>
            <a:grpSpLocks/>
          </p:cNvGrpSpPr>
          <p:nvPr/>
        </p:nvGrpSpPr>
        <p:grpSpPr bwMode="auto">
          <a:xfrm>
            <a:off x="317500" y="1031875"/>
            <a:ext cx="3675063" cy="850900"/>
            <a:chOff x="1468438" y="2979738"/>
            <a:chExt cx="3540754" cy="850900"/>
          </a:xfrm>
        </p:grpSpPr>
        <p:sp>
          <p:nvSpPr>
            <p:cNvPr id="42" name="MH_SubTitle_2"/>
            <p:cNvSpPr/>
            <p:nvPr>
              <p:custDataLst>
                <p:tags r:id="rId2"/>
              </p:custDataLst>
            </p:nvPr>
          </p:nvSpPr>
          <p:spPr bwMode="auto">
            <a:xfrm>
              <a:off x="2028229" y="3033713"/>
              <a:ext cx="2980963" cy="742950"/>
            </a:xfrm>
            <a:prstGeom prst="homePlat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lIns="548640" tIns="45696" rIns="91386" bIns="73109" anchor="ctr"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400" kern="0" dirty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经济重心南移</a:t>
              </a:r>
            </a:p>
          </p:txBody>
        </p:sp>
        <p:sp>
          <p:nvSpPr>
            <p:cNvPr id="43" name="MH_Other_3"/>
            <p:cNvSpPr/>
            <p:nvPr>
              <p:custDataLst>
                <p:tags r:id="rId3"/>
              </p:custDataLst>
            </p:nvPr>
          </p:nvSpPr>
          <p:spPr bwMode="auto">
            <a:xfrm>
              <a:off x="1468438" y="2979738"/>
              <a:ext cx="851923" cy="850900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lIns="182880" tIns="146304" rIns="182880" bIns="146304"/>
            <a:lstStyle/>
            <a:p>
              <a:pPr algn="ctr" defTabSz="932180" fontAlgn="auto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24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cs typeface="Segoe UI" panose="020B0502040204020203" pitchFamily="34" charset="0"/>
              </a:endParaRPr>
            </a:p>
          </p:txBody>
        </p:sp>
      </p:grpSp>
      <p:sp>
        <p:nvSpPr>
          <p:cNvPr id="29735" name="矩形 11"/>
          <p:cNvSpPr>
            <a:spLocks noChangeArrowheads="1"/>
          </p:cNvSpPr>
          <p:nvPr/>
        </p:nvSpPr>
        <p:spPr bwMode="auto">
          <a:xfrm>
            <a:off x="393700" y="1165225"/>
            <a:ext cx="69762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探究</a:t>
            </a:r>
            <a:endParaRPr lang="en-US" altLang="zh-CN" sz="2000" dirty="0">
              <a:latin typeface="黑体" pitchFamily="49" charset="-122"/>
              <a:ea typeface="黑体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9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9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9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9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9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9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9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9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9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9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91" grpId="0" animBg="1"/>
      <p:bldP spid="59492" grpId="0" animBg="1"/>
      <p:bldP spid="10259" grpId="0"/>
      <p:bldP spid="59494" grpId="0"/>
      <p:bldP spid="59495" grpId="0"/>
      <p:bldP spid="59496" grpId="0" animBg="1"/>
      <p:bldP spid="59497" grpId="0" animBg="1"/>
      <p:bldP spid="4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319088" y="163513"/>
            <a:ext cx="8401050" cy="1219200"/>
          </a:xfrm>
          <a:solidFill>
            <a:srgbClr val="FFCC00"/>
          </a:solidFill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P51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、南宋陆游写道：“朝廷在故都时，实仰东南财赋。”怎么理解？</a:t>
            </a:r>
          </a:p>
        </p:txBody>
      </p:sp>
      <p:sp>
        <p:nvSpPr>
          <p:cNvPr id="39939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、故都指的是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东京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（河南开封）</a:t>
            </a:r>
          </a:p>
          <a:p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、国家财政收入“实仰东南财赋”说明了，南方经济发展，成了国家财政收入的主要依托，是国家的经济重心之所在。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02" name="文本占位符 39938"/>
          <p:cNvSpPr>
            <a:spLocks noGrp="1"/>
          </p:cNvSpPr>
          <p:nvPr>
            <p:ph idx="4294967295"/>
          </p:nvPr>
        </p:nvSpPr>
        <p:spPr>
          <a:xfrm>
            <a:off x="255588" y="1246188"/>
            <a:ext cx="8726487" cy="4922837"/>
          </a:xfrm>
          <a:ln/>
        </p:spPr>
        <p:txBody>
          <a:bodyPr/>
          <a:lstStyle/>
          <a:p>
            <a:pPr algn="just">
              <a:buFontTx/>
              <a:buNone/>
            </a:pPr>
            <a:r>
              <a:rPr lang="zh-CN" altLang="en-US" sz="2400" b="1" noProof="1">
                <a:latin typeface="宋体" pitchFamily="2" charset="-122"/>
              </a:rPr>
              <a:t> </a:t>
            </a:r>
            <a:r>
              <a:rPr lang="zh-CN" sz="2400" b="1" noProof="1">
                <a:latin typeface="宋体" pitchFamily="2" charset="-122"/>
              </a:rPr>
              <a:t>1</a:t>
            </a:r>
            <a:r>
              <a:rPr lang="zh-CN" altLang="zh-CN" sz="2400" b="1" noProof="1">
                <a:latin typeface="宋体" pitchFamily="2" charset="-122"/>
              </a:rPr>
              <a:t>.</a:t>
            </a:r>
            <a:r>
              <a:rPr lang="zh-CN" altLang="en-US" sz="2400" b="1" noProof="1">
                <a:latin typeface="宋体" pitchFamily="2" charset="-122"/>
              </a:rPr>
              <a:t>从五代起，南方的农业超过北方的原因是（    ）</a:t>
            </a:r>
          </a:p>
          <a:p>
            <a:pPr algn="just">
              <a:buFontTx/>
              <a:buNone/>
            </a:pPr>
            <a:r>
              <a:rPr lang="zh-CN" altLang="en-US" sz="2400" b="1" noProof="1">
                <a:latin typeface="宋体" pitchFamily="2" charset="-122"/>
              </a:rPr>
              <a:t>    </a:t>
            </a:r>
            <a:r>
              <a:rPr lang="en-US" sz="2400" b="1" noProof="1">
                <a:latin typeface="宋体" pitchFamily="2" charset="-122"/>
              </a:rPr>
              <a:t>A</a:t>
            </a:r>
            <a:r>
              <a:rPr lang="en-US" altLang="zh-CN" sz="2400" b="1" noProof="1">
                <a:latin typeface="宋体" pitchFamily="2" charset="-122"/>
              </a:rPr>
              <a:t>.</a:t>
            </a:r>
            <a:r>
              <a:rPr lang="zh-CN" altLang="en-US" sz="2400" b="1" noProof="1">
                <a:latin typeface="宋体" pitchFamily="2" charset="-122"/>
              </a:rPr>
              <a:t>南方战祸少，许多中原人流落到江南，增加了那里的</a:t>
            </a:r>
            <a:endParaRPr lang="zh-CN" altLang="zh-CN" sz="2400" b="1" noProof="1">
              <a:latin typeface="宋体" pitchFamily="2" charset="-122"/>
            </a:endParaRPr>
          </a:p>
          <a:p>
            <a:pPr algn="just">
              <a:buFontTx/>
              <a:buNone/>
            </a:pPr>
            <a:r>
              <a:rPr lang="zh-CN" altLang="en-US" sz="2400" b="1" noProof="1">
                <a:latin typeface="宋体" pitchFamily="2" charset="-122"/>
              </a:rPr>
              <a:t>      劳动力</a:t>
            </a:r>
          </a:p>
          <a:p>
            <a:pPr algn="just">
              <a:buFontTx/>
              <a:buNone/>
            </a:pPr>
            <a:r>
              <a:rPr lang="zh-CN" altLang="en-US" sz="2400" b="1" noProof="1">
                <a:latin typeface="宋体" pitchFamily="2" charset="-122"/>
              </a:rPr>
              <a:t>　  </a:t>
            </a:r>
            <a:r>
              <a:rPr lang="en-US" sz="2400" b="1" noProof="1">
                <a:latin typeface="宋体" pitchFamily="2" charset="-122"/>
              </a:rPr>
              <a:t>B</a:t>
            </a:r>
            <a:r>
              <a:rPr lang="en-US" altLang="zh-CN" sz="2400" b="1" noProof="1">
                <a:latin typeface="宋体" pitchFamily="2" charset="-122"/>
              </a:rPr>
              <a:t>.</a:t>
            </a:r>
            <a:r>
              <a:rPr lang="zh-CN" altLang="en-US" sz="2400" b="1" noProof="1">
                <a:latin typeface="宋体" pitchFamily="2" charset="-122"/>
              </a:rPr>
              <a:t>从越南引进的占城稻得到推广</a:t>
            </a:r>
          </a:p>
          <a:p>
            <a:pPr algn="just">
              <a:buFontTx/>
              <a:buNone/>
            </a:pPr>
            <a:r>
              <a:rPr lang="zh-CN" altLang="en-US" sz="2400" b="1" noProof="1">
                <a:latin typeface="宋体" pitchFamily="2" charset="-122"/>
              </a:rPr>
              <a:t> 　 </a:t>
            </a:r>
            <a:r>
              <a:rPr lang="en-US" sz="2400" b="1" noProof="1">
                <a:latin typeface="宋体" pitchFamily="2" charset="-122"/>
              </a:rPr>
              <a:t>C</a:t>
            </a:r>
            <a:r>
              <a:rPr lang="en-US" altLang="zh-CN" sz="2400" b="1" noProof="1">
                <a:latin typeface="宋体" pitchFamily="2" charset="-122"/>
              </a:rPr>
              <a:t>.</a:t>
            </a:r>
            <a:r>
              <a:rPr lang="zh-CN" altLang="en-US" sz="2400" b="1" noProof="1">
                <a:latin typeface="宋体" pitchFamily="2" charset="-122"/>
              </a:rPr>
              <a:t>南方重视兴修水利</a:t>
            </a:r>
          </a:p>
          <a:p>
            <a:pPr algn="just">
              <a:buFontTx/>
              <a:buNone/>
            </a:pPr>
            <a:r>
              <a:rPr lang="zh-CN" altLang="en-US" sz="2400" b="1" noProof="1">
                <a:latin typeface="宋体" pitchFamily="2" charset="-122"/>
              </a:rPr>
              <a:t>  　</a:t>
            </a:r>
            <a:r>
              <a:rPr lang="en-US" sz="2400" b="1" noProof="1">
                <a:latin typeface="宋体" pitchFamily="2" charset="-122"/>
              </a:rPr>
              <a:t>D</a:t>
            </a:r>
            <a:r>
              <a:rPr lang="en-US" altLang="zh-CN" sz="2400" b="1" noProof="1">
                <a:latin typeface="宋体" pitchFamily="2" charset="-122"/>
              </a:rPr>
              <a:t>.</a:t>
            </a:r>
            <a:r>
              <a:rPr lang="zh-CN" altLang="en-US" sz="2400" b="1" noProof="1">
                <a:latin typeface="宋体" pitchFamily="2" charset="-122"/>
              </a:rPr>
              <a:t>麦田面积扩大</a:t>
            </a:r>
          </a:p>
          <a:p>
            <a:pPr algn="just">
              <a:buFontTx/>
              <a:buNone/>
            </a:pPr>
            <a:endParaRPr lang="zh-CN" altLang="en-US" sz="2400" b="1" noProof="1">
              <a:latin typeface="宋体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zh-CN" sz="2400" b="1" noProof="1">
                <a:latin typeface="宋体" pitchFamily="2" charset="-122"/>
                <a:sym typeface="+mn-ea"/>
              </a:rPr>
              <a:t> 2.</a:t>
            </a:r>
            <a:r>
              <a:rPr lang="zh-CN" altLang="en-US" sz="2400" b="1" noProof="1">
                <a:latin typeface="宋体" pitchFamily="2" charset="-122"/>
                <a:sym typeface="+mn-ea"/>
              </a:rPr>
              <a:t>全国经济重心由黄河流域转移到长江流域是在（    ）</a:t>
            </a:r>
            <a:endParaRPr lang="zh-CN" altLang="en-US" sz="2400" b="1" noProof="1">
              <a:latin typeface="宋体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sz="2400" b="1" noProof="1">
                <a:latin typeface="宋体" pitchFamily="2" charset="-122"/>
                <a:sym typeface="+mn-ea"/>
              </a:rPr>
              <a:t>    A.</a:t>
            </a:r>
            <a:r>
              <a:rPr lang="zh-CN" altLang="en-US" sz="2400" b="1" noProof="1">
                <a:latin typeface="宋体" pitchFamily="2" charset="-122"/>
                <a:sym typeface="+mn-ea"/>
              </a:rPr>
              <a:t>魏晋南北朝             </a:t>
            </a:r>
            <a:r>
              <a:rPr lang="en-US" sz="2400" b="1" noProof="1">
                <a:latin typeface="宋体" pitchFamily="2" charset="-122"/>
                <a:sym typeface="+mn-ea"/>
              </a:rPr>
              <a:t>B.</a:t>
            </a:r>
            <a:r>
              <a:rPr lang="zh-CN" altLang="en-US" sz="2400" b="1" noProof="1">
                <a:latin typeface="宋体" pitchFamily="2" charset="-122"/>
                <a:sym typeface="+mn-ea"/>
              </a:rPr>
              <a:t>唐朝     </a:t>
            </a:r>
            <a:endParaRPr lang="zh-CN" altLang="zh-CN" sz="2400" b="1" noProof="1">
              <a:latin typeface="宋体" pitchFamily="2" charset="-122"/>
              <a:sym typeface="+mn-ea"/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sz="2400" b="1" noProof="1">
                <a:latin typeface="宋体" pitchFamily="2" charset="-122"/>
                <a:sym typeface="+mn-ea"/>
              </a:rPr>
              <a:t>    C.</a:t>
            </a:r>
            <a:r>
              <a:rPr lang="zh-CN" altLang="en-US" sz="2400" b="1" noProof="1">
                <a:latin typeface="宋体" pitchFamily="2" charset="-122"/>
                <a:sym typeface="+mn-ea"/>
              </a:rPr>
              <a:t>五代十国时期           </a:t>
            </a:r>
            <a:r>
              <a:rPr lang="en-US" sz="2400" b="1" noProof="1">
                <a:latin typeface="宋体" pitchFamily="2" charset="-122"/>
                <a:sym typeface="+mn-ea"/>
              </a:rPr>
              <a:t>D.</a:t>
            </a:r>
            <a:r>
              <a:rPr lang="zh-CN" altLang="en-US" sz="2400" b="1" noProof="1">
                <a:latin typeface="宋体" pitchFamily="2" charset="-122"/>
                <a:sym typeface="+mn-ea"/>
              </a:rPr>
              <a:t>两宋 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endParaRPr lang="zh-CN" altLang="en-US" sz="2000" b="1" noProof="1">
              <a:latin typeface="宋体" pitchFamily="2" charset="-122"/>
            </a:endParaRPr>
          </a:p>
          <a:p>
            <a:pPr algn="just">
              <a:buFontTx/>
              <a:buNone/>
            </a:pPr>
            <a:endParaRPr lang="zh-CN" altLang="en-US" sz="2000" b="1" noProof="1">
              <a:latin typeface="宋体" pitchFamily="2" charset="-122"/>
            </a:endParaRPr>
          </a:p>
        </p:txBody>
      </p:sp>
      <p:sp>
        <p:nvSpPr>
          <p:cNvPr id="1433603" name="文本框 39939"/>
          <p:cNvSpPr txBox="1">
            <a:spLocks noChangeArrowheads="1"/>
          </p:cNvSpPr>
          <p:nvPr/>
        </p:nvSpPr>
        <p:spPr bwMode="auto">
          <a:xfrm>
            <a:off x="6659563" y="1196975"/>
            <a:ext cx="838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  </a:t>
            </a:r>
            <a:r>
              <a:rPr lang="en-US" altLang="zh-CN" sz="3200" b="1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433604" name="文本框 40964"/>
          <p:cNvSpPr txBox="1">
            <a:spLocks noChangeArrowheads="1"/>
          </p:cNvSpPr>
          <p:nvPr/>
        </p:nvSpPr>
        <p:spPr bwMode="auto">
          <a:xfrm>
            <a:off x="7353300" y="4365625"/>
            <a:ext cx="5762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33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433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03" grpId="0"/>
      <p:bldP spid="143360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626" name="Text Box 2"/>
          <p:cNvSpPr txBox="1">
            <a:spLocks noChangeArrowheads="1"/>
          </p:cNvSpPr>
          <p:nvPr/>
        </p:nvSpPr>
        <p:spPr bwMode="auto">
          <a:xfrm>
            <a:off x="468313" y="855663"/>
            <a:ext cx="8351837" cy="1212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1" lang="zh-CN" altLang="en-US" sz="2800" b="1" noProof="1" smtClean="0">
                <a:solidFill>
                  <a:schemeClr val="tx2"/>
                </a:solidFill>
                <a:latin typeface="Garamond" pitchFamily="18" charset="0"/>
              </a:rPr>
              <a:t>你</a:t>
            </a:r>
            <a:r>
              <a:rPr kumimoji="1" lang="zh-CN" altLang="en-US" sz="2800" b="1" noProof="1">
                <a:solidFill>
                  <a:schemeClr val="tx2"/>
                </a:solidFill>
                <a:latin typeface="Garamond" pitchFamily="18" charset="0"/>
              </a:rPr>
              <a:t>认为古代经济重心南移的过程对我们今天的经济</a:t>
            </a:r>
            <a:endParaRPr kumimoji="1" lang="zh-CN" altLang="zh-CN" sz="2800" b="1" noProof="1">
              <a:solidFill>
                <a:schemeClr val="tx2"/>
              </a:solidFill>
              <a:latin typeface="Garamond" pitchFamily="18" charset="0"/>
            </a:endParaRPr>
          </a:p>
          <a:p>
            <a:pPr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kumimoji="1" lang="zh-CN" altLang="zh-CN" sz="2800" b="1" noProof="1">
                <a:solidFill>
                  <a:schemeClr val="tx2"/>
                </a:solidFill>
                <a:latin typeface="Garamond" pitchFamily="18" charset="0"/>
              </a:rPr>
              <a:t>   </a:t>
            </a:r>
            <a:r>
              <a:rPr kumimoji="1" lang="zh-CN" altLang="en-US" sz="2800" b="1" noProof="1">
                <a:solidFill>
                  <a:schemeClr val="tx2"/>
                </a:solidFill>
                <a:latin typeface="Garamond" pitchFamily="18" charset="0"/>
              </a:rPr>
              <a:t>建设有何启示？</a:t>
            </a:r>
            <a:endParaRPr kumimoji="1" lang="zh-CN" altLang="en-US" sz="2800" b="1" noProof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</a:endParaRPr>
          </a:p>
        </p:txBody>
      </p:sp>
      <p:sp>
        <p:nvSpPr>
          <p:cNvPr id="1434627" name="Text Box 2"/>
          <p:cNvSpPr txBox="1">
            <a:spLocks noChangeArrowheads="1"/>
          </p:cNvSpPr>
          <p:nvPr/>
        </p:nvSpPr>
        <p:spPr bwMode="auto">
          <a:xfrm>
            <a:off x="549275" y="2233613"/>
            <a:ext cx="5826125" cy="66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</a:rPr>
              <a:t>）要保护生态环境，爱护自然。</a:t>
            </a:r>
            <a:r>
              <a:rPr lang="zh-CN" altLang="en-US" sz="900" b="1" dirty="0">
                <a:solidFill>
                  <a:srgbClr val="FF0000"/>
                </a:solidFill>
              </a:rPr>
              <a:t> </a:t>
            </a:r>
          </a:p>
          <a:p>
            <a:pPr eaLnBrk="0" hangingPunct="0"/>
            <a:endParaRPr lang="en-US" altLang="zh-CN" sz="900" b="1" dirty="0"/>
          </a:p>
        </p:txBody>
      </p:sp>
      <p:sp>
        <p:nvSpPr>
          <p:cNvPr id="1434628" name="Text Box 3"/>
          <p:cNvSpPr txBox="1">
            <a:spLocks noChangeArrowheads="1"/>
          </p:cNvSpPr>
          <p:nvPr/>
        </p:nvSpPr>
        <p:spPr bwMode="auto">
          <a:xfrm>
            <a:off x="549275" y="4324350"/>
            <a:ext cx="39909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</a:rPr>
              <a:t>）要重视科技进步。</a:t>
            </a:r>
          </a:p>
        </p:txBody>
      </p:sp>
      <p:sp>
        <p:nvSpPr>
          <p:cNvPr id="1434629" name="Text Box 4"/>
          <p:cNvSpPr txBox="1">
            <a:spLocks noChangeArrowheads="1"/>
          </p:cNvSpPr>
          <p:nvPr/>
        </p:nvSpPr>
        <p:spPr bwMode="auto">
          <a:xfrm>
            <a:off x="549275" y="3257550"/>
            <a:ext cx="402385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</a:rPr>
              <a:t>）要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保持社会稳定</a:t>
            </a:r>
            <a:r>
              <a:rPr lang="zh-CN" altLang="en-US" sz="3200" dirty="0" smtClean="0">
                <a:solidFill>
                  <a:srgbClr val="FF0000"/>
                </a:solidFill>
              </a:rPr>
              <a:t>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434630" name="Rectangle 5"/>
          <p:cNvSpPr>
            <a:spLocks noChangeArrowheads="1"/>
          </p:cNvSpPr>
          <p:nvPr/>
        </p:nvSpPr>
        <p:spPr bwMode="auto">
          <a:xfrm>
            <a:off x="547688" y="5354638"/>
            <a:ext cx="61849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"/>
            <a:r>
              <a:rPr lang="zh-CN" altLang="en-US" sz="2800" b="1" dirty="0">
                <a:solidFill>
                  <a:srgbClr val="FF0000"/>
                </a:solidFill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</a:rPr>
              <a:t>）要采取积极鼓励发展经济的政策。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4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4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4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4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34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34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627" grpId="0" bldLvl="0"/>
      <p:bldP spid="1434628" grpId="0" bldLvl="0"/>
      <p:bldP spid="1434629" grpId="0" bldLvl="0"/>
      <p:bldP spid="1434630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>
            <a:spLocks noChangeArrowheads="1"/>
          </p:cNvSpPr>
          <p:nvPr/>
        </p:nvSpPr>
        <p:spPr bwMode="auto">
          <a:xfrm>
            <a:off x="0" y="0"/>
            <a:ext cx="29289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一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、农业的发展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" name="图片 2" descr="图片得到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357430"/>
            <a:ext cx="8305800" cy="327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285720" y="785794"/>
            <a:ext cx="84963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 smtClean="0"/>
              <a:t>由材料一表格</a:t>
            </a:r>
            <a:r>
              <a:rPr lang="zh-CN" altLang="en-US" sz="2800" b="1" dirty="0"/>
              <a:t>可以看出，北宋时期，人口分布发生了什么变化？变化的主要原因是什么？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928662" y="5643578"/>
            <a:ext cx="756922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000" dirty="0">
                <a:solidFill>
                  <a:srgbClr val="0000FF"/>
                </a:solidFill>
                <a:latin typeface="宋体" pitchFamily="2" charset="-122"/>
              </a:rPr>
              <a:t>南方人口超过北方</a:t>
            </a:r>
            <a:r>
              <a:rPr lang="zh-CN" altLang="en-US" sz="3000" dirty="0" smtClean="0">
                <a:solidFill>
                  <a:srgbClr val="0000FF"/>
                </a:solidFill>
                <a:latin typeface="宋体" pitchFamily="2" charset="-122"/>
              </a:rPr>
              <a:t>。</a:t>
            </a:r>
            <a:endParaRPr lang="en-US" altLang="zh-CN" sz="3000" dirty="0" smtClean="0">
              <a:solidFill>
                <a:srgbClr val="0000FF"/>
              </a:solidFill>
              <a:latin typeface="宋体" pitchFamily="2" charset="-122"/>
            </a:endParaRPr>
          </a:p>
          <a:p>
            <a:r>
              <a:rPr lang="zh-CN" altLang="en-US" sz="3000" dirty="0" smtClean="0">
                <a:solidFill>
                  <a:srgbClr val="0000FF"/>
                </a:solidFill>
                <a:latin typeface="宋体" pitchFamily="2" charset="-122"/>
              </a:rPr>
              <a:t>北方战乱南方相对安定，</a:t>
            </a:r>
            <a:r>
              <a:rPr lang="zh-CN" altLang="en-US" sz="3000" dirty="0">
                <a:solidFill>
                  <a:srgbClr val="0000FF"/>
                </a:solidFill>
                <a:latin typeface="宋体" pitchFamily="2" charset="-122"/>
              </a:rPr>
              <a:t>北方人大量南迁。</a:t>
            </a:r>
          </a:p>
        </p:txBody>
      </p:sp>
      <p:sp>
        <p:nvSpPr>
          <p:cNvPr id="6" name="文本框 99"/>
          <p:cNvSpPr txBox="1">
            <a:spLocks noChangeArrowheads="1"/>
          </p:cNvSpPr>
          <p:nvPr/>
        </p:nvSpPr>
        <p:spPr bwMode="auto">
          <a:xfrm>
            <a:off x="214314" y="405450"/>
            <a:ext cx="29289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发展原因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1928802"/>
            <a:ext cx="1571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材料一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ldLvl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14348" y="834078"/>
            <a:ext cx="81195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北方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战乱不断，南方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相对安定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北方人大量南迁。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5786" y="1714488"/>
            <a:ext cx="3070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南方自然条件优越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4348" y="2143116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各族人民的辛勤劳动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5786" y="1285860"/>
            <a:ext cx="3070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南方统治者的重视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MH_SubTitle_2"/>
          <p:cNvSpPr/>
          <p:nvPr>
            <p:custDataLst>
              <p:tags r:id="rId1"/>
            </p:custDataLst>
          </p:nvPr>
        </p:nvSpPr>
        <p:spPr>
          <a:xfrm>
            <a:off x="-285784" y="3143248"/>
            <a:ext cx="9429784" cy="2998800"/>
          </a:xfrm>
          <a:prstGeom prst="roundRect">
            <a:avLst>
              <a:gd name="adj" fmla="val 3149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2C2C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8000" tIns="90000" rIns="90000" bIns="9000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</a:rPr>
              <a:t>材料二   吴越王弘募民能垦荒田者，勿收其税，由是境内无弃田。国人皆悦。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</a:rPr>
              <a:t>材料三  宋代时南北气温普遍变冷，南方相对适宜农作物生长。加之在长期的经济发展过程中，北方环境遭到严重破坏，而南方受到的破坏较小，南方农业发展较快。</a:t>
            </a:r>
          </a:p>
        </p:txBody>
      </p:sp>
      <p:sp>
        <p:nvSpPr>
          <p:cNvPr id="8" name="文本框 99"/>
          <p:cNvSpPr txBox="1">
            <a:spLocks noChangeArrowheads="1"/>
          </p:cNvSpPr>
          <p:nvPr/>
        </p:nvSpPr>
        <p:spPr bwMode="auto">
          <a:xfrm>
            <a:off x="0" y="-71462"/>
            <a:ext cx="29289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一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、农业的发展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文本框 99"/>
          <p:cNvSpPr txBox="1">
            <a:spLocks noChangeArrowheads="1"/>
          </p:cNvSpPr>
          <p:nvPr/>
        </p:nvSpPr>
        <p:spPr bwMode="auto">
          <a:xfrm>
            <a:off x="214314" y="333988"/>
            <a:ext cx="29289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发展原因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>
            <a:spLocks noChangeArrowheads="1"/>
          </p:cNvSpPr>
          <p:nvPr/>
        </p:nvSpPr>
        <p:spPr bwMode="auto">
          <a:xfrm>
            <a:off x="0" y="-71462"/>
            <a:ext cx="29289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一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、农业的发展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文本框 99"/>
          <p:cNvSpPr txBox="1">
            <a:spLocks noChangeArrowheads="1"/>
          </p:cNvSpPr>
          <p:nvPr/>
        </p:nvSpPr>
        <p:spPr bwMode="auto">
          <a:xfrm>
            <a:off x="214314" y="333988"/>
            <a:ext cx="29289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发展原因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文本框 99"/>
          <p:cNvSpPr txBox="1">
            <a:spLocks noChangeArrowheads="1"/>
          </p:cNvSpPr>
          <p:nvPr/>
        </p:nvSpPr>
        <p:spPr bwMode="auto">
          <a:xfrm>
            <a:off x="214282" y="762640"/>
            <a:ext cx="29289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发展表现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523894" y="1191268"/>
            <a:ext cx="64055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①水利大量兴修，耕地广为开辟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149319" y="6553200"/>
            <a:ext cx="27082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000">
                <a:solidFill>
                  <a:srgbClr val="663300"/>
                </a:solidFill>
                <a:ea typeface="黑体" pitchFamily="2" charset="-122"/>
              </a:rPr>
              <a:t>“圩田”（太湖流域地区）</a:t>
            </a:r>
          </a:p>
        </p:txBody>
      </p:sp>
      <p:pic>
        <p:nvPicPr>
          <p:cNvPr id="7" name="Picture 7" descr="t"/>
          <p:cNvPicPr>
            <a:picLocks noChangeAspect="1" noChangeArrowheads="1"/>
          </p:cNvPicPr>
          <p:nvPr/>
        </p:nvPicPr>
        <p:blipFill>
          <a:blip r:embed="rId2" cstate="print">
            <a:lum contrast="12000"/>
          </a:blip>
          <a:srcRect/>
          <a:stretch>
            <a:fillRect/>
          </a:stretch>
        </p:blipFill>
        <p:spPr bwMode="auto">
          <a:xfrm>
            <a:off x="214282" y="2736850"/>
            <a:ext cx="4608512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3"/>
          <p:cNvSpPr txBox="1">
            <a:spLocks noRot="1" noChangeArrowheads="1"/>
          </p:cNvSpPr>
          <p:nvPr/>
        </p:nvSpPr>
        <p:spPr>
          <a:xfrm>
            <a:off x="357281" y="1785926"/>
            <a:ext cx="3643215" cy="834168"/>
          </a:xfrm>
          <a:prstGeom prst="rect">
            <a:avLst/>
          </a:prstGeom>
        </p:spPr>
        <p:txBody>
          <a:bodyPr vert="horz" rtlCol="0">
            <a:normAutofit fontScale="925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bria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湖泊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江河边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——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圩田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bria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丘陵山地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——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梯田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Cambria"/>
              <a:buNone/>
              <a:tabLst/>
              <a:defRPr/>
            </a:pP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5868988" y="2852738"/>
            <a:ext cx="2540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000">
                <a:solidFill>
                  <a:srgbClr val="663300"/>
                </a:solidFill>
                <a:ea typeface="黑体" pitchFamily="2" charset="-122"/>
              </a:rPr>
              <a:t>梯田（江南丘陵地区）</a:t>
            </a:r>
          </a:p>
        </p:txBody>
      </p:sp>
      <p:pic>
        <p:nvPicPr>
          <p:cNvPr id="10" name="Picture 10" descr="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0575" y="3286125"/>
            <a:ext cx="4562475" cy="349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 build="p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>
            <a:spLocks noChangeArrowheads="1"/>
          </p:cNvSpPr>
          <p:nvPr/>
        </p:nvSpPr>
        <p:spPr bwMode="auto">
          <a:xfrm>
            <a:off x="0" y="-71462"/>
            <a:ext cx="29289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一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、农业的发展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文本框 99"/>
          <p:cNvSpPr txBox="1">
            <a:spLocks noChangeArrowheads="1"/>
          </p:cNvSpPr>
          <p:nvPr/>
        </p:nvSpPr>
        <p:spPr bwMode="auto">
          <a:xfrm>
            <a:off x="214314" y="333988"/>
            <a:ext cx="29289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发展原因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文本框 99"/>
          <p:cNvSpPr txBox="1">
            <a:spLocks noChangeArrowheads="1"/>
          </p:cNvSpPr>
          <p:nvPr/>
        </p:nvSpPr>
        <p:spPr bwMode="auto">
          <a:xfrm>
            <a:off x="214282" y="762640"/>
            <a:ext cx="29289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发展表现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523894" y="1191268"/>
            <a:ext cx="64055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①水利大量兴修，耕地广为开辟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文本框 1"/>
          <p:cNvSpPr txBox="1">
            <a:spLocks noChangeArrowheads="1"/>
          </p:cNvSpPr>
          <p:nvPr/>
        </p:nvSpPr>
        <p:spPr bwMode="auto">
          <a:xfrm>
            <a:off x="500034" y="1619896"/>
            <a:ext cx="64055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②精耕细作技术走向全面成熟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458897" y="6357958"/>
            <a:ext cx="898525" cy="523220"/>
          </a:xfrm>
          <a:prstGeom prst="rect">
            <a:avLst/>
          </a:prstGeom>
          <a:solidFill>
            <a:srgbClr val="FFCC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Calibri" pitchFamily="34" charset="0"/>
                <a:ea typeface="楷体" pitchFamily="49" charset="-122"/>
              </a:rPr>
              <a:t>秧马</a:t>
            </a:r>
          </a:p>
        </p:txBody>
      </p:sp>
      <p:pic>
        <p:nvPicPr>
          <p:cNvPr id="9" name="Picture 7" descr="tem01"/>
          <p:cNvPicPr>
            <a:picLocks noChangeAspect="1" noChangeArrowheads="1"/>
          </p:cNvPicPr>
          <p:nvPr/>
        </p:nvPicPr>
        <p:blipFill>
          <a:blip r:embed="rId2">
            <a:lum contrast="36000"/>
          </a:blip>
          <a:srcRect/>
          <a:stretch>
            <a:fillRect/>
          </a:stretch>
        </p:blipFill>
        <p:spPr bwMode="auto">
          <a:xfrm>
            <a:off x="500035" y="2156119"/>
            <a:ext cx="3214710" cy="420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icon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2285992"/>
            <a:ext cx="3087648" cy="393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5856257" y="6334125"/>
            <a:ext cx="1612900" cy="519112"/>
          </a:xfrm>
          <a:prstGeom prst="rect">
            <a:avLst/>
          </a:prstGeom>
          <a:solidFill>
            <a:srgbClr val="FFCC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Calibri" pitchFamily="34" charset="0"/>
                <a:ea typeface="楷体" pitchFamily="49" charset="-122"/>
              </a:rPr>
              <a:t>牛翻车图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割稻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>
            <a:spLocks noChangeArrowheads="1"/>
          </p:cNvSpPr>
          <p:nvPr/>
        </p:nvSpPr>
        <p:spPr bwMode="auto">
          <a:xfrm>
            <a:off x="0" y="-71462"/>
            <a:ext cx="29289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一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、农业的发展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文本框 99"/>
          <p:cNvSpPr txBox="1">
            <a:spLocks noChangeArrowheads="1"/>
          </p:cNvSpPr>
          <p:nvPr/>
        </p:nvSpPr>
        <p:spPr bwMode="auto">
          <a:xfrm>
            <a:off x="214314" y="333988"/>
            <a:ext cx="29289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发展原因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文本框 99"/>
          <p:cNvSpPr txBox="1">
            <a:spLocks noChangeArrowheads="1"/>
          </p:cNvSpPr>
          <p:nvPr/>
        </p:nvSpPr>
        <p:spPr bwMode="auto">
          <a:xfrm>
            <a:off x="214282" y="762640"/>
            <a:ext cx="29289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发展表现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523894" y="1191268"/>
            <a:ext cx="64055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①水利大量兴修，耕地广为开辟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文本框 1"/>
          <p:cNvSpPr txBox="1">
            <a:spLocks noChangeArrowheads="1"/>
          </p:cNvSpPr>
          <p:nvPr/>
        </p:nvSpPr>
        <p:spPr bwMode="auto">
          <a:xfrm>
            <a:off x="500034" y="1619896"/>
            <a:ext cx="64055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②精耕细作技术走向全面成熟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500034" y="2048524"/>
            <a:ext cx="235745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③粮食作物：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  <p:sp>
        <p:nvSpPr>
          <p:cNvPr id="8" name="文本框 1"/>
          <p:cNvSpPr txBox="1">
            <a:spLocks noChangeArrowheads="1"/>
          </p:cNvSpPr>
          <p:nvPr/>
        </p:nvSpPr>
        <p:spPr bwMode="auto">
          <a:xfrm>
            <a:off x="500034" y="2405714"/>
            <a:ext cx="235745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④经济作物：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71736" y="2000240"/>
            <a:ext cx="3791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水稻，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小麦、粟、豆类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71736" y="2428868"/>
            <a:ext cx="60722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棉花和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茶叶成为最重要的经济作物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1" name="文本框 99"/>
          <p:cNvSpPr txBox="1">
            <a:spLocks noChangeArrowheads="1"/>
          </p:cNvSpPr>
          <p:nvPr/>
        </p:nvSpPr>
        <p:spPr bwMode="auto">
          <a:xfrm>
            <a:off x="0" y="2857496"/>
            <a:ext cx="335755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二、手工业的进步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文本框 99"/>
          <p:cNvSpPr txBox="1">
            <a:spLocks noChangeArrowheads="1"/>
          </p:cNvSpPr>
          <p:nvPr/>
        </p:nvSpPr>
        <p:spPr bwMode="auto">
          <a:xfrm>
            <a:off x="642910" y="3286124"/>
            <a:ext cx="821537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两宋时期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，南方成为我国手工业生产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最繁荣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的地区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文本框 99"/>
          <p:cNvSpPr txBox="1">
            <a:spLocks noChangeArrowheads="1"/>
          </p:cNvSpPr>
          <p:nvPr/>
        </p:nvSpPr>
        <p:spPr bwMode="auto">
          <a:xfrm>
            <a:off x="152400" y="3691598"/>
            <a:ext cx="191927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进步表现：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文本框 99"/>
          <p:cNvSpPr txBox="1">
            <a:spLocks noChangeArrowheads="1"/>
          </p:cNvSpPr>
          <p:nvPr/>
        </p:nvSpPr>
        <p:spPr bwMode="auto">
          <a:xfrm>
            <a:off x="581028" y="4120226"/>
            <a:ext cx="191927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①制瓷业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31838" y="4524357"/>
            <a:ext cx="73549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两宋时期，制瓷业得到发展，并出现了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_________ 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_________ 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_________ 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等名窑</a:t>
            </a:r>
            <a:endParaRPr lang="zh-CN" altLang="en-US" sz="2400" dirty="0"/>
          </a:p>
        </p:txBody>
      </p:sp>
      <p:sp>
        <p:nvSpPr>
          <p:cNvPr id="16" name="文本框 4"/>
          <p:cNvSpPr txBox="1">
            <a:spLocks noChangeArrowheads="1"/>
          </p:cNvSpPr>
          <p:nvPr/>
        </p:nvSpPr>
        <p:spPr bwMode="auto">
          <a:xfrm>
            <a:off x="2892424" y="4868854"/>
            <a:ext cx="132238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哥窑</a:t>
            </a:r>
          </a:p>
        </p:txBody>
      </p:sp>
      <p:sp>
        <p:nvSpPr>
          <p:cNvPr id="17" name="文本框 4"/>
          <p:cNvSpPr txBox="1">
            <a:spLocks noChangeArrowheads="1"/>
          </p:cNvSpPr>
          <p:nvPr/>
        </p:nvSpPr>
        <p:spPr bwMode="auto">
          <a:xfrm>
            <a:off x="1211261" y="4819641"/>
            <a:ext cx="18041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龙泉窑</a:t>
            </a:r>
          </a:p>
        </p:txBody>
      </p:sp>
      <p:sp>
        <p:nvSpPr>
          <p:cNvPr id="18" name="文本框 4"/>
          <p:cNvSpPr txBox="1">
            <a:spLocks noChangeArrowheads="1"/>
          </p:cNvSpPr>
          <p:nvPr/>
        </p:nvSpPr>
        <p:spPr bwMode="auto">
          <a:xfrm>
            <a:off x="6357950" y="4357694"/>
            <a:ext cx="164307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景德镇窑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4152057" y="2989685"/>
            <a:ext cx="12700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663300"/>
                </a:solidFill>
                <a:ea typeface="黑体" pitchFamily="2" charset="-122"/>
              </a:rPr>
              <a:t>哥窑鱼耳炉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259632" y="1213272"/>
            <a:ext cx="304800" cy="1270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eaVert" wrap="none" lIns="0" tIns="0" rIns="0" bIns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663300"/>
                </a:solidFill>
                <a:ea typeface="黑体" pitchFamily="2" charset="-122"/>
              </a:rPr>
              <a:t>官窑玄纹瓶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259632" y="4253335"/>
            <a:ext cx="304800" cy="1270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eaVert" wrap="none" lIns="0" tIns="0" rIns="0" bIns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663300"/>
                </a:solidFill>
                <a:ea typeface="黑体" pitchFamily="2" charset="-122"/>
              </a:rPr>
              <a:t>定窑孩儿枕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6544419" y="5959897"/>
            <a:ext cx="12700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663300"/>
                </a:solidFill>
                <a:ea typeface="黑体" pitchFamily="2" charset="-122"/>
              </a:rPr>
              <a:t>汝窑三足樽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6196757" y="2989685"/>
            <a:ext cx="20320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663300"/>
                </a:solidFill>
                <a:ea typeface="黑体" pitchFamily="2" charset="-122"/>
              </a:rPr>
              <a:t>钧窑玫瑰紫釉花盆</a:t>
            </a:r>
          </a:p>
        </p:txBody>
      </p:sp>
      <p:pic>
        <p:nvPicPr>
          <p:cNvPr id="7" name="Picture 10" descr="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0157" y="476672"/>
            <a:ext cx="15621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1" descr="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8494" y="760835"/>
            <a:ext cx="23971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2" descr="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9432" y="667172"/>
            <a:ext cx="2406650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3" descr="c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58644" y="3653260"/>
            <a:ext cx="2241550" cy="219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4" descr="c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04132" y="3792960"/>
            <a:ext cx="4054475" cy="2189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5" descr="home">
            <a:hlinkClick r:id="" action="ppaction://hlinkshowjump?jump=firstslide" tooltip="返回首页"/>
          </p:cNvPr>
          <p:cNvPicPr preferRelativeResize="0"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81094" y="5980535"/>
            <a:ext cx="6477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2971800" y="5638800"/>
            <a:ext cx="3048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ea typeface="黑体" pitchFamily="2" charset="-122"/>
              </a:rPr>
              <a:t>南宋景德镇窑观音坐像</a:t>
            </a:r>
          </a:p>
        </p:txBody>
      </p:sp>
      <p:pic>
        <p:nvPicPr>
          <p:cNvPr id="14" name="Picture 3" descr="南宋景德镇窑青白和观音坐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857500" cy="6858000"/>
          </a:xfrm>
          <a:prstGeom prst="rect">
            <a:avLst/>
          </a:prstGeom>
          <a:noFill/>
        </p:spPr>
      </p:pic>
      <p:pic>
        <p:nvPicPr>
          <p:cNvPr id="15" name="Picture 4" descr="20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0"/>
            <a:ext cx="6248400" cy="4686300"/>
          </a:xfrm>
          <a:prstGeom prst="rect">
            <a:avLst/>
          </a:prstGeom>
          <a:noFill/>
        </p:spPr>
      </p:pic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5292080" y="4869160"/>
            <a:ext cx="35496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ea typeface="黑体" pitchFamily="2" charset="-122"/>
              </a:rPr>
              <a:t>宋</a:t>
            </a:r>
            <a:r>
              <a:rPr lang="en-US" altLang="zh-CN" sz="3200" dirty="0">
                <a:solidFill>
                  <a:srgbClr val="FF0000"/>
                </a:solidFill>
                <a:ea typeface="黑体" pitchFamily="2" charset="-122"/>
              </a:rPr>
              <a:t>·</a:t>
            </a:r>
            <a:r>
              <a:rPr lang="zh-CN" altLang="en-US" sz="3200" dirty="0">
                <a:solidFill>
                  <a:srgbClr val="FF0000"/>
                </a:solidFill>
                <a:ea typeface="黑体" pitchFamily="2" charset="-122"/>
              </a:rPr>
              <a:t>景德镇影青瓷碗</a:t>
            </a: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4718050" y="935038"/>
            <a:ext cx="4000500" cy="1371600"/>
          </a:xfrm>
          <a:prstGeom prst="rect">
            <a:avLst/>
          </a:prstGeom>
          <a:solidFill>
            <a:srgbClr val="00FF00"/>
          </a:solidFill>
          <a:ln w="9525" algn="ctr">
            <a:noFill/>
            <a:miter lim="800000"/>
            <a:headEnd/>
            <a:tailEnd/>
          </a:ln>
        </p:spPr>
        <p:txBody>
          <a:bodyPr wrap="none" lIns="0" tIns="0" rIns="0" bIns="0" anchor="ctr" anchorCtr="1">
            <a:spAutoFit/>
          </a:bodyPr>
          <a:lstStyle/>
          <a:p>
            <a:pPr algn="ctr"/>
            <a:r>
              <a:rPr lang="zh-CN" altLang="en-US" sz="4500" b="1" dirty="0">
                <a:solidFill>
                  <a:srgbClr val="FF0000"/>
                </a:solidFill>
                <a:ea typeface="华文隶书" pitchFamily="2" charset="-122"/>
              </a:rPr>
              <a:t>青如天　明如镜</a:t>
            </a:r>
          </a:p>
          <a:p>
            <a:pPr algn="ctr"/>
            <a:r>
              <a:rPr lang="zh-CN" altLang="en-US" sz="4500" b="1" dirty="0">
                <a:solidFill>
                  <a:srgbClr val="FF0000"/>
                </a:solidFill>
                <a:ea typeface="华文隶书" pitchFamily="2" charset="-122"/>
              </a:rPr>
              <a:t>薄如纸　声如磬</a:t>
            </a:r>
          </a:p>
        </p:txBody>
      </p:sp>
      <p:grpSp>
        <p:nvGrpSpPr>
          <p:cNvPr id="18" name="Group 11"/>
          <p:cNvGrpSpPr>
            <a:grpSpLocks/>
          </p:cNvGrpSpPr>
          <p:nvPr/>
        </p:nvGrpSpPr>
        <p:grpSpPr bwMode="auto">
          <a:xfrm>
            <a:off x="5232400" y="2227263"/>
            <a:ext cx="3048000" cy="4564062"/>
            <a:chOff x="3296" y="1403"/>
            <a:chExt cx="1920" cy="2875"/>
          </a:xfrm>
        </p:grpSpPr>
        <p:sp>
          <p:nvSpPr>
            <p:cNvPr id="19" name="Rectangle 9"/>
            <p:cNvSpPr>
              <a:spLocks noChangeArrowheads="1"/>
            </p:cNvSpPr>
            <p:nvPr/>
          </p:nvSpPr>
          <p:spPr bwMode="auto">
            <a:xfrm>
              <a:off x="3296" y="3808"/>
              <a:ext cx="1920" cy="47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2000">
                  <a:solidFill>
                    <a:srgbClr val="663300"/>
                  </a:solidFill>
                  <a:ea typeface="黑体" pitchFamily="2" charset="-122"/>
                </a:rPr>
                <a:t>南宋景德镇瓷器</a:t>
              </a:r>
            </a:p>
            <a:p>
              <a:pPr algn="ctr">
                <a:lnSpc>
                  <a:spcPct val="90000"/>
                </a:lnSpc>
              </a:pPr>
              <a:r>
                <a:rPr lang="zh-CN" altLang="en-US" sz="1600">
                  <a:solidFill>
                    <a:schemeClr val="bg2"/>
                  </a:solidFill>
                  <a:latin typeface="楷体_GB2312" pitchFamily="49" charset="-122"/>
                  <a:ea typeface="楷体_GB2312" pitchFamily="49" charset="-122"/>
                </a:rPr>
                <a:t>青白瓷注子注碗</a:t>
              </a:r>
            </a:p>
            <a:p>
              <a:pPr algn="ctr">
                <a:lnSpc>
                  <a:spcPct val="90000"/>
                </a:lnSpc>
              </a:pPr>
              <a:r>
                <a:rPr lang="zh-CN" altLang="en-US" sz="1600">
                  <a:solidFill>
                    <a:schemeClr val="bg2"/>
                  </a:solidFill>
                  <a:latin typeface="楷体_GB2312" pitchFamily="49" charset="-122"/>
                  <a:ea typeface="楷体_GB2312" pitchFamily="49" charset="-122"/>
                </a:rPr>
                <a:t>注子（酒壶）　注碗（盛酒的碗）</a:t>
              </a:r>
            </a:p>
          </p:txBody>
        </p:sp>
        <p:pic>
          <p:nvPicPr>
            <p:cNvPr id="20" name="Picture 10" descr="c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325" y="1403"/>
              <a:ext cx="1861" cy="23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5134555"/>
  <p:tag name="MH_LIBRARY" val="GRAPHIC"/>
  <p:tag name="MH_TYPE" val="SubTitle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43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23144241"/>
  <p:tag name="MH_LIBRARY" val="GRAPHIC"/>
  <p:tag name="MH_TYPE" val="SubTitle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23144241"/>
  <p:tag name="MH_LIBRARY" val="GRAPHIC"/>
  <p:tag name="MH_TYPE" val="Other"/>
  <p:tag name="MH_ORDER" val="3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1501</TotalTime>
  <Words>778</Words>
  <PresentationFormat>全屏显示(4:3)</PresentationFormat>
  <Paragraphs>112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P51、2、南宋陆游写道：“朝廷在故都时，实仰东南财赋。”怎么理解？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subject>历史备课大师【全免费】</dc:subject>
  <dc:creator>历史备课大师【全免费】</dc:creator>
  <cp:keywords>历史备课大师【全免费】</cp:keywords>
  <dc:description>历史备课大师【全免费】</dc:description>
  <cp:lastModifiedBy>xt114</cp:lastModifiedBy>
  <cp:revision>历史备课大师【全免费】</cp:revision>
  <dcterms:created xsi:type="dcterms:W3CDTF">2017-03-09T01:12:14Z</dcterms:created>
  <dcterms:modified xsi:type="dcterms:W3CDTF">2017-03-15T00:23:32Z</dcterms:modified>
</cp:coreProperties>
</file>