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6" r:id="rId4"/>
    <p:sldId id="257" r:id="rId5"/>
    <p:sldId id="258" r:id="rId6"/>
    <p:sldId id="259" r:id="rId7"/>
    <p:sldId id="262" r:id="rId8"/>
    <p:sldId id="282" r:id="rId9"/>
    <p:sldId id="284" r:id="rId10"/>
    <p:sldId id="285" r:id="rId11"/>
    <p:sldId id="281" r:id="rId12"/>
    <p:sldId id="279" r:id="rId13"/>
    <p:sldId id="280" r:id="rId14"/>
    <p:sldId id="269" r:id="rId15"/>
    <p:sldId id="270" r:id="rId16"/>
    <p:sldId id="271" r:id="rId17"/>
    <p:sldId id="283" r:id="rId18"/>
  </p:sldIdLst>
  <p:sldSz cx="12192000" cy="6858000"/>
  <p:notesSz cx="7103745" cy="1023429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3" d="100"/>
          <a:sy n="43" d="100"/>
        </p:scale>
        <p:origin x="-96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DA2C2-823D-4839-9044-269052ECDA4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CBAB2-65FC-4431-BE49-C930B4BEED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415D6-B2D2-4FD0-8E8F-370F0D7B73F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A67F9-AA94-446B-8DBB-4B7684D791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D967B-3979-4F1A-9887-76A2B4A6971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8FB0B-D491-41F6-99F1-584AB68659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1B3F3-F046-4A0A-9B99-C6C7C425F21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42CF8-D768-49C4-880F-BC9FACC1DD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03D67-531E-48B2-9C06-05D3D1AF52A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F4B89-4EEE-4D6C-8D7F-EFBBC478D3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41EB0-2018-40B0-B837-55D2306070E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69B5E-BE97-4E40-B585-D1EF537ACB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BF51D-0311-45AE-8D7F-706CFA3F3AE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89D22-6AFD-4422-A9AF-759965069E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81BE8-9B61-4C19-8A31-D22E4559979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8B64A-1AD4-4292-A490-CBC5BB6DAA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F970C-48F1-4BB7-BD8F-F0EC09C5AE1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6056B-D6F2-4931-8BD2-A367C34DA0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A1A07-0B46-417C-B3C3-948DF9DF07E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AB277-DE80-4D8B-BF3D-8A2D73E979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E14C0A-FCAE-462B-AD33-0C05C19B7CC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055D3F2-D132-4E4A-9550-9B7D752CB72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2"/>
          <p:cNvGrpSpPr/>
          <p:nvPr/>
        </p:nvGrpSpPr>
        <p:grpSpPr bwMode="auto">
          <a:xfrm>
            <a:off x="584200" y="1098550"/>
            <a:ext cx="11023600" cy="3286125"/>
            <a:chOff x="636" y="2027"/>
            <a:chExt cx="17362" cy="5176"/>
          </a:xfrm>
        </p:grpSpPr>
        <p:sp>
          <p:nvSpPr>
            <p:cNvPr id="6" name="圆角矩形 5"/>
            <p:cNvSpPr/>
            <p:nvPr/>
          </p:nvSpPr>
          <p:spPr>
            <a:xfrm>
              <a:off x="719" y="2317"/>
              <a:ext cx="4576" cy="1238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2293" name="组合 1"/>
            <p:cNvGrpSpPr/>
            <p:nvPr/>
          </p:nvGrpSpPr>
          <p:grpSpPr bwMode="auto">
            <a:xfrm>
              <a:off x="636" y="2027"/>
              <a:ext cx="17363" cy="5177"/>
              <a:chOff x="636" y="777"/>
              <a:chExt cx="17363" cy="517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636" y="1037"/>
                <a:ext cx="4576" cy="129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b="1">
                    <a:solidFill>
                      <a:srgbClr val="FF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+mn-lt"/>
                    <a:ea typeface="+mn-ea"/>
                  </a:rPr>
                  <a:t>温故知新：</a:t>
                </a:r>
                <a:endParaRPr lang="zh-CN" altLang="en-US" sz="4800" b="1"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12295" name="文本框 4"/>
              <p:cNvSpPr txBox="1">
                <a:spLocks noChangeArrowheads="1"/>
              </p:cNvSpPr>
              <p:nvPr/>
            </p:nvSpPr>
            <p:spPr bwMode="auto">
              <a:xfrm>
                <a:off x="2587" y="3506"/>
                <a:ext cx="15412" cy="2448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accent1"/>
                </a:solidFill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4800" b="1">
                    <a:latin typeface="Calibri" panose="020F0502020204030204" pitchFamily="34" charset="0"/>
                  </a:rPr>
                  <a:t>五代十国时期南方的</a:t>
                </a:r>
                <a:r>
                  <a:rPr lang="zh-CN" altLang="en-US" sz="4800" b="1">
                    <a:latin typeface="Calibri" panose="020F0502020204030204" pitchFamily="34" charset="0"/>
                    <a:sym typeface="+mn-ea"/>
                  </a:rPr>
                  <a:t>政治</a:t>
                </a:r>
                <a:r>
                  <a:rPr lang="zh-CN" altLang="en-US" sz="4800" b="1">
                    <a:latin typeface="Calibri" panose="020F0502020204030204" pitchFamily="34" charset="0"/>
                  </a:rPr>
                  <a:t>经济有什么特点 ？</a:t>
                </a:r>
                <a:endParaRPr lang="zh-CN" altLang="en-US" sz="4800" b="1">
                  <a:latin typeface="Calibri" panose="020F0502020204030204" pitchFamily="34" charset="0"/>
                </a:endParaRPr>
              </a:p>
            </p:txBody>
          </p:sp>
          <p:sp>
            <p:nvSpPr>
              <p:cNvPr id="7" name="闪电形 6"/>
              <p:cNvSpPr/>
              <p:nvPr/>
            </p:nvSpPr>
            <p:spPr>
              <a:xfrm rot="9840000">
                <a:off x="5597" y="777"/>
                <a:ext cx="2623" cy="2563"/>
              </a:xfrm>
              <a:prstGeom prst="lightningBol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432175" y="6400800"/>
            <a:ext cx="41100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/>
              <a:t>《</a:t>
            </a:r>
            <a:r>
              <a:rPr lang="zh-CN" altLang="en-US" sz="2400" b="1"/>
              <a:t>纺车图</a:t>
            </a:r>
            <a:r>
              <a:rPr lang="en-US" altLang="zh-CN" sz="2400" b="1"/>
              <a:t>》 ——</a:t>
            </a:r>
            <a:r>
              <a:rPr lang="zh-CN" altLang="en-US" sz="2400" b="1"/>
              <a:t>北宋  王居正</a:t>
            </a:r>
            <a:endParaRPr lang="zh-CN" altLang="en-US" sz="2400" b="1"/>
          </a:p>
        </p:txBody>
      </p:sp>
      <p:sp>
        <p:nvSpPr>
          <p:cNvPr id="20482" name="Text Box 9"/>
          <p:cNvSpPr txBox="1">
            <a:spLocks noChangeArrowheads="1"/>
          </p:cNvSpPr>
          <p:nvPr/>
        </p:nvSpPr>
        <p:spPr bwMode="auto">
          <a:xfrm>
            <a:off x="0" y="0"/>
            <a:ext cx="4046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/>
              <a:t>以下图片能够反映什么史实</a:t>
            </a:r>
            <a:r>
              <a:rPr lang="en-US" altLang="zh-CN" sz="2400" b="1"/>
              <a:t>?</a:t>
            </a:r>
            <a:endParaRPr lang="en-US" altLang="zh-CN" sz="2400" b="1"/>
          </a:p>
        </p:txBody>
      </p:sp>
      <p:pic>
        <p:nvPicPr>
          <p:cNvPr id="20483" name="Picture 11" descr="t01f53d731022d94fd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590550"/>
            <a:ext cx="11787188" cy="548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9" name="Text Box 21"/>
          <p:cNvSpPr txBox="1">
            <a:spLocks noChangeArrowheads="1"/>
          </p:cNvSpPr>
          <p:nvPr/>
        </p:nvSpPr>
        <p:spPr bwMode="auto">
          <a:xfrm>
            <a:off x="4746625" y="0"/>
            <a:ext cx="2632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棉纺织业兴起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4"/>
          <p:cNvSpPr txBox="1">
            <a:spLocks noChangeArrowheads="1"/>
          </p:cNvSpPr>
          <p:nvPr/>
        </p:nvSpPr>
        <p:spPr bwMode="auto">
          <a:xfrm>
            <a:off x="180975" y="293688"/>
            <a:ext cx="60547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</a:rPr>
              <a:t>5</a:t>
            </a:r>
            <a:r>
              <a:rPr lang="zh-CN" altLang="en-US" sz="4000" b="1">
                <a:latin typeface="宋体" panose="02010600030101010101" pitchFamily="2" charset="-122"/>
              </a:rPr>
              <a:t>、造纸与印刷技术的发展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pic>
        <p:nvPicPr>
          <p:cNvPr id="21506" name="Picture 5" descr="untitled_看图王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1963" y="995363"/>
            <a:ext cx="3508375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180975" y="5270500"/>
            <a:ext cx="4579938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唐宋时期，成都楮纸一下成了市场的新宠，用途逐渐宽泛。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1508" name="Picture 7" descr="111untitled_看图王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51313" y="1868488"/>
            <a:ext cx="3576637" cy="232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8"/>
          <p:cNvSpPr txBox="1">
            <a:spLocks noChangeArrowheads="1"/>
          </p:cNvSpPr>
          <p:nvPr/>
        </p:nvSpPr>
        <p:spPr bwMode="auto">
          <a:xfrm>
            <a:off x="3970338" y="4440238"/>
            <a:ext cx="44735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四川益州（成都）生产麻纸</a:t>
            </a:r>
            <a:endParaRPr lang="zh-CN" altLang="en-US" sz="2800" b="1"/>
          </a:p>
        </p:txBody>
      </p:sp>
      <p:pic>
        <p:nvPicPr>
          <p:cNvPr id="21510" name="Picture 9" descr="untitled_看图王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6388" y="1443038"/>
            <a:ext cx="365442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 Box 10"/>
          <p:cNvSpPr txBox="1">
            <a:spLocks noChangeArrowheads="1"/>
          </p:cNvSpPr>
          <p:nvPr/>
        </p:nvSpPr>
        <p:spPr bwMode="auto">
          <a:xfrm>
            <a:off x="8607425" y="4646613"/>
            <a:ext cx="34496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a typeface="黑体" panose="02010609060101010101" pitchFamily="2" charset="-122"/>
              </a:rPr>
              <a:t>活字印刷术的发明</a:t>
            </a:r>
            <a:endParaRPr lang="zh-CN" altLang="en-US" sz="3200" b="1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4"/>
          <p:cNvSpPr txBox="1">
            <a:spLocks noChangeArrowheads="1"/>
          </p:cNvSpPr>
          <p:nvPr/>
        </p:nvSpPr>
        <p:spPr bwMode="auto">
          <a:xfrm>
            <a:off x="-25400" y="141288"/>
            <a:ext cx="860266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</a:rPr>
              <a:t>二、</a:t>
            </a: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两宋完成经济重心南移的原因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3733" name="Rectangle 5"/>
          <p:cNvSpPr>
            <a:spLocks noGrp="1" noRot="1"/>
          </p:cNvSpPr>
          <p:nvPr>
            <p:ph idx="1"/>
          </p:nvPr>
        </p:nvSpPr>
        <p:spPr>
          <a:xfrm>
            <a:off x="-25400" y="903288"/>
            <a:ext cx="12499975" cy="4498975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/>
              <a:t>（</a:t>
            </a:r>
            <a:r>
              <a:rPr lang="en-US" altLang="zh-CN" sz="3200" b="1" smtClean="0"/>
              <a:t>1</a:t>
            </a:r>
            <a:r>
              <a:rPr lang="zh-CN" altLang="en-US" sz="3200" b="1" smtClean="0"/>
              <a:t>）</a:t>
            </a:r>
            <a:r>
              <a:rPr lang="zh-CN" altLang="en-US" sz="3600" b="1" smtClean="0">
                <a:solidFill>
                  <a:srgbClr val="0000FF"/>
                </a:solidFill>
              </a:rPr>
              <a:t>南方社会相对安定。</a:t>
            </a:r>
            <a:endParaRPr lang="zh-CN" altLang="en-US" sz="3600" b="1" smtClean="0">
              <a:solidFill>
                <a:srgbClr val="0000FF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smtClean="0"/>
              <a:t>（</a:t>
            </a:r>
            <a:r>
              <a:rPr lang="en-US" altLang="zh-CN" sz="3600" b="1" smtClean="0"/>
              <a:t>2</a:t>
            </a:r>
            <a:r>
              <a:rPr lang="zh-CN" altLang="en-US" sz="3600" b="1" smtClean="0"/>
              <a:t>）</a:t>
            </a:r>
            <a:r>
              <a:rPr lang="zh-CN" altLang="en-US" sz="3600" b="1" smtClean="0">
                <a:solidFill>
                  <a:srgbClr val="0000FF"/>
                </a:solidFill>
              </a:rPr>
              <a:t>南方自然条件优越。</a:t>
            </a:r>
            <a:endParaRPr lang="zh-CN" altLang="en-US" sz="3600" b="1" smtClean="0">
              <a:solidFill>
                <a:srgbClr val="0000FF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smtClean="0"/>
              <a:t>（</a:t>
            </a:r>
            <a:r>
              <a:rPr lang="en-US" altLang="zh-CN" sz="3600" b="1" smtClean="0"/>
              <a:t>3</a:t>
            </a:r>
            <a:r>
              <a:rPr lang="zh-CN" altLang="en-US" sz="3600" b="1" smtClean="0"/>
              <a:t>）</a:t>
            </a:r>
            <a:r>
              <a:rPr lang="zh-CN" altLang="en-US" sz="3600" b="1" smtClean="0">
                <a:solidFill>
                  <a:srgbClr val="0000FF"/>
                </a:solidFill>
              </a:rPr>
              <a:t>北方人口南迁，带来了先进的生产工具和经验等。</a:t>
            </a:r>
            <a:endParaRPr lang="zh-CN" altLang="en-US" sz="3600" b="1" smtClean="0">
              <a:solidFill>
                <a:srgbClr val="0000FF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smtClean="0"/>
              <a:t>（</a:t>
            </a:r>
            <a:r>
              <a:rPr lang="en-US" altLang="zh-CN" sz="3600" b="1" smtClean="0"/>
              <a:t>4</a:t>
            </a:r>
            <a:r>
              <a:rPr lang="zh-CN" altLang="en-US" sz="3600" b="1" smtClean="0"/>
              <a:t>）</a:t>
            </a:r>
            <a:r>
              <a:rPr lang="zh-CN" altLang="en-US" sz="3600" b="1" smtClean="0">
                <a:solidFill>
                  <a:srgbClr val="0000FF"/>
                </a:solidFill>
              </a:rPr>
              <a:t>统治者重视农业发展。</a:t>
            </a:r>
            <a:endParaRPr lang="zh-CN" altLang="en-US" sz="3600" b="1" smtClean="0">
              <a:solidFill>
                <a:srgbClr val="0000FF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smtClean="0"/>
              <a:t>（</a:t>
            </a:r>
            <a:r>
              <a:rPr lang="en-US" altLang="zh-CN" sz="3600" b="1" smtClean="0"/>
              <a:t>5</a:t>
            </a:r>
            <a:r>
              <a:rPr lang="zh-CN" altLang="en-US" sz="3600" b="1" smtClean="0"/>
              <a:t>）</a:t>
            </a:r>
            <a:r>
              <a:rPr lang="zh-CN" altLang="en-US" sz="3600" b="1" smtClean="0">
                <a:solidFill>
                  <a:srgbClr val="0000FF"/>
                </a:solidFill>
              </a:rPr>
              <a:t>南北方人民一起辛勤劳动</a:t>
            </a:r>
            <a:endParaRPr lang="zh-CN" altLang="en-US" sz="3600" b="1" smtClean="0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-25400" y="3975100"/>
            <a:ext cx="12023725" cy="182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南宋诗人陆游在一篇文章中说：“朝廷在故都时，实仰东南财赋。”请回答：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①“故都”指哪里，是今天何处？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  “故都”指“东京”（号称“汴京”）；今开封。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②国家财政收入依靠“东南财赋”，说明了什么？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436" name="文本框 2"/>
          <p:cNvSpPr txBox="1">
            <a:spLocks noChangeArrowheads="1"/>
          </p:cNvSpPr>
          <p:nvPr/>
        </p:nvSpPr>
        <p:spPr bwMode="auto">
          <a:xfrm>
            <a:off x="373063" y="5803900"/>
            <a:ext cx="112268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　</a:t>
            </a:r>
            <a:r>
              <a:rPr lang="en-US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江南经济发展，成为国家的经济重心所在，也是国家财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政收入的主要依托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（经济重心南移）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uiExpand="1" build="p"/>
      <p:bldP spid="184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354570" y="5726113"/>
            <a:ext cx="34290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左大括号 3"/>
          <p:cNvSpPr/>
          <p:nvPr/>
        </p:nvSpPr>
        <p:spPr bwMode="auto">
          <a:xfrm>
            <a:off x="4008438" y="909638"/>
            <a:ext cx="185737" cy="1933575"/>
          </a:xfrm>
          <a:prstGeom prst="leftBrace">
            <a:avLst>
              <a:gd name="adj1" fmla="val 8651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102403"/>
          <p:cNvSpPr txBox="1">
            <a:spLocks noChangeArrowheads="1"/>
          </p:cNvSpPr>
          <p:nvPr/>
        </p:nvSpPr>
        <p:spPr bwMode="auto">
          <a:xfrm>
            <a:off x="4097655" y="621030"/>
            <a:ext cx="1951355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东汉末：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6" name="文本框 102404"/>
          <p:cNvSpPr txBox="1">
            <a:spLocks noChangeArrowheads="1"/>
          </p:cNvSpPr>
          <p:nvPr/>
        </p:nvSpPr>
        <p:spPr bwMode="auto">
          <a:xfrm>
            <a:off x="4194175" y="1615440"/>
            <a:ext cx="183896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唐中期：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7" name="文本框 102405"/>
          <p:cNvSpPr txBox="1">
            <a:spLocks noChangeArrowheads="1"/>
          </p:cNvSpPr>
          <p:nvPr/>
        </p:nvSpPr>
        <p:spPr bwMode="auto">
          <a:xfrm>
            <a:off x="4224655" y="2637155"/>
            <a:ext cx="175641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两宋：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8" name="下箭头 7"/>
          <p:cNvSpPr>
            <a:spLocks noChangeArrowheads="1"/>
          </p:cNvSpPr>
          <p:nvPr/>
        </p:nvSpPr>
        <p:spPr bwMode="auto">
          <a:xfrm>
            <a:off x="2135188" y="2133600"/>
            <a:ext cx="647700" cy="2189163"/>
          </a:xfrm>
          <a:prstGeom prst="downArrow">
            <a:avLst>
              <a:gd name="adj1" fmla="val 50000"/>
              <a:gd name="adj2" fmla="val 84419"/>
            </a:avLst>
          </a:prstGeom>
          <a:solidFill>
            <a:srgbClr val="FF505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102407"/>
          <p:cNvSpPr txBox="1">
            <a:spLocks noChangeArrowheads="1"/>
          </p:cNvSpPr>
          <p:nvPr/>
        </p:nvSpPr>
        <p:spPr bwMode="auto">
          <a:xfrm>
            <a:off x="1317625" y="4294188"/>
            <a:ext cx="1730375" cy="519112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人口南迁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0" name="右箭头 9"/>
          <p:cNvSpPr>
            <a:spLocks noChangeArrowheads="1"/>
          </p:cNvSpPr>
          <p:nvPr/>
        </p:nvSpPr>
        <p:spPr bwMode="auto">
          <a:xfrm>
            <a:off x="3071813" y="4221163"/>
            <a:ext cx="228600" cy="609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505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02409"/>
          <p:cNvSpPr txBox="1">
            <a:spLocks noChangeArrowheads="1"/>
          </p:cNvSpPr>
          <p:nvPr/>
        </p:nvSpPr>
        <p:spPr bwMode="auto">
          <a:xfrm>
            <a:off x="3298825" y="3286125"/>
            <a:ext cx="609600" cy="2286000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南方经济发展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12" name="左大括号 11"/>
          <p:cNvSpPr/>
          <p:nvPr/>
        </p:nvSpPr>
        <p:spPr bwMode="auto">
          <a:xfrm>
            <a:off x="3935413" y="3429000"/>
            <a:ext cx="152400" cy="2057400"/>
          </a:xfrm>
          <a:prstGeom prst="leftBrace">
            <a:avLst>
              <a:gd name="adj1" fmla="val 112500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102411"/>
          <p:cNvSpPr txBox="1">
            <a:spLocks noChangeArrowheads="1"/>
          </p:cNvSpPr>
          <p:nvPr/>
        </p:nvSpPr>
        <p:spPr bwMode="auto">
          <a:xfrm>
            <a:off x="4224655" y="3286125"/>
            <a:ext cx="1952625" cy="517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农业发展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" name="文本框 102412"/>
          <p:cNvSpPr txBox="1">
            <a:spLocks noChangeArrowheads="1"/>
          </p:cNvSpPr>
          <p:nvPr/>
        </p:nvSpPr>
        <p:spPr bwMode="auto">
          <a:xfrm>
            <a:off x="4079875" y="5518150"/>
            <a:ext cx="2171700" cy="517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手工业进步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5" name="文本框 102413"/>
          <p:cNvSpPr txBox="1">
            <a:spLocks noChangeArrowheads="1"/>
          </p:cNvSpPr>
          <p:nvPr/>
        </p:nvSpPr>
        <p:spPr bwMode="auto">
          <a:xfrm>
            <a:off x="1028700" y="1628775"/>
            <a:ext cx="2906713" cy="518160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南移过程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6" name="右大括号 15"/>
          <p:cNvSpPr/>
          <p:nvPr/>
        </p:nvSpPr>
        <p:spPr bwMode="auto">
          <a:xfrm>
            <a:off x="5880100" y="3717925"/>
            <a:ext cx="152400" cy="1828800"/>
          </a:xfrm>
          <a:prstGeom prst="rightBrace">
            <a:avLst>
              <a:gd name="adj1" fmla="val 100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文本框 102415"/>
          <p:cNvSpPr txBox="1">
            <a:spLocks noChangeArrowheads="1"/>
          </p:cNvSpPr>
          <p:nvPr/>
        </p:nvSpPr>
        <p:spPr bwMode="auto">
          <a:xfrm>
            <a:off x="4294188" y="4464368"/>
            <a:ext cx="1812925" cy="519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商业繁荣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8" name="文本框 102416"/>
          <p:cNvSpPr txBox="1">
            <a:spLocks noChangeArrowheads="1"/>
          </p:cNvSpPr>
          <p:nvPr/>
        </p:nvSpPr>
        <p:spPr bwMode="auto">
          <a:xfrm>
            <a:off x="2147888" y="2278063"/>
            <a:ext cx="609600" cy="1584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FFFF"/>
                </a:solidFill>
                <a:latin typeface="Times New Roman" panose="02020603050405020304" pitchFamily="18" charset="0"/>
              </a:rPr>
              <a:t>北方战乱</a:t>
            </a:r>
            <a:endParaRPr lang="zh-CN" altLang="en-US" sz="2800" b="1">
              <a:solidFill>
                <a:srgbClr val="CC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右箭头 18"/>
          <p:cNvSpPr>
            <a:spLocks noChangeArrowheads="1"/>
          </p:cNvSpPr>
          <p:nvPr/>
        </p:nvSpPr>
        <p:spPr bwMode="auto">
          <a:xfrm>
            <a:off x="6553200" y="4525963"/>
            <a:ext cx="2286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505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下箭头 19"/>
          <p:cNvSpPr>
            <a:spLocks noChangeArrowheads="1"/>
          </p:cNvSpPr>
          <p:nvPr/>
        </p:nvSpPr>
        <p:spPr bwMode="auto">
          <a:xfrm>
            <a:off x="4224338" y="3862388"/>
            <a:ext cx="152400" cy="1524000"/>
          </a:xfrm>
          <a:prstGeom prst="downArrow">
            <a:avLst>
              <a:gd name="adj1" fmla="val 50000"/>
              <a:gd name="adj2" fmla="val 250000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上箭头 20"/>
          <p:cNvSpPr>
            <a:spLocks noChangeArrowheads="1"/>
          </p:cNvSpPr>
          <p:nvPr/>
        </p:nvSpPr>
        <p:spPr bwMode="auto">
          <a:xfrm>
            <a:off x="5232400" y="5013325"/>
            <a:ext cx="152400" cy="457200"/>
          </a:xfrm>
          <a:prstGeom prst="upArrow">
            <a:avLst>
              <a:gd name="adj1" fmla="val 50000"/>
              <a:gd name="adj2" fmla="val 75000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下箭头 21"/>
          <p:cNvSpPr>
            <a:spLocks noChangeArrowheads="1"/>
          </p:cNvSpPr>
          <p:nvPr/>
        </p:nvSpPr>
        <p:spPr bwMode="auto">
          <a:xfrm>
            <a:off x="5232400" y="3862388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文本框 102421"/>
          <p:cNvSpPr txBox="1">
            <a:spLocks noChangeArrowheads="1"/>
          </p:cNvSpPr>
          <p:nvPr/>
        </p:nvSpPr>
        <p:spPr bwMode="auto">
          <a:xfrm>
            <a:off x="7601268" y="4221163"/>
            <a:ext cx="3087687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南宋：经济重心南移成为定局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文本框 102422"/>
          <p:cNvSpPr txBox="1">
            <a:spLocks noChangeArrowheads="1"/>
          </p:cNvSpPr>
          <p:nvPr/>
        </p:nvSpPr>
        <p:spPr bwMode="auto">
          <a:xfrm>
            <a:off x="8715375" y="621030"/>
            <a:ext cx="1415415" cy="5181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开始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5" name="文本框 102423"/>
          <p:cNvSpPr txBox="1">
            <a:spLocks noChangeArrowheads="1"/>
          </p:cNvSpPr>
          <p:nvPr/>
        </p:nvSpPr>
        <p:spPr bwMode="auto">
          <a:xfrm>
            <a:off x="8715375" y="1544955"/>
            <a:ext cx="1415415" cy="5181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加速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6" name="文本框 102424"/>
          <p:cNvSpPr txBox="1">
            <a:spLocks noChangeArrowheads="1"/>
          </p:cNvSpPr>
          <p:nvPr/>
        </p:nvSpPr>
        <p:spPr bwMode="auto">
          <a:xfrm>
            <a:off x="8722360" y="2560320"/>
            <a:ext cx="1412240" cy="5181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完成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" name="下箭头 26"/>
          <p:cNvSpPr>
            <a:spLocks noChangeArrowheads="1"/>
          </p:cNvSpPr>
          <p:nvPr/>
        </p:nvSpPr>
        <p:spPr bwMode="auto">
          <a:xfrm>
            <a:off x="9399588" y="1127125"/>
            <a:ext cx="144462" cy="417513"/>
          </a:xfrm>
          <a:prstGeom prst="downArrow">
            <a:avLst>
              <a:gd name="adj1" fmla="val 50000"/>
              <a:gd name="adj2" fmla="val 72186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下箭头 27"/>
          <p:cNvSpPr>
            <a:spLocks noChangeArrowheads="1"/>
          </p:cNvSpPr>
          <p:nvPr/>
        </p:nvSpPr>
        <p:spPr bwMode="auto">
          <a:xfrm>
            <a:off x="9399588" y="2062163"/>
            <a:ext cx="204787" cy="523875"/>
          </a:xfrm>
          <a:prstGeom prst="downArrow">
            <a:avLst>
              <a:gd name="adj1" fmla="val 50000"/>
              <a:gd name="adj2" fmla="val 63894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下箭头 28"/>
          <p:cNvSpPr>
            <a:spLocks noChangeArrowheads="1"/>
          </p:cNvSpPr>
          <p:nvPr/>
        </p:nvSpPr>
        <p:spPr bwMode="auto">
          <a:xfrm>
            <a:off x="9440863" y="3078163"/>
            <a:ext cx="228600" cy="1143000"/>
          </a:xfrm>
          <a:prstGeom prst="downArrow">
            <a:avLst>
              <a:gd name="adj1" fmla="val 50000"/>
              <a:gd name="adj2" fmla="val 125000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右箭头 29"/>
          <p:cNvSpPr>
            <a:spLocks noChangeArrowheads="1"/>
          </p:cNvSpPr>
          <p:nvPr/>
        </p:nvSpPr>
        <p:spPr bwMode="auto">
          <a:xfrm>
            <a:off x="6316345" y="803910"/>
            <a:ext cx="671830" cy="106045"/>
          </a:xfrm>
          <a:prstGeom prst="rightArrow">
            <a:avLst>
              <a:gd name="adj1" fmla="val 50000"/>
              <a:gd name="adj2" fmla="val 162500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右箭头 30"/>
          <p:cNvSpPr>
            <a:spLocks noChangeArrowheads="1"/>
          </p:cNvSpPr>
          <p:nvPr/>
        </p:nvSpPr>
        <p:spPr bwMode="auto">
          <a:xfrm>
            <a:off x="6379210" y="1811655"/>
            <a:ext cx="576263" cy="152400"/>
          </a:xfrm>
          <a:prstGeom prst="rightArrow">
            <a:avLst>
              <a:gd name="adj1" fmla="val 50000"/>
              <a:gd name="adj2" fmla="val 94444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右箭头 31"/>
          <p:cNvSpPr>
            <a:spLocks noChangeArrowheads="1"/>
          </p:cNvSpPr>
          <p:nvPr/>
        </p:nvSpPr>
        <p:spPr bwMode="auto">
          <a:xfrm>
            <a:off x="6379210" y="2926080"/>
            <a:ext cx="609600" cy="1524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下箭头 32"/>
          <p:cNvSpPr>
            <a:spLocks noChangeArrowheads="1"/>
          </p:cNvSpPr>
          <p:nvPr/>
        </p:nvSpPr>
        <p:spPr bwMode="auto">
          <a:xfrm>
            <a:off x="9357360" y="5284788"/>
            <a:ext cx="228600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66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文本框 102433"/>
          <p:cNvSpPr txBox="1">
            <a:spLocks noChangeArrowheads="1"/>
          </p:cNvSpPr>
          <p:nvPr/>
        </p:nvSpPr>
        <p:spPr bwMode="auto">
          <a:xfrm>
            <a:off x="7354570" y="5742305"/>
            <a:ext cx="35814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国家经济，仰给东南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3585" name="文本框 4103"/>
          <p:cNvSpPr txBox="1">
            <a:spLocks noChangeArrowheads="1"/>
          </p:cNvSpPr>
          <p:nvPr/>
        </p:nvSpPr>
        <p:spPr bwMode="auto">
          <a:xfrm>
            <a:off x="209550" y="314325"/>
            <a:ext cx="3268663" cy="763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4400" b="1">
                <a:solidFill>
                  <a:srgbClr val="FF0000"/>
                </a:solidFill>
                <a:ea typeface="方正姚体" panose="02010601030101010101" charset="-122"/>
                <a:cs typeface="方正姚体" panose="02010601030101010101" charset="-122"/>
              </a:rPr>
              <a:t>课堂小结</a:t>
            </a:r>
            <a:endParaRPr lang="zh-CN" altLang="zh-CN" sz="4400" b="1">
              <a:solidFill>
                <a:srgbClr val="FF0000"/>
              </a:solidFill>
              <a:ea typeface="方正姚体" panose="02010601030101010101" charset="-122"/>
              <a:cs typeface="方正姚体" panose="02010601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7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7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7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39938"/>
          <p:cNvSpPr>
            <a:spLocks noGrp="1"/>
          </p:cNvSpPr>
          <p:nvPr>
            <p:ph idx="1"/>
          </p:nvPr>
        </p:nvSpPr>
        <p:spPr>
          <a:xfrm>
            <a:off x="381000" y="1196975"/>
            <a:ext cx="11644313" cy="4922838"/>
          </a:xfrm>
          <a:solidFill>
            <a:srgbClr val="FFFFFF"/>
          </a:solidFill>
        </p:spPr>
        <p:txBody>
          <a:bodyPr rtlCol="0">
            <a:normAutofit fontScale="25000"/>
          </a:bodyPr>
          <a:lstStyle/>
          <a:p>
            <a:pPr marL="342900" indent="-342900" algn="just">
              <a:lnSpc>
                <a:spcPct val="10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kern="0" noProof="1">
                <a:latin typeface="宋体" panose="02010600030101010101" pitchFamily="2" charset="-122"/>
              </a:rPr>
              <a:t> </a:t>
            </a:r>
            <a:r>
              <a:rPr lang="en-US" altLang="x-none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从</a:t>
            </a: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</a:rPr>
              <a:t>五代起，南方的农业超过北方的原因是（    ）</a:t>
            </a:r>
            <a:endParaRPr lang="zh-CN" altLang="en-US" sz="13800" b="1" kern="0" noProof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lnSpc>
                <a:spcPct val="10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x-none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en-US" altLang="zh-CN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南</a:t>
            </a: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</a:rPr>
              <a:t>方战祸少，许多中原人流落到江南</a:t>
            </a:r>
            <a:r>
              <a:rPr lang="zh-CN" altLang="en-US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，增</a:t>
            </a: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</a:rPr>
              <a:t>加了那</a:t>
            </a:r>
            <a:r>
              <a:rPr lang="zh-CN" altLang="en-US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里的劳</a:t>
            </a: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</a:rPr>
              <a:t>动力</a:t>
            </a:r>
            <a:endParaRPr lang="zh-CN" altLang="en-US" sz="13800" b="1" kern="0" noProof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lnSpc>
                <a:spcPct val="10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</a:rPr>
              <a:t>　  </a:t>
            </a:r>
            <a:r>
              <a:rPr lang="en-US" altLang="x-none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en-US" altLang="zh-CN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从</a:t>
            </a: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</a:rPr>
              <a:t>越南引进的占城稻得到推广</a:t>
            </a:r>
            <a:endParaRPr lang="zh-CN" altLang="en-US" sz="13800" b="1" kern="0" noProof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lnSpc>
                <a:spcPct val="10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</a:rPr>
              <a:t> 　 </a:t>
            </a:r>
            <a:r>
              <a:rPr lang="en-US" altLang="x-none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en-US" altLang="zh-CN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南</a:t>
            </a: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</a:rPr>
              <a:t>方重视兴修水利  </a:t>
            </a:r>
            <a:r>
              <a:rPr lang="en-US" altLang="x-none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en-US" altLang="zh-CN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13800" b="1" kern="0" noProof="1" smtClean="0">
                <a:latin typeface="黑体" panose="02010609060101010101" pitchFamily="2" charset="-122"/>
                <a:ea typeface="黑体" panose="02010609060101010101" pitchFamily="2" charset="-122"/>
              </a:rPr>
              <a:t>麦</a:t>
            </a: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</a:rPr>
              <a:t>田面积扩大</a:t>
            </a:r>
            <a:endParaRPr lang="zh-CN" altLang="en-US" sz="13800" b="1" kern="0" noProof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lnSpc>
                <a:spcPct val="100000"/>
              </a:lnSpc>
              <a:spcBef>
                <a:spcPct val="20000"/>
              </a:spcBef>
              <a:buFontTx/>
              <a:buNone/>
              <a:defRPr/>
            </a:pPr>
            <a:r>
              <a:rPr lang="en-US" altLang="x-none" sz="13800" b="1" kern="0" noProof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全国经济重心由黄河流域转移到长江流域是在（  </a:t>
            </a:r>
            <a:r>
              <a:rPr lang="zh-CN" altLang="en-US" sz="13800" b="1" kern="0" noProof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en-US" altLang="x-none" sz="13800" b="1" kern="0" noProof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A.</a:t>
            </a: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魏晋南北朝   </a:t>
            </a:r>
            <a:r>
              <a:rPr lang="zh-CN" altLang="en-US" sz="13800" b="1" kern="0" noProof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</a:t>
            </a:r>
            <a:r>
              <a:rPr lang="en-US" altLang="x-none" sz="13800" b="1" kern="0" noProof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x-none" sz="13800" b="1" kern="0" noProof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13800" b="1" kern="0" noProof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唐朝     </a:t>
            </a:r>
            <a:endParaRPr lang="zh-CN" altLang="en-US" sz="16600" b="1" kern="0" noProof="1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spcBef>
                <a:spcPct val="50000"/>
              </a:spcBef>
              <a:buFontTx/>
              <a:buNone/>
              <a:defRPr/>
            </a:pPr>
            <a:r>
              <a:rPr lang="en-US" altLang="x-none" sz="13800" b="1" kern="0" noProof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C.</a:t>
            </a:r>
            <a:r>
              <a:rPr lang="zh-CN" altLang="en-US" sz="13800" b="1" kern="0" noProof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五代十国时期           </a:t>
            </a:r>
            <a:r>
              <a:rPr lang="en-US" altLang="x-none" sz="13800" b="1" kern="0" noProof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D.</a:t>
            </a:r>
            <a:r>
              <a:rPr lang="zh-CN" altLang="en-US" sz="13800" b="1" kern="0" noProof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两宋 </a:t>
            </a:r>
            <a:endParaRPr lang="zh-CN" altLang="en-US" sz="13800" b="1" kern="0" noProof="1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spcBef>
                <a:spcPct val="50000"/>
              </a:spcBef>
              <a:buFontTx/>
              <a:buNone/>
              <a:defRPr/>
            </a:pPr>
            <a:endParaRPr lang="zh-CN" altLang="en-US" sz="13800" b="1" kern="0" noProof="1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342900" indent="-342900" algn="just">
              <a:lnSpc>
                <a:spcPct val="100000"/>
              </a:lnSpc>
              <a:spcBef>
                <a:spcPct val="20000"/>
              </a:spcBef>
              <a:buFontTx/>
              <a:buNone/>
              <a:defRPr/>
            </a:pPr>
            <a:endParaRPr lang="zh-CN" altLang="en-US" sz="3200" b="1" kern="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9939"/>
          <p:cNvSpPr txBox="1">
            <a:spLocks noChangeArrowheads="1"/>
          </p:cNvSpPr>
          <p:nvPr/>
        </p:nvSpPr>
        <p:spPr bwMode="auto">
          <a:xfrm>
            <a:off x="9453563" y="244475"/>
            <a:ext cx="838200" cy="192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8800" b="1">
                <a:solidFill>
                  <a:srgbClr val="FF0000"/>
                </a:solidFill>
              </a:rPr>
              <a:t>A</a:t>
            </a:r>
            <a:endParaRPr lang="en-US" altLang="zh-CN" sz="8800" b="1">
              <a:solidFill>
                <a:srgbClr val="FF0000"/>
              </a:solidFill>
            </a:endParaRPr>
          </a:p>
        </p:txBody>
      </p:sp>
      <p:sp>
        <p:nvSpPr>
          <p:cNvPr id="5" name="文本框 40964"/>
          <p:cNvSpPr txBox="1">
            <a:spLocks noChangeArrowheads="1"/>
          </p:cNvSpPr>
          <p:nvPr/>
        </p:nvSpPr>
        <p:spPr bwMode="auto">
          <a:xfrm>
            <a:off x="10575925" y="3876675"/>
            <a:ext cx="576263" cy="1431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800" b="1">
                <a:solidFill>
                  <a:srgbClr val="FF0000"/>
                </a:solidFill>
              </a:rPr>
              <a:t>D</a:t>
            </a:r>
            <a:endParaRPr lang="en-US" altLang="zh-CN" sz="8800" b="1">
              <a:solidFill>
                <a:srgbClr val="FF0000"/>
              </a:solidFill>
            </a:endParaRPr>
          </a:p>
        </p:txBody>
      </p:sp>
      <p:sp>
        <p:nvSpPr>
          <p:cNvPr id="24580" name="文本框 4103"/>
          <p:cNvSpPr txBox="1">
            <a:spLocks noChangeArrowheads="1"/>
          </p:cNvSpPr>
          <p:nvPr/>
        </p:nvSpPr>
        <p:spPr bwMode="auto">
          <a:xfrm>
            <a:off x="379413" y="244475"/>
            <a:ext cx="4049712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4400" b="1">
                <a:solidFill>
                  <a:srgbClr val="006666"/>
                </a:solidFill>
                <a:ea typeface="方正姚体" panose="02010601030101010101" charset="-122"/>
                <a:cs typeface="方正姚体" panose="02010601030101010101" charset="-122"/>
              </a:rPr>
              <a:t>随堂训练</a:t>
            </a:r>
            <a:endParaRPr lang="zh-CN" altLang="zh-CN" sz="4400" b="1">
              <a:solidFill>
                <a:srgbClr val="006666"/>
              </a:solidFill>
              <a:ea typeface="方正姚体" panose="02010601030101010101" charset="-122"/>
              <a:cs typeface="方正姚体" panose="02010601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98450" y="469900"/>
            <a:ext cx="11595100" cy="18097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en-US" altLang="zh-CN" sz="5400" b="1" noProof="1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3.</a:t>
            </a:r>
            <a:r>
              <a:rPr kumimoji="1" lang="zh-CN" altLang="en-US" sz="4000" b="1" noProof="1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你认为古代经济重心南移的过程对我们今天的经济建设有何启示？</a:t>
            </a:r>
            <a:endParaRPr kumimoji="1" lang="zh-CN" altLang="en-US" sz="4000" b="1" noProof="1">
              <a:solidFill>
                <a:schemeClr val="tx2"/>
              </a:solidFill>
              <a:latin typeface="Garamond" panose="02020404030301010803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308100" y="2343150"/>
            <a:ext cx="8963025" cy="974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（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>
                <a:solidFill>
                  <a:srgbClr val="FF0000"/>
                </a:solidFill>
              </a:rPr>
              <a:t>）要保护生态环境，爱护自然。</a:t>
            </a:r>
            <a:r>
              <a:rPr lang="zh-CN" altLang="en-US" sz="1400" b="1">
                <a:solidFill>
                  <a:srgbClr val="FF0000"/>
                </a:solidFill>
              </a:rPr>
              <a:t> </a:t>
            </a:r>
            <a:endParaRPr lang="zh-CN" altLang="en-US" sz="1400" b="1">
              <a:solidFill>
                <a:srgbClr val="FF0000"/>
              </a:solidFill>
            </a:endParaRPr>
          </a:p>
          <a:p>
            <a:pPr eaLnBrk="0" hangingPunct="0"/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308100" y="4324350"/>
            <a:ext cx="6643688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FF0000"/>
                </a:solidFill>
              </a:rPr>
              <a:t>（</a:t>
            </a:r>
            <a:r>
              <a:rPr lang="en-US" altLang="zh-CN" sz="4800" b="1">
                <a:solidFill>
                  <a:srgbClr val="FF0000"/>
                </a:solidFill>
              </a:rPr>
              <a:t>3</a:t>
            </a:r>
            <a:r>
              <a:rPr lang="zh-CN" altLang="en-US" sz="4800" b="1">
                <a:solidFill>
                  <a:srgbClr val="FF0000"/>
                </a:solidFill>
              </a:rPr>
              <a:t>）要重视科技进步。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308100" y="3257550"/>
            <a:ext cx="8961438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（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>
                <a:solidFill>
                  <a:srgbClr val="FF0000"/>
                </a:solidFill>
              </a:rPr>
              <a:t>）要保持安定团结的大好局面</a:t>
            </a:r>
            <a:r>
              <a:rPr lang="zh-CN" altLang="en-US" sz="4800">
                <a:solidFill>
                  <a:srgbClr val="FF0000"/>
                </a:solidFill>
              </a:rPr>
              <a:t>。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308100" y="5327650"/>
            <a:ext cx="102489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"/>
            <a:r>
              <a:rPr lang="zh-CN" altLang="en-US" sz="4400" b="1">
                <a:solidFill>
                  <a:srgbClr val="FF0000"/>
                </a:solidFill>
              </a:rPr>
              <a:t>（</a:t>
            </a:r>
            <a:r>
              <a:rPr lang="en-US" altLang="zh-CN" sz="4400" b="1">
                <a:solidFill>
                  <a:srgbClr val="FF0000"/>
                </a:solidFill>
              </a:rPr>
              <a:t>4</a:t>
            </a:r>
            <a:r>
              <a:rPr lang="zh-CN" altLang="en-US" sz="4400" b="1">
                <a:solidFill>
                  <a:srgbClr val="FF0000"/>
                </a:solidFill>
              </a:rPr>
              <a:t>）要采取积极鼓励发展经济的政策。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U10253P1332DT2014081409285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73163" y="379413"/>
            <a:ext cx="4160837" cy="556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 Box 5"/>
          <p:cNvSpPr txBox="1">
            <a:spLocks noChangeArrowheads="1"/>
          </p:cNvSpPr>
          <p:nvPr/>
        </p:nvSpPr>
        <p:spPr bwMode="auto">
          <a:xfrm>
            <a:off x="1722438" y="6018213"/>
            <a:ext cx="3105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北宋</a:t>
            </a:r>
            <a:r>
              <a:rPr lang="zh-CN" altLang="en-US" sz="2800" b="1">
                <a:solidFill>
                  <a:srgbClr val="FF0000"/>
                </a:solidFill>
              </a:rPr>
              <a:t>定窑</a:t>
            </a:r>
            <a:r>
              <a:rPr lang="zh-CN" altLang="en-US" sz="2800" b="1"/>
              <a:t>玉壶春瓶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5" name="Picture 7" descr="t015cffae0e3f90fbc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78680" y="2189798"/>
            <a:ext cx="7486650" cy="3773487"/>
          </a:xfrm>
          <a:prstGeom prst="rect">
            <a:avLst/>
          </a:prstGeom>
          <a:noFill/>
        </p:spPr>
      </p:pic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309563" y="0"/>
            <a:ext cx="56991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景德镇青白瓷（美国纽约大都会博物馆）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27659" name="Picture 17" descr="t01069473294a579d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3763" y="922338"/>
            <a:ext cx="4368800" cy="5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6084888" y="757238"/>
            <a:ext cx="4919662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“</a:t>
            </a:r>
            <a:r>
              <a:rPr lang="en-US" altLang="zh-CN" sz="3200" b="1">
                <a:solidFill>
                  <a:srgbClr val="FF0000"/>
                </a:solidFill>
              </a:rPr>
              <a:t>CHINA”</a:t>
            </a:r>
            <a:r>
              <a:rPr lang="zh-CN" altLang="en-US" sz="3200" b="1">
                <a:solidFill>
                  <a:srgbClr val="FF0000"/>
                </a:solidFill>
              </a:rPr>
              <a:t>是什么意思？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西方为什么这样称呼中国</a:t>
            </a:r>
            <a:r>
              <a:rPr lang="en-US" altLang="zh-CN" sz="3200" b="1">
                <a:solidFill>
                  <a:srgbClr val="FF0000"/>
                </a:solidFill>
              </a:rPr>
              <a:t>?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6423025" y="6078538"/>
            <a:ext cx="463296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/>
              <a:t>南宋景德镇青白瓷</a:t>
            </a:r>
            <a:r>
              <a:rPr lang="en-US" altLang="zh-CN" sz="2400" b="1"/>
              <a:t>:</a:t>
            </a:r>
            <a:r>
              <a:rPr lang="zh-CN" altLang="en-US" sz="2400" b="1"/>
              <a:t>斜倚仕女瓷枕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725488" y="6100763"/>
            <a:ext cx="356044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/>
              <a:t>南宋景德镇青白瓷   梅瓶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5938" y="2238375"/>
            <a:ext cx="11160125" cy="1198563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</a:rPr>
              <a:t>第</a:t>
            </a:r>
            <a:r>
              <a:rPr lang="en-US" altLang="zh-CN" sz="7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</a:rPr>
              <a:t>8</a:t>
            </a:r>
            <a:r>
              <a:rPr lang="zh-CN" altLang="en-US" sz="7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</a:rPr>
              <a:t>课  宋代南方经济的发展</a:t>
            </a:r>
            <a:endParaRPr lang="zh-CN" altLang="en-US" sz="72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52065" y="4437380"/>
            <a:ext cx="340042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南方：秦岭淮河以南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"/>
          <p:cNvSpPr txBox="1">
            <a:spLocks noChangeArrowheads="1"/>
          </p:cNvSpPr>
          <p:nvPr/>
        </p:nvSpPr>
        <p:spPr bwMode="auto">
          <a:xfrm>
            <a:off x="100013" y="355600"/>
            <a:ext cx="4857750" cy="100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Calibri" panose="020F0502020204030204" pitchFamily="34" charset="0"/>
              </a:rPr>
              <a:t>自学提示：</a:t>
            </a:r>
            <a:endParaRPr lang="zh-CN" altLang="en-US" sz="6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4338" name="文本框 2"/>
          <p:cNvSpPr txBox="1">
            <a:spLocks noChangeArrowheads="1"/>
          </p:cNvSpPr>
          <p:nvPr/>
        </p:nvSpPr>
        <p:spPr bwMode="auto">
          <a:xfrm>
            <a:off x="619125" y="1360488"/>
            <a:ext cx="11612563" cy="302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Calibri" panose="020F0502020204030204" pitchFamily="34" charset="0"/>
              </a:rPr>
              <a:t>看书：</a:t>
            </a:r>
            <a:r>
              <a:rPr lang="en-US" altLang="zh-CN" sz="4800" b="1">
                <a:latin typeface="Calibri" panose="020F0502020204030204" pitchFamily="34" charset="0"/>
              </a:rPr>
              <a:t>P47-50</a:t>
            </a:r>
            <a:endParaRPr lang="en-US" altLang="zh-CN" sz="4800" b="1">
              <a:latin typeface="Calibri" panose="020F0502020204030204" pitchFamily="34" charset="0"/>
            </a:endParaRPr>
          </a:p>
          <a:p>
            <a:r>
              <a:rPr lang="en-US" altLang="zh-CN" sz="4800" b="1">
                <a:latin typeface="Calibri" panose="020F0502020204030204" pitchFamily="34" charset="0"/>
              </a:rPr>
              <a:t>1</a:t>
            </a:r>
            <a:r>
              <a:rPr lang="zh-CN" altLang="en-US" sz="4800" b="1">
                <a:latin typeface="Calibri" panose="020F0502020204030204" pitchFamily="34" charset="0"/>
              </a:rPr>
              <a:t>、宋代南方农业发展的表现？</a:t>
            </a:r>
            <a:endParaRPr lang="zh-CN" altLang="en-US" sz="4800" b="1">
              <a:latin typeface="Calibri" panose="020F0502020204030204" pitchFamily="34" charset="0"/>
            </a:endParaRPr>
          </a:p>
          <a:p>
            <a:r>
              <a:rPr lang="en-US" altLang="zh-CN" sz="4800" b="1">
                <a:latin typeface="Calibri" panose="020F0502020204030204" pitchFamily="34" charset="0"/>
              </a:rPr>
              <a:t>2</a:t>
            </a:r>
            <a:r>
              <a:rPr lang="zh-CN" altLang="en-US" sz="4800" b="1">
                <a:latin typeface="Calibri" panose="020F0502020204030204" pitchFamily="34" charset="0"/>
              </a:rPr>
              <a:t>、宋代手工业发展的表现？</a:t>
            </a:r>
            <a:endParaRPr lang="zh-CN" altLang="en-US" sz="4800" b="1">
              <a:latin typeface="Calibri" panose="020F0502020204030204" pitchFamily="34" charset="0"/>
            </a:endParaRPr>
          </a:p>
          <a:p>
            <a:r>
              <a:rPr lang="en-US" altLang="zh-CN" sz="4800" b="1">
                <a:latin typeface="Calibri" panose="020F0502020204030204" pitchFamily="34" charset="0"/>
              </a:rPr>
              <a:t>3</a:t>
            </a:r>
            <a:r>
              <a:rPr lang="zh-CN" altLang="en-US" sz="4800" b="1">
                <a:latin typeface="Calibri" panose="020F0502020204030204" pitchFamily="34" charset="0"/>
              </a:rPr>
              <a:t>、两宋完成经济重心南移的原因及表现？</a:t>
            </a:r>
            <a:endParaRPr lang="zh-CN" altLang="en-US" sz="4800" b="1">
              <a:latin typeface="Calibri" panose="020F0502020204030204" pitchFamily="34" charset="0"/>
            </a:endParaRPr>
          </a:p>
        </p:txBody>
      </p:sp>
      <p:sp>
        <p:nvSpPr>
          <p:cNvPr id="14339" name="文本框 3"/>
          <p:cNvSpPr txBox="1">
            <a:spLocks noChangeArrowheads="1"/>
          </p:cNvSpPr>
          <p:nvPr/>
        </p:nvSpPr>
        <p:spPr bwMode="auto">
          <a:xfrm>
            <a:off x="258763" y="5002213"/>
            <a:ext cx="8967787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知者加速：完成本课探究上的课前预习。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"/>
          <p:cNvSpPr txBox="1">
            <a:spLocks noChangeArrowheads="1"/>
          </p:cNvSpPr>
          <p:nvPr/>
        </p:nvSpPr>
        <p:spPr bwMode="auto">
          <a:xfrm>
            <a:off x="-17463" y="28575"/>
            <a:ext cx="563721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一、农业发展的表现：</a:t>
            </a: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5362" name="文本框 2"/>
          <p:cNvSpPr txBox="1">
            <a:spLocks noChangeArrowheads="1"/>
          </p:cNvSpPr>
          <p:nvPr/>
        </p:nvSpPr>
        <p:spPr bwMode="auto">
          <a:xfrm>
            <a:off x="803275" y="1168400"/>
            <a:ext cx="5132388" cy="491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Calibri" panose="020F0502020204030204" pitchFamily="34" charset="0"/>
              </a:rPr>
              <a:t>1</a:t>
            </a:r>
            <a:r>
              <a:rPr lang="zh-CN" altLang="en-US" sz="4400" b="1">
                <a:latin typeface="Calibri" panose="020F0502020204030204" pitchFamily="34" charset="0"/>
              </a:rPr>
              <a:t>、兴修水利</a:t>
            </a:r>
            <a:endParaRPr lang="zh-CN" altLang="en-US" sz="4400" b="1">
              <a:latin typeface="Calibri" panose="020F0502020204030204" pitchFamily="34" charset="0"/>
            </a:endParaRPr>
          </a:p>
          <a:p>
            <a:endParaRPr lang="zh-CN" altLang="en-US" sz="4400" b="1">
              <a:latin typeface="Calibri" panose="020F0502020204030204" pitchFamily="34" charset="0"/>
            </a:endParaRPr>
          </a:p>
          <a:p>
            <a:r>
              <a:rPr lang="en-US" altLang="zh-CN" sz="4400" b="1">
                <a:latin typeface="Calibri" panose="020F0502020204030204" pitchFamily="34" charset="0"/>
              </a:rPr>
              <a:t>2</a:t>
            </a:r>
            <a:r>
              <a:rPr lang="zh-CN" altLang="en-US" sz="4400" b="1">
                <a:latin typeface="Calibri" panose="020F0502020204030204" pitchFamily="34" charset="0"/>
              </a:rPr>
              <a:t>、开辟耕地</a:t>
            </a:r>
            <a:endParaRPr lang="zh-CN" altLang="en-US" sz="4400" b="1">
              <a:latin typeface="Calibri" panose="020F0502020204030204" pitchFamily="34" charset="0"/>
            </a:endParaRPr>
          </a:p>
          <a:p>
            <a:endParaRPr lang="zh-CN" altLang="en-US" sz="4800" b="1">
              <a:latin typeface="Calibri" panose="020F0502020204030204" pitchFamily="34" charset="0"/>
            </a:endParaRPr>
          </a:p>
          <a:p>
            <a:r>
              <a:rPr lang="en-US" altLang="zh-CN" sz="4400" b="1">
                <a:latin typeface="Calibri" panose="020F0502020204030204" pitchFamily="34" charset="0"/>
              </a:rPr>
              <a:t>3</a:t>
            </a:r>
            <a:r>
              <a:rPr lang="zh-CN" altLang="en-US" sz="4400" b="1">
                <a:latin typeface="Calibri" panose="020F0502020204030204" pitchFamily="34" charset="0"/>
              </a:rPr>
              <a:t>、粮食作物</a:t>
            </a:r>
            <a:endParaRPr lang="zh-CN" altLang="en-US" sz="4400" b="1">
              <a:latin typeface="Calibri" panose="020F0502020204030204" pitchFamily="34" charset="0"/>
            </a:endParaRPr>
          </a:p>
          <a:p>
            <a:endParaRPr lang="zh-CN" altLang="en-US" sz="4800" b="1">
              <a:latin typeface="Calibri" panose="020F0502020204030204" pitchFamily="34" charset="0"/>
            </a:endParaRPr>
          </a:p>
          <a:p>
            <a:r>
              <a:rPr lang="en-US" altLang="zh-CN" sz="4400" b="1">
                <a:latin typeface="Calibri" panose="020F0502020204030204" pitchFamily="34" charset="0"/>
              </a:rPr>
              <a:t>4</a:t>
            </a:r>
            <a:r>
              <a:rPr lang="zh-CN" altLang="en-US" sz="4400" b="1">
                <a:latin typeface="Calibri" panose="020F0502020204030204" pitchFamily="34" charset="0"/>
              </a:rPr>
              <a:t>、经济作物</a:t>
            </a:r>
            <a:endParaRPr lang="zh-CN" altLang="en-US" sz="4400" b="1">
              <a:latin typeface="Calibri" panose="020F0502020204030204" pitchFamily="34" charset="0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5260340" y="3514090"/>
            <a:ext cx="641350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防洪灌溉一体的：圩田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Group 25"/>
          <p:cNvGrpSpPr/>
          <p:nvPr/>
        </p:nvGrpSpPr>
        <p:grpSpPr bwMode="auto">
          <a:xfrm>
            <a:off x="7162801" y="4092997"/>
            <a:ext cx="4894263" cy="2878259"/>
            <a:chOff x="4747" y="467"/>
            <a:chExt cx="3083" cy="1694"/>
          </a:xfrm>
        </p:grpSpPr>
        <p:pic>
          <p:nvPicPr>
            <p:cNvPr id="15368" name="Picture 12" descr="u=109361682,3840194106&amp;fm=23&amp;gp=0_看图王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462" y="467"/>
              <a:ext cx="2368" cy="1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6" name="Text Box 14"/>
            <p:cNvSpPr txBox="1">
              <a:spLocks noChangeArrowheads="1"/>
            </p:cNvSpPr>
            <p:nvPr/>
          </p:nvSpPr>
          <p:spPr bwMode="auto">
            <a:xfrm>
              <a:off x="4747" y="1820"/>
              <a:ext cx="1144" cy="3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开辟梯田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5980" y="1168400"/>
            <a:ext cx="316293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1168400"/>
            <a:ext cx="4228465" cy="228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5980" y="4105910"/>
            <a:ext cx="363156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 txBox="1">
            <a:spLocks noChangeArrowheads="1"/>
          </p:cNvSpPr>
          <p:nvPr/>
        </p:nvSpPr>
        <p:spPr bwMode="auto">
          <a:xfrm>
            <a:off x="220663" y="292100"/>
            <a:ext cx="486727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二、手工业的进步</a:t>
            </a: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386" name="文本框 2"/>
          <p:cNvSpPr txBox="1">
            <a:spLocks noChangeArrowheads="1"/>
          </p:cNvSpPr>
          <p:nvPr/>
        </p:nvSpPr>
        <p:spPr bwMode="auto">
          <a:xfrm>
            <a:off x="4763" y="1316038"/>
            <a:ext cx="11684000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sym typeface="+mn-ea"/>
              </a:rPr>
              <a:t>、制瓷业：          </a:t>
            </a:r>
            <a:r>
              <a:rPr lang="zh-CN" altLang="en-US" sz="4000" b="1">
                <a:solidFill>
                  <a:srgbClr val="002060"/>
                </a:solidFill>
                <a:latin typeface="宋体" panose="02010600030101010101" pitchFamily="2" charset="-122"/>
                <a:sym typeface="+mn-ea"/>
              </a:rPr>
              <a:t>窑、龙泉窑、哥窑等名窑。</a:t>
            </a:r>
            <a:endParaRPr lang="zh-CN" altLang="en-US" sz="4000" b="1">
              <a:solidFill>
                <a:srgbClr val="002060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16388" name="图片 6" descr="222.gif (15290 字节)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36900" y="1390650"/>
            <a:ext cx="2281238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文本框 3"/>
          <p:cNvSpPr txBox="1">
            <a:spLocks noChangeArrowheads="1"/>
          </p:cNvSpPr>
          <p:nvPr/>
        </p:nvSpPr>
        <p:spPr bwMode="auto">
          <a:xfrm>
            <a:off x="3136900" y="2773363"/>
            <a:ext cx="8553450" cy="1310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青如天，明如镜，薄如纸，声如磬。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Calibri" panose="020F0502020204030204" pitchFamily="34" charset="0"/>
              </a:rPr>
              <a:t>                  </a:t>
            </a:r>
            <a:r>
              <a:rPr lang="en-US" altLang="zh-CN" sz="4000" b="1">
                <a:solidFill>
                  <a:srgbClr val="00206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4000" b="1">
                <a:solidFill>
                  <a:srgbClr val="002060"/>
                </a:solidFill>
                <a:latin typeface="Calibri" panose="020F0502020204030204" pitchFamily="34" charset="0"/>
              </a:rPr>
              <a:t>《清秘藏</a:t>
            </a:r>
            <a:r>
              <a:rPr lang="zh-CN" altLang="en-US" sz="4000" b="1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charset="-122"/>
                <a:cs typeface="微软雅黑" panose="020B0503020204020204" charset="-122"/>
              </a:rPr>
              <a:t>●论窑器》</a:t>
            </a:r>
            <a:endParaRPr lang="zh-CN" altLang="en-US" sz="4000" b="1">
              <a:solidFill>
                <a:srgbClr val="002060"/>
              </a:solidFill>
              <a:latin typeface="宋体" panose="02010600030101010101" pitchFamily="2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390" name="文本框 4"/>
          <p:cNvSpPr txBox="1">
            <a:spLocks noChangeArrowheads="1"/>
          </p:cNvSpPr>
          <p:nvPr/>
        </p:nvSpPr>
        <p:spPr bwMode="auto">
          <a:xfrm>
            <a:off x="4763" y="4565650"/>
            <a:ext cx="11685587" cy="1927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anose="020F0502020204030204" pitchFamily="34" charset="0"/>
              </a:rPr>
              <a:t>2</a:t>
            </a:r>
            <a:r>
              <a:rPr lang="zh-CN" altLang="en-US" sz="4000" b="1">
                <a:latin typeface="Calibri" panose="020F0502020204030204" pitchFamily="34" charset="0"/>
              </a:rPr>
              <a:t>、造船业：</a:t>
            </a:r>
            <a:r>
              <a:rPr lang="zh-CN" altLang="en-US" sz="4000" b="1">
                <a:solidFill>
                  <a:srgbClr val="002060"/>
                </a:solidFill>
                <a:latin typeface="宋体" panose="02010600030101010101" pitchFamily="2" charset="-122"/>
                <a:sym typeface="+mn-ea"/>
              </a:rPr>
              <a:t>造船技术居世界前列。</a:t>
            </a:r>
            <a:endParaRPr lang="zh-CN" altLang="en-US" sz="4000" b="1">
              <a:solidFill>
                <a:srgbClr val="002060"/>
              </a:solidFill>
              <a:latin typeface="宋体" panose="02010600030101010101" pitchFamily="2" charset="-122"/>
              <a:sym typeface="+mn-ea"/>
            </a:endParaRPr>
          </a:p>
          <a:p>
            <a:r>
              <a:rPr lang="en-US" altLang="zh-CN" sz="4000" b="1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sym typeface="+mn-ea"/>
              </a:rPr>
              <a:t>、丝织业：</a:t>
            </a:r>
            <a:endParaRPr lang="zh-CN" altLang="en-US" sz="4000" b="1">
              <a:latin typeface="宋体" panose="02010600030101010101" pitchFamily="2" charset="-122"/>
              <a:sym typeface="+mn-ea"/>
            </a:endParaRPr>
          </a:p>
          <a:p>
            <a:r>
              <a:rPr lang="en-US" altLang="zh-CN" sz="4000" b="1">
                <a:latin typeface="宋体" panose="02010600030101010101" pitchFamily="2" charset="-122"/>
                <a:sym typeface="+mn-ea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sym typeface="+mn-ea"/>
              </a:rPr>
              <a:t>、棉纺织业：</a:t>
            </a:r>
            <a:endParaRPr lang="zh-CN" altLang="en-US" sz="4000" b="1"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16391" name="Picture 7" descr="u=1568520927,590005689&amp;fm=23&amp;gp=0_看图王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9223" y="4084320"/>
            <a:ext cx="4446587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" y="1938020"/>
            <a:ext cx="2680335" cy="26276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0980" y="4277995"/>
            <a:ext cx="3449320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南宋 青白釉印花瓷碗 景德镇窑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9"/>
          <p:cNvSpPr txBox="1">
            <a:spLocks noChangeArrowheads="1"/>
          </p:cNvSpPr>
          <p:nvPr/>
        </p:nvSpPr>
        <p:spPr bwMode="auto">
          <a:xfrm>
            <a:off x="4770438" y="5600700"/>
            <a:ext cx="30400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南宋</a:t>
            </a:r>
            <a:r>
              <a:rPr lang="zh-CN" altLang="en-US" sz="3200" b="1">
                <a:solidFill>
                  <a:srgbClr val="FF0000"/>
                </a:solidFill>
              </a:rPr>
              <a:t>龙泉窑</a:t>
            </a:r>
            <a:r>
              <a:rPr lang="zh-CN" altLang="en-US" sz="3200" b="1"/>
              <a:t>胆瓶</a:t>
            </a:r>
            <a:endParaRPr lang="zh-CN" altLang="en-US" sz="3200" b="1"/>
          </a:p>
        </p:txBody>
      </p:sp>
      <p:pic>
        <p:nvPicPr>
          <p:cNvPr id="17410" name="Picture 13" descr="U10253P1332DT2014081409374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71875" y="0"/>
            <a:ext cx="5067300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7" descr="t01069473294a579d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68800" cy="5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18"/>
          <p:cNvSpPr txBox="1">
            <a:spLocks noChangeArrowheads="1"/>
          </p:cNvSpPr>
          <p:nvPr/>
        </p:nvSpPr>
        <p:spPr bwMode="auto">
          <a:xfrm>
            <a:off x="0" y="5578475"/>
            <a:ext cx="42640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南宋</a:t>
            </a:r>
            <a:r>
              <a:rPr lang="zh-CN" altLang="en-US" sz="3200" b="1">
                <a:solidFill>
                  <a:srgbClr val="FF0000"/>
                </a:solidFill>
              </a:rPr>
              <a:t>景德镇</a:t>
            </a:r>
            <a:r>
              <a:rPr lang="zh-CN" altLang="en-US" sz="3200" b="1"/>
              <a:t>青白瓷梅瓶</a:t>
            </a:r>
            <a:endParaRPr lang="zh-CN" altLang="en-US" sz="3200" b="1"/>
          </a:p>
        </p:txBody>
      </p:sp>
      <p:sp>
        <p:nvSpPr>
          <p:cNvPr id="17413" name="Text Box 19"/>
          <p:cNvSpPr txBox="1">
            <a:spLocks noChangeArrowheads="1"/>
          </p:cNvSpPr>
          <p:nvPr/>
        </p:nvSpPr>
        <p:spPr bwMode="auto">
          <a:xfrm>
            <a:off x="3654425" y="6400800"/>
            <a:ext cx="26352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纽约大都会博物馆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17414" name="Picture 23" descr="20090139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0038" y="612775"/>
            <a:ext cx="49053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Rectangle 24"/>
          <p:cNvSpPr>
            <a:spLocks noChangeArrowheads="1"/>
          </p:cNvSpPr>
          <p:nvPr/>
        </p:nvSpPr>
        <p:spPr bwMode="auto">
          <a:xfrm>
            <a:off x="8861425" y="5648325"/>
            <a:ext cx="2632075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/>
              <a:t>宋</a:t>
            </a:r>
            <a:r>
              <a:rPr lang="zh-CN" altLang="en-US" sz="3200" b="1">
                <a:solidFill>
                  <a:srgbClr val="FF0000"/>
                </a:solidFill>
              </a:rPr>
              <a:t>哥窑</a:t>
            </a:r>
            <a:r>
              <a:rPr lang="zh-CN" altLang="en-US" sz="3200" b="1"/>
              <a:t>鱼耳炉</a:t>
            </a:r>
            <a:endParaRPr lang="zh-CN" altLang="en-US" sz="3200" b="1"/>
          </a:p>
          <a:p>
            <a:pPr algn="ctr"/>
            <a:r>
              <a:rPr lang="en-US" altLang="zh-CN" sz="2400" b="1"/>
              <a:t>2009</a:t>
            </a:r>
            <a:r>
              <a:rPr lang="zh-CN" altLang="en-US" sz="2400" b="1"/>
              <a:t>年拍</a:t>
            </a:r>
            <a:r>
              <a:rPr lang="en-US" altLang="zh-CN" sz="2400" b="1"/>
              <a:t>1008</a:t>
            </a:r>
            <a:r>
              <a:rPr lang="zh-CN" altLang="en-US" sz="2400" b="1"/>
              <a:t>万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577" name="Text Box 25"/>
          <p:cNvSpPr txBox="1">
            <a:spLocks noChangeArrowheads="1"/>
          </p:cNvSpPr>
          <p:nvPr/>
        </p:nvSpPr>
        <p:spPr bwMode="auto">
          <a:xfrm>
            <a:off x="0" y="0"/>
            <a:ext cx="1408113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制瓷业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 descr="t01fdfa5c1e4491b97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19738" y="600075"/>
            <a:ext cx="7005637" cy="464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6"/>
          <p:cNvSpPr txBox="1">
            <a:spLocks noChangeArrowheads="1"/>
          </p:cNvSpPr>
          <p:nvPr/>
        </p:nvSpPr>
        <p:spPr bwMode="auto">
          <a:xfrm>
            <a:off x="7156450" y="5768975"/>
            <a:ext cx="42322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/>
              <a:t>宋代沉船“南海一号”，</a:t>
            </a:r>
            <a:r>
              <a:rPr lang="en-US" altLang="zh-CN" sz="2400" b="1"/>
              <a:t>2006</a:t>
            </a:r>
            <a:r>
              <a:rPr lang="zh-CN" altLang="en-US" sz="2400" b="1"/>
              <a:t>年</a:t>
            </a:r>
            <a:endParaRPr lang="zh-CN" altLang="en-US" sz="2400" b="1"/>
          </a:p>
        </p:txBody>
      </p:sp>
      <p:pic>
        <p:nvPicPr>
          <p:cNvPr id="25608" name="Picture 8" descr="013003638340321341226635762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0050" y="588963"/>
            <a:ext cx="7158038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10" descr="t015987ed0c2cfa5a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58850" y="728663"/>
            <a:ext cx="657542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11"/>
          <p:cNvSpPr txBox="1">
            <a:spLocks noChangeArrowheads="1"/>
          </p:cNvSpPr>
          <p:nvPr/>
        </p:nvSpPr>
        <p:spPr bwMode="auto">
          <a:xfrm>
            <a:off x="0" y="5629275"/>
            <a:ext cx="46037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/>
              <a:t>泉州宋代沉船（攝于</a:t>
            </a:r>
            <a:r>
              <a:rPr lang="en-US" altLang="zh-CN" sz="2400" b="1"/>
              <a:t>1974</a:t>
            </a:r>
            <a:r>
              <a:rPr lang="zh-CN" altLang="en-US" sz="2400" b="1"/>
              <a:t>年）。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376238" y="446088"/>
            <a:ext cx="14081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造船业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1846263" y="6278563"/>
            <a:ext cx="68246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蚕织图局部，（南宋画家楼璹所作） </a:t>
            </a:r>
            <a:endParaRPr lang="zh-CN" altLang="en-US" sz="3200" b="1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77850" y="0"/>
            <a:ext cx="14081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丝织业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9782175" y="1974850"/>
            <a:ext cx="2409825" cy="3013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6700"/>
            <a:r>
              <a:rPr lang="zh-CN" altLang="en-US" sz="2400" b="1"/>
              <a:t>此图描绘江浙一带的蚕织户自</a:t>
            </a:r>
            <a:r>
              <a:rPr lang="en-US" altLang="zh-CN" sz="2400" b="1"/>
              <a:t>"</a:t>
            </a:r>
            <a:r>
              <a:rPr lang="zh-CN" altLang="en-US" sz="2400" b="1"/>
              <a:t>腊月浴蚕</a:t>
            </a:r>
            <a:r>
              <a:rPr lang="en-US" altLang="zh-CN" sz="2400" b="1"/>
              <a:t>"</a:t>
            </a:r>
            <a:r>
              <a:rPr lang="zh-CN" altLang="en-US" sz="2400" b="1"/>
              <a:t>到</a:t>
            </a:r>
            <a:r>
              <a:rPr lang="en-US" altLang="zh-CN" sz="2400" b="1"/>
              <a:t>"</a:t>
            </a:r>
            <a:r>
              <a:rPr lang="zh-CN" altLang="en-US" sz="2400" b="1"/>
              <a:t>下机入箱</a:t>
            </a:r>
            <a:r>
              <a:rPr lang="en-US" altLang="zh-CN" sz="2400" b="1"/>
              <a:t>"</a:t>
            </a:r>
            <a:r>
              <a:rPr lang="zh-CN" altLang="en-US" sz="2400" b="1"/>
              <a:t>为止的养蚕、织帛的整个生产过程。该卷由二十四个场面组成  </a:t>
            </a:r>
            <a:endParaRPr lang="zh-CN" altLang="en-US" sz="2400" b="1"/>
          </a:p>
        </p:txBody>
      </p:sp>
      <p:pic>
        <p:nvPicPr>
          <p:cNvPr id="19463" name="Picture 7" descr="t019477f3a1c5ea88f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754063"/>
            <a:ext cx="8796338" cy="5330825"/>
          </a:xfrm>
          <a:prstGeom prst="rect">
            <a:avLst/>
          </a:prstGeom>
          <a:noFill/>
        </p:spPr>
      </p:pic>
      <p:pic>
        <p:nvPicPr>
          <p:cNvPr id="19465" name="Picture 9" descr="200843145056408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69913"/>
            <a:ext cx="9375775" cy="5667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1232</Words>
  <Application>WPS 演示</Application>
  <PresentationFormat>自定义</PresentationFormat>
  <Paragraphs>166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Times New Roman</vt:lpstr>
      <vt:lpstr>方正姚体</vt:lpstr>
      <vt:lpstr>Garamond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Lenovo</cp:lastModifiedBy>
  <cp:revision>历史备课大师【全免费】</cp:revision>
  <dcterms:created xsi:type="dcterms:W3CDTF">2017-03-18T13:08:00Z</dcterms:created>
  <dcterms:modified xsi:type="dcterms:W3CDTF">2017-03-20T06:12:46Z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