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0" r:id="rId2"/>
    <p:sldId id="261" r:id="rId3"/>
    <p:sldId id="286" r:id="rId4"/>
    <p:sldId id="263" r:id="rId5"/>
    <p:sldId id="292" r:id="rId6"/>
    <p:sldId id="293" r:id="rId7"/>
    <p:sldId id="294" r:id="rId8"/>
    <p:sldId id="291" r:id="rId9"/>
    <p:sldId id="295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5B2136"/>
    <a:srgbClr val="E5815D"/>
    <a:srgbClr val="20718F"/>
    <a:srgbClr val="5D203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 autoAdjust="0"/>
    <p:restoredTop sz="94700" autoAdjust="0"/>
  </p:normalViewPr>
  <p:slideViewPr>
    <p:cSldViewPr snapToGrid="0">
      <p:cViewPr varScale="1">
        <p:scale>
          <a:sx n="70" d="100"/>
          <a:sy n="70" d="100"/>
        </p:scale>
        <p:origin x="-85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/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3D4C1-1F3D-4FE7-BD6E-DA9454DAD231}" type="datetimeFigureOut">
              <a:rPr lang="zh-CN" altLang="en-US"/>
              <a:pPr>
                <a:defRPr/>
              </a:pPr>
              <a:t>2017/3/1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5D42E-EAF2-4BDE-BCAB-7FB0FEA722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D96D0-FBB3-4003-B72F-A5EF14BB8842}" type="datetimeFigureOut">
              <a:rPr lang="zh-CN" altLang="en-US"/>
              <a:pPr>
                <a:defRPr/>
              </a:pPr>
              <a:t>2017/3/1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89C90-2883-41FC-BF2C-15BA076F5A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B11F3-7EC8-49F2-9F00-774CD262FE9A}" type="datetimeFigureOut">
              <a:rPr lang="zh-CN" altLang="en-US"/>
              <a:pPr>
                <a:defRPr/>
              </a:pPr>
              <a:t>2017/3/1</a:t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45873-BF0D-4B58-AE14-C1BE68CCF5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34118-5D52-412F-8743-4C068574A8F8}" type="datetimeFigureOut">
              <a:rPr lang="zh-CN" altLang="en-US"/>
              <a:pPr>
                <a:defRPr/>
              </a:pPr>
              <a:t>2017/3/1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FC690-34C3-4D53-8206-5280057F40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Ctr="0"/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4E35B-9A3D-480A-B7B9-9D96AF4596F5}" type="datetimeFigureOut">
              <a:rPr lang="zh-CN" altLang="en-US"/>
              <a:pPr>
                <a:defRPr/>
              </a:pPr>
              <a:t>2017/3/1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D5A2B-6A03-492F-A10F-D02342DEE5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EBFB5-D7BB-4173-A77D-33FA90007BC9}" type="datetimeFigureOut">
              <a:rPr lang="zh-CN" altLang="en-US"/>
              <a:pPr>
                <a:defRPr/>
              </a:pPr>
              <a:t>2017/3/1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D4C0E-3390-470A-B632-D468BE04D3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4211E-9675-4287-AA66-BE8C026F5F5B}" type="datetimeFigureOut">
              <a:rPr lang="zh-CN" altLang="en-US"/>
              <a:pPr>
                <a:defRPr/>
              </a:pPr>
              <a:t>2017/3/1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945A6-B9C5-43C0-8D6B-7FCF5BABBB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6FF43-1BDD-49F6-AE6A-96696C64EA64}" type="datetimeFigureOut">
              <a:rPr lang="zh-CN" altLang="en-US"/>
              <a:pPr>
                <a:defRPr/>
              </a:pPr>
              <a:t>2017/3/1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EB83F-8022-4879-8F76-2869383EDD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5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5AB07-EFFD-406C-B9B3-50AFEDB398FF}" type="datetimeFigureOut">
              <a:rPr lang="zh-CN" altLang="en-US"/>
              <a:pPr>
                <a:defRPr/>
              </a:pPr>
              <a:t>2017/3/1</a:t>
            </a:fld>
            <a:endParaRPr lang="zh-CN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A4852-CDD4-4ADE-8B6C-B5EBFA1134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30384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3030538" y="0"/>
            <a:ext cx="476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/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349250" y="6459538"/>
            <a:ext cx="1963738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F478420B-5C30-44C1-9195-89D02CBAC089}" type="datetimeFigureOut">
              <a:rPr lang="zh-CN" altLang="en-US"/>
              <a:pPr>
                <a:defRPr/>
              </a:pPr>
              <a:t>2017/3/1</a:t>
            </a:fld>
            <a:endParaRPr lang="zh-CN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538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E9B8BE5-4E99-47ED-9826-DC889CEC17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4953000"/>
            <a:ext cx="9142413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0" y="4914900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rtlCol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4B9C0-558C-4051-AFB7-085FD07AC364}" type="datetimeFigureOut">
              <a:rPr lang="zh-CN" altLang="en-US"/>
              <a:pPr>
                <a:defRPr/>
              </a:pPr>
              <a:t>2017/3/1</a:t>
            </a:fld>
            <a:endParaRPr lang="zh-CN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04717-186F-49FE-B007-43483C2945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125"/>
            <a:ext cx="9144000" cy="66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325" y="287338"/>
            <a:ext cx="7543800" cy="14493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2325" y="1846263"/>
            <a:ext cx="7543800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2624DB8-5DE2-46D4-A8B8-7A352F3FA84F}" type="datetimeFigureOut">
              <a:rPr lang="zh-CN" altLang="en-US"/>
              <a:pPr>
                <a:defRPr/>
              </a:pPr>
              <a:t>2017/3/1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cap="all" baseline="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CC1C7F6-2610-4F14-A962-4376A681A8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350" y="1738313"/>
            <a:ext cx="747553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 kern="1200" spc="-50">
          <a:solidFill>
            <a:srgbClr val="40404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9pPr>
    </p:titleStyle>
    <p:bodyStyle>
      <a:lvl1pPr marL="90488" indent="-90488" algn="l" rtl="0" eaLnBrk="0" fontAlgn="base" hangingPunct="0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itchFamily="34" charset="0"/>
        <a:buChar char=" "/>
        <a:defRPr sz="2000" kern="1200">
          <a:solidFill>
            <a:srgbClr val="404040"/>
          </a:solidFill>
          <a:latin typeface="+mn-lt"/>
          <a:ea typeface="+mn-ea"/>
          <a:cs typeface="+mn-cs"/>
        </a:defRPr>
      </a:lvl1pPr>
      <a:lvl2pPr marL="38258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ern="1200">
          <a:solidFill>
            <a:srgbClr val="404040"/>
          </a:solidFill>
          <a:latin typeface="+mn-lt"/>
          <a:ea typeface="+mn-ea"/>
          <a:cs typeface="+mn-cs"/>
        </a:defRPr>
      </a:lvl2pPr>
      <a:lvl3pPr marL="56673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749300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4pPr>
      <a:lvl5pPr marL="931863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2"/>
          <p:cNvSpPr>
            <a:spLocks noChangeArrowheads="1"/>
          </p:cNvSpPr>
          <p:nvPr/>
        </p:nvSpPr>
        <p:spPr bwMode="auto">
          <a:xfrm>
            <a:off x="1365250" y="871538"/>
            <a:ext cx="10890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2800">
                <a:latin typeface="Calibri" pitchFamily="34" charset="0"/>
              </a:rPr>
              <a:t>9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课</a:t>
            </a:r>
          </a:p>
        </p:txBody>
      </p:sp>
      <p:sp>
        <p:nvSpPr>
          <p:cNvPr id="13315" name="文本框 3"/>
          <p:cNvSpPr txBox="1">
            <a:spLocks noChangeArrowheads="1"/>
          </p:cNvSpPr>
          <p:nvPr/>
        </p:nvSpPr>
        <p:spPr bwMode="auto">
          <a:xfrm>
            <a:off x="2693988" y="781050"/>
            <a:ext cx="59801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20718F"/>
                </a:solidFill>
                <a:latin typeface="黑体" pitchFamily="49" charset="-122"/>
                <a:ea typeface="黑体" pitchFamily="49" charset="-122"/>
              </a:rPr>
              <a:t>蒙古族的兴起与元朝的建立</a:t>
            </a:r>
          </a:p>
        </p:txBody>
      </p:sp>
      <p:sp>
        <p:nvSpPr>
          <p:cNvPr id="13316" name="文本框 5"/>
          <p:cNvSpPr txBox="1">
            <a:spLocks noChangeArrowheads="1"/>
          </p:cNvSpPr>
          <p:nvPr/>
        </p:nvSpPr>
        <p:spPr bwMode="auto">
          <a:xfrm>
            <a:off x="3073400" y="4254500"/>
            <a:ext cx="5254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5B2136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成吉思汗统一蒙古</a:t>
            </a:r>
            <a:endParaRPr lang="zh-CN" altLang="en-US">
              <a:solidFill>
                <a:srgbClr val="5B213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17" name="文本框 7"/>
          <p:cNvSpPr txBox="1">
            <a:spLocks noChangeArrowheads="1"/>
          </p:cNvSpPr>
          <p:nvPr/>
        </p:nvSpPr>
        <p:spPr bwMode="auto">
          <a:xfrm>
            <a:off x="3073400" y="4833938"/>
            <a:ext cx="5254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5B2136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蒙古国灭西夏和金</a:t>
            </a:r>
            <a:endParaRPr lang="zh-CN" altLang="en-US">
              <a:solidFill>
                <a:srgbClr val="5B213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18" name="文本框 8"/>
          <p:cNvSpPr txBox="1">
            <a:spLocks noChangeArrowheads="1"/>
          </p:cNvSpPr>
          <p:nvPr/>
        </p:nvSpPr>
        <p:spPr bwMode="auto">
          <a:xfrm>
            <a:off x="3073400" y="5421313"/>
            <a:ext cx="5254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5B2136"/>
                </a:solidFill>
                <a:latin typeface="黑体" pitchFamily="49" charset="-122"/>
                <a:ea typeface="黑体" pitchFamily="49" charset="-122"/>
                <a:hlinkClick r:id="" action="ppaction://noaction"/>
              </a:rPr>
              <a:t>忽必烈建立元朝</a:t>
            </a:r>
            <a:endParaRPr lang="zh-CN" altLang="en-US">
              <a:solidFill>
                <a:srgbClr val="5B2136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7"/>
          <p:cNvSpPr txBox="1">
            <a:spLocks noChangeArrowheads="1"/>
          </p:cNvSpPr>
          <p:nvPr/>
        </p:nvSpPr>
        <p:spPr bwMode="auto">
          <a:xfrm>
            <a:off x="0" y="0"/>
            <a:ext cx="9144000" cy="6413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5B2136"/>
                </a:solidFill>
                <a:latin typeface="黑体" pitchFamily="49" charset="-122"/>
                <a:ea typeface="黑体" pitchFamily="49" charset="-122"/>
              </a:rPr>
              <a:t>成吉思汗统一蒙古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 l="3110" r="4805"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2"/>
          <p:cNvSpPr txBox="1">
            <a:spLocks noChangeArrowheads="1"/>
          </p:cNvSpPr>
          <p:nvPr/>
        </p:nvSpPr>
        <p:spPr bwMode="auto">
          <a:xfrm>
            <a:off x="3294063" y="4881563"/>
            <a:ext cx="3111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CC9900"/>
                </a:solidFill>
                <a:latin typeface="Calibri" pitchFamily="34" charset="0"/>
                <a:ea typeface="黑体" pitchFamily="49" charset="-122"/>
              </a:rPr>
              <a:t>蒙古的帐幕和车上的大帐幕</a:t>
            </a:r>
          </a:p>
        </p:txBody>
      </p:sp>
      <p:pic>
        <p:nvPicPr>
          <p:cNvPr id="18434" name="Picture 4" descr="图-02"/>
          <p:cNvPicPr>
            <a:picLocks noChangeAspect="1" noChangeArrowheads="1"/>
          </p:cNvPicPr>
          <p:nvPr/>
        </p:nvPicPr>
        <p:blipFill>
          <a:blip r:embed="rId2"/>
          <a:srcRect l="1102" t="2176" r="1102" b="2176"/>
          <a:stretch>
            <a:fillRect/>
          </a:stretch>
        </p:blipFill>
        <p:spPr bwMode="auto">
          <a:xfrm>
            <a:off x="1533525" y="1658938"/>
            <a:ext cx="61976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5"/>
          <p:cNvSpPr txBox="1">
            <a:spLocks noChangeArrowheads="1"/>
          </p:cNvSpPr>
          <p:nvPr/>
        </p:nvSpPr>
        <p:spPr bwMode="auto">
          <a:xfrm>
            <a:off x="0" y="3105150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5B2136"/>
                </a:solidFill>
                <a:latin typeface="黑体" pitchFamily="49" charset="-122"/>
                <a:ea typeface="黑体" pitchFamily="49" charset="-122"/>
              </a:rPr>
              <a:t>蒙古国灭西夏和金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/>
          </p:cNvSpPr>
          <p:nvPr>
            <p:ph type="body" idx="4294967295"/>
          </p:nvPr>
        </p:nvSpPr>
        <p:spPr>
          <a:xfrm>
            <a:off x="795338" y="1068388"/>
            <a:ext cx="7543800" cy="4022725"/>
          </a:xfrm>
        </p:spPr>
        <p:txBody>
          <a:bodyPr/>
          <a:lstStyle/>
          <a:p>
            <a:r>
              <a:rPr lang="en-US" altLang="zh-CN" sz="2800" b="1" smtClean="0">
                <a:solidFill>
                  <a:schemeClr val="tx1"/>
                </a:solidFill>
              </a:rPr>
              <a:t>1205</a:t>
            </a:r>
            <a:r>
              <a:rPr lang="zh-CN" altLang="en-US" sz="2800" b="1" smtClean="0">
                <a:solidFill>
                  <a:schemeClr val="tx1"/>
                </a:solidFill>
              </a:rPr>
              <a:t>年起，进攻西夏。</a:t>
            </a:r>
            <a:r>
              <a:rPr lang="en-US" altLang="zh-CN" sz="2800" b="1" smtClean="0">
                <a:solidFill>
                  <a:schemeClr val="tx1"/>
                </a:solidFill>
              </a:rPr>
              <a:t>——1227</a:t>
            </a:r>
            <a:r>
              <a:rPr lang="zh-CN" altLang="en-US" sz="2800" b="1" smtClean="0">
                <a:solidFill>
                  <a:schemeClr val="tx1"/>
                </a:solidFill>
              </a:rPr>
              <a:t>年</a:t>
            </a:r>
            <a:r>
              <a:rPr lang="zh-CN" altLang="en-US" sz="2800" b="1" smtClean="0">
                <a:solidFill>
                  <a:srgbClr val="FF0000"/>
                </a:solidFill>
              </a:rPr>
              <a:t>灭西夏</a:t>
            </a:r>
            <a:r>
              <a:rPr lang="zh-CN" altLang="en-US" sz="2800" b="1" smtClean="0">
                <a:solidFill>
                  <a:schemeClr val="tx1"/>
                </a:solidFill>
              </a:rPr>
              <a:t>。</a:t>
            </a:r>
          </a:p>
          <a:p>
            <a:r>
              <a:rPr lang="en-US" altLang="zh-CN" sz="2800" b="1" smtClean="0">
                <a:solidFill>
                  <a:schemeClr val="tx1"/>
                </a:solidFill>
              </a:rPr>
              <a:t>1234</a:t>
            </a:r>
            <a:r>
              <a:rPr lang="zh-CN" altLang="en-US" sz="2800" b="1" smtClean="0">
                <a:solidFill>
                  <a:schemeClr val="tx1"/>
                </a:solidFill>
              </a:rPr>
              <a:t>年，蒙、宋夹击金，</a:t>
            </a:r>
            <a:r>
              <a:rPr lang="zh-CN" altLang="en-US" sz="2800" b="1" smtClean="0">
                <a:solidFill>
                  <a:srgbClr val="FF0000"/>
                </a:solidFill>
              </a:rPr>
              <a:t>金灭亡</a:t>
            </a:r>
            <a:r>
              <a:rPr lang="zh-CN" altLang="en-US" sz="2800" b="1" smtClean="0">
                <a:solidFill>
                  <a:schemeClr val="tx1"/>
                </a:solidFill>
              </a:rPr>
              <a:t>。</a:t>
            </a:r>
          </a:p>
          <a:p>
            <a:r>
              <a:rPr lang="zh-CN" altLang="en-US" sz="2800" b="1" smtClean="0">
                <a:solidFill>
                  <a:schemeClr val="tx1"/>
                </a:solidFill>
              </a:rPr>
              <a:t>成吉思汗病逝，窝阔台继位。</a:t>
            </a:r>
          </a:p>
          <a:p>
            <a:r>
              <a:rPr lang="zh-CN" altLang="en-US" sz="2800" b="1" smtClean="0">
                <a:solidFill>
                  <a:srgbClr val="FF0000"/>
                </a:solidFill>
              </a:rPr>
              <a:t>窝阔台的治国措施：</a:t>
            </a:r>
          </a:p>
          <a:p>
            <a:r>
              <a:rPr lang="en-US" altLang="zh-CN" sz="2800" b="1" smtClean="0">
                <a:solidFill>
                  <a:schemeClr val="tx1"/>
                </a:solidFill>
              </a:rPr>
              <a:t>1</a:t>
            </a:r>
            <a:r>
              <a:rPr lang="zh-CN" altLang="en-US" sz="2800" b="1" smtClean="0">
                <a:solidFill>
                  <a:schemeClr val="tx1"/>
                </a:solidFill>
              </a:rPr>
              <a:t>、订立赋税制度</a:t>
            </a:r>
          </a:p>
          <a:p>
            <a:r>
              <a:rPr lang="en-US" altLang="zh-CN" sz="2800" b="1" smtClean="0">
                <a:solidFill>
                  <a:schemeClr val="tx1"/>
                </a:solidFill>
              </a:rPr>
              <a:t>2</a:t>
            </a:r>
            <a:r>
              <a:rPr lang="zh-CN" altLang="en-US" sz="2800" b="1" smtClean="0">
                <a:solidFill>
                  <a:schemeClr val="tx1"/>
                </a:solidFill>
              </a:rPr>
              <a:t>、作用汉人儒臣</a:t>
            </a:r>
          </a:p>
          <a:p>
            <a:r>
              <a:rPr lang="en-US" altLang="zh-CN" sz="2800" b="1" smtClean="0">
                <a:solidFill>
                  <a:schemeClr val="tx1"/>
                </a:solidFill>
              </a:rPr>
              <a:t>3</a:t>
            </a:r>
            <a:r>
              <a:rPr lang="zh-CN" altLang="en-US" sz="2800" b="1" smtClean="0">
                <a:solidFill>
                  <a:schemeClr val="tx1"/>
                </a:solidFill>
              </a:rPr>
              <a:t>、限制蒙古奴隶制的发展</a:t>
            </a:r>
          </a:p>
          <a:p>
            <a:r>
              <a:rPr lang="zh-CN" altLang="en-US" sz="2800" b="1" smtClean="0">
                <a:solidFill>
                  <a:srgbClr val="FF0000"/>
                </a:solidFill>
              </a:rPr>
              <a:t>意义：</a:t>
            </a:r>
            <a:r>
              <a:rPr lang="zh-CN" altLang="en-US" sz="2800" b="1" smtClean="0">
                <a:solidFill>
                  <a:schemeClr val="tx1"/>
                </a:solidFill>
              </a:rPr>
              <a:t>有利于蒙古军队占领地区的社会稳定。</a:t>
            </a:r>
          </a:p>
          <a:p>
            <a:endParaRPr lang="zh-CN" altLang="en-US" sz="2800" b="1" smtClean="0">
              <a:solidFill>
                <a:schemeClr val="tx1"/>
              </a:solidFill>
            </a:endParaRPr>
          </a:p>
          <a:p>
            <a:endParaRPr lang="zh-CN" altLang="en-US" sz="2800" b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3890963" y="4752975"/>
            <a:ext cx="1098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CC9900"/>
                </a:solidFill>
                <a:latin typeface="Calibri" pitchFamily="34" charset="0"/>
                <a:ea typeface="黑体" pitchFamily="49" charset="-122"/>
              </a:rPr>
              <a:t>窝阔台像</a:t>
            </a: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2138363" y="5210175"/>
            <a:ext cx="4419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>
                <a:latin typeface="幼圆"/>
                <a:ea typeface="幼圆"/>
                <a:cs typeface="幼圆"/>
              </a:rPr>
              <a:t>    </a:t>
            </a:r>
            <a:r>
              <a:rPr lang="zh-CN" altLang="en-US" sz="1400">
                <a:latin typeface="幼圆"/>
                <a:ea typeface="幼圆"/>
                <a:cs typeface="幼圆"/>
              </a:rPr>
              <a:t>成吉思汗去世后，由其三子窝阔台继大汗位。窝阔台在位期间，积极推行对外扩张战争。</a:t>
            </a:r>
          </a:p>
        </p:txBody>
      </p:sp>
      <p:pic>
        <p:nvPicPr>
          <p:cNvPr id="38916" name="Picture 6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73375" y="928688"/>
            <a:ext cx="2922588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/>
          </p:cNvSpPr>
          <p:nvPr>
            <p:ph type="body" idx="4294967295"/>
          </p:nvPr>
        </p:nvSpPr>
        <p:spPr>
          <a:xfrm>
            <a:off x="561975" y="1517650"/>
            <a:ext cx="7831138" cy="4527550"/>
          </a:xfrm>
        </p:spPr>
        <p:txBody>
          <a:bodyPr/>
          <a:lstStyle/>
          <a:p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蒙哥死于征宋前线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合州钓鱼城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，</a:t>
            </a:r>
          </a:p>
          <a:p>
            <a:r>
              <a:rPr lang="en-US" altLang="zh-CN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1260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年，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忽必烈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继位。</a:t>
            </a:r>
          </a:p>
          <a:p>
            <a:r>
              <a:rPr lang="en-US" altLang="zh-CN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1271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年，忽必烈改国号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大元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。年号“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中统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”</a:t>
            </a:r>
          </a:p>
          <a:p>
            <a:r>
              <a:rPr lang="en-US" altLang="zh-CN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1272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年，定都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大都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（今北京）。</a:t>
            </a:r>
          </a:p>
          <a:p>
            <a:r>
              <a:rPr lang="en-US" altLang="zh-CN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1276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年，灭南宋。</a:t>
            </a:r>
          </a:p>
          <a:p>
            <a:r>
              <a:rPr lang="en-US" altLang="zh-CN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1279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年，统一全国。</a:t>
            </a:r>
          </a:p>
          <a:p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忽必烈的治国措施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：“遵用汉法”</a:t>
            </a:r>
          </a:p>
          <a:p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意义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：在中原若干地区迅速建立起统治秩序。</a:t>
            </a:r>
          </a:p>
          <a:p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39940" name="文本框 5"/>
          <p:cNvSpPr txBox="1">
            <a:spLocks noChangeArrowheads="1"/>
          </p:cNvSpPr>
          <p:nvPr>
            <p:ph type="title" idx="4294967295"/>
          </p:nvPr>
        </p:nvSpPr>
        <p:spPr bwMode="auto">
          <a:xfrm>
            <a:off x="0" y="463550"/>
            <a:ext cx="9144000" cy="644525"/>
          </a:xfrm>
          <a:solidFill>
            <a:srgbClr val="FFFF00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zh-CN" altLang="en-US" sz="4400" smtClean="0"/>
              <a:t>忽必烈建立元朝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2"/>
          <p:cNvSpPr>
            <a:spLocks noChangeArrowheads="1"/>
          </p:cNvSpPr>
          <p:nvPr/>
        </p:nvSpPr>
        <p:spPr bwMode="auto">
          <a:xfrm>
            <a:off x="2176463" y="4241800"/>
            <a:ext cx="1098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CC9900"/>
                </a:solidFill>
                <a:latin typeface="Calibri" pitchFamily="34" charset="0"/>
                <a:ea typeface="黑体" pitchFamily="49" charset="-122"/>
              </a:rPr>
              <a:t>忽必烈像</a:t>
            </a:r>
          </a:p>
        </p:txBody>
      </p:sp>
      <p:sp>
        <p:nvSpPr>
          <p:cNvPr id="6152" name="Rectangle 3"/>
          <p:cNvSpPr>
            <a:spLocks noChangeArrowheads="1"/>
          </p:cNvSpPr>
          <p:nvPr/>
        </p:nvSpPr>
        <p:spPr bwMode="auto">
          <a:xfrm>
            <a:off x="1752600" y="4699000"/>
            <a:ext cx="5637213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latin typeface="幼圆"/>
                <a:ea typeface="幼圆"/>
                <a:cs typeface="幼圆"/>
              </a:rPr>
              <a:t>    </a:t>
            </a:r>
            <a:r>
              <a:rPr lang="zh-CN" altLang="en-US" sz="1400">
                <a:latin typeface="幼圆"/>
                <a:ea typeface="幼圆"/>
                <a:cs typeface="幼圆"/>
              </a:rPr>
              <a:t>忽必烈（</a:t>
            </a:r>
            <a:r>
              <a:rPr lang="en-US" altLang="zh-CN" sz="1400">
                <a:latin typeface="幼圆"/>
                <a:ea typeface="幼圆"/>
                <a:cs typeface="幼圆"/>
              </a:rPr>
              <a:t>1215</a:t>
            </a:r>
            <a:r>
              <a:rPr lang="en-US" altLang="zh-CN" sz="1400">
                <a:latin typeface="Times New Roman" pitchFamily="18" charset="0"/>
                <a:ea typeface="幼圆"/>
                <a:cs typeface="幼圆"/>
              </a:rPr>
              <a:t>—</a:t>
            </a:r>
            <a:r>
              <a:rPr lang="en-US" altLang="zh-CN" sz="1400">
                <a:latin typeface="幼圆"/>
                <a:ea typeface="幼圆"/>
                <a:cs typeface="幼圆"/>
              </a:rPr>
              <a:t>1294</a:t>
            </a:r>
            <a:r>
              <a:rPr lang="zh-CN" altLang="en-US" sz="1400">
                <a:latin typeface="幼圆"/>
                <a:ea typeface="幼圆"/>
                <a:cs typeface="幼圆"/>
              </a:rPr>
              <a:t>年），成吉思汗的孙子。</a:t>
            </a:r>
            <a:r>
              <a:rPr lang="en-US" altLang="zh-CN" sz="1400">
                <a:latin typeface="幼圆"/>
                <a:ea typeface="幼圆"/>
                <a:cs typeface="幼圆"/>
              </a:rPr>
              <a:t>1260</a:t>
            </a:r>
            <a:r>
              <a:rPr lang="zh-CN" altLang="en-US" sz="1400">
                <a:latin typeface="幼圆"/>
                <a:ea typeface="幼圆"/>
                <a:cs typeface="幼圆"/>
              </a:rPr>
              <a:t>年即蒙古大汗位。</a:t>
            </a:r>
            <a:r>
              <a:rPr lang="en-US" altLang="zh-CN" sz="1400">
                <a:latin typeface="幼圆"/>
                <a:ea typeface="幼圆"/>
                <a:cs typeface="幼圆"/>
              </a:rPr>
              <a:t>1271</a:t>
            </a:r>
            <a:r>
              <a:rPr lang="zh-CN" altLang="en-US" sz="1400">
                <a:latin typeface="幼圆"/>
                <a:ea typeface="幼圆"/>
                <a:cs typeface="幼圆"/>
              </a:rPr>
              <a:t>年，定国号为元。新国号取</a:t>
            </a:r>
            <a:r>
              <a:rPr lang="en-US" altLang="zh-CN" sz="1400">
                <a:latin typeface="幼圆"/>
                <a:ea typeface="幼圆"/>
                <a:cs typeface="幼圆"/>
              </a:rPr>
              <a:t>《</a:t>
            </a:r>
            <a:r>
              <a:rPr lang="zh-CN" altLang="en-US" sz="1400">
                <a:latin typeface="幼圆"/>
                <a:ea typeface="幼圆"/>
                <a:cs typeface="幼圆"/>
              </a:rPr>
              <a:t>易经</a:t>
            </a:r>
            <a:r>
              <a:rPr lang="en-US" altLang="zh-CN" sz="1400">
                <a:latin typeface="幼圆"/>
                <a:ea typeface="幼圆"/>
                <a:cs typeface="幼圆"/>
              </a:rPr>
              <a:t>》</a:t>
            </a:r>
            <a:r>
              <a:rPr lang="en-US" altLang="zh-CN" sz="1400">
                <a:latin typeface="Times New Roman" pitchFamily="18" charset="0"/>
                <a:ea typeface="幼圆"/>
                <a:cs typeface="幼圆"/>
              </a:rPr>
              <a:t>“</a:t>
            </a:r>
            <a:r>
              <a:rPr lang="zh-CN" altLang="en-US" sz="1400">
                <a:latin typeface="幼圆"/>
                <a:ea typeface="幼圆"/>
                <a:cs typeface="幼圆"/>
              </a:rPr>
              <a:t>大哉乾元</a:t>
            </a:r>
            <a:r>
              <a:rPr lang="zh-CN" altLang="en-US" sz="1400">
                <a:latin typeface="Times New Roman" pitchFamily="18" charset="0"/>
                <a:ea typeface="幼圆"/>
                <a:cs typeface="幼圆"/>
              </a:rPr>
              <a:t>”</a:t>
            </a:r>
            <a:r>
              <a:rPr lang="zh-CN" altLang="en-US" sz="1400">
                <a:latin typeface="幼圆"/>
                <a:ea typeface="幼圆"/>
                <a:cs typeface="幼圆"/>
              </a:rPr>
              <a:t>之意，表示国家极其广大。</a:t>
            </a:r>
          </a:p>
        </p:txBody>
      </p:sp>
      <p:graphicFrame>
        <p:nvGraphicFramePr>
          <p:cNvPr id="6150" name="Object 6"/>
          <p:cNvGraphicFramePr>
            <a:graphicFrameLocks noChangeAspect="1"/>
          </p:cNvGraphicFramePr>
          <p:nvPr/>
        </p:nvGraphicFramePr>
        <p:xfrm>
          <a:off x="4114800" y="1879600"/>
          <a:ext cx="3276600" cy="2282825"/>
        </p:xfrm>
        <a:graphic>
          <a:graphicData uri="http://schemas.openxmlformats.org/presentationml/2006/ole">
            <p:oleObj spid="_x0000_s6150" name="Photo Editor 照片" r:id="rId3" imgW="3228571" imgH="2247619" progId="">
              <p:embed/>
            </p:oleObj>
          </a:graphicData>
        </a:graphic>
      </p:graphicFrame>
      <p:sp>
        <p:nvSpPr>
          <p:cNvPr id="6153" name="Rectangle 5"/>
          <p:cNvSpPr>
            <a:spLocks noChangeArrowheads="1"/>
          </p:cNvSpPr>
          <p:nvPr/>
        </p:nvSpPr>
        <p:spPr bwMode="auto">
          <a:xfrm>
            <a:off x="4419600" y="4256088"/>
            <a:ext cx="285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CC9900"/>
                </a:solidFill>
                <a:latin typeface="Calibri" pitchFamily="34" charset="0"/>
                <a:ea typeface="黑体" pitchFamily="49" charset="-122"/>
              </a:rPr>
              <a:t>元</a:t>
            </a:r>
            <a:r>
              <a:rPr lang="en-US" altLang="zh-CN">
                <a:solidFill>
                  <a:srgbClr val="CC9900"/>
                </a:solidFill>
                <a:latin typeface="Calibri" pitchFamily="34" charset="0"/>
                <a:ea typeface="黑体" pitchFamily="49" charset="-122"/>
              </a:rPr>
              <a:t>·</a:t>
            </a:r>
            <a:r>
              <a:rPr lang="zh-CN" altLang="en-US">
                <a:solidFill>
                  <a:srgbClr val="CC9900"/>
                </a:solidFill>
                <a:latin typeface="Calibri" pitchFamily="34" charset="0"/>
                <a:ea typeface="黑体" pitchFamily="49" charset="-122"/>
              </a:rPr>
              <a:t>刘贯道</a:t>
            </a:r>
            <a:r>
              <a:rPr lang="en-US" altLang="zh-CN">
                <a:solidFill>
                  <a:srgbClr val="CC9900"/>
                </a:solidFill>
                <a:latin typeface="Calibri" pitchFamily="34" charset="0"/>
                <a:ea typeface="黑体" pitchFamily="49" charset="-122"/>
              </a:rPr>
              <a:t>《</a:t>
            </a:r>
            <a:r>
              <a:rPr lang="zh-CN" altLang="en-US">
                <a:solidFill>
                  <a:srgbClr val="CC9900"/>
                </a:solidFill>
                <a:latin typeface="Calibri" pitchFamily="34" charset="0"/>
                <a:ea typeface="黑体" pitchFamily="49" charset="-122"/>
              </a:rPr>
              <a:t>元世祖出猎图</a:t>
            </a:r>
            <a:r>
              <a:rPr lang="en-US" altLang="zh-CN">
                <a:solidFill>
                  <a:srgbClr val="CC9900"/>
                </a:solidFill>
                <a:latin typeface="Calibri" pitchFamily="34" charset="0"/>
                <a:ea typeface="黑体" pitchFamily="49" charset="-122"/>
              </a:rPr>
              <a:t>》</a:t>
            </a:r>
          </a:p>
        </p:txBody>
      </p:sp>
      <p:pic>
        <p:nvPicPr>
          <p:cNvPr id="6154" name="Picture 8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2550" y="1276350"/>
            <a:ext cx="2425700" cy="29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30200" y="206375"/>
            <a:ext cx="8567738" cy="1093788"/>
          </a:xfrm>
          <a:solidFill>
            <a:srgbClr val="FFFF00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3600" b="1" smtClean="0">
                <a:ea typeface="楷体" pitchFamily="49" charset="-122"/>
              </a:rPr>
              <a:t>为什么说成吉思汗、忽必烈是蒙古族的，也是中华民族历史上的杰出人物？</a:t>
            </a:r>
          </a:p>
        </p:txBody>
      </p:sp>
      <p:sp>
        <p:nvSpPr>
          <p:cNvPr id="4096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自定义 2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5C0C2E"/>
      </a:hlink>
      <a:folHlink>
        <a:srgbClr val="5C0C2E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247</TotalTime>
  <Words>371</Words>
  <Application>Microsoft Office PowerPoint</Application>
  <PresentationFormat>全屏显示(4:3)</PresentationFormat>
  <Paragraphs>31</Paragraphs>
  <Slides>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30" baseType="lpstr">
      <vt:lpstr>Arial</vt:lpstr>
      <vt:lpstr>宋体</vt:lpstr>
      <vt:lpstr>Calibri Light</vt:lpstr>
      <vt:lpstr>Calibri</vt:lpstr>
      <vt:lpstr>黑体</vt:lpstr>
      <vt:lpstr>Times New Roman</vt:lpstr>
      <vt:lpstr>幼圆</vt:lpstr>
      <vt:lpstr>楷体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Photo Editor 照片</vt:lpstr>
      <vt:lpstr>幻灯片 1</vt:lpstr>
      <vt:lpstr>幻灯片 2</vt:lpstr>
      <vt:lpstr>幻灯片 3</vt:lpstr>
      <vt:lpstr>幻灯片 4</vt:lpstr>
      <vt:lpstr>幻灯片 5</vt:lpstr>
      <vt:lpstr>幻灯片 6</vt:lpstr>
      <vt:lpstr>忽必烈建立元朝</vt:lpstr>
      <vt:lpstr>幻灯片 8</vt:lpstr>
      <vt:lpstr>为什么说成吉思汗、忽必烈是蒙古族的，也是中华民族历史上的杰出人物？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微软用户</cp:lastModifiedBy>
  <cp:revision>历史备课大师【全免费】</cp:revision>
  <dcterms:created xsi:type="dcterms:W3CDTF">2016-07-25T08:20:19Z</dcterms:created>
  <dcterms:modified xsi:type="dcterms:W3CDTF">2017-03-01T11:19:37Z</dcterms:modified>
</cp:coreProperties>
</file>