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45" r:id="rId3"/>
    <p:sldId id="257" r:id="rId4"/>
    <p:sldId id="260" r:id="rId5"/>
    <p:sldId id="301" r:id="rId6"/>
    <p:sldId id="280" r:id="rId7"/>
    <p:sldId id="282" r:id="rId8"/>
    <p:sldId id="290" r:id="rId9"/>
    <p:sldId id="303" r:id="rId10"/>
    <p:sldId id="291" r:id="rId11"/>
    <p:sldId id="305" r:id="rId12"/>
    <p:sldId id="308" r:id="rId13"/>
    <p:sldId id="325" r:id="rId14"/>
    <p:sldId id="313" r:id="rId15"/>
    <p:sldId id="369" r:id="rId16"/>
    <p:sldId id="327" r:id="rId17"/>
    <p:sldId id="315" r:id="rId18"/>
    <p:sldId id="332" r:id="rId19"/>
    <p:sldId id="329" r:id="rId20"/>
    <p:sldId id="317" r:id="rId21"/>
    <p:sldId id="330" r:id="rId22"/>
    <p:sldId id="331" r:id="rId23"/>
    <p:sldId id="320" r:id="rId24"/>
    <p:sldId id="321" r:id="rId25"/>
    <p:sldId id="32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7" autoAdjust="0"/>
    <p:restoredTop sz="94700" autoAdjust="0"/>
  </p:normalViewPr>
  <p:slideViewPr>
    <p:cSldViewPr snapToGrid="0"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&#20013;&#21326;3.flv" TargetMode="External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7.xml"/><Relationship Id="rId11" Type="http://schemas.openxmlformats.org/officeDocument/2006/relationships/audio" Target="../media/audio2.wav"/><Relationship Id="rId10" Type="http://schemas.openxmlformats.org/officeDocument/2006/relationships/audio" Target="../media/audio1.wav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E:\&#25991;&#22825;&#31077;&#31072;.files\1s.jpg" TargetMode="Externa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slide" Target="slide3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9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9.xml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GI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033145"/>
            <a:ext cx="8558530" cy="4792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4865" y="5953125"/>
            <a:ext cx="7359015" cy="404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b="1"/>
              <a:t>不到</a:t>
            </a:r>
            <a:r>
              <a:rPr lang="en-US" altLang="zh-CN" b="1"/>
              <a:t>100</a:t>
            </a:r>
            <a:r>
              <a:rPr lang="zh-CN" altLang="en-US" b="1"/>
              <a:t>万的蒙古人统治了</a:t>
            </a:r>
            <a:r>
              <a:rPr lang="en-US" altLang="zh-CN" b="1"/>
              <a:t>4000</a:t>
            </a:r>
            <a:r>
              <a:rPr lang="zh-CN" altLang="en-US" b="1"/>
              <a:t>万平方千米陆地面积，占地球面积</a:t>
            </a:r>
            <a:r>
              <a:rPr lang="en-US" altLang="zh-CN" b="1"/>
              <a:t>1/3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2530475" y="593725"/>
            <a:ext cx="3337560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元朝：</a:t>
            </a:r>
            <a:r>
              <a:rPr lang="en-US" altLang="zh-CN" sz="2800" b="1"/>
              <a:t>1271-1368</a:t>
            </a:r>
            <a:r>
              <a:rPr lang="en-US" altLang="zh-CN"/>
              <a:t>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132099"/>
          <p:cNvGrpSpPr/>
          <p:nvPr/>
        </p:nvGrpSpPr>
        <p:grpSpPr>
          <a:xfrm>
            <a:off x="2695147" y="2252821"/>
            <a:ext cx="325443" cy="3592393"/>
            <a:chOff x="2284" y="846"/>
            <a:chExt cx="223" cy="2843"/>
          </a:xfrm>
        </p:grpSpPr>
        <p:sp>
          <p:nvSpPr>
            <p:cNvPr id="16390" name="左大括号 132104"/>
            <p:cNvSpPr/>
            <p:nvPr/>
          </p:nvSpPr>
          <p:spPr>
            <a:xfrm>
              <a:off x="2364" y="846"/>
              <a:ext cx="143" cy="814"/>
            </a:xfrm>
            <a:prstGeom prst="leftBrace">
              <a:avLst>
                <a:gd name="adj1" fmla="val 26175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左大括号 132105"/>
            <p:cNvSpPr/>
            <p:nvPr/>
          </p:nvSpPr>
          <p:spPr>
            <a:xfrm>
              <a:off x="2284" y="2780"/>
              <a:ext cx="175" cy="909"/>
            </a:xfrm>
            <a:prstGeom prst="leftBrace">
              <a:avLst>
                <a:gd name="adj1" fmla="val 44412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7" name="文本框 4103"/>
          <p:cNvSpPr txBox="1"/>
          <p:nvPr/>
        </p:nvSpPr>
        <p:spPr>
          <a:xfrm>
            <a:off x="71914" y="600393"/>
            <a:ext cx="2489359" cy="572770"/>
          </a:xfrm>
          <a:prstGeom prst="rect">
            <a:avLst/>
          </a:prstGeom>
          <a:noFill/>
          <a:ln w="9525">
            <a:noFill/>
          </a:ln>
        </p:spPr>
        <p:txBody>
          <a:bodyPr wrap="square" lIns="67627" tIns="35242" rIns="67627" bIns="35242">
            <a:spAutoFit/>
          </a:bodyPr>
          <a:p>
            <a:pPr lvl="0" eaLnBrk="1" hangingPunct="1"/>
            <a:r>
              <a:rPr lang="zh-CN" altLang="zh-CN" sz="33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小结</a:t>
            </a:r>
            <a:r>
              <a:rPr lang="en-US" altLang="zh-CN" sz="33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:</a:t>
            </a:r>
            <a:endParaRPr lang="en-US" altLang="zh-CN" sz="33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8185" y="3837305"/>
            <a:ext cx="447294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蒙古先灭</a:t>
            </a:r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西夏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后</a:t>
            </a:r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联宋灭金</a:t>
            </a:r>
            <a:r>
              <a:rPr lang="zh-CN" altLang="en-US" sz="2800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。</a:t>
            </a:r>
            <a:endParaRPr lang="zh-CN" altLang="en-US" sz="2800"/>
          </a:p>
        </p:txBody>
      </p:sp>
      <p:pic>
        <p:nvPicPr>
          <p:cNvPr id="12296" name="Picture 8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" y="4171315"/>
            <a:ext cx="2130425" cy="259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" y="1263650"/>
            <a:ext cx="1922780" cy="257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32107"/>
          <p:cNvSpPr txBox="1"/>
          <p:nvPr/>
        </p:nvSpPr>
        <p:spPr>
          <a:xfrm>
            <a:off x="3258158" y="2100107"/>
            <a:ext cx="3549228" cy="5029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、统一蒙古（</a:t>
            </a:r>
            <a:r>
              <a:rPr lang="en-US" alt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1206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132107"/>
          <p:cNvSpPr txBox="1"/>
          <p:nvPr/>
        </p:nvSpPr>
        <p:spPr>
          <a:xfrm>
            <a:off x="3257991" y="2603155"/>
            <a:ext cx="3131820" cy="5029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、建立大蒙古国。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132108"/>
          <p:cNvSpPr txBox="1"/>
          <p:nvPr/>
        </p:nvSpPr>
        <p:spPr>
          <a:xfrm>
            <a:off x="3154486" y="4696609"/>
            <a:ext cx="510286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、建立元朝（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1271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）定都大都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4680" y="3169920"/>
            <a:ext cx="584073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、建立制度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（千户制、法律、军队、文字）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3154680" y="5214620"/>
            <a:ext cx="2553335" cy="10045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、统一：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、建立制度：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02815" y="716280"/>
            <a:ext cx="32435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说出他们的主要贡献：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690245" y="3837305"/>
            <a:ext cx="110236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成吉思汗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805180" y="6403340"/>
            <a:ext cx="87249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忽必烈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  <p:bldP spid="8" grpId="0"/>
      <p:bldP spid="7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3812" y="892493"/>
            <a:ext cx="3946684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自学提示二：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328" y="1792129"/>
            <a:ext cx="7713821" cy="2898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/>
              <a:t>1</a:t>
            </a:r>
            <a:r>
              <a:rPr lang="zh-CN" altLang="en-US" sz="3000" b="1"/>
              <a:t>、元灭南宋的时间，文天祥的事迹？</a:t>
            </a:r>
            <a:endParaRPr lang="zh-CN" altLang="en-US" sz="3000" b="1"/>
          </a:p>
          <a:p>
            <a:r>
              <a:rPr lang="en-US" altLang="zh-CN" sz="3000" b="1"/>
              <a:t>2</a:t>
            </a:r>
            <a:r>
              <a:rPr lang="zh-CN" altLang="en-US" sz="3000" b="1"/>
              <a:t>、元朝统一全国的意义？</a:t>
            </a:r>
            <a:endParaRPr lang="zh-CN" altLang="en-US" sz="3000" b="1"/>
          </a:p>
          <a:p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、元行省制在中央和地方设置的机构？影响？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、宣政院的职权？历史意义？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 sz="3000" b="1"/>
          </a:p>
        </p:txBody>
      </p:sp>
      <p:sp>
        <p:nvSpPr>
          <p:cNvPr id="4" name="文本框 3"/>
          <p:cNvSpPr txBox="1"/>
          <p:nvPr/>
        </p:nvSpPr>
        <p:spPr>
          <a:xfrm>
            <a:off x="833438" y="1509713"/>
            <a:ext cx="3089434" cy="508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看书</a:t>
            </a:r>
            <a:r>
              <a:rPr lang="en-US" altLang="zh-CN" sz="2400" b="1">
                <a:solidFill>
                  <a:srgbClr val="FF0000"/>
                </a:solidFill>
              </a:rPr>
              <a:t>P57--59)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328" y="4875371"/>
            <a:ext cx="7500938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solidFill>
                  <a:srgbClr val="FF0000"/>
                </a:solidFill>
              </a:rPr>
              <a:t>知者加速：完成探究上本课的课前预习部分。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68609">
            <a:hlinkClick r:id="" action="ppaction://noaction"/>
          </p:cNvPr>
          <p:cNvSpPr/>
          <p:nvPr/>
        </p:nvSpPr>
        <p:spPr>
          <a:xfrm>
            <a:off x="3136900" y="6057900"/>
            <a:ext cx="2794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蒙古的兴起和元朝的统一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pic>
        <p:nvPicPr>
          <p:cNvPr id="68611" name="图片 68610" descr="y"/>
          <p:cNvPicPr>
            <a:picLocks noChangeAspect="1"/>
          </p:cNvPicPr>
          <p:nvPr/>
        </p:nvPicPr>
        <p:blipFill>
          <a:blip r:embed="rId1">
            <a:lum bright="-6000" contrast="12000"/>
          </a:blip>
          <a:stretch>
            <a:fillRect/>
          </a:stretch>
        </p:blipFill>
        <p:spPr>
          <a:xfrm>
            <a:off x="944563" y="539750"/>
            <a:ext cx="7177087" cy="5484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8612" name="组合 68611"/>
          <p:cNvGrpSpPr/>
          <p:nvPr/>
        </p:nvGrpSpPr>
        <p:grpSpPr>
          <a:xfrm>
            <a:off x="2967038" y="517525"/>
            <a:ext cx="3578225" cy="2297113"/>
            <a:chOff x="0" y="0"/>
            <a:chExt cx="2254" cy="1447"/>
          </a:xfrm>
        </p:grpSpPr>
        <p:pic>
          <p:nvPicPr>
            <p:cNvPr id="68613" name="图片 68612" descr="m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54" cy="14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4" name="矩形 68613"/>
            <p:cNvSpPr/>
            <p:nvPr/>
          </p:nvSpPr>
          <p:spPr>
            <a:xfrm>
              <a:off x="679" y="509"/>
              <a:ext cx="896" cy="5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FF0000"/>
                  </a:solidFill>
                  <a:latin typeface="华文琥珀" pitchFamily="2" charset="-122"/>
                  <a:ea typeface="华文琥珀" pitchFamily="2" charset="-122"/>
                </a:rPr>
                <a:t>蒙古汗国</a:t>
              </a:r>
              <a:endParaRPr lang="zh-CN" altLang="en-US" sz="28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lvl="0" algn="ctr"/>
              <a:r>
                <a:rPr lang="en-US" altLang="x-none" sz="2800">
                  <a:solidFill>
                    <a:srgbClr val="663300"/>
                  </a:solidFill>
                  <a:latin typeface="华文琥珀" pitchFamily="2" charset="-122"/>
                  <a:ea typeface="华文琥珀" pitchFamily="2" charset="-122"/>
                </a:rPr>
                <a:t>1206</a:t>
              </a:r>
              <a:r>
                <a:rPr lang="zh-CN" altLang="en-US" sz="2800" dirty="0">
                  <a:solidFill>
                    <a:srgbClr val="663300"/>
                  </a:solidFill>
                  <a:latin typeface="华文琥珀" pitchFamily="2" charset="-122"/>
                  <a:ea typeface="华文琥珀" pitchFamily="2" charset="-122"/>
                </a:rPr>
                <a:t>年</a:t>
              </a:r>
              <a:endParaRPr lang="zh-CN" altLang="en-US" sz="28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68615" name="组合 68614"/>
          <p:cNvGrpSpPr/>
          <p:nvPr/>
        </p:nvGrpSpPr>
        <p:grpSpPr>
          <a:xfrm>
            <a:off x="914400" y="1643063"/>
            <a:ext cx="3273425" cy="1944687"/>
            <a:chOff x="0" y="0"/>
            <a:chExt cx="2062" cy="1225"/>
          </a:xfrm>
        </p:grpSpPr>
        <p:pic>
          <p:nvPicPr>
            <p:cNvPr id="68616" name="图片 68615" descr="l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062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7" name="矩形 68616"/>
            <p:cNvSpPr/>
            <p:nvPr/>
          </p:nvSpPr>
          <p:spPr>
            <a:xfrm>
              <a:off x="726" y="478"/>
              <a:ext cx="44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0000FF"/>
                  </a:solidFill>
                  <a:latin typeface="华文琥珀" pitchFamily="2" charset="-122"/>
                  <a:ea typeface="华文琥珀" pitchFamily="2" charset="-122"/>
                </a:rPr>
                <a:t>西辽</a:t>
              </a:r>
              <a:endParaRPr lang="zh-CN" altLang="en-US" sz="2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68618" name="组合 68617"/>
          <p:cNvGrpSpPr/>
          <p:nvPr/>
        </p:nvGrpSpPr>
        <p:grpSpPr>
          <a:xfrm>
            <a:off x="4633913" y="476250"/>
            <a:ext cx="3533775" cy="3609975"/>
            <a:chOff x="0" y="0"/>
            <a:chExt cx="2226" cy="2274"/>
          </a:xfrm>
        </p:grpSpPr>
        <p:pic>
          <p:nvPicPr>
            <p:cNvPr id="68619" name="图片 68618" descr="j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226" cy="22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20" name="矩形 68619"/>
            <p:cNvSpPr/>
            <p:nvPr/>
          </p:nvSpPr>
          <p:spPr>
            <a:xfrm>
              <a:off x="1316" y="868"/>
              <a:ext cx="224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0000FF"/>
                  </a:solidFill>
                  <a:latin typeface="华文琥珀" pitchFamily="2" charset="-122"/>
                  <a:ea typeface="华文琥珀" pitchFamily="2" charset="-122"/>
                </a:rPr>
                <a:t>金</a:t>
              </a:r>
              <a:endParaRPr lang="zh-CN" altLang="en-US" sz="2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68621" name="椭圆 68620"/>
          <p:cNvSpPr/>
          <p:nvPr/>
        </p:nvSpPr>
        <p:spPr>
          <a:xfrm>
            <a:off x="5964238" y="2894013"/>
            <a:ext cx="252412" cy="252412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22" name="矩形 68621"/>
          <p:cNvSpPr/>
          <p:nvPr/>
        </p:nvSpPr>
        <p:spPr>
          <a:xfrm>
            <a:off x="6276975" y="2857500"/>
            <a:ext cx="508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itchFamily="2" charset="-122"/>
              </a:rPr>
              <a:t>中都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grpSp>
        <p:nvGrpSpPr>
          <p:cNvPr id="68623" name="组合 68622"/>
          <p:cNvGrpSpPr/>
          <p:nvPr/>
        </p:nvGrpSpPr>
        <p:grpSpPr>
          <a:xfrm>
            <a:off x="1844675" y="3109913"/>
            <a:ext cx="3103563" cy="1773237"/>
            <a:chOff x="0" y="0"/>
            <a:chExt cx="1955" cy="1117"/>
          </a:xfrm>
        </p:grpSpPr>
        <p:pic>
          <p:nvPicPr>
            <p:cNvPr id="68624" name="图片 68623" descr="t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955" cy="11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25" name="矩形 68624"/>
            <p:cNvSpPr/>
            <p:nvPr/>
          </p:nvSpPr>
          <p:spPr>
            <a:xfrm>
              <a:off x="754" y="424"/>
              <a:ext cx="44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0000FF"/>
                  </a:solidFill>
                  <a:latin typeface="华文琥珀" pitchFamily="2" charset="-122"/>
                  <a:ea typeface="华文琥珀" pitchFamily="2" charset="-122"/>
                </a:rPr>
                <a:t>吐蕃</a:t>
              </a:r>
              <a:endParaRPr lang="zh-CN" altLang="en-US" sz="2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68626" name="组合 68625"/>
          <p:cNvGrpSpPr/>
          <p:nvPr/>
        </p:nvGrpSpPr>
        <p:grpSpPr>
          <a:xfrm>
            <a:off x="3714750" y="4535488"/>
            <a:ext cx="1392238" cy="1436687"/>
            <a:chOff x="0" y="0"/>
            <a:chExt cx="877" cy="905"/>
          </a:xfrm>
        </p:grpSpPr>
        <p:pic>
          <p:nvPicPr>
            <p:cNvPr id="68627" name="图片 68626" descr="d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877" cy="9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28" name="矩形 68627"/>
            <p:cNvSpPr/>
            <p:nvPr/>
          </p:nvSpPr>
          <p:spPr>
            <a:xfrm>
              <a:off x="304" y="229"/>
              <a:ext cx="269" cy="44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0000FF"/>
                  </a:solidFill>
                  <a:latin typeface="华文琥珀" pitchFamily="2" charset="-122"/>
                  <a:ea typeface="华文琥珀" pitchFamily="2" charset="-122"/>
                </a:rPr>
                <a:t>大理</a:t>
              </a:r>
              <a:endParaRPr lang="zh-CN" altLang="en-US" sz="2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68629" name="组合 68628"/>
          <p:cNvGrpSpPr/>
          <p:nvPr/>
        </p:nvGrpSpPr>
        <p:grpSpPr>
          <a:xfrm>
            <a:off x="4652963" y="3741738"/>
            <a:ext cx="2403475" cy="2344737"/>
            <a:chOff x="0" y="0"/>
            <a:chExt cx="1514" cy="1477"/>
          </a:xfrm>
        </p:grpSpPr>
        <p:pic>
          <p:nvPicPr>
            <p:cNvPr id="68630" name="图片 68629" descr="s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514" cy="14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31" name="矩形 68630"/>
            <p:cNvSpPr/>
            <p:nvPr/>
          </p:nvSpPr>
          <p:spPr>
            <a:xfrm>
              <a:off x="533" y="604"/>
              <a:ext cx="44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0000FF"/>
                  </a:solidFill>
                  <a:latin typeface="华文琥珀" pitchFamily="2" charset="-122"/>
                  <a:ea typeface="华文琥珀" pitchFamily="2" charset="-122"/>
                </a:rPr>
                <a:t>南宋</a:t>
              </a:r>
              <a:endParaRPr lang="zh-CN" altLang="en-US" sz="2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68632" name="组合 68631"/>
          <p:cNvGrpSpPr/>
          <p:nvPr/>
        </p:nvGrpSpPr>
        <p:grpSpPr>
          <a:xfrm>
            <a:off x="3813175" y="2547938"/>
            <a:ext cx="1773238" cy="1168400"/>
            <a:chOff x="0" y="0"/>
            <a:chExt cx="1117" cy="736"/>
          </a:xfrm>
        </p:grpSpPr>
        <p:pic>
          <p:nvPicPr>
            <p:cNvPr id="68633" name="图片 68632" descr="西夏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1117" cy="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34" name="矩形 68633"/>
            <p:cNvSpPr/>
            <p:nvPr/>
          </p:nvSpPr>
          <p:spPr>
            <a:xfrm>
              <a:off x="335" y="233"/>
              <a:ext cx="44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lvl="0" algn="ctr"/>
              <a:r>
                <a:rPr lang="zh-CN" altLang="en-US" sz="2800" dirty="0">
                  <a:solidFill>
                    <a:srgbClr val="0000FF"/>
                  </a:solidFill>
                  <a:latin typeface="华文琥珀" pitchFamily="2" charset="-122"/>
                  <a:ea typeface="华文琥珀" pitchFamily="2" charset="-122"/>
                </a:rPr>
                <a:t>西夏</a:t>
              </a:r>
              <a:endParaRPr lang="zh-CN" altLang="en-US" sz="2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68635" name="椭圆 68634"/>
          <p:cNvSpPr/>
          <p:nvPr/>
        </p:nvSpPr>
        <p:spPr>
          <a:xfrm>
            <a:off x="6448425" y="4119563"/>
            <a:ext cx="252413" cy="252412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36" name="矩形 68635"/>
          <p:cNvSpPr/>
          <p:nvPr/>
        </p:nvSpPr>
        <p:spPr>
          <a:xfrm>
            <a:off x="6759575" y="4089400"/>
            <a:ext cx="508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algn="ctr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itchFamily="2" charset="-122"/>
              </a:rPr>
              <a:t>临安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sp>
        <p:nvSpPr>
          <p:cNvPr id="68637" name="矩形 68636"/>
          <p:cNvSpPr/>
          <p:nvPr/>
        </p:nvSpPr>
        <p:spPr>
          <a:xfrm rot="9183255">
            <a:off x="2817813" y="1900238"/>
            <a:ext cx="1155700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lvl="0">
              <a:lnSpc>
                <a:spcPct val="70000"/>
              </a:lnSpc>
            </a:pPr>
            <a:r>
              <a:rPr lang="en-US" altLang="x-none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&gt;&gt;&gt;&gt;</a:t>
            </a:r>
            <a:endParaRPr lang="en-US" altLang="x-none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8" name="矩形 68637"/>
          <p:cNvSpPr/>
          <p:nvPr/>
        </p:nvSpPr>
        <p:spPr>
          <a:xfrm>
            <a:off x="4433888" y="2098675"/>
            <a:ext cx="427037" cy="866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0" tIns="0" rIns="0" bIns="0" anchor="ctr" anchorCtr="1">
            <a:spAutoFit/>
          </a:bodyPr>
          <a:p>
            <a:pPr lvl="0">
              <a:lnSpc>
                <a:spcPct val="70000"/>
              </a:lnSpc>
            </a:pPr>
            <a:r>
              <a:rPr lang="en-US" altLang="x-none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&gt;&gt;&gt;</a:t>
            </a:r>
            <a:endParaRPr lang="en-US" altLang="x-none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9" name="矩形 68638"/>
          <p:cNvSpPr/>
          <p:nvPr/>
        </p:nvSpPr>
        <p:spPr>
          <a:xfrm rot="2384599">
            <a:off x="5416550" y="2073275"/>
            <a:ext cx="11557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lvl="0">
              <a:lnSpc>
                <a:spcPct val="70000"/>
              </a:lnSpc>
            </a:pPr>
            <a:r>
              <a:rPr lang="en-US" altLang="x-none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&gt;&gt;&gt;&gt;</a:t>
            </a:r>
            <a:endParaRPr lang="en-US" altLang="x-none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0" name="矩形 68639"/>
          <p:cNvSpPr/>
          <p:nvPr/>
        </p:nvSpPr>
        <p:spPr>
          <a:xfrm rot="7989080">
            <a:off x="3330575" y="3232150"/>
            <a:ext cx="8667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lvl="0">
              <a:lnSpc>
                <a:spcPct val="70000"/>
              </a:lnSpc>
            </a:pPr>
            <a:r>
              <a:rPr lang="en-US" altLang="x-none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&gt;&gt;&gt;</a:t>
            </a:r>
            <a:endParaRPr lang="en-US" altLang="x-none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1" name="矩形 68640"/>
          <p:cNvSpPr/>
          <p:nvPr/>
        </p:nvSpPr>
        <p:spPr>
          <a:xfrm rot="6864947">
            <a:off x="3990975" y="3925888"/>
            <a:ext cx="144462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lvl="0">
              <a:lnSpc>
                <a:spcPct val="70000"/>
              </a:lnSpc>
            </a:pPr>
            <a:r>
              <a:rPr lang="en-US" altLang="x-none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&gt;&gt;&gt;&gt;&gt;</a:t>
            </a:r>
            <a:endParaRPr lang="en-US" altLang="x-none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2" name="矩形 68641"/>
          <p:cNvSpPr/>
          <p:nvPr/>
        </p:nvSpPr>
        <p:spPr>
          <a:xfrm rot="4994626">
            <a:off x="5016500" y="3849688"/>
            <a:ext cx="1444625" cy="4270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lvl="0">
              <a:lnSpc>
                <a:spcPct val="70000"/>
              </a:lnSpc>
            </a:pPr>
            <a:r>
              <a:rPr lang="en-US" altLang="x-none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&gt;&gt;&gt;&gt;&gt;</a:t>
            </a:r>
            <a:endParaRPr lang="en-US" altLang="x-none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3" name="矩形标注 68642">
            <a:hlinkClick r:id="rId9" action="ppaction://hlinkfile"/>
          </p:cNvPr>
          <p:cNvSpPr/>
          <p:nvPr/>
        </p:nvSpPr>
        <p:spPr>
          <a:xfrm>
            <a:off x="3276600" y="1628775"/>
            <a:ext cx="3743325" cy="855663"/>
          </a:xfrm>
          <a:prstGeom prst="wedgeRectCallout">
            <a:avLst>
              <a:gd name="adj1" fmla="val 26421"/>
              <a:gd name="adj2" fmla="val 96009"/>
            </a:avLst>
          </a:prstGeom>
          <a:solidFill>
            <a:srgbClr val="FFFFFF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 anchor="ctr"/>
          <a:p>
            <a:pPr lvl="0" algn="ctr"/>
            <a:r>
              <a:rPr lang="en-US" altLang="x-none" sz="2400">
                <a:latin typeface="华文琥珀" pitchFamily="2" charset="-122"/>
                <a:ea typeface="华文琥珀" pitchFamily="2" charset="-122"/>
              </a:rPr>
              <a:t>1271</a:t>
            </a:r>
            <a:r>
              <a:rPr lang="zh-CN" altLang="en-US" sz="2400" dirty="0">
                <a:latin typeface="华文琥珀" pitchFamily="2" charset="-122"/>
                <a:ea typeface="华文琥珀" pitchFamily="2" charset="-122"/>
              </a:rPr>
              <a:t>年忽必烈建立元朝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  <a:p>
            <a:pPr lvl="0" algn="ctr">
              <a:lnSpc>
                <a:spcPct val="130000"/>
              </a:lnSpc>
            </a:pPr>
            <a:r>
              <a:rPr lang="en-US" altLang="x-none" sz="2400">
                <a:latin typeface="华文琥珀" pitchFamily="2" charset="-122"/>
                <a:ea typeface="华文琥珀" pitchFamily="2" charset="-122"/>
              </a:rPr>
              <a:t>1272</a:t>
            </a:r>
            <a:r>
              <a:rPr lang="zh-CN" altLang="en-US" sz="2400" dirty="0">
                <a:latin typeface="华文琥珀" pitchFamily="2" charset="-122"/>
                <a:ea typeface="华文琥珀" pitchFamily="2" charset="-122"/>
              </a:rPr>
              <a:t>年定都大都（今北京）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8651" name="文本框 68650"/>
          <p:cNvSpPr txBox="1"/>
          <p:nvPr/>
        </p:nvSpPr>
        <p:spPr>
          <a:xfrm>
            <a:off x="971550" y="4221163"/>
            <a:ext cx="6985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1279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年统一全国，建立了我国历史上第一个由少数民族首领当皇帝的统一的封建王朝。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6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86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86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86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86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86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68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86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5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7" grpId="0"/>
      <p:bldP spid="68638" grpId="0"/>
      <p:bldP spid="68639" grpId="0"/>
      <p:bldP spid="68640" grpId="0"/>
      <p:bldP spid="68641" grpId="0"/>
      <p:bldP spid="68642" grpId="0"/>
      <p:bldP spid="68643" grpId="0" bldLvl="0" animBg="1"/>
      <p:bldP spid="68643" grpId="1" bldLvl="0" animBg="1"/>
      <p:bldP spid="686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933133" y="5870258"/>
            <a:ext cx="247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相传，文天祥所植</a:t>
            </a:r>
            <a:r>
              <a:rPr lang="zh-CN" altLang="en-US" sz="1800">
                <a:solidFill>
                  <a:srgbClr val="CC99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枣树</a:t>
            </a:r>
            <a:endParaRPr lang="zh-CN" altLang="en-US" sz="1800">
              <a:solidFill>
                <a:srgbClr val="CC9900"/>
              </a:solidFill>
              <a:latin typeface="宋体" panose="02010600030101010101" pitchFamily="2" charset="-122"/>
              <a:ea typeface="黑体" panose="02010600030101010101" pitchFamily="49" charset="-122"/>
            </a:endParaRPr>
          </a:p>
        </p:txBody>
      </p:sp>
      <p:pic>
        <p:nvPicPr>
          <p:cNvPr id="48131" name="Picture 3" descr="文祠树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" y="3364230"/>
            <a:ext cx="2918460" cy="218821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60033"/>
                  </a:outerShdw>
                </a:effectLst>
              </a14:hiddenEffects>
            </a:ext>
          </a:extLst>
        </p:spPr>
      </p:pic>
      <p:pic>
        <p:nvPicPr>
          <p:cNvPr id="48132" name="Picture 4" descr="E:\文天祥祠.files\1s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5" y="601345"/>
            <a:ext cx="3080385" cy="238188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60033"/>
                  </a:outerShdw>
                </a:effectLst>
              </a14:hiddenEffects>
            </a:ext>
          </a:extLst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187133" y="290385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北京：文丞相祠</a:t>
            </a:r>
            <a:endParaRPr lang="zh-CN" altLang="en-US" sz="1800">
              <a:solidFill>
                <a:srgbClr val="CC9900"/>
              </a:solidFill>
              <a:latin typeface="宋体" panose="02010600030101010101" pitchFamily="2" charset="-122"/>
              <a:ea typeface="黑体" panose="02010600030101010101" pitchFamily="49" charset="-122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983355" y="4561205"/>
            <a:ext cx="4551680" cy="140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幼圆" pitchFamily="49" charset="-122"/>
                <a:ea typeface="幼圆" pitchFamily="49" charset="-122"/>
              </a:rPr>
              <a:t>1278</a:t>
            </a:r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年，文天祥兵败被俘，掳至大都，囚禁达四年。在狱中，他写下了千古不朽的</a:t>
            </a:r>
            <a:r>
              <a:rPr lang="en-US" altLang="zh-CN" sz="2400" b="1">
                <a:latin typeface="幼圆" pitchFamily="49" charset="-122"/>
                <a:ea typeface="幼圆" pitchFamily="49" charset="-122"/>
              </a:rPr>
              <a:t>《</a:t>
            </a:r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正气歌</a:t>
            </a:r>
            <a:r>
              <a:rPr lang="en-US" altLang="zh-CN" sz="2400" b="1">
                <a:latin typeface="幼圆" pitchFamily="49" charset="-122"/>
                <a:ea typeface="幼圆" pitchFamily="49" charset="-122"/>
              </a:rPr>
              <a:t>》</a:t>
            </a:r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。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    </a:t>
            </a:r>
            <a:endParaRPr lang="zh-CN" altLang="en-US" sz="1400">
              <a:latin typeface="幼圆" pitchFamily="49" charset="-122"/>
              <a:ea typeface="幼圆" pitchFamily="49" charset="-122"/>
            </a:endParaRPr>
          </a:p>
          <a:p>
            <a:r>
              <a:rPr lang="zh-CN" altLang="en-US" sz="1400">
                <a:latin typeface="幼圆" pitchFamily="49" charset="-122"/>
                <a:ea typeface="幼圆" pitchFamily="49" charset="-122"/>
              </a:rPr>
              <a:t>   </a:t>
            </a:r>
            <a:endParaRPr lang="zh-CN" altLang="en-US" sz="140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1365251" y="5658485"/>
            <a:ext cx="1606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latin typeface="宋体" panose="02010600030101010101" pitchFamily="2" charset="-122"/>
                <a:ea typeface="幼圆" pitchFamily="49" charset="-122"/>
              </a:rPr>
              <a:t>（</a:t>
            </a:r>
            <a:r>
              <a:rPr lang="zh-CN" altLang="en-US" sz="1400">
                <a:ea typeface="幼圆" pitchFamily="49" charset="-122"/>
              </a:rPr>
              <a:t>文丞相祠院中）</a:t>
            </a:r>
            <a:endParaRPr lang="zh-CN" altLang="en-US" sz="1400">
              <a:ea typeface="幼圆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34130" y="868045"/>
            <a:ext cx="5126990" cy="29565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b="1" dirty="0"/>
              <a:t>过零丁洋</a:t>
            </a:r>
            <a:br>
              <a:rPr lang="zh-CN" altLang="en-US" sz="2400" b="1" dirty="0"/>
            </a:br>
            <a:r>
              <a:rPr lang="zh-CN" altLang="en-US" sz="2400" b="1" dirty="0"/>
              <a:t>                   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文天</a:t>
            </a:r>
            <a:r>
              <a:rPr lang="zh-CN" altLang="en-US" sz="2400" b="1" dirty="0" smtClean="0"/>
              <a:t>祥</a:t>
            </a:r>
            <a:endParaRPr lang="en-US" altLang="zh-CN" sz="2400" b="1" dirty="0" smtClean="0"/>
          </a:p>
          <a:p>
            <a:pPr algn="ctr"/>
            <a:endParaRPr lang="zh-CN" altLang="en-US" sz="2400" b="1" dirty="0"/>
          </a:p>
          <a:p>
            <a:r>
              <a:rPr lang="zh-CN" altLang="en-US" sz="2400" b="1" dirty="0"/>
              <a:t>辛苦遭逢起一经，干戈寥落四周星。</a:t>
            </a:r>
            <a:endParaRPr lang="zh-CN" altLang="en-US" sz="2400" b="1" dirty="0"/>
          </a:p>
          <a:p>
            <a:r>
              <a:rPr lang="zh-CN" altLang="en-US" sz="2400" b="1" dirty="0"/>
              <a:t>山河破碎风飘絮，身世浮沉雨打萍。</a:t>
            </a:r>
            <a:endParaRPr lang="zh-CN" altLang="en-US" sz="2400" b="1" dirty="0"/>
          </a:p>
          <a:p>
            <a:r>
              <a:rPr lang="zh-CN" altLang="en-US" sz="2400" b="1" dirty="0"/>
              <a:t>惶恐滩头说惶恐，零丁洋里叹零丁。</a:t>
            </a:r>
            <a:endParaRPr lang="zh-CN" altLang="en-US" sz="2400" b="1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人生自古谁无死，留取丹心照汗青。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8693" y="972185"/>
            <a:ext cx="24784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+mn-ea"/>
              </a:rPr>
              <a:t>元朝的统一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474345" y="2298700"/>
            <a:ext cx="2865120" cy="3931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、统一：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、行省制：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、宣政院：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、澎湖巡检司：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1925" y="2298700"/>
            <a:ext cx="48342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1279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年，灭南宋，统一全国。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8920" y="3314065"/>
            <a:ext cx="1255395" cy="13716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中央：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地方：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意义：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56210" y="2506345"/>
            <a:ext cx="318135" cy="30956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2383790" y="3426460"/>
            <a:ext cx="318135" cy="11468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14295" y="4827905"/>
            <a:ext cx="268541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管理</a:t>
            </a:r>
            <a:r>
              <a:rPr lang="zh-CN" altLang="en-US" sz="2800" b="1">
                <a:solidFill>
                  <a:srgbClr val="FF0000"/>
                </a:solidFill>
              </a:rPr>
              <a:t>藏族和佛教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4315" y="331406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中书省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65880" y="374078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行中书省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3790" y="2736215"/>
            <a:ext cx="5462905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意义：结束了  </a:t>
            </a:r>
            <a:r>
              <a:rPr lang="en-US" altLang="zh-CN" sz="2800" b="1"/>
              <a:t>----</a:t>
            </a:r>
            <a:r>
              <a:rPr lang="zh-CN" altLang="en-US" sz="2800" b="1"/>
              <a:t> 实现了</a:t>
            </a:r>
            <a:r>
              <a:rPr lang="en-US" altLang="zh-CN" sz="2800" b="1"/>
              <a:t>----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97605" y="4107815"/>
            <a:ext cx="6088380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巩固了</a:t>
            </a:r>
            <a:r>
              <a:rPr lang="zh-CN" altLang="en-US" sz="2800" b="1">
                <a:solidFill>
                  <a:srgbClr val="FF0000"/>
                </a:solidFill>
              </a:rPr>
              <a:t>统一</a:t>
            </a:r>
            <a:r>
              <a:rPr lang="zh-CN" altLang="en-US" sz="2800" b="1"/>
              <a:t>， 影响了后世</a:t>
            </a:r>
            <a:r>
              <a:rPr lang="zh-CN" altLang="en-US" sz="2800" b="1">
                <a:solidFill>
                  <a:srgbClr val="FF0000"/>
                </a:solidFill>
              </a:rPr>
              <a:t>行政区划</a:t>
            </a:r>
            <a:r>
              <a:rPr lang="zh-CN" altLang="en-US" sz="2800" b="1"/>
              <a:t>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339465" y="5712460"/>
            <a:ext cx="304292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管理</a:t>
            </a:r>
            <a:r>
              <a:rPr lang="zh-CN" altLang="en-US" sz="2800" b="1">
                <a:solidFill>
                  <a:srgbClr val="FF0000"/>
                </a:solidFill>
              </a:rPr>
              <a:t>今台湾地区。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8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2034" name="图片 172033" descr="清真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4775" y="2103755"/>
            <a:ext cx="3635375" cy="434498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172038" name="组合 172037"/>
          <p:cNvGrpSpPr/>
          <p:nvPr/>
        </p:nvGrpSpPr>
        <p:grpSpPr>
          <a:xfrm>
            <a:off x="179388" y="2708275"/>
            <a:ext cx="5334000" cy="3414713"/>
            <a:chOff x="2011" y="1711"/>
            <a:chExt cx="3360" cy="2151"/>
          </a:xfrm>
        </p:grpSpPr>
        <p:sp>
          <p:nvSpPr>
            <p:cNvPr id="172039" name="文本框 172038"/>
            <p:cNvSpPr txBox="1"/>
            <p:nvPr/>
          </p:nvSpPr>
          <p:spPr>
            <a:xfrm>
              <a:off x="3595" y="2620"/>
              <a:ext cx="405" cy="40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36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回</a:t>
              </a:r>
              <a:endPara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72040" name="文本框 172039"/>
            <p:cNvSpPr txBox="1"/>
            <p:nvPr/>
          </p:nvSpPr>
          <p:spPr>
            <a:xfrm>
              <a:off x="3379" y="1711"/>
              <a:ext cx="936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lvl="0"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波斯人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72041" name="文本框 172040"/>
            <p:cNvSpPr txBox="1"/>
            <p:nvPr/>
          </p:nvSpPr>
          <p:spPr>
            <a:xfrm>
              <a:off x="2011" y="2479"/>
              <a:ext cx="1056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lvl="0"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阿拉伯人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72042" name="文本框 172041"/>
            <p:cNvSpPr txBox="1"/>
            <p:nvPr/>
          </p:nvSpPr>
          <p:spPr>
            <a:xfrm>
              <a:off x="4651" y="2479"/>
              <a:ext cx="720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lvl="0"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汉人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72043" name="文本框 172042"/>
            <p:cNvSpPr txBox="1"/>
            <p:nvPr/>
          </p:nvSpPr>
          <p:spPr>
            <a:xfrm>
              <a:off x="3955" y="3535"/>
              <a:ext cx="1128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lvl="0"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畏兀儿</a:t>
              </a:r>
              <a:endPara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172044" name="组合 172043"/>
            <p:cNvGrpSpPr/>
            <p:nvPr/>
          </p:nvGrpSpPr>
          <p:grpSpPr>
            <a:xfrm>
              <a:off x="2971" y="2115"/>
              <a:ext cx="1468" cy="1660"/>
              <a:chOff x="2160" y="1796"/>
              <a:chExt cx="1468" cy="1660"/>
            </a:xfrm>
          </p:grpSpPr>
          <p:sp>
            <p:nvSpPr>
              <p:cNvPr id="172045" name="直接连接符 172044"/>
              <p:cNvSpPr/>
              <p:nvPr/>
            </p:nvSpPr>
            <p:spPr>
              <a:xfrm rot="-108138" flipH="1">
                <a:off x="2416" y="1824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172046" name="直接连接符 172045"/>
              <p:cNvSpPr/>
              <p:nvPr/>
            </p:nvSpPr>
            <p:spPr>
              <a:xfrm rot="8238810" flipH="1">
                <a:off x="2944" y="1796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172047" name="直接连接符 172046"/>
              <p:cNvSpPr/>
              <p:nvPr/>
            </p:nvSpPr>
            <p:spPr>
              <a:xfrm rot="2022891" flipH="1">
                <a:off x="2800" y="2084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172048" name="直接连接符 172047"/>
              <p:cNvSpPr/>
              <p:nvPr/>
            </p:nvSpPr>
            <p:spPr>
              <a:xfrm rot="6210109" flipH="1">
                <a:off x="2590" y="2066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172049" name="直接连接符 172048"/>
              <p:cNvSpPr/>
              <p:nvPr/>
            </p:nvSpPr>
            <p:spPr>
              <a:xfrm rot="4148947" flipH="1">
                <a:off x="2678" y="1642"/>
                <a:ext cx="528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</p:grpSp>
        <p:sp>
          <p:nvSpPr>
            <p:cNvPr id="172050" name="文本框 172049"/>
            <p:cNvSpPr txBox="1"/>
            <p:nvPr/>
          </p:nvSpPr>
          <p:spPr>
            <a:xfrm>
              <a:off x="2706" y="3502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itchFamily="49" charset="-122"/>
                </a:rPr>
                <a:t>蒙古人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sp>
        <p:nvSpPr>
          <p:cNvPr id="172051" name="文本框 172050"/>
          <p:cNvSpPr txBox="1"/>
          <p:nvPr/>
        </p:nvSpPr>
        <p:spPr>
          <a:xfrm>
            <a:off x="0" y="2205038"/>
            <a:ext cx="5184775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从唐朝时就居住在中国的阿拉伯人、波斯人，信仰伊斯兰教，后和汉族、蒙古族、畏兀儿等互通婚姻，互相融合，最终形成了这个新的民族</a:t>
            </a:r>
            <a:r>
              <a:rPr lang="en-US" altLang="zh-CN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回族。</a:t>
            </a:r>
            <a:endParaRPr lang="zh-CN" altLang="en-US" sz="36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2052" name="新月形 172051">
            <a:hlinkClick r:id="rId2" action="ppaction://hlinksldjump"/>
          </p:cNvPr>
          <p:cNvSpPr/>
          <p:nvPr/>
        </p:nvSpPr>
        <p:spPr>
          <a:xfrm flipH="1">
            <a:off x="8783638" y="6354763"/>
            <a:ext cx="360362" cy="503237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78" name="标题 2457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b="1">
                <a:solidFill>
                  <a:schemeClr val="tx1"/>
                </a:solidFill>
                <a:ea typeface="黑体" panose="02010600030101010101" pitchFamily="49" charset="-122"/>
              </a:rPr>
              <a:t>民族关系的发展</a:t>
            </a:r>
            <a:endParaRPr lang="zh-CN" altLang="en-US" b="1">
              <a:solidFill>
                <a:schemeClr val="tx1"/>
              </a:solidFill>
              <a:ea typeface="黑体" panose="02010600030101010101" pitchFamily="49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258128" y="1169670"/>
            <a:ext cx="75072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⑴契丹、女真人被称为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汉人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498475" y="1578293"/>
            <a:ext cx="25923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49" charset="-122"/>
              </a:rPr>
              <a:t>⑵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回族</a:t>
            </a:r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49" charset="-122"/>
              </a:rPr>
              <a:t>形成</a:t>
            </a:r>
            <a:endParaRPr lang="zh-CN" altLang="en-US" sz="28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algn="ctr"/>
            <a:endParaRPr lang="zh-CN" altLang="en-US" sz="280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51" grpId="0"/>
      <p:bldP spid="172051" grpId="1"/>
      <p:bldP spid="24583" grpId="0"/>
      <p:bldP spid="245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852486"/>
            <a:ext cx="6334248" cy="5280167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736850" y="3590290"/>
            <a:ext cx="1675765" cy="4762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961380" y="4272915"/>
            <a:ext cx="307340" cy="4762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68720" y="4272915"/>
            <a:ext cx="171323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澎湖巡检</a:t>
            </a:r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司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729740" y="3609340"/>
            <a:ext cx="110109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宣政院</a:t>
            </a:r>
            <a:endParaRPr lang="zh-CN" altLang="en-US" sz="2400"/>
          </a:p>
        </p:txBody>
      </p:sp>
      <p:sp>
        <p:nvSpPr>
          <p:cNvPr id="8" name="椭圆 7"/>
          <p:cNvSpPr/>
          <p:nvPr/>
        </p:nvSpPr>
        <p:spPr>
          <a:xfrm>
            <a:off x="5121910" y="2263775"/>
            <a:ext cx="434340" cy="13271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55945" y="2698750"/>
            <a:ext cx="110109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中书省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3475" y="658495"/>
            <a:ext cx="7712075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在课本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P58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地图找到西藏、琉球、大都、徐州的位置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看分别属于什么机构管辖？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061585" y="3744595"/>
            <a:ext cx="7880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96850" y="79375"/>
            <a:ext cx="2224405" cy="57912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二、行省制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7" name="内容占位符 136196"/>
          <p:cNvSpPr>
            <a:spLocks noGrp="1" noRot="1"/>
          </p:cNvSpPr>
          <p:nvPr>
            <p:ph sz="half" idx="1"/>
          </p:nvPr>
        </p:nvSpPr>
        <p:spPr>
          <a:xfrm>
            <a:off x="0" y="0"/>
            <a:ext cx="4000500" cy="6381750"/>
          </a:xfrm>
        </p:spPr>
        <p:txBody>
          <a:bodyPr/>
          <a:p>
            <a:pPr>
              <a:buNone/>
            </a:pP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、唐朝处理该地民族关系采取了什么措施</a:t>
            </a:r>
            <a:r>
              <a:rPr lang="en-US" alt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？</a:t>
            </a:r>
            <a:endParaRPr lang="en-US" altLang="zh-CN" sz="40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、元朝时采用什么办法加强对该地区治理？</a:t>
            </a: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6203" name="内容占位符 136202" descr="20058241021216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446270" y="0"/>
            <a:ext cx="5292725" cy="6858000"/>
          </a:xfrm>
        </p:spPr>
      </p:pic>
      <p:sp>
        <p:nvSpPr>
          <p:cNvPr id="136204" name="文本框 136203"/>
          <p:cNvSpPr txBox="1"/>
          <p:nvPr/>
        </p:nvSpPr>
        <p:spPr>
          <a:xfrm>
            <a:off x="6411913" y="6278563"/>
            <a:ext cx="2160587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布达拉宫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36205" name="右箭头 136204">
            <a:hlinkClick r:id="rId2" action="ppaction://hlinksldjump"/>
          </p:cNvPr>
          <p:cNvSpPr/>
          <p:nvPr/>
        </p:nvSpPr>
        <p:spPr>
          <a:xfrm>
            <a:off x="4427538" y="6524625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5" name="内容占位符 138244"/>
          <p:cNvSpPr>
            <a:spLocks noGrp="1" noRot="1"/>
          </p:cNvSpPr>
          <p:nvPr>
            <p:ph sz="half" idx="1"/>
          </p:nvPr>
        </p:nvSpPr>
        <p:spPr>
          <a:xfrm>
            <a:off x="0" y="1484313"/>
            <a:ext cx="4000500" cy="4498975"/>
          </a:xfrm>
        </p:spPr>
        <p:txBody>
          <a:bodyPr>
            <a:normAutofit fontScale="80000"/>
          </a:bodyPr>
          <a:p>
            <a:r>
              <a:rPr lang="en-US" altLang="zh-CN" sz="4000" b="1" dirty="0">
                <a:ea typeface="黑体" panose="02010600030101010101" pitchFamily="49" charset="-122"/>
              </a:rPr>
              <a:t>1</a:t>
            </a:r>
            <a:r>
              <a:rPr lang="zh-CN" altLang="en-US" sz="4000" b="1" dirty="0">
                <a:ea typeface="黑体" panose="02010600030101010101" pitchFamily="49" charset="-122"/>
              </a:rPr>
              <a:t>、三国时期台湾地区被称为什么？</a:t>
            </a:r>
            <a:endParaRPr lang="zh-CN" altLang="en-US" sz="4000" b="1" dirty="0">
              <a:ea typeface="黑体" panose="02010600030101010101" pitchFamily="49" charset="-122"/>
            </a:endParaRPr>
          </a:p>
          <a:p>
            <a:r>
              <a:rPr lang="en-US" altLang="zh-CN" sz="4000" b="1" dirty="0">
                <a:ea typeface="黑体" panose="02010600030101010101" pitchFamily="49" charset="-122"/>
              </a:rPr>
              <a:t>2</a:t>
            </a:r>
            <a:r>
              <a:rPr lang="zh-CN" altLang="en-US" sz="4000" b="1" dirty="0">
                <a:ea typeface="黑体" panose="02010600030101010101" pitchFamily="49" charset="-122"/>
              </a:rPr>
              <a:t>、隋朝哪个皇帝加强了与该地的联系？</a:t>
            </a:r>
            <a:endParaRPr lang="zh-CN" altLang="en-US" sz="4000" b="1" dirty="0">
              <a:ea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ea typeface="黑体" panose="02010600030101010101" pitchFamily="49" charset="-122"/>
              </a:rPr>
              <a:t>  </a:t>
            </a:r>
            <a:r>
              <a:rPr lang="en-US" altLang="zh-CN" sz="4000" b="1" dirty="0">
                <a:ea typeface="黑体" panose="02010600030101010101" pitchFamily="49" charset="-122"/>
              </a:rPr>
              <a:t>3</a:t>
            </a:r>
            <a:r>
              <a:rPr lang="zh-CN" altLang="en-US" sz="4000" b="1" dirty="0">
                <a:ea typeface="黑体" panose="02010600030101010101" pitchFamily="49" charset="-122"/>
              </a:rPr>
              <a:t>、元朝时台湾称为什么？</a:t>
            </a:r>
            <a:endParaRPr lang="zh-CN" altLang="en-US" sz="4000" b="1" dirty="0">
              <a:ea typeface="黑体" panose="02010600030101010101" pitchFamily="49" charset="-122"/>
            </a:endParaRPr>
          </a:p>
          <a:p>
            <a:r>
              <a:rPr lang="en-US" altLang="zh-CN" sz="4000" b="1" dirty="0">
                <a:ea typeface="黑体" panose="02010600030101010101" pitchFamily="49" charset="-122"/>
              </a:rPr>
              <a:t>4</a:t>
            </a:r>
            <a:r>
              <a:rPr lang="zh-CN" altLang="en-US" sz="4000" b="1" dirty="0">
                <a:ea typeface="黑体" panose="02010600030101010101" pitchFamily="49" charset="-122"/>
              </a:rPr>
              <a:t>、元朝设什么机构进行管理？</a:t>
            </a:r>
            <a:endParaRPr lang="zh-CN" altLang="en-US" sz="4000" b="1" dirty="0">
              <a:ea typeface="黑体" panose="02010600030101010101" pitchFamily="49" charset="-122"/>
            </a:endParaRPr>
          </a:p>
          <a:p>
            <a:endParaRPr lang="zh-CN" altLang="en-US" sz="4000" b="1" dirty="0"/>
          </a:p>
        </p:txBody>
      </p:sp>
      <p:pic>
        <p:nvPicPr>
          <p:cNvPr id="138247" name="内容占位符 138246" descr="08112302583111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057015" y="1257935"/>
            <a:ext cx="4693920" cy="4763770"/>
          </a:xfrm>
        </p:spPr>
      </p:pic>
      <p:sp>
        <p:nvSpPr>
          <p:cNvPr id="138248" name="文本框 138247"/>
          <p:cNvSpPr txBox="1"/>
          <p:nvPr/>
        </p:nvSpPr>
        <p:spPr>
          <a:xfrm>
            <a:off x="5409565" y="6149023"/>
            <a:ext cx="2592388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日月潭风光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051" descr="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8" y="1100138"/>
            <a:ext cx="4800600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Text Box 2052"/>
          <p:cNvSpPr txBox="1">
            <a:spLocks noChangeArrowheads="1"/>
          </p:cNvSpPr>
          <p:nvPr/>
        </p:nvSpPr>
        <p:spPr bwMode="auto">
          <a:xfrm>
            <a:off x="242253" y="5024438"/>
            <a:ext cx="60198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元宪宗二年（公元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1252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年），忽必烈召请八思巴至军中，洽商西藏宗教首领与蒙古皇室关系，被奉为上师。宪宗九年（公元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1259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年），八思巴到京师拜见忽必烈，次年被封为国师，至元六年（公元</a:t>
            </a:r>
            <a:r>
              <a:rPr lang="en-US" altLang="zh-CN" sz="1400">
                <a:latin typeface="幼圆" pitchFamily="49" charset="-122"/>
                <a:ea typeface="幼圆" pitchFamily="49" charset="-122"/>
              </a:rPr>
              <a:t>1269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年），八思巴奉忽必烈之命创制了</a:t>
            </a:r>
            <a:r>
              <a:rPr lang="zh-CN" altLang="en-US" sz="1400">
                <a:latin typeface="Times New Roman" panose="02020603050405020304"/>
                <a:ea typeface="幼圆" pitchFamily="49" charset="-122"/>
              </a:rPr>
              <a:t>“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蒙古新字</a:t>
            </a:r>
            <a:r>
              <a:rPr lang="zh-CN" altLang="en-US" sz="1400">
                <a:latin typeface="Times New Roman" panose="02020603050405020304"/>
                <a:ea typeface="幼圆" pitchFamily="49" charset="-122"/>
              </a:rPr>
              <a:t>”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八思巴字，忽必烈即下诏颁行。次年八思巴被晋封为帝师。</a:t>
            </a:r>
            <a:endParaRPr lang="zh-CN" altLang="en-US" sz="140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5541" name="Rectangle 2053"/>
          <p:cNvSpPr>
            <a:spLocks noChangeArrowheads="1"/>
          </p:cNvSpPr>
          <p:nvPr/>
        </p:nvSpPr>
        <p:spPr bwMode="auto">
          <a:xfrm>
            <a:off x="242571" y="4432618"/>
            <a:ext cx="5213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rgbClr val="CC9900"/>
                </a:solidFill>
                <a:ea typeface="黑体" panose="02010600030101010101" pitchFamily="49" charset="-122"/>
              </a:rPr>
              <a:t>《</a:t>
            </a:r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八思巴拜见忽必烈</a:t>
            </a:r>
            <a:r>
              <a:rPr lang="en-US" altLang="zh-CN" sz="1800">
                <a:solidFill>
                  <a:srgbClr val="CC9900"/>
                </a:solidFill>
                <a:ea typeface="黑体" panose="02010600030101010101" pitchFamily="49" charset="-122"/>
              </a:rPr>
              <a:t>》</a:t>
            </a:r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壁画　清　选自扎什伦布寺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pic>
        <p:nvPicPr>
          <p:cNvPr id="38918" name="Picture 6" descr="xin_3715d8fe2fbe11d8b0740010dc895a06_zhai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435" y="1488123"/>
            <a:ext cx="3235325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6262370" y="4065588"/>
            <a:ext cx="2241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统领释教大元国师印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850" y="79375"/>
            <a:ext cx="2224405" cy="57912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三、宣政院</a:t>
            </a:r>
            <a:endParaRPr lang="zh-CN" altLang="en-US" sz="3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/>
          <p:cNvSpPr/>
          <p:nvPr/>
        </p:nvSpPr>
        <p:spPr>
          <a:xfrm>
            <a:off x="-3" y="1009666"/>
            <a:ext cx="1046205" cy="382485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2" y="1017855"/>
            <a:ext cx="906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/>
              <a:t>导入</a:t>
            </a:r>
            <a:endParaRPr lang="zh-CN" altLang="en-US" sz="2000" b="1" spc="300" dirty="0"/>
          </a:p>
        </p:txBody>
      </p:sp>
      <p:pic>
        <p:nvPicPr>
          <p:cNvPr id="4" name="Picture 2" descr="sjqychu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" y="752475"/>
            <a:ext cx="6824345" cy="3504565"/>
          </a:xfrm>
          <a:prstGeom prst="rect">
            <a:avLst/>
          </a:prstGeom>
          <a:noFill/>
          <a:effectLst>
            <a:outerShdw dist="107763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直接连接符 1"/>
          <p:cNvCxnSpPr/>
          <p:nvPr/>
        </p:nvCxnSpPr>
        <p:spPr>
          <a:xfrm flipH="1">
            <a:off x="1675765" y="1417955"/>
            <a:ext cx="26035" cy="26092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046480" y="760095"/>
            <a:ext cx="26035" cy="32670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3" name="Picture 3" descr="成吉思汗骑射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960" y="3487420"/>
            <a:ext cx="2736850" cy="29838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63300"/>
                  </a:outerShdw>
                </a:effectLst>
              </a14:hiddenEffects>
            </a:ext>
          </a:extLst>
        </p:spPr>
      </p:pic>
      <p:pic>
        <p:nvPicPr>
          <p:cNvPr id="5" name="图片 -2147482531" descr="川教社历史课程网蒋国化制作，更多川教版资源请访问http://www.chuanjiaoban.co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05" y="4444048"/>
            <a:ext cx="5162550" cy="13150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8" name="文本框 54277"/>
          <p:cNvSpPr txBox="1"/>
          <p:nvPr/>
        </p:nvSpPr>
        <p:spPr>
          <a:xfrm>
            <a:off x="3267393" y="908050"/>
            <a:ext cx="5080000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京杭大运河（徐州万寨港）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4280" name="内容占位符 54279" descr="DSC0577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989138"/>
            <a:ext cx="4752975" cy="3600450"/>
          </a:xfrm>
        </p:spPr>
      </p:pic>
      <p:pic>
        <p:nvPicPr>
          <p:cNvPr id="54284" name="内容占位符 54283" descr="DSC0575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6463" y="1989138"/>
            <a:ext cx="4679950" cy="3600450"/>
          </a:xfrm>
        </p:spPr>
      </p:pic>
      <p:sp>
        <p:nvSpPr>
          <p:cNvPr id="2" name="文本框 1"/>
          <p:cNvSpPr txBox="1"/>
          <p:nvPr/>
        </p:nvSpPr>
        <p:spPr>
          <a:xfrm>
            <a:off x="160655" y="908050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四、大运河</a:t>
            </a:r>
            <a:endParaRPr lang="zh-CN" altLang="en-US" sz="320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2" name="标题 14541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ea typeface="黑体" panose="02010600030101010101" pitchFamily="49" charset="-122"/>
              </a:rPr>
              <a:t>隋朝与元朝大运河比较</a:t>
            </a:r>
            <a:endParaRPr lang="zh-CN" altLang="en-US" b="1" dirty="0">
              <a:ea typeface="黑体" panose="02010600030101010101" pitchFamily="49" charset="-122"/>
            </a:endParaRPr>
          </a:p>
        </p:txBody>
      </p:sp>
      <p:pic>
        <p:nvPicPr>
          <p:cNvPr id="145421" name="内容占位符 145420" descr="Image1"/>
          <p:cNvPicPr>
            <a:picLocks noRot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00113" y="1484313"/>
            <a:ext cx="3455987" cy="4557712"/>
          </a:xfrm>
        </p:spPr>
      </p:pic>
      <p:pic>
        <p:nvPicPr>
          <p:cNvPr id="145422" name="内容占位符 145421" descr="s_1237127307qtULOHT4"/>
          <p:cNvPicPr>
            <a:picLocks noRot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32363" y="1484313"/>
            <a:ext cx="3063875" cy="4824412"/>
          </a:xfrm>
        </p:spPr>
      </p:pic>
      <p:sp>
        <p:nvSpPr>
          <p:cNvPr id="145423" name="右箭头 145422">
            <a:hlinkClick r:id="rId3" action="ppaction://hlinksldjump"/>
          </p:cNvPr>
          <p:cNvSpPr/>
          <p:nvPr/>
        </p:nvSpPr>
        <p:spPr>
          <a:xfrm>
            <a:off x="7019925" y="645318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20460000">
            <a:off x="5403850" y="2881630"/>
            <a:ext cx="316230" cy="645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 rot="5400000">
            <a:off x="5673090" y="1431925"/>
            <a:ext cx="292100" cy="74041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33415" y="2976245"/>
            <a:ext cx="110109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会通河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9345" y="1582420"/>
            <a:ext cx="110109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通惠河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标题 13004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/>
              <a:t>谜语抢答：</a:t>
            </a:r>
            <a:endParaRPr lang="zh-CN" altLang="en-US"/>
          </a:p>
        </p:txBody>
      </p:sp>
      <p:sp>
        <p:nvSpPr>
          <p:cNvPr id="130051" name="文本占位符 13005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endParaRPr lang="zh-CN" altLang="en-US" b="1"/>
          </a:p>
          <a:p>
            <a:endParaRPr lang="zh-CN" altLang="en-US"/>
          </a:p>
        </p:txBody>
      </p:sp>
      <p:sp>
        <p:nvSpPr>
          <p:cNvPr id="130052" name="文本框 130051"/>
          <p:cNvSpPr txBox="1"/>
          <p:nvPr/>
        </p:nvSpPr>
        <p:spPr>
          <a:xfrm>
            <a:off x="611188" y="4076700"/>
            <a:ext cx="73199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3600" b="1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、忽必烈都燕京（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答一盛世名称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36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30053" name="文本框 130052"/>
          <p:cNvSpPr txBox="1"/>
          <p:nvPr/>
        </p:nvSpPr>
        <p:spPr>
          <a:xfrm>
            <a:off x="684213" y="2276475"/>
            <a:ext cx="64516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3600" b="1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、忽必烈称帝    （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答一节日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36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130054" name="图片 130053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000500"/>
            <a:ext cx="22860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5" name="文本框 130054"/>
          <p:cNvSpPr txBox="1"/>
          <p:nvPr/>
        </p:nvSpPr>
        <p:spPr>
          <a:xfrm>
            <a:off x="2339975" y="3141663"/>
            <a:ext cx="172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元旦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30056" name="文本框 130055"/>
          <p:cNvSpPr txBox="1"/>
          <p:nvPr/>
        </p:nvSpPr>
        <p:spPr>
          <a:xfrm>
            <a:off x="2195513" y="5084763"/>
            <a:ext cx="28082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开元盛世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/>
      <p:bldP spid="1300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占位符 30721"/>
          <p:cNvSpPr>
            <a:spLocks noGrp="1" noRot="1"/>
          </p:cNvSpPr>
          <p:nvPr>
            <p:ph type="body" idx="1"/>
          </p:nvPr>
        </p:nvSpPr>
        <p:spPr>
          <a:xfrm>
            <a:off x="323850" y="1052513"/>
            <a:ext cx="8540750" cy="4757737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x-none" sz="2800" b="1"/>
              <a:t>1</a:t>
            </a:r>
            <a:r>
              <a:rPr lang="zh-CN" altLang="en-US" sz="2800" b="1" dirty="0"/>
              <a:t>、目前中国有</a:t>
            </a:r>
            <a:r>
              <a:rPr lang="en-US" altLang="x-none" sz="2800" b="1"/>
              <a:t>34</a:t>
            </a:r>
            <a:r>
              <a:rPr lang="zh-CN" altLang="en-US" sz="2800" b="1" dirty="0"/>
              <a:t>个省级行政区，即</a:t>
            </a:r>
            <a:r>
              <a:rPr lang="en-US" altLang="x-none" sz="2800" b="1"/>
              <a:t>23</a:t>
            </a:r>
            <a:r>
              <a:rPr lang="zh-CN" altLang="en-US" sz="2800" b="1" dirty="0"/>
              <a:t>个省、</a:t>
            </a:r>
            <a:r>
              <a:rPr lang="en-US" altLang="x-none" sz="2800" b="1"/>
              <a:t>5</a:t>
            </a:r>
            <a:r>
              <a:rPr lang="zh-CN" altLang="en-US" sz="2800" b="1" dirty="0"/>
              <a:t>个自治区、</a:t>
            </a:r>
            <a:r>
              <a:rPr lang="en-US" altLang="x-none" sz="2800" b="1"/>
              <a:t>4</a:t>
            </a:r>
            <a:r>
              <a:rPr lang="zh-CN" altLang="en-US" sz="2800" b="1" dirty="0"/>
              <a:t>个直辖市、</a:t>
            </a:r>
            <a:r>
              <a:rPr lang="en-US" altLang="x-none" sz="2800" b="1"/>
              <a:t>2</a:t>
            </a:r>
            <a:r>
              <a:rPr lang="zh-CN" altLang="en-US" sz="2800" b="1" dirty="0"/>
              <a:t>个特别行政区。我国建立省级行政区制度最早在（ </a:t>
            </a:r>
            <a:r>
              <a:rPr lang="en-US" altLang="zh-CN" sz="2800" b="1"/>
              <a:t>  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/>
              <a:t>    </a:t>
            </a:r>
            <a:r>
              <a:rPr lang="en-US" altLang="x-none" sz="2800" b="1"/>
              <a:t>A</a:t>
            </a:r>
            <a:r>
              <a:rPr lang="zh-CN" altLang="en-US" sz="2800" b="1" dirty="0"/>
              <a:t>．秦朝  </a:t>
            </a:r>
            <a:r>
              <a:rPr lang="en-US" altLang="x-none" sz="2800" b="1"/>
              <a:t>B</a:t>
            </a:r>
            <a:r>
              <a:rPr lang="zh-CN" altLang="en-US" sz="2800" b="1" dirty="0"/>
              <a:t>．元朝  </a:t>
            </a:r>
            <a:r>
              <a:rPr lang="en-US" altLang="x-none" sz="2800" b="1"/>
              <a:t>C</a:t>
            </a:r>
            <a:r>
              <a:rPr lang="zh-CN" altLang="en-US" sz="2800" b="1" dirty="0"/>
              <a:t>．明朝 </a:t>
            </a:r>
            <a:r>
              <a:rPr lang="en-US" altLang="x-none" sz="2800" b="1"/>
              <a:t>D</a:t>
            </a:r>
            <a:r>
              <a:rPr lang="zh-CN" altLang="en-US" sz="2800" b="1" dirty="0"/>
              <a:t>．清朝</a:t>
            </a:r>
            <a:endParaRPr lang="zh-CN" altLang="en-US" sz="2800" b="1" dirty="0"/>
          </a:p>
          <a:p>
            <a:pPr>
              <a:lnSpc>
                <a:spcPct val="90000"/>
              </a:lnSpc>
              <a:buNone/>
            </a:pPr>
            <a:r>
              <a:rPr lang="en-US" altLang="x-none" sz="2800" b="1"/>
              <a:t>2</a:t>
            </a:r>
            <a:r>
              <a:rPr lang="zh-CN" altLang="en-US" sz="2800" b="1" dirty="0"/>
              <a:t>、“蓝蓝的天空，清淌的湖水，绿绿的草原，这是我的家。奔驰的骏马，洁白的羊群</a:t>
            </a:r>
            <a:r>
              <a:rPr lang="en-US" altLang="x-none" sz="2800" b="1"/>
              <a:t>……”</a:t>
            </a:r>
            <a:r>
              <a:rPr lang="zh-CN" altLang="en-US" sz="2800" b="1" dirty="0"/>
              <a:t>蒙古族歌手腾格尔的这首经典名曲</a:t>
            </a:r>
            <a:r>
              <a:rPr lang="en-US" altLang="x-none" sz="2800" b="1"/>
              <a:t>《</a:t>
            </a:r>
            <a:r>
              <a:rPr lang="zh-CN" altLang="en-US" sz="2800" b="1" dirty="0"/>
              <a:t>天堂</a:t>
            </a:r>
            <a:r>
              <a:rPr lang="en-US" altLang="x-none" sz="2800" b="1"/>
              <a:t>》</a:t>
            </a:r>
            <a:r>
              <a:rPr lang="zh-CN" altLang="en-US" sz="2800" b="1" dirty="0"/>
              <a:t>，我们经常吟唱。在我国历史上，蒙古族曾建立一个疆域空前辽阔的元王朝，其建立者是（</a:t>
            </a:r>
            <a:r>
              <a:rPr lang="en-US" altLang="x-none" sz="2800" b="1"/>
              <a:t>    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>
              <a:lnSpc>
                <a:spcPct val="90000"/>
              </a:lnSpc>
              <a:buNone/>
            </a:pPr>
            <a:r>
              <a:rPr lang="en-US" altLang="x-none" sz="2800" b="1"/>
              <a:t>A</a:t>
            </a:r>
            <a:r>
              <a:rPr lang="zh-CN" altLang="en-US" sz="2800" b="1" dirty="0"/>
              <a:t>．成吉思汗            </a:t>
            </a:r>
            <a:r>
              <a:rPr lang="en-US" altLang="zh-CN" sz="2800" b="1"/>
              <a:t> </a:t>
            </a:r>
            <a:r>
              <a:rPr lang="zh-CN" altLang="en-US" sz="2800" b="1" dirty="0"/>
              <a:t> </a:t>
            </a:r>
            <a:r>
              <a:rPr lang="en-US" altLang="x-none" sz="2800" b="1"/>
              <a:t>B</a:t>
            </a:r>
            <a:r>
              <a:rPr lang="zh-CN" altLang="en-US" sz="2800" b="1" dirty="0"/>
              <a:t>．忽必烈     </a:t>
            </a:r>
            <a:endParaRPr lang="zh-CN" altLang="en-US" sz="2800" b="1" dirty="0"/>
          </a:p>
          <a:p>
            <a:pPr>
              <a:lnSpc>
                <a:spcPct val="90000"/>
              </a:lnSpc>
              <a:buNone/>
            </a:pPr>
            <a:r>
              <a:rPr lang="en-US" altLang="x-none" sz="2800" b="1"/>
              <a:t>C</a:t>
            </a:r>
            <a:r>
              <a:rPr lang="zh-CN" altLang="en-US" sz="2800" b="1" dirty="0"/>
              <a:t>．完颜阿骨打          </a:t>
            </a:r>
            <a:r>
              <a:rPr lang="en-US" altLang="x-none" sz="2800" b="1"/>
              <a:t>D</a:t>
            </a:r>
            <a:r>
              <a:rPr lang="zh-CN" altLang="en-US" sz="2800" b="1" dirty="0"/>
              <a:t>．耶律阿保机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</p:txBody>
      </p:sp>
      <p:sp>
        <p:nvSpPr>
          <p:cNvPr id="30723" name="文本框 30722"/>
          <p:cNvSpPr txBox="1"/>
          <p:nvPr/>
        </p:nvSpPr>
        <p:spPr>
          <a:xfrm>
            <a:off x="5148263" y="3141663"/>
            <a:ext cx="10795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3863023" y="5009198"/>
            <a:ext cx="4397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x-none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379413" y="371475"/>
            <a:ext cx="44084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看谁抢答快！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2222183" y="2359343"/>
            <a:ext cx="4397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x-none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x-none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9" name="图片 30728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000500"/>
            <a:ext cx="22860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31745"/>
          <p:cNvSpPr>
            <a:spLocks noGrp="1" noRot="1"/>
          </p:cNvSpPr>
          <p:nvPr>
            <p:ph type="body" idx="1"/>
          </p:nvPr>
        </p:nvSpPr>
        <p:spPr>
          <a:xfrm>
            <a:off x="323850" y="908050"/>
            <a:ext cx="8540750" cy="4608513"/>
          </a:xfrm>
        </p:spPr>
        <p:txBody>
          <a:bodyPr/>
          <a:p>
            <a:pPr>
              <a:buNone/>
            </a:pPr>
            <a:r>
              <a:rPr lang="en-US" altLang="x-none" sz="3600" b="1"/>
              <a:t>3</a:t>
            </a:r>
            <a:r>
              <a:rPr lang="zh-CN" altLang="en-US" sz="3600" b="1" dirty="0"/>
              <a:t>、小明发现了一张破损的古地图，依稀能看出“辽阳行</a:t>
            </a:r>
            <a:r>
              <a:rPr lang="en-US" altLang="zh-CN" sz="3600" b="1"/>
              <a:t>省</a:t>
            </a:r>
            <a:r>
              <a:rPr lang="zh-CN" altLang="en-US" sz="3600" b="1" dirty="0"/>
              <a:t>、岭北行省”等字。绘制这张地图的朝代不早于（   ）</a:t>
            </a:r>
            <a:endParaRPr lang="en-US" altLang="x-none" sz="3600" b="1"/>
          </a:p>
          <a:p>
            <a:pPr>
              <a:buNone/>
            </a:pPr>
            <a:r>
              <a:rPr lang="zh-CN" altLang="en-US" sz="3600" b="1" dirty="0"/>
              <a:t>    </a:t>
            </a:r>
            <a:r>
              <a:rPr lang="en-US" altLang="x-none" sz="3600" b="1"/>
              <a:t>A</a:t>
            </a:r>
            <a:r>
              <a:rPr lang="zh-CN" altLang="en-US" sz="3600" b="1" dirty="0"/>
              <a:t>．汉朝  </a:t>
            </a:r>
            <a:r>
              <a:rPr lang="en-US" altLang="x-none" sz="3600" b="1"/>
              <a:t>B</a:t>
            </a:r>
            <a:r>
              <a:rPr lang="zh-CN" altLang="en-US" sz="3600" b="1" dirty="0"/>
              <a:t>．唐朝   </a:t>
            </a:r>
            <a:r>
              <a:rPr lang="en-US" altLang="x-none" sz="3600" b="1"/>
              <a:t>C</a:t>
            </a:r>
            <a:r>
              <a:rPr lang="zh-CN" altLang="en-US" sz="3600" b="1" dirty="0"/>
              <a:t>．元朝   </a:t>
            </a:r>
            <a:r>
              <a:rPr lang="en-US" altLang="x-none" sz="3600" b="1"/>
              <a:t>D</a:t>
            </a:r>
            <a:r>
              <a:rPr lang="zh-CN" altLang="en-US" sz="3600" b="1" dirty="0"/>
              <a:t>．明朝</a:t>
            </a:r>
            <a:endParaRPr lang="en-US" altLang="zh-CN" sz="3600" b="1"/>
          </a:p>
          <a:p>
            <a:pPr>
              <a:buNone/>
            </a:pPr>
            <a:r>
              <a:rPr lang="en-US" altLang="zh-CN" sz="3600" b="1"/>
              <a:t>4 </a:t>
            </a:r>
            <a:r>
              <a:rPr lang="zh-CN" altLang="en-US" sz="3600" b="1" dirty="0"/>
              <a:t>、我国是一个多民族国家。要了解回族形成的历史，最早应追溯到</a:t>
            </a:r>
            <a:r>
              <a:rPr lang="en-US" altLang="zh-CN" sz="3600" b="1"/>
              <a:t>(    )</a:t>
            </a:r>
            <a:endParaRPr lang="en-US" altLang="zh-CN" sz="3600" b="1"/>
          </a:p>
          <a:p>
            <a:pPr>
              <a:buNone/>
            </a:pPr>
            <a:r>
              <a:rPr lang="zh-CN" altLang="en-US" sz="3600" b="1" dirty="0"/>
              <a:t>    </a:t>
            </a:r>
            <a:r>
              <a:rPr lang="en-US" altLang="zh-CN" sz="3600" b="1"/>
              <a:t>A</a:t>
            </a:r>
            <a:r>
              <a:rPr lang="zh-CN" altLang="en-US" sz="3600" b="1" dirty="0"/>
              <a:t>汉朝    </a:t>
            </a:r>
            <a:r>
              <a:rPr lang="en-US" altLang="zh-CN" sz="3600" b="1"/>
              <a:t>B</a:t>
            </a:r>
            <a:r>
              <a:rPr lang="zh-CN" altLang="en-US" sz="3600" b="1" dirty="0"/>
              <a:t>．唐朝      </a:t>
            </a:r>
            <a:r>
              <a:rPr lang="en-US" altLang="zh-CN" sz="3600" b="1"/>
              <a:t>C.</a:t>
            </a:r>
            <a:r>
              <a:rPr lang="zh-CN" altLang="en-US" sz="3600" b="1" dirty="0"/>
              <a:t>元朝    </a:t>
            </a:r>
            <a:r>
              <a:rPr lang="en-US" altLang="zh-CN" sz="3600" b="1"/>
              <a:t>D</a:t>
            </a:r>
            <a:r>
              <a:rPr lang="zh-CN" altLang="en-US" sz="3600" b="1" dirty="0"/>
              <a:t>．明朝</a:t>
            </a:r>
            <a:endParaRPr lang="zh-CN" altLang="en-US" sz="3600" b="1" dirty="0"/>
          </a:p>
        </p:txBody>
      </p:sp>
      <p:sp>
        <p:nvSpPr>
          <p:cNvPr id="31748" name="文本框 31747"/>
          <p:cNvSpPr txBox="1"/>
          <p:nvPr/>
        </p:nvSpPr>
        <p:spPr>
          <a:xfrm>
            <a:off x="4937443" y="2538730"/>
            <a:ext cx="4778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 rot="-10926509" flipH="1" flipV="1">
            <a:off x="5036820" y="4449128"/>
            <a:ext cx="6492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1" name="图片 31750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000500"/>
            <a:ext cx="22860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4615" y="871855"/>
            <a:ext cx="1533525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2800" dirty="0" smtClean="0"/>
              <a:t>9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课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3773" y="781678"/>
            <a:ext cx="5980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20718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蒙古族的兴起与元朝的建立</a:t>
            </a:r>
            <a:endParaRPr lang="zh-CN" altLang="en-US" sz="3600" dirty="0">
              <a:solidFill>
                <a:srgbClr val="20718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4126" y="2589214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成吉思汗统一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蒙古</a:t>
            </a:r>
            <a:endParaRPr lang="zh-CN" altLang="en-US" dirty="0">
              <a:solidFill>
                <a:srgbClr val="5B213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2959065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蒙古国灭西夏和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金</a:t>
            </a:r>
            <a:endParaRPr lang="zh-CN" altLang="en-US" dirty="0">
              <a:solidFill>
                <a:srgbClr val="5B213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6346" y="3328899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忽必烈</a:t>
            </a:r>
            <a:r>
              <a:rPr lang="zh-CN" altLang="en-US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建立</a:t>
            </a:r>
            <a:r>
              <a:rPr lang="zh-CN" altLang="en-US" smtClean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元朝</a:t>
            </a:r>
            <a:endParaRPr lang="zh-CN" altLang="en-US" dirty="0">
              <a:solidFill>
                <a:srgbClr val="5B213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6155" y="4053205"/>
            <a:ext cx="35147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spc="300" dirty="0">
                <a:solidFill>
                  <a:srgbClr val="20718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元朝的统一</a:t>
            </a:r>
            <a:endParaRPr lang="zh-CN" altLang="en-US" sz="3600" spc="300" dirty="0">
              <a:solidFill>
                <a:srgbClr val="20718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23565" y="4115435"/>
            <a:ext cx="1672590" cy="5778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2800" dirty="0" smtClean="0"/>
              <a:t>10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课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8231" y="5202874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3" action="ppaction://hlinksldjump"/>
              </a:rPr>
              <a:t>元灭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3" action="ppaction://hlinksldjump"/>
              </a:rPr>
              <a:t>南宋</a:t>
            </a:r>
            <a:endParaRPr lang="zh-CN" altLang="en-US" dirty="0">
              <a:solidFill>
                <a:srgbClr val="5B213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8231" y="5693375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4" action="ppaction://hlinksldjump"/>
              </a:rPr>
              <a:t>行省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4" action="ppaction://hlinksldjump"/>
              </a:rPr>
              <a:t>制度</a:t>
            </a:r>
            <a:endParaRPr lang="zh-CN" altLang="en-US" dirty="0">
              <a:solidFill>
                <a:srgbClr val="5B213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98231" y="6063209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5" action="ppaction://hlinksldjump"/>
              </a:rPr>
              <a:t>宣政院管辖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5" action="ppaction://hlinksldjump"/>
              </a:rPr>
              <a:t>西藏</a:t>
            </a:r>
            <a:endParaRPr lang="zh-CN" altLang="en-US" dirty="0">
              <a:solidFill>
                <a:srgbClr val="5B213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3812" y="892493"/>
            <a:ext cx="3946684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自学提示一：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328" y="1792129"/>
            <a:ext cx="7713821" cy="2441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/>
              <a:t>1</a:t>
            </a:r>
            <a:r>
              <a:rPr lang="zh-CN" altLang="en-US" sz="3000" b="1"/>
              <a:t>、大蒙古国建立时间、地点、建立者？</a:t>
            </a:r>
            <a:endParaRPr lang="zh-CN" altLang="en-US" sz="3000" b="1"/>
          </a:p>
          <a:p>
            <a:r>
              <a:rPr lang="en-US" altLang="zh-CN" sz="3000" b="1"/>
              <a:t>2</a:t>
            </a:r>
            <a:r>
              <a:rPr lang="zh-CN" altLang="en-US" sz="3000" b="1"/>
              <a:t>、成吉思汗的主要贡献？</a:t>
            </a:r>
            <a:endParaRPr lang="zh-CN" altLang="en-US" sz="3000" b="1"/>
          </a:p>
          <a:p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、蒙古族灭西夏和金的时间？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、忽必烈建立元朝的时间、国号、都城？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 sz="3000" b="1"/>
          </a:p>
        </p:txBody>
      </p:sp>
      <p:sp>
        <p:nvSpPr>
          <p:cNvPr id="4" name="文本框 3"/>
          <p:cNvSpPr txBox="1"/>
          <p:nvPr/>
        </p:nvSpPr>
        <p:spPr>
          <a:xfrm>
            <a:off x="833438" y="1509713"/>
            <a:ext cx="3089434" cy="508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看书</a:t>
            </a:r>
            <a:r>
              <a:rPr lang="en-US" altLang="zh-CN" sz="2400" b="1">
                <a:solidFill>
                  <a:srgbClr val="FF0000"/>
                </a:solidFill>
              </a:rPr>
              <a:t>P52-55)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328" y="4875371"/>
            <a:ext cx="7500938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solidFill>
                  <a:srgbClr val="FF0000"/>
                </a:solidFill>
              </a:rPr>
              <a:t>知者加速：完成探究上本课的课前预习部分。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草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" y="646905"/>
            <a:ext cx="3697288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63300"/>
                  </a:outerShdw>
                </a:effectLst>
              </a14:hiddenEffects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396682" y="2609055"/>
            <a:ext cx="17922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蒙古草原和羊群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976937" y="529828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蒙古包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pic>
        <p:nvPicPr>
          <p:cNvPr id="45060" name="Picture 4" descr="图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" t="2176" r="1102" b="2176"/>
          <a:stretch>
            <a:fillRect/>
          </a:stretch>
        </p:blipFill>
        <p:spPr bwMode="auto">
          <a:xfrm>
            <a:off x="2705100" y="2925127"/>
            <a:ext cx="61976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4248467" y="5992177"/>
            <a:ext cx="3111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蒙古的帐幕和车上的大帐幕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sp>
        <p:nvSpPr>
          <p:cNvPr id="7171" name="Text Box 3" descr="bg"/>
          <p:cNvSpPr txBox="1">
            <a:spLocks noChangeArrowheads="1"/>
          </p:cNvSpPr>
          <p:nvPr/>
        </p:nvSpPr>
        <p:spPr bwMode="auto">
          <a:xfrm>
            <a:off x="4735830" y="1327785"/>
            <a:ext cx="4044315" cy="157988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6350">
            <a:solidFill>
              <a:schemeClr val="tx1"/>
            </a:solidFill>
            <a:miter lim="800000"/>
          </a:ln>
          <a:effectLst>
            <a:outerShdw dist="117088" dir="2963922" algn="ctr" rotWithShape="0">
              <a:schemeClr val="bg2">
                <a:alpha val="50000"/>
              </a:schemeClr>
            </a:outerShdw>
          </a:effectLst>
        </p:spPr>
        <p:txBody>
          <a:bodyPr wrap="square" lIns="36000" tIns="36000" rIns="36000" bIns="36000">
            <a:spAutoFit/>
          </a:bodyPr>
          <a:p>
            <a:pPr algn="l">
              <a:spcBef>
                <a:spcPct val="50000"/>
              </a:spcBef>
              <a:buNone/>
            </a:pPr>
            <a:r>
              <a:rPr lang="zh-CN" alt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星天旋转,诸国争战</a:t>
            </a:r>
            <a:r>
              <a:rPr lang="en-US" altLang="zh-CN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-------</a:t>
            </a:r>
            <a:endParaRPr lang="en-US" altLang="zh-CN" sz="1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没有逃避地方，只有冲锋打仗；</a:t>
            </a:r>
            <a:endParaRPr lang="zh-CN" altLang="en-US" sz="1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没有平安幸福，只有互相杀伐。</a:t>
            </a:r>
            <a:endParaRPr lang="zh-CN" altLang="en-US" sz="1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 algn="r">
              <a:spcBef>
                <a:spcPct val="50000"/>
              </a:spcBef>
            </a:pPr>
            <a:r>
              <a:rPr lang="en-US" altLang="zh-CN" sz="1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/>
              </a:rPr>
              <a:t>——</a:t>
            </a:r>
            <a:r>
              <a:rPr lang="en-US" altLang="zh-CN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蒙古秘史</a:t>
            </a:r>
            <a:r>
              <a:rPr lang="en-US" altLang="zh-CN" sz="1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》</a:t>
            </a:r>
            <a:endParaRPr lang="en-US" altLang="zh-CN" sz="1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01688" y="4113848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成吉思汗像</a:t>
            </a:r>
            <a:endParaRPr lang="zh-CN" altLang="en-US" sz="1800">
              <a:solidFill>
                <a:srgbClr val="CC99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840355" y="1657985"/>
            <a:ext cx="5836920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1、 </a:t>
            </a:r>
            <a:r>
              <a:rPr lang="zh-CN" altLang="en-US" sz="3200" b="1">
                <a:solidFill>
                  <a:srgbClr val="0070C0"/>
                </a:solidFill>
                <a:latin typeface="幼圆" pitchFamily="49" charset="-122"/>
                <a:ea typeface="幼圆" pitchFamily="49" charset="-122"/>
              </a:rPr>
              <a:t>统一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蒙古，建立大蒙古国。</a:t>
            </a:r>
            <a:endParaRPr lang="zh-CN" altLang="en-US" sz="3200" b="1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200" name="Picture 8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6" y="919163"/>
            <a:ext cx="2251075" cy="301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27380" y="5542280"/>
            <a:ext cx="1724025" cy="5086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400" b="1"/>
              <a:t>斡</a:t>
            </a:r>
            <a:r>
              <a:rPr lang="en-US" altLang="zh-CN" sz="2400" b="1"/>
              <a:t>(wo)</a:t>
            </a:r>
            <a:r>
              <a:rPr lang="zh-CN" altLang="zh-CN" sz="2400" b="1"/>
              <a:t>难河</a:t>
            </a:r>
            <a:endParaRPr lang="zh-CN" altLang="zh-CN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2840355" y="812800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贡献：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2995295" y="2378075"/>
            <a:ext cx="509143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、 确立</a:t>
            </a:r>
            <a:r>
              <a:rPr lang="zh-CN" altLang="en-US" sz="3200" b="1">
                <a:solidFill>
                  <a:srgbClr val="0070C0"/>
                </a:solidFill>
                <a:latin typeface="幼圆" pitchFamily="49" charset="-122"/>
                <a:ea typeface="幼圆" pitchFamily="49" charset="-122"/>
                <a:sym typeface="+mn-ea"/>
              </a:rPr>
              <a:t>制度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：创立千户制，法律，文字。</a:t>
            </a:r>
            <a:endParaRPr lang="zh-CN" altLang="en-US" sz="3200" b="1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  <a:p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110" y="3519170"/>
            <a:ext cx="5003165" cy="300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477260" y="607822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战俘图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031230" y="2976880"/>
            <a:ext cx="25908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1400">
                <a:latin typeface="幼圆" pitchFamily="49" charset="-122"/>
                <a:ea typeface="幼圆" pitchFamily="49" charset="-122"/>
              </a:rPr>
              <a:t>铜火铳是具有较大威力的火器。蒙古西征时，便是用火炮攻打中亚、欧洲城堡的。</a:t>
            </a:r>
            <a:endParaRPr lang="zh-CN" altLang="en-US" sz="140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0245" name="Picture 5" descr="蒙古骑兵押送战俘图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" y="3707130"/>
            <a:ext cx="3352800" cy="2454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63300"/>
                  </a:outerShdw>
                </a:effectLst>
              </a14:hiddenEffects>
            </a:ext>
          </a:extLst>
        </p:spPr>
      </p:pic>
      <p:pic>
        <p:nvPicPr>
          <p:cNvPr id="10246" name="Picture 6" descr="铜火统（复制品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915" y="750570"/>
            <a:ext cx="3599815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63300"/>
                  </a:outerShdw>
                </a:effectLst>
              </a14:hiddenEffects>
            </a:ext>
          </a:extLst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602730" y="27178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元</a:t>
            </a:r>
            <a:r>
              <a:rPr lang="en-US" altLang="zh-CN" sz="1800">
                <a:solidFill>
                  <a:srgbClr val="CC9900"/>
                </a:solidFill>
                <a:latin typeface="Times New Roman" panose="02020603050405020304"/>
                <a:ea typeface="黑体" panose="02010600030101010101" pitchFamily="49" charset="-122"/>
              </a:rPr>
              <a:t>·</a:t>
            </a:r>
            <a:r>
              <a:rPr lang="zh-CN" altLang="en-US" sz="1800">
                <a:solidFill>
                  <a:srgbClr val="CC99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铜火铳</a:t>
            </a:r>
            <a:endParaRPr lang="zh-CN" altLang="en-US" sz="1800">
              <a:solidFill>
                <a:srgbClr val="CC99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" y="219075"/>
            <a:ext cx="2918460" cy="33712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91851" y="19790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dirty="0" smtClean="0"/>
              <a:t>蒙古骑兵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91535" y="4041775"/>
            <a:ext cx="582231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蒙古攻城有个规矩，如果这座城没有抵抗就投降的话，破城后超过车轮高的男子一概杀死，妇女儿童工匠留作奴隶。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如果抵抗，破城后，鸡犬不留，全程夷为平地，播种牧草。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《这个历史挺靠谱》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P230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元统一全国底图"/>
          <p:cNvPicPr>
            <a:picLocks noChangeAspect="1"/>
          </p:cNvPicPr>
          <p:nvPr/>
        </p:nvPicPr>
        <p:blipFill>
          <a:blip r:embed="rId1">
            <a:lum bright="-12000"/>
          </a:blip>
          <a:srcRect b="3871"/>
          <a:stretch>
            <a:fillRect/>
          </a:stretch>
        </p:blipFill>
        <p:spPr>
          <a:xfrm>
            <a:off x="19526" y="833438"/>
            <a:ext cx="9104948" cy="51906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下箭头 6"/>
          <p:cNvSpPr/>
          <p:nvPr/>
        </p:nvSpPr>
        <p:spPr>
          <a:xfrm>
            <a:off x="4607560" y="2265680"/>
            <a:ext cx="428625" cy="10267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8" name="下箭头 7"/>
          <p:cNvSpPr/>
          <p:nvPr/>
        </p:nvSpPr>
        <p:spPr>
          <a:xfrm rot="18120000">
            <a:off x="5481955" y="1826260"/>
            <a:ext cx="450850" cy="16662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" name="文本框 9"/>
          <p:cNvSpPr txBox="1"/>
          <p:nvPr/>
        </p:nvSpPr>
        <p:spPr>
          <a:xfrm>
            <a:off x="19526" y="833438"/>
            <a:ext cx="5106829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>
                <a:solidFill>
                  <a:srgbClr val="FF0000"/>
                </a:solidFill>
              </a:rPr>
              <a:t>二、蒙古军灭西夏和金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4250" y="2698750"/>
            <a:ext cx="953770" cy="39878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1227</a:t>
            </a:r>
            <a:r>
              <a:rPr lang="zh-CN" altLang="en-US" sz="2000" b="1">
                <a:solidFill>
                  <a:srgbClr val="FF0000"/>
                </a:solidFill>
              </a:rPr>
              <a:t>年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69660" y="2259330"/>
            <a:ext cx="1083310" cy="43942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1234</a:t>
            </a:r>
            <a:r>
              <a:rPr lang="zh-CN" altLang="en-US" sz="2000" b="1">
                <a:solidFill>
                  <a:srgbClr val="FF0000"/>
                </a:solidFill>
              </a:rPr>
              <a:t>年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 animBg="1"/>
      <p:bldP spid="8" grpId="1" bldLvl="0" animBg="1"/>
      <p:bldP spid="5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176462" y="4242593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忽必烈像</a:t>
            </a:r>
            <a:endParaRPr lang="zh-CN" altLang="en-US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055370" y="4699635"/>
            <a:ext cx="6759575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2400" b="1"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忽必烈（</a:t>
            </a:r>
            <a:r>
              <a:rPr lang="en-US" altLang="zh-CN" sz="2400" b="1">
                <a:latin typeface="幼圆" pitchFamily="49" charset="-122"/>
                <a:ea typeface="幼圆" pitchFamily="49" charset="-122"/>
              </a:rPr>
              <a:t>1215</a:t>
            </a:r>
            <a:r>
              <a:rPr lang="en-US" altLang="zh-CN" sz="2400" b="1">
                <a:latin typeface="Times New Roman" panose="02020603050405020304"/>
                <a:ea typeface="幼圆" pitchFamily="49" charset="-122"/>
              </a:rPr>
              <a:t>—</a:t>
            </a:r>
            <a:r>
              <a:rPr lang="en-US" altLang="zh-CN" sz="2400" b="1">
                <a:latin typeface="幼圆" pitchFamily="49" charset="-122"/>
                <a:ea typeface="幼圆" pitchFamily="49" charset="-122"/>
              </a:rPr>
              <a:t>1294</a:t>
            </a:r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年）</a:t>
            </a:r>
            <a:endParaRPr lang="zh-CN" altLang="en-US" sz="2400" b="1">
              <a:latin typeface="幼圆" pitchFamily="49" charset="-122"/>
              <a:ea typeface="幼圆" pitchFamily="49" charset="-122"/>
            </a:endParaRPr>
          </a:p>
          <a:p>
            <a:endParaRPr lang="zh-CN" altLang="en-US" sz="1400">
              <a:latin typeface="幼圆" pitchFamily="49" charset="-122"/>
              <a:ea typeface="幼圆" pitchFamily="49" charset="-122"/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4114800" y="1880393"/>
          <a:ext cx="3276600" cy="228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Photo Editor 照片" r:id="rId1" imgW="3228975" imgH="2247900" progId="MSPhotoEd.3">
                  <p:embed/>
                </p:oleObj>
              </mc:Choice>
              <mc:Fallback>
                <p:oleObj name="Photo Editor 照片" r:id="rId1" imgW="3228975" imgH="2247900" progId="MSPhotoEd.3">
                  <p:embed/>
                  <p:pic>
                    <p:nvPicPr>
                      <p:cNvPr id="0" name="图片 61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880393"/>
                        <a:ext cx="3276600" cy="22828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2700000" algn="ctr" rotWithShape="0">
                                <a:srgbClr val="66330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419600" y="4256881"/>
            <a:ext cx="285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元</a:t>
            </a:r>
            <a:r>
              <a:rPr lang="en-US" altLang="zh-CN" sz="1800">
                <a:solidFill>
                  <a:srgbClr val="CC9900"/>
                </a:solidFill>
                <a:ea typeface="黑体" panose="02010600030101010101" pitchFamily="49" charset="-122"/>
              </a:rPr>
              <a:t>·</a:t>
            </a:r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刘贯道</a:t>
            </a:r>
            <a:r>
              <a:rPr lang="en-US" altLang="zh-CN" sz="1800">
                <a:solidFill>
                  <a:srgbClr val="CC9900"/>
                </a:solidFill>
                <a:ea typeface="黑体" panose="02010600030101010101" pitchFamily="49" charset="-122"/>
              </a:rPr>
              <a:t>《</a:t>
            </a:r>
            <a:r>
              <a:rPr lang="zh-CN" altLang="en-US" sz="1800">
                <a:solidFill>
                  <a:srgbClr val="CC9900"/>
                </a:solidFill>
                <a:ea typeface="黑体" panose="02010600030101010101" pitchFamily="49" charset="-122"/>
              </a:rPr>
              <a:t>元世祖出猎图</a:t>
            </a:r>
            <a:r>
              <a:rPr lang="en-US" altLang="zh-CN" sz="1800">
                <a:solidFill>
                  <a:srgbClr val="CC9900"/>
                </a:solidFill>
                <a:ea typeface="黑体" panose="02010600030101010101" pitchFamily="49" charset="-122"/>
              </a:rPr>
              <a:t>》</a:t>
            </a:r>
            <a:endParaRPr lang="en-US" altLang="zh-CN" sz="1800">
              <a:solidFill>
                <a:srgbClr val="CC9900"/>
              </a:solidFill>
              <a:ea typeface="黑体" panose="02010600030101010101" pitchFamily="49" charset="-122"/>
            </a:endParaRPr>
          </a:p>
        </p:txBody>
      </p:sp>
      <p:pic>
        <p:nvPicPr>
          <p:cNvPr id="12296" name="Picture 8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277143"/>
            <a:ext cx="2425700" cy="29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52070" y="593725"/>
            <a:ext cx="523494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三、忽必烈建立元朝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3700" y="5370195"/>
            <a:ext cx="519176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1271</a:t>
            </a:r>
            <a:r>
              <a:rPr lang="zh-CN" altLang="en-US" sz="28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年，定国号为元</a:t>
            </a:r>
            <a:r>
              <a:rPr lang="zh-CN" altLang="en-US" sz="2800" b="1">
                <a:latin typeface="幼圆" pitchFamily="49" charset="-122"/>
                <a:ea typeface="幼圆" pitchFamily="49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定都大都</a:t>
            </a:r>
            <a:endParaRPr lang="zh-CN" altLang="en-US" sz="2800" b="1">
              <a:solidFill>
                <a:srgbClr val="FF0000"/>
              </a:solidFill>
              <a:latin typeface="幼圆" pitchFamily="49" charset="-122"/>
              <a:ea typeface="幼圆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2136</Words>
  <Application>WPS 演示</Application>
  <PresentationFormat>全屏显示(4:3)</PresentationFormat>
  <Paragraphs>304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Times New Roman</vt:lpstr>
      <vt:lpstr>幼圆</vt:lpstr>
      <vt:lpstr>方正姚体</vt:lpstr>
      <vt:lpstr>Calibri Light</vt:lpstr>
      <vt:lpstr>Courier New</vt:lpstr>
      <vt:lpstr>Lucida Sans Unicode</vt:lpstr>
      <vt:lpstr>微软雅黑</vt:lpstr>
      <vt:lpstr>Times New Roman</vt:lpstr>
      <vt:lpstr>华文琥珀</vt:lpstr>
      <vt:lpstr>隶书</vt:lpstr>
      <vt:lpstr>回顾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民族关系的发展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隋朝与元朝大运河比较</vt:lpstr>
      <vt:lpstr>谜语抢答：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dcterms:created xsi:type="dcterms:W3CDTF">2016-07-25T08:20:00Z</dcterms:created>
  <dcterms:modified xsi:type="dcterms:W3CDTF">2017-03-28T01:25:26Z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