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77" r:id="rId3"/>
    <p:sldId id="286" r:id="rId4"/>
    <p:sldId id="287" r:id="rId5"/>
    <p:sldId id="288" r:id="rId6"/>
    <p:sldId id="289" r:id="rId7"/>
    <p:sldId id="263" r:id="rId8"/>
    <p:sldId id="264" r:id="rId9"/>
    <p:sldId id="265" r:id="rId10"/>
    <p:sldId id="2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6600"/>
    <a:srgbClr val="000099"/>
    <a:srgbClr val="FF0000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700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A3A41-1F11-4D5C-8B75-E3CEF7AD8D2C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B002E-6832-47C1-991D-0EF45D625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B90CB-5BC6-4089-8A04-393211E8D026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3DA0D-2462-43C0-B91C-2981CDD210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D6B0-9E71-4C5B-8711-FE8C38E71E63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F51D6-263B-4A8A-9FB5-EEB2ADB3A7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2BDCF-0F83-4800-A226-8DC6B036F24B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9AEFA-BE89-4B07-B0C7-5CEC72894C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2E4E6-F0AE-44AF-B616-C14A2B6012E0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FCE21-BEFB-4D10-A5B6-0295974D42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15491-0674-4F9A-94B9-A44077415D4C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00B5D-A3B6-4832-A838-AE45514C5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F8C8D-7F9A-4BB0-9D80-BA6E9AA9D5DA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7DD5C-0A96-42D6-9C9F-CEEBC5D8D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52C9E-F0C0-4924-B0F3-1309A509B8F6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E2C38-12DB-414C-80FE-42E77BDF50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6AA73-ADEF-473D-90AF-46081A889E6B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6B77D-AAFC-4F7D-8A2D-C31483F3F2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32B7723A-FC84-4B44-A501-820F47AEEC8A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797D7CA-2AEF-4898-83C6-6745B03540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D17A3-9A08-4881-9194-459562B39601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DCCEF-8026-492F-9DCA-BD44105A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9848916-29DF-4E96-AFB8-5607F6C682A9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24C804A-6A71-4259-B786-CF0160AB58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1273175" y="871538"/>
            <a:ext cx="127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10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3988" y="781050"/>
            <a:ext cx="598011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元朝的统一</a:t>
            </a: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3073400" y="4254500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元灭南宋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7" name="文本框 7"/>
          <p:cNvSpPr txBox="1">
            <a:spLocks noChangeArrowheads="1"/>
          </p:cNvSpPr>
          <p:nvPr/>
        </p:nvSpPr>
        <p:spPr bwMode="auto">
          <a:xfrm>
            <a:off x="3073400" y="483393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行省制度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8" name="文本框 8"/>
          <p:cNvSpPr txBox="1">
            <a:spLocks noChangeArrowheads="1"/>
          </p:cNvSpPr>
          <p:nvPr/>
        </p:nvSpPr>
        <p:spPr bwMode="auto">
          <a:xfrm>
            <a:off x="3073400" y="54213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宣政院管辖西藏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1409700" y="3846513"/>
            <a:ext cx="63484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/>
                <a:ea typeface="幼圆"/>
                <a:cs typeface="幼圆"/>
              </a:rPr>
              <a:t>    1260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年，元朝皇帝忽必烈封西藏佛教萨迦派法王八思巴为国师。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1264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年，忽必烈设总制院，命八思巴以国师身份兼领院事。在总制院（后改宣政院）下，设有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宣慰使司都元帅府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，负责处理和管辖现今西藏大部分地区的军政事务。宣慰 使司下面辖有管理民政的万户府、千户所。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1269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年，忽必烈封八思巴为大宝法王、帝师，并通过八思巴举荐，任命了总管西藏事务的行政长官和</a:t>
            </a:r>
            <a:r>
              <a:rPr lang="en-US" altLang="zh-CN" sz="1400">
                <a:latin typeface="幼圆"/>
                <a:ea typeface="幼圆"/>
                <a:cs typeface="幼圆"/>
              </a:rPr>
              <a:t>13</a:t>
            </a:r>
            <a:r>
              <a:rPr lang="zh-CN" altLang="en-US" sz="1400">
                <a:latin typeface="幼圆"/>
                <a:ea typeface="幼圆"/>
                <a:cs typeface="幼圆"/>
              </a:rPr>
              <a:t>个万户府的万户长。以后，元朝中央曾三次派官员在西藏清查户口，还在西藏地区设立了</a:t>
            </a:r>
            <a:r>
              <a:rPr lang="en-US" altLang="zh-CN" sz="1400">
                <a:latin typeface="幼圆"/>
                <a:ea typeface="幼圆"/>
                <a:cs typeface="幼圆"/>
              </a:rPr>
              <a:t>15</a:t>
            </a:r>
            <a:r>
              <a:rPr lang="zh-CN" altLang="en-US" sz="1400">
                <a:latin typeface="幼圆"/>
                <a:ea typeface="幼圆"/>
                <a:cs typeface="幼圆"/>
              </a:rPr>
              <a:t>个驿站，连成通往大都（今北京）的交通线，推行并确立了西藏地方的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乌拉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（意思为徭役、差役）制度。</a:t>
            </a:r>
          </a:p>
        </p:txBody>
      </p:sp>
      <p:sp>
        <p:nvSpPr>
          <p:cNvPr id="22530" name="Text Box 20"/>
          <p:cNvSpPr txBox="1">
            <a:spLocks noChangeArrowheads="1"/>
          </p:cNvSpPr>
          <p:nvPr/>
        </p:nvSpPr>
        <p:spPr bwMode="auto">
          <a:xfrm>
            <a:off x="5692775" y="3173413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9900"/>
                </a:solidFill>
                <a:latin typeface="Calibri" pitchFamily="34" charset="0"/>
                <a:ea typeface="楷体" pitchFamily="49" charset="-122"/>
              </a:rPr>
              <a:t>八思巴像</a:t>
            </a:r>
          </a:p>
        </p:txBody>
      </p:sp>
      <p:pic>
        <p:nvPicPr>
          <p:cNvPr id="22531" name="Picture 21" descr="phagpala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7075" y="219075"/>
            <a:ext cx="3232150" cy="3536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"/>
          <p:cNvSpPr>
            <a:spLocks noChangeArrowheads="1"/>
          </p:cNvSpPr>
          <p:nvPr/>
        </p:nvSpPr>
        <p:spPr bwMode="auto">
          <a:xfrm>
            <a:off x="3910013" y="2338388"/>
            <a:ext cx="457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过零丁洋</a:t>
            </a:r>
            <a:br>
              <a:rPr lang="zh-CN" altLang="en-US" sz="2000">
                <a:latin typeface="Calibri" pitchFamily="34" charset="0"/>
              </a:rPr>
            </a:br>
            <a:r>
              <a:rPr lang="zh-CN" altLang="en-US" sz="2000">
                <a:latin typeface="Calibri" pitchFamily="34" charset="0"/>
              </a:rPr>
              <a:t>                   </a:t>
            </a:r>
            <a:r>
              <a:rPr lang="en-US" altLang="zh-CN" sz="2000">
                <a:latin typeface="Calibri" pitchFamily="34" charset="0"/>
              </a:rPr>
              <a:t>——</a:t>
            </a:r>
            <a:r>
              <a:rPr lang="zh-CN" altLang="en-US" sz="2000">
                <a:latin typeface="Calibri" pitchFamily="34" charset="0"/>
              </a:rPr>
              <a:t>文天祥</a:t>
            </a:r>
            <a:endParaRPr lang="en-US" altLang="zh-CN" sz="2000">
              <a:latin typeface="Calibri" pitchFamily="34" charset="0"/>
            </a:endParaRPr>
          </a:p>
          <a:p>
            <a:pPr algn="ctr"/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辛苦遭逢起一经，干戈寥落四周星。</a:t>
            </a:r>
          </a:p>
          <a:p>
            <a:r>
              <a:rPr lang="zh-CN" altLang="en-US" sz="2000">
                <a:latin typeface="Calibri" pitchFamily="34" charset="0"/>
              </a:rPr>
              <a:t>山河破碎风飘絮，身世浮沉雨打萍。</a:t>
            </a:r>
          </a:p>
          <a:p>
            <a:r>
              <a:rPr lang="zh-CN" altLang="en-US" sz="2000">
                <a:latin typeface="Calibri" pitchFamily="34" charset="0"/>
              </a:rPr>
              <a:t>惶恐滩头说惶恐，零丁洋里叹零丁。</a:t>
            </a:r>
          </a:p>
          <a:p>
            <a:r>
              <a:rPr lang="zh-CN" altLang="en-US" sz="2000">
                <a:latin typeface="Calibri" pitchFamily="34" charset="0"/>
              </a:rPr>
              <a:t>人生自古谁无死，留取丹心照汗青。</a:t>
            </a:r>
          </a:p>
          <a:p>
            <a:endParaRPr lang="zh-CN" altLang="en-US" sz="2000">
              <a:latin typeface="Calibri" pitchFamily="34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0" y="1009650"/>
            <a:ext cx="1046163" cy="382588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5400" y="1017588"/>
            <a:ext cx="904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+mn-lt"/>
                <a:ea typeface="+mn-ea"/>
              </a:rPr>
              <a:t>导入</a:t>
            </a:r>
          </a:p>
        </p:txBody>
      </p:sp>
      <p:pic>
        <p:nvPicPr>
          <p:cNvPr id="14340" name="Picture 2" descr="6-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770063"/>
            <a:ext cx="3175000" cy="4676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795338" y="1370013"/>
            <a:ext cx="7543800" cy="4022725"/>
          </a:xfrm>
        </p:spPr>
        <p:txBody>
          <a:bodyPr/>
          <a:lstStyle/>
          <a:p>
            <a:pPr algn="ctr" eaLnBrk="1" hangingPunct="1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南宋灭亡的原因</a:t>
            </a:r>
          </a:p>
          <a:p>
            <a:pPr eaLnBrk="1" hangingPunct="1"/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南宋：</a:t>
            </a:r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、政府腐朽无能；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、守内虚外，重文轻武，军事孱弱；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、贪生怕死，幻想求和</a:t>
            </a: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大元：</a:t>
            </a:r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、日益兴盛；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、骁勇善战，军力强大；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、作战勇猛</a:t>
            </a:r>
          </a:p>
        </p:txBody>
      </p:sp>
      <p:sp>
        <p:nvSpPr>
          <p:cNvPr id="50180" name="文本框 7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671513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zh-CN" altLang="en-US" sz="4400" smtClean="0"/>
              <a:t>元灭南宋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725488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zh-CN" altLang="en-US" sz="4400" b="1" smtClean="0">
                <a:ea typeface="楷体" pitchFamily="49" charset="-122"/>
              </a:rPr>
              <a:t>元朝统一的意义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、结束了唐末五代以来的割据和分裂局面，实现 了全国大江南北的统一。</a:t>
            </a:r>
          </a:p>
          <a:p>
            <a:endParaRPr lang="en-US" altLang="zh-CN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、民族融合范围更广，形成了一个新民族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回族。</a:t>
            </a:r>
          </a:p>
          <a:p>
            <a:endParaRPr lang="en-US" altLang="zh-CN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、疆域空前辽阔。</a:t>
            </a:r>
          </a:p>
          <a:p>
            <a:endParaRPr lang="zh-CN" altLang="en-US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4294967295"/>
          </p:nvPr>
        </p:nvSpPr>
        <p:spPr>
          <a:xfrm>
            <a:off x="600075" y="1039813"/>
            <a:ext cx="8024813" cy="5141912"/>
          </a:xfrm>
        </p:spPr>
        <p:txBody>
          <a:bodyPr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中央：中书省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地方：行中书省</a:t>
            </a:r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军事、行政、财政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找出：大都、十个行省</a:t>
            </a:r>
          </a:p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行省制度设立的意义：</a:t>
            </a: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、巩固了国家的统一</a:t>
            </a: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、促进了全国经济、文化交流融合。</a:t>
            </a:r>
          </a:p>
          <a:p>
            <a:r>
              <a: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、是我国政治制度史上的一项重大改革，对后世行政区划影响很大。</a:t>
            </a:r>
          </a:p>
          <a:p>
            <a:endParaRPr lang="zh-CN" altLang="en-US" sz="3200" b="1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820" name="文本框 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698500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zh-CN" altLang="en-US" sz="4400" smtClean="0"/>
              <a:t>行省制度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1217613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zh-CN" altLang="en-US" sz="4000" b="1" smtClean="0">
                <a:ea typeface="楷体" pitchFamily="49" charset="-122"/>
              </a:rPr>
              <a:t>      </a:t>
            </a:r>
            <a:r>
              <a:rPr lang="zh-CN" altLang="en-US" sz="4000" b="1" smtClean="0">
                <a:solidFill>
                  <a:srgbClr val="000099"/>
                </a:solidFill>
                <a:ea typeface="楷体" pitchFamily="49" charset="-122"/>
              </a:rPr>
              <a:t>想想：元朝的行省制对我国后世的行政区划有什么影响？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8104188" cy="3394075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、当时行省管辖范围基本奠定了现在我国各省的区域划分。</a:t>
            </a:r>
          </a:p>
          <a:p>
            <a:endParaRPr lang="zh-CN" altLang="en-US" sz="3200" b="1" smtClean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、元以后各时代基本沿袭了“省”的称呼和机构设置。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"/>
          <p:cNvSpPr txBox="1">
            <a:spLocks noChangeArrowheads="1"/>
          </p:cNvSpPr>
          <p:nvPr/>
        </p:nvSpPr>
        <p:spPr bwMode="auto">
          <a:xfrm>
            <a:off x="0" y="436563"/>
            <a:ext cx="91440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对台湾的管理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17500" y="1714500"/>
            <a:ext cx="8293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、元代，台湾称为“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留求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”或者“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琉球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”。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、设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澎湖巡检司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，管理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澎湖列岛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台湾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及其附属岛屿。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、这是中国中央政府对台湾地区实施行政管理的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重要标志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825" y="852488"/>
            <a:ext cx="6334125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5"/>
          <p:cNvSpPr txBox="1">
            <a:spLocks noChangeArrowheads="1"/>
          </p:cNvSpPr>
          <p:nvPr/>
        </p:nvSpPr>
        <p:spPr bwMode="auto">
          <a:xfrm>
            <a:off x="0" y="771525"/>
            <a:ext cx="91440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元朝对西藏的管辖</a:t>
            </a: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531813" y="1787525"/>
            <a:ext cx="80660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、在中央设宣政院，主管全国佛教和西藏军政要务。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、在西藏设宣慰使司，负责西藏地方具体事务。僧俗并用。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517525" y="4381500"/>
            <a:ext cx="8039100" cy="12001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  <a:ea typeface="楷体" pitchFamily="49" charset="-122"/>
              </a:rPr>
              <a:t>意义：从</a:t>
            </a:r>
            <a:r>
              <a:rPr lang="zh-CN" altLang="en-US" sz="3600" b="1">
                <a:solidFill>
                  <a:srgbClr val="FF0000"/>
                </a:solidFill>
                <a:ea typeface="楷体" pitchFamily="49" charset="-122"/>
              </a:rPr>
              <a:t>元朝</a:t>
            </a:r>
            <a:r>
              <a:rPr lang="zh-CN" altLang="en-US" sz="3600" b="1">
                <a:solidFill>
                  <a:srgbClr val="000099"/>
                </a:solidFill>
                <a:ea typeface="楷体" pitchFamily="49" charset="-122"/>
              </a:rPr>
              <a:t>开始，</a:t>
            </a:r>
            <a:r>
              <a:rPr lang="zh-CN" altLang="en-US" sz="3600" b="1">
                <a:solidFill>
                  <a:srgbClr val="FF0000"/>
                </a:solidFill>
                <a:ea typeface="楷体" pitchFamily="49" charset="-122"/>
              </a:rPr>
              <a:t>西藏</a:t>
            </a:r>
            <a:r>
              <a:rPr lang="zh-CN" altLang="en-US" sz="3600" b="1">
                <a:solidFill>
                  <a:srgbClr val="000099"/>
                </a:solidFill>
                <a:ea typeface="楷体" pitchFamily="49" charset="-122"/>
              </a:rPr>
              <a:t>地区已</a:t>
            </a:r>
            <a:r>
              <a:rPr lang="zh-CN" altLang="en-US" sz="3600" b="1">
                <a:ea typeface="楷体" pitchFamily="49" charset="-122"/>
              </a:rPr>
              <a:t>正式纳入</a:t>
            </a:r>
            <a:r>
              <a:rPr lang="zh-CN" altLang="en-US" sz="3600" b="1">
                <a:solidFill>
                  <a:srgbClr val="FF0000"/>
                </a:solidFill>
                <a:ea typeface="楷体" pitchFamily="49" charset="-122"/>
              </a:rPr>
              <a:t>中央</a:t>
            </a:r>
            <a:r>
              <a:rPr lang="zh-CN" altLang="en-US" sz="3600" b="1">
                <a:solidFill>
                  <a:srgbClr val="000099"/>
                </a:solidFill>
                <a:ea typeface="楷体" pitchFamily="49" charset="-122"/>
              </a:rPr>
              <a:t>直接管辖，促进了西藏的发展。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381</TotalTime>
  <Words>746</Words>
  <Application>Microsoft Office PowerPoint</Application>
  <PresentationFormat>全屏显示(4:3)</PresentationFormat>
  <Paragraphs>47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Calibri Light</vt:lpstr>
      <vt:lpstr>Calibri</vt:lpstr>
      <vt:lpstr>黑体</vt:lpstr>
      <vt:lpstr>楷体</vt:lpstr>
      <vt:lpstr>幼圆</vt:lpstr>
      <vt:lpstr>Times New Roman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幻灯片 1</vt:lpstr>
      <vt:lpstr>幻灯片 2</vt:lpstr>
      <vt:lpstr>元灭南宋</vt:lpstr>
      <vt:lpstr>元朝统一的意义</vt:lpstr>
      <vt:lpstr>行省制度</vt:lpstr>
      <vt:lpstr>      想想：元朝的行省制对我国后世的行政区划有什么影响？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微软用户</cp:lastModifiedBy>
  <cp:revision>历史备课大师【全免费】</cp:revision>
  <dcterms:created xsi:type="dcterms:W3CDTF">2016-07-25T08:20:19Z</dcterms:created>
  <dcterms:modified xsi:type="dcterms:W3CDTF">2017-03-06T01:18:29Z</dcterms:modified>
</cp:coreProperties>
</file>