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3"/>
  </p:notesMasterIdLst>
  <p:sldIdLst>
    <p:sldId id="260" r:id="rId2"/>
    <p:sldId id="278" r:id="rId3"/>
    <p:sldId id="261" r:id="rId4"/>
    <p:sldId id="345" r:id="rId5"/>
    <p:sldId id="349" r:id="rId6"/>
    <p:sldId id="348" r:id="rId7"/>
    <p:sldId id="293" r:id="rId8"/>
    <p:sldId id="322" r:id="rId9"/>
    <p:sldId id="263" r:id="rId10"/>
    <p:sldId id="346" r:id="rId11"/>
    <p:sldId id="306" r:id="rId12"/>
    <p:sldId id="350" r:id="rId13"/>
    <p:sldId id="307" r:id="rId14"/>
    <p:sldId id="265" r:id="rId15"/>
    <p:sldId id="323" r:id="rId16"/>
    <p:sldId id="325" r:id="rId17"/>
    <p:sldId id="327" r:id="rId18"/>
    <p:sldId id="329" r:id="rId19"/>
    <p:sldId id="351" r:id="rId20"/>
    <p:sldId id="347" r:id="rId21"/>
    <p:sldId id="335" r:id="rId2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  <a:srgbClr val="666699"/>
    <a:srgbClr val="336600"/>
    <a:srgbClr val="FF0000"/>
    <a:srgbClr val="5B2136"/>
    <a:srgbClr val="E5815D"/>
    <a:srgbClr val="20718F"/>
    <a:srgbClr val="5D203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 autoAdjust="0"/>
    <p:restoredTop sz="94700" autoAdjust="0"/>
  </p:normalViewPr>
  <p:slideViewPr>
    <p:cSldViewPr snapToGrid="0">
      <p:cViewPr varScale="1">
        <p:scale>
          <a:sx n="70" d="100"/>
          <a:sy n="70" d="100"/>
        </p:scale>
        <p:origin x="-13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7BE51A2-D1DE-4A7C-AADC-DC0B93CEA3DF}" type="datetimeFigureOut">
              <a:rPr lang="zh-CN" altLang="en-US"/>
              <a:pPr>
                <a:defRPr/>
              </a:pPr>
              <a:t>2017/3/6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B20EA02-CEDE-464F-B788-47ED82D5B4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19EDE3-3FAF-4FF6-BF45-1B5D7D9A70D7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altLang="zh-CN"/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>
                <a:solidFill>
                  <a:srgbClr val="336699"/>
                </a:solidFill>
              </a:rPr>
              <a:t>      苏轼的《水调歌头》，是中秋词中最著名的一首，向来脍炙人口。胡仔《溪渔隐丛话》说：“中秋词自东坡《水调歌头》一出，余词尽废。” 历代选苏轼词的也总选到这一首。</a:t>
            </a:r>
            <a:br>
              <a:rPr lang="zh-CN" altLang="en-US" smtClean="0">
                <a:solidFill>
                  <a:srgbClr val="336699"/>
                </a:solidFill>
              </a:rPr>
            </a:br>
            <a:r>
              <a:rPr lang="zh-CN" altLang="en-US" smtClean="0">
                <a:solidFill>
                  <a:srgbClr val="336699"/>
                </a:solidFill>
              </a:rPr>
              <a:t>　　这词作于丙辰（宋神宗熙宁九年即公元1076年）中秋，苏轼四十一岁，时为密州（现在的山东诸城）太守。</a:t>
            </a:r>
            <a:br>
              <a:rPr lang="zh-CN" altLang="en-US" smtClean="0">
                <a:solidFill>
                  <a:srgbClr val="336699"/>
                </a:solidFill>
              </a:rPr>
            </a:br>
            <a:r>
              <a:rPr lang="zh-CN" altLang="en-US" smtClean="0">
                <a:solidFill>
                  <a:srgbClr val="336699"/>
                </a:solidFill>
              </a:rPr>
              <a:t>　　这首词虽然包含人生哲学，然后它是通过一个完美的文学意境来表现的。我们首先感觉到的是那中秋之夜美好的月色，体会到的是作者丰富的感情，而不是枯燥的说教。同时，词里虽有出生与入世的矛盾，情与理的矛盾，但最后还是以理遣情不脱离现实，没有悲观失望的消极思想，情绪是健康的。同时，这首词具有强烈的艺术感染力。所以它成为千百年来人们所赞美的名作。</a:t>
            </a:r>
            <a:br>
              <a:rPr lang="zh-CN" altLang="en-US" smtClean="0">
                <a:solidFill>
                  <a:srgbClr val="336699"/>
                </a:solidFill>
              </a:rPr>
            </a:br>
            <a:endParaRPr lang="zh-CN" altLang="en-US" smtClean="0">
              <a:solidFill>
                <a:srgbClr val="336699"/>
              </a:solidFill>
            </a:endParaRPr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F898B7B-90F1-47F7-BE01-DC2712E05316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n-US" altLang="zh-CN"/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80000"/>
              </a:lnSpc>
              <a:spcBef>
                <a:spcPct val="0"/>
              </a:spcBef>
            </a:pPr>
            <a:endParaRPr lang="zh-CN" altLang="zh-CN" sz="8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7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6" name="Straight Connector 8"/>
          <p:cNvCxnSpPr/>
          <p:nvPr/>
        </p:nvCxnSpPr>
        <p:spPr>
          <a:xfrm>
            <a:off x="906463" y="4343400"/>
            <a:ext cx="740568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/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6E48F5-1EFA-4C78-8CBC-7B2C121FD8E6}" type="datetimeFigureOut">
              <a:rPr lang="zh-CN" altLang="en-US"/>
              <a:pPr>
                <a:defRPr/>
              </a:pPr>
              <a:t>2017/3/6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1727C1-A824-4585-A921-70CB22146D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B0C17B-F223-43FB-91F6-AD8A24B8E7EC}" type="datetimeFigureOut">
              <a:rPr lang="zh-CN" altLang="en-US"/>
              <a:pPr>
                <a:defRPr/>
              </a:pPr>
              <a:t>2017/3/6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B4FAB-CA90-497B-B010-74E9A88918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7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820309-EA69-4F74-8FCE-2A11CEDCC967}" type="datetimeFigureOut">
              <a:rPr lang="zh-CN" altLang="en-US"/>
              <a:pPr>
                <a:defRPr/>
              </a:pPr>
              <a:t>2017/3/6</a:t>
            </a:fld>
            <a:endParaRPr lang="zh-CN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5A65D-2F98-47C7-832E-DCEE723914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6E66A-1BFF-4840-A903-45B40B5B11B7}" type="datetimeFigureOut">
              <a:rPr lang="zh-CN" altLang="en-US"/>
              <a:pPr>
                <a:defRPr/>
              </a:pPr>
              <a:t>2017/3/6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1A84A3-2DA8-4A9F-B052-52D4151238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7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6" name="Straight Connector 8"/>
          <p:cNvCxnSpPr/>
          <p:nvPr/>
        </p:nvCxnSpPr>
        <p:spPr>
          <a:xfrm>
            <a:off x="906463" y="4343400"/>
            <a:ext cx="740568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Ctr="0"/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350468-AAEC-4743-9B96-BD353E278CB5}" type="datetimeFigureOut">
              <a:rPr lang="zh-CN" altLang="en-US"/>
              <a:pPr>
                <a:defRPr/>
              </a:pPr>
              <a:t>2017/3/6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E10381-C682-4B2D-A50F-E433387C4C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222E55-BE51-44FF-864B-325B13082464}" type="datetimeFigureOut">
              <a:rPr lang="zh-CN" altLang="en-US"/>
              <a:pPr>
                <a:defRPr/>
              </a:pPr>
              <a:t>2017/3/6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785F8-73BC-40FA-9237-3A50F65331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F0B307-3CC4-4BA3-A7D6-EBAFB694E71A}" type="datetimeFigureOut">
              <a:rPr lang="zh-CN" altLang="en-US"/>
              <a:pPr>
                <a:defRPr/>
              </a:pPr>
              <a:t>2017/3/6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950D6-F99C-4690-A093-FE61229747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202AD3-2C3B-4BD9-8E4B-BDC147CE5542}" type="datetimeFigureOut">
              <a:rPr lang="zh-CN" altLang="en-US"/>
              <a:pPr>
                <a:defRPr/>
              </a:pPr>
              <a:t>2017/3/6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EB5137-1771-49BE-8618-97083A3B8E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Rectangle 5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94848-7656-4E87-BBC2-4DBB86C04B5C}" type="datetimeFigureOut">
              <a:rPr lang="zh-CN" altLang="en-US"/>
              <a:pPr>
                <a:defRPr/>
              </a:pPr>
              <a:t>2017/3/6</a:t>
            </a:fld>
            <a:endParaRPr lang="zh-CN" altLang="en-US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F4BFD8-BA6D-4C7E-92DC-4552D18271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0"/>
            <a:ext cx="303847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8"/>
          <p:cNvSpPr/>
          <p:nvPr/>
        </p:nvSpPr>
        <p:spPr>
          <a:xfrm>
            <a:off x="3030538" y="0"/>
            <a:ext cx="4762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/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xfrm>
            <a:off x="349250" y="6459538"/>
            <a:ext cx="1963738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1AD358DF-B02A-4466-BBBB-281F0DE29A1D}" type="datetimeFigureOut">
              <a:rPr lang="zh-CN" altLang="en-US"/>
              <a:pPr>
                <a:defRPr/>
              </a:pPr>
              <a:t>2017/3/6</a:t>
            </a:fld>
            <a:endParaRPr lang="zh-CN" alt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538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EE75A864-691F-4E2A-B0F6-9C4A6D618C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4953000"/>
            <a:ext cx="9142413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8"/>
          <p:cNvSpPr/>
          <p:nvPr/>
        </p:nvSpPr>
        <p:spPr>
          <a:xfrm>
            <a:off x="0" y="4914900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rtlCol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4F4B23-C74E-406E-AAF7-189E95816625}" type="datetimeFigureOut">
              <a:rPr lang="zh-CN" altLang="en-US"/>
              <a:pPr>
                <a:defRPr/>
              </a:pPr>
              <a:t>2017/3/6</a:t>
            </a:fld>
            <a:endParaRPr lang="zh-CN" alt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826AEF-0344-48E0-B1D0-8BDF8D189E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125"/>
            <a:ext cx="9144000" cy="66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325" y="287338"/>
            <a:ext cx="7543800" cy="14493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638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22325" y="1846263"/>
            <a:ext cx="7543800" cy="402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325" y="6459538"/>
            <a:ext cx="185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rgbClr val="FFFFFF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728B25D-2570-4C69-909E-79EF8294CFEF}" type="datetimeFigureOut">
              <a:rPr lang="zh-CN" altLang="en-US"/>
              <a:pPr>
                <a:defRPr/>
              </a:pPr>
              <a:t>2017/3/6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5425" y="6459538"/>
            <a:ext cx="36163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 cap="all" baseline="0">
                <a:solidFill>
                  <a:srgbClr val="FFFFFF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4738" y="6459538"/>
            <a:ext cx="9842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50">
                <a:solidFill>
                  <a:srgbClr val="FFFFFF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39FEBD1-E485-4650-84E3-DAEF03AA1E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350" y="1738313"/>
            <a:ext cx="747553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 kern="1200" spc="-50">
          <a:solidFill>
            <a:srgbClr val="404040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itchFamily="34" charset="0"/>
          <a:ea typeface="宋体" charset="-122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itchFamily="34" charset="0"/>
          <a:ea typeface="宋体" charset="-122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itchFamily="34" charset="0"/>
          <a:ea typeface="宋体" charset="-122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itchFamily="34" charset="0"/>
          <a:ea typeface="宋体" charset="-122"/>
        </a:defRPr>
      </a:lvl9pPr>
    </p:titleStyle>
    <p:bodyStyle>
      <a:lvl1pPr marL="90488" indent="-90488" algn="l" rtl="0" eaLnBrk="0" fontAlgn="base" hangingPunct="0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itchFamily="34" charset="0"/>
        <a:buChar char=" "/>
        <a:defRPr sz="2000" kern="1200">
          <a:solidFill>
            <a:srgbClr val="404040"/>
          </a:solidFill>
          <a:latin typeface="+mn-lt"/>
          <a:ea typeface="+mn-ea"/>
          <a:cs typeface="+mn-cs"/>
        </a:defRPr>
      </a:lvl1pPr>
      <a:lvl2pPr marL="382588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ern="1200">
          <a:solidFill>
            <a:srgbClr val="404040"/>
          </a:solidFill>
          <a:latin typeface="+mn-lt"/>
          <a:ea typeface="+mn-ea"/>
          <a:cs typeface="+mn-cs"/>
        </a:defRPr>
      </a:lvl2pPr>
      <a:lvl3pPr marL="566738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749300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4pPr>
      <a:lvl5pPr marL="931863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14.xml"/><Relationship Id="rId4" Type="http://schemas.openxmlformats.org/officeDocument/2006/relationships/slide" Target="slide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2"/>
          <p:cNvSpPr>
            <a:spLocks noChangeArrowheads="1"/>
          </p:cNvSpPr>
          <p:nvPr/>
        </p:nvSpPr>
        <p:spPr bwMode="auto">
          <a:xfrm>
            <a:off x="1273175" y="871538"/>
            <a:ext cx="12715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2800">
                <a:latin typeface="Calibri" pitchFamily="34" charset="0"/>
              </a:rPr>
              <a:t>11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课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693988" y="781050"/>
            <a:ext cx="5980112" cy="647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spc="300" dirty="0">
                <a:solidFill>
                  <a:srgbClr val="20718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宋元时期的城市生活</a:t>
            </a:r>
          </a:p>
        </p:txBody>
      </p:sp>
      <p:sp>
        <p:nvSpPr>
          <p:cNvPr id="14340" name="文本框 5"/>
          <p:cNvSpPr txBox="1">
            <a:spLocks noChangeArrowheads="1"/>
          </p:cNvSpPr>
          <p:nvPr/>
        </p:nvSpPr>
        <p:spPr bwMode="auto">
          <a:xfrm>
            <a:off x="3073400" y="4254500"/>
            <a:ext cx="5254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>
                <a:solidFill>
                  <a:srgbClr val="5B2136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城市商业的繁荣</a:t>
            </a:r>
            <a:endParaRPr lang="zh-CN" altLang="en-US">
              <a:solidFill>
                <a:srgbClr val="5B2136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341" name="文本框 7"/>
          <p:cNvSpPr txBox="1">
            <a:spLocks noChangeArrowheads="1"/>
          </p:cNvSpPr>
          <p:nvPr/>
        </p:nvSpPr>
        <p:spPr bwMode="auto">
          <a:xfrm>
            <a:off x="3073400" y="4833938"/>
            <a:ext cx="5254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>
                <a:solidFill>
                  <a:srgbClr val="5B2136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都市的生活</a:t>
            </a:r>
            <a:endParaRPr lang="zh-CN" altLang="en-US">
              <a:solidFill>
                <a:srgbClr val="5B2136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342" name="文本框 8"/>
          <p:cNvSpPr txBox="1">
            <a:spLocks noChangeArrowheads="1"/>
          </p:cNvSpPr>
          <p:nvPr/>
        </p:nvSpPr>
        <p:spPr bwMode="auto">
          <a:xfrm>
            <a:off x="3073400" y="5421313"/>
            <a:ext cx="5254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>
                <a:solidFill>
                  <a:srgbClr val="5B2136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宋词、元曲的流行</a:t>
            </a:r>
            <a:endParaRPr lang="zh-CN" altLang="en-US">
              <a:solidFill>
                <a:srgbClr val="5B2136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3"/>
          <p:cNvSpPr>
            <a:spLocks noGrp="1"/>
          </p:cNvSpPr>
          <p:nvPr>
            <p:ph type="body" idx="4294967295"/>
          </p:nvPr>
        </p:nvSpPr>
        <p:spPr>
          <a:xfrm>
            <a:off x="534988" y="288925"/>
            <a:ext cx="8362950" cy="6113463"/>
          </a:xfrm>
          <a:solidFill>
            <a:schemeClr val="bg2"/>
          </a:solidFill>
        </p:spPr>
        <p:txBody>
          <a:bodyPr/>
          <a:lstStyle/>
          <a:p>
            <a:r>
              <a:rPr lang="zh-CN" altLang="en-US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北宋 东京  </a:t>
            </a:r>
            <a:r>
              <a:rPr lang="en-US" altLang="zh-CN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高档酒楼</a:t>
            </a:r>
            <a:r>
              <a:rPr lang="en-US" altLang="zh-CN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正店</a:t>
            </a:r>
            <a:r>
              <a:rPr lang="zh-CN" altLang="en-US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</a:t>
            </a:r>
          </a:p>
          <a:p>
            <a:r>
              <a:rPr lang="zh-CN" altLang="en-US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          </a:t>
            </a:r>
            <a:r>
              <a:rPr lang="en-US" altLang="zh-CN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普通食店</a:t>
            </a:r>
            <a:r>
              <a:rPr lang="en-US" altLang="zh-CN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脚店</a:t>
            </a:r>
          </a:p>
          <a:p>
            <a:endParaRPr lang="zh-CN" altLang="en-US" sz="3200" b="1" smtClean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          娱乐场所</a:t>
            </a:r>
            <a:r>
              <a:rPr lang="en-US" altLang="zh-CN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瓦子</a:t>
            </a:r>
            <a:r>
              <a:rPr lang="zh-CN" altLang="en-US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（表演）</a:t>
            </a:r>
          </a:p>
          <a:p>
            <a:endParaRPr lang="zh-CN" altLang="en-US" sz="3200" b="1" smtClean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南宋  临安城内 </a:t>
            </a:r>
            <a:r>
              <a:rPr lang="en-US" altLang="zh-CN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、私家园林</a:t>
            </a:r>
            <a:r>
              <a:rPr lang="en-US" altLang="zh-CN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苑囿</a:t>
            </a:r>
            <a:r>
              <a:rPr lang="zh-CN" altLang="en-US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  </a:t>
            </a:r>
          </a:p>
          <a:p>
            <a:r>
              <a:rPr lang="en-US" altLang="zh-CN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              2</a:t>
            </a:r>
            <a:r>
              <a:rPr lang="zh-CN" altLang="en-US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、</a:t>
            </a: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茶楼</a:t>
            </a:r>
          </a:p>
          <a:p>
            <a:endParaRPr lang="zh-CN" altLang="en-US" sz="3200" b="1" smtClean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元   大都    </a:t>
            </a:r>
            <a:r>
              <a:rPr lang="en-US" altLang="zh-CN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、四合院    </a:t>
            </a:r>
            <a:r>
              <a:rPr lang="en-US" altLang="zh-CN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、店铺标记</a:t>
            </a:r>
          </a:p>
          <a:p>
            <a:r>
              <a:rPr lang="zh-CN" altLang="en-US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            </a:t>
            </a:r>
            <a:r>
              <a:rPr lang="en-US" altLang="zh-CN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、舞台杂剧表演</a:t>
            </a:r>
          </a:p>
          <a:p>
            <a:endParaRPr lang="zh-CN" altLang="en-US" sz="3200" b="1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 descr="sichuan"/>
          <p:cNvSpPr>
            <a:spLocks noChangeArrowheads="1"/>
          </p:cNvSpPr>
          <p:nvPr/>
        </p:nvSpPr>
        <p:spPr bwMode="auto">
          <a:xfrm>
            <a:off x="0" y="261938"/>
            <a:ext cx="9144000" cy="121285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lIns="360000" tIns="180000" rIns="360000" bIns="18000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幼圆"/>
              </a:rPr>
              <a:t>人口</a:t>
            </a:r>
            <a:r>
              <a:rPr lang="zh-CN" altLang="en-US" sz="2800" b="1">
                <a:solidFill>
                  <a:srgbClr val="993300"/>
                </a:solidFill>
                <a:latin typeface="楷体" pitchFamily="49" charset="-122"/>
                <a:ea typeface="楷体" pitchFamily="49" charset="-122"/>
                <a:cs typeface="幼圆"/>
              </a:rPr>
              <a:t>： 据估计，开封人口最高达150万以上，比唐朝首都长安的人口多三分之一；临安人口最多达120万。</a:t>
            </a:r>
          </a:p>
        </p:txBody>
      </p:sp>
      <p:sp>
        <p:nvSpPr>
          <p:cNvPr id="26626" name="Rectangle 7" descr="sichuan"/>
          <p:cNvSpPr>
            <a:spLocks noChangeArrowheads="1"/>
          </p:cNvSpPr>
          <p:nvPr/>
        </p:nvSpPr>
        <p:spPr bwMode="auto">
          <a:xfrm>
            <a:off x="0" y="1778000"/>
            <a:ext cx="9144000" cy="121285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lIns="360000" tIns="180000" rIns="360000" bIns="18000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幼圆"/>
              </a:rPr>
              <a:t>城市</a:t>
            </a:r>
            <a:r>
              <a:rPr lang="zh-CN" altLang="en-US" sz="2800" b="1">
                <a:solidFill>
                  <a:srgbClr val="993300"/>
                </a:solidFill>
                <a:latin typeface="楷体" pitchFamily="49" charset="-122"/>
                <a:ea typeface="楷体" pitchFamily="49" charset="-122"/>
                <a:cs typeface="幼圆"/>
              </a:rPr>
              <a:t>：唐朝十万户以上的城市只有十多个，宋朝增加到四十多个。北宋有12％以上的户口居住在城市之内。</a:t>
            </a:r>
          </a:p>
        </p:txBody>
      </p:sp>
      <p:sp>
        <p:nvSpPr>
          <p:cNvPr id="26627" name="Rectangle 8" descr="sichuan"/>
          <p:cNvSpPr>
            <a:spLocks noChangeArrowheads="1"/>
          </p:cNvSpPr>
          <p:nvPr/>
        </p:nvSpPr>
        <p:spPr bwMode="auto">
          <a:xfrm>
            <a:off x="0" y="3402013"/>
            <a:ext cx="9144000" cy="121285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lIns="360000" tIns="180000" rIns="360000" bIns="18000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幼圆"/>
              </a:rPr>
              <a:t>瓦子</a:t>
            </a:r>
            <a:r>
              <a:rPr lang="zh-CN" altLang="en-US" sz="2800" b="1">
                <a:solidFill>
                  <a:srgbClr val="993300"/>
                </a:solidFill>
                <a:latin typeface="楷体" pitchFamily="49" charset="-122"/>
                <a:ea typeface="楷体" pitchFamily="49" charset="-122"/>
                <a:cs typeface="幼圆"/>
              </a:rPr>
              <a:t>：瓦舍者，谓其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幼圆"/>
              </a:rPr>
              <a:t>来时瓦合、去时瓦解</a:t>
            </a:r>
            <a:r>
              <a:rPr lang="zh-CN" altLang="en-US" sz="2800" b="1">
                <a:solidFill>
                  <a:srgbClr val="993300"/>
                </a:solidFill>
                <a:latin typeface="楷体" pitchFamily="49" charset="-122"/>
                <a:ea typeface="楷体" pitchFamily="49" charset="-122"/>
                <a:cs typeface="幼圆"/>
              </a:rPr>
              <a:t>之义，易聚易散也。</a:t>
            </a:r>
            <a:r>
              <a:rPr lang="zh-CN" altLang="en-US" sz="1600">
                <a:solidFill>
                  <a:srgbClr val="993300"/>
                </a:solidFill>
                <a:latin typeface="幼圆"/>
                <a:ea typeface="楷体" pitchFamily="49" charset="-122"/>
                <a:cs typeface="幼圆"/>
              </a:rPr>
              <a:t> </a:t>
            </a:r>
            <a:endParaRPr lang="zh-CN" altLang="en-US" sz="1600">
              <a:latin typeface="幼圆"/>
              <a:ea typeface="楷体" pitchFamily="49" charset="-122"/>
              <a:cs typeface="幼圆"/>
            </a:endParaRPr>
          </a:p>
        </p:txBody>
      </p:sp>
      <p:sp>
        <p:nvSpPr>
          <p:cNvPr id="26628" name="Rectangle 9" descr="sichuan"/>
          <p:cNvSpPr>
            <a:spLocks noChangeArrowheads="1"/>
          </p:cNvSpPr>
          <p:nvPr/>
        </p:nvSpPr>
        <p:spPr bwMode="auto">
          <a:xfrm>
            <a:off x="0" y="4892675"/>
            <a:ext cx="9144000" cy="1639888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lIns="360000" tIns="180000" rIns="360000" bIns="18000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幼圆"/>
              </a:rPr>
              <a:t>勾栏</a:t>
            </a:r>
            <a:r>
              <a:rPr lang="zh-CN" altLang="en-US" sz="2800" b="1">
                <a:solidFill>
                  <a:srgbClr val="993300"/>
                </a:solidFill>
                <a:latin typeface="楷体" pitchFamily="49" charset="-122"/>
                <a:ea typeface="楷体" pitchFamily="49" charset="-122"/>
                <a:cs typeface="幼圆"/>
              </a:rPr>
              <a:t>： 街南桑家瓦子，近北则中瓦、次里瓦，其中大小勾栏五十余座。内中瓦子莲花棚、牡丹棚，里瓦子夜叉棚、象棚最大，可容纳数千人。</a:t>
            </a:r>
            <a:endParaRPr lang="zh-CN" altLang="en-US" sz="1600">
              <a:latin typeface="幼圆"/>
              <a:ea typeface="楷体" pitchFamily="49" charset="-122"/>
              <a:cs typeface="幼圆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454025" y="328613"/>
            <a:ext cx="8266113" cy="630237"/>
          </a:xfrm>
          <a:solidFill>
            <a:srgbClr val="FFFF00"/>
          </a:solidFill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zh-CN" altLang="en-US" sz="3600" b="1" smtClean="0">
                <a:ea typeface="楷体" pitchFamily="49" charset="-122"/>
              </a:rPr>
              <a:t>宋元时期都市生活丰富多彩的具体表现</a:t>
            </a:r>
          </a:p>
        </p:txBody>
      </p:sp>
      <p:sp>
        <p:nvSpPr>
          <p:cNvPr id="27650" name="Rectangle 3"/>
          <p:cNvSpPr>
            <a:spLocks noGrp="1"/>
          </p:cNvSpPr>
          <p:nvPr>
            <p:ph type="body" idx="4294967295"/>
          </p:nvPr>
        </p:nvSpPr>
        <p:spPr>
          <a:xfrm>
            <a:off x="822325" y="1846263"/>
            <a:ext cx="7543800" cy="1182687"/>
          </a:xfrm>
        </p:spPr>
        <p:txBody>
          <a:bodyPr/>
          <a:lstStyle/>
          <a:p>
            <a:r>
              <a:rPr lang="en-US" altLang="zh-CN" sz="28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、物质生活：吃、喝、穿、住等</a:t>
            </a:r>
          </a:p>
          <a:p>
            <a:r>
              <a:rPr lang="en-US" altLang="zh-CN" sz="28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、精神生活：娱乐、杂剧表演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/>
          <p:cNvPicPr>
            <a:picLocks noChangeAspect="1" noChangeArrowheads="1"/>
          </p:cNvPicPr>
          <p:nvPr/>
        </p:nvPicPr>
        <p:blipFill>
          <a:blip r:embed="rId2"/>
          <a:srcRect l="-749" t="16682"/>
          <a:stretch>
            <a:fillRect/>
          </a:stretch>
        </p:blipFill>
        <p:spPr bwMode="auto">
          <a:xfrm>
            <a:off x="0" y="0"/>
            <a:ext cx="5130800" cy="368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Rectangle 3"/>
          <p:cNvSpPr>
            <a:spLocks noChangeArrowheads="1"/>
          </p:cNvSpPr>
          <p:nvPr/>
        </p:nvSpPr>
        <p:spPr bwMode="auto">
          <a:xfrm>
            <a:off x="2151063" y="347663"/>
            <a:ext cx="990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ea typeface="黑体" pitchFamily="49" charset="-122"/>
              </a:rPr>
              <a:t>傀儡戏</a:t>
            </a:r>
          </a:p>
        </p:txBody>
      </p:sp>
      <p:pic>
        <p:nvPicPr>
          <p:cNvPr id="28675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65725" y="0"/>
            <a:ext cx="3978275" cy="364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Rectangle 7"/>
          <p:cNvSpPr>
            <a:spLocks noChangeArrowheads="1"/>
          </p:cNvSpPr>
          <p:nvPr/>
        </p:nvSpPr>
        <p:spPr bwMode="auto">
          <a:xfrm>
            <a:off x="6718300" y="211138"/>
            <a:ext cx="869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Calibri" pitchFamily="34" charset="0"/>
                <a:ea typeface="黑体" pitchFamily="49" charset="-122"/>
              </a:rPr>
              <a:t>皮影戏</a:t>
            </a:r>
          </a:p>
        </p:txBody>
      </p:sp>
      <p:pic>
        <p:nvPicPr>
          <p:cNvPr id="28677" name="Picture 5" descr="相扑"/>
          <p:cNvPicPr>
            <a:picLocks noChangeAspect="1" noChangeArrowheads="1"/>
          </p:cNvPicPr>
          <p:nvPr/>
        </p:nvPicPr>
        <p:blipFill>
          <a:blip r:embed="rId4"/>
          <a:srcRect t="5382" r="5237" b="4340"/>
          <a:stretch>
            <a:fillRect/>
          </a:stretch>
        </p:blipFill>
        <p:spPr bwMode="auto">
          <a:xfrm>
            <a:off x="0" y="3087688"/>
            <a:ext cx="3217863" cy="377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8" name="Rectangle 4"/>
          <p:cNvSpPr>
            <a:spLocks noChangeArrowheads="1"/>
          </p:cNvSpPr>
          <p:nvPr/>
        </p:nvSpPr>
        <p:spPr bwMode="auto">
          <a:xfrm>
            <a:off x="2552700" y="6491288"/>
            <a:ext cx="8905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ea typeface="黑体" pitchFamily="49" charset="-122"/>
              </a:rPr>
              <a:t>相扑</a:t>
            </a:r>
          </a:p>
        </p:txBody>
      </p:sp>
      <p:pic>
        <p:nvPicPr>
          <p:cNvPr id="28679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08588" y="3657600"/>
            <a:ext cx="2722562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5"/>
          <p:cNvSpPr txBox="1">
            <a:spLocks noChangeArrowheads="1"/>
          </p:cNvSpPr>
          <p:nvPr/>
        </p:nvSpPr>
        <p:spPr bwMode="auto">
          <a:xfrm>
            <a:off x="0" y="3105150"/>
            <a:ext cx="9144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600">
                <a:solidFill>
                  <a:srgbClr val="5B2136"/>
                </a:solidFill>
                <a:latin typeface="黑体" pitchFamily="49" charset="-122"/>
                <a:ea typeface="黑体" pitchFamily="49" charset="-122"/>
              </a:rPr>
              <a:t>宋词、元曲的流行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 Box 4" descr="bg"/>
          <p:cNvSpPr txBox="1">
            <a:spLocks noChangeArrowheads="1"/>
          </p:cNvSpPr>
          <p:nvPr/>
        </p:nvSpPr>
        <p:spPr bwMode="auto">
          <a:xfrm>
            <a:off x="3544888" y="247650"/>
            <a:ext cx="5367337" cy="556895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雨霖铃 </a:t>
            </a:r>
          </a:p>
          <a:p>
            <a:pPr algn="r">
              <a:spcBef>
                <a:spcPct val="50000"/>
              </a:spcBef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——柳永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　　寒蝉凄切，对长亭晚，骤雨初歇。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   都门帐饮无绪，留恋处，兰舟催发。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   执手相看泪眼，竟无语凝噎。       念去去、千里烟波，暮霭沈沈楚天阔。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多情自古伤离别，更那堪、冷落清秋节！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今宵酒醒何处？杨柳岸、晓风残月。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   此去经年，应是良辰好景虚设。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   便纵有千种风情，更与何人说？ </a:t>
            </a:r>
          </a:p>
        </p:txBody>
      </p:sp>
      <p:pic>
        <p:nvPicPr>
          <p:cNvPr id="30722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175" y="182563"/>
            <a:ext cx="3359150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矩形 2"/>
          <p:cNvSpPr>
            <a:spLocks noChangeArrowheads="1"/>
          </p:cNvSpPr>
          <p:nvPr/>
        </p:nvSpPr>
        <p:spPr bwMode="auto">
          <a:xfrm>
            <a:off x="1528763" y="4676775"/>
            <a:ext cx="641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柳永</a:t>
            </a:r>
          </a:p>
        </p:txBody>
      </p:sp>
      <p:sp>
        <p:nvSpPr>
          <p:cNvPr id="30724" name="Text Box 5"/>
          <p:cNvSpPr txBox="1">
            <a:spLocks noChangeArrowheads="1"/>
          </p:cNvSpPr>
          <p:nvPr/>
        </p:nvSpPr>
        <p:spPr bwMode="auto">
          <a:xfrm>
            <a:off x="341313" y="5102225"/>
            <a:ext cx="3097212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6600FF"/>
                </a:solidFill>
                <a:ea typeface="楷体" pitchFamily="49" charset="-122"/>
              </a:rPr>
              <a:t>凡有井水饮处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6600FF"/>
                </a:solidFill>
                <a:ea typeface="楷体" pitchFamily="49" charset="-122"/>
              </a:rPr>
              <a:t>即能歌柳词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 Box 2"/>
          <p:cNvSpPr txBox="1">
            <a:spLocks noChangeArrowheads="1"/>
          </p:cNvSpPr>
          <p:nvPr/>
        </p:nvSpPr>
        <p:spPr bwMode="auto">
          <a:xfrm>
            <a:off x="1512888" y="4857750"/>
            <a:ext cx="717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李清照</a:t>
            </a:r>
          </a:p>
        </p:txBody>
      </p:sp>
      <p:sp>
        <p:nvSpPr>
          <p:cNvPr id="31746" name="Text Box 3" descr="bg"/>
          <p:cNvSpPr txBox="1">
            <a:spLocks noChangeArrowheads="1"/>
          </p:cNvSpPr>
          <p:nvPr/>
        </p:nvSpPr>
        <p:spPr bwMode="auto">
          <a:xfrm>
            <a:off x="4273550" y="2082800"/>
            <a:ext cx="4327525" cy="192405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400">
                <a:latin typeface="Calibri" pitchFamily="34" charset="0"/>
              </a:rPr>
              <a:t>点绛唇</a:t>
            </a:r>
          </a:p>
          <a:p>
            <a:pPr algn="r">
              <a:spcBef>
                <a:spcPct val="50000"/>
              </a:spcBef>
            </a:pPr>
            <a:r>
              <a:rPr lang="zh-CN" altLang="en-US" sz="1400">
                <a:latin typeface="Calibri" pitchFamily="34" charset="0"/>
              </a:rPr>
              <a:t>　——李清照</a:t>
            </a:r>
          </a:p>
          <a:p>
            <a:pPr>
              <a:spcBef>
                <a:spcPct val="50000"/>
              </a:spcBef>
            </a:pPr>
            <a:r>
              <a:rPr lang="zh-CN" altLang="en-US" sz="1400">
                <a:latin typeface="Calibri" pitchFamily="34" charset="0"/>
              </a:rPr>
              <a:t>      蹴罢秋千，起来慵整纤纤手。</a:t>
            </a:r>
          </a:p>
          <a:p>
            <a:pPr>
              <a:spcBef>
                <a:spcPct val="50000"/>
              </a:spcBef>
            </a:pPr>
            <a:r>
              <a:rPr lang="zh-CN" altLang="en-US" sz="1400">
                <a:latin typeface="Calibri" pitchFamily="34" charset="0"/>
              </a:rPr>
              <a:t>      露浓花瘦，薄汗轻衣透。</a:t>
            </a:r>
          </a:p>
          <a:p>
            <a:pPr>
              <a:spcBef>
                <a:spcPct val="50000"/>
              </a:spcBef>
            </a:pPr>
            <a:r>
              <a:rPr lang="zh-CN" altLang="en-US" sz="1400">
                <a:latin typeface="Calibri" pitchFamily="34" charset="0"/>
              </a:rPr>
              <a:t>      见有人来，袜铲金钗溜，和羞走。</a:t>
            </a:r>
          </a:p>
          <a:p>
            <a:pPr>
              <a:spcBef>
                <a:spcPct val="50000"/>
              </a:spcBef>
            </a:pPr>
            <a:r>
              <a:rPr lang="zh-CN" altLang="en-US" sz="1400">
                <a:latin typeface="Calibri" pitchFamily="34" charset="0"/>
              </a:rPr>
              <a:t>      倚门回首，却把青梅嗅。</a:t>
            </a:r>
          </a:p>
        </p:txBody>
      </p:sp>
      <p:pic>
        <p:nvPicPr>
          <p:cNvPr id="31747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5338" y="1712913"/>
            <a:ext cx="2386012" cy="300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 Box 3"/>
          <p:cNvSpPr txBox="1">
            <a:spLocks noChangeArrowheads="1"/>
          </p:cNvSpPr>
          <p:nvPr/>
        </p:nvSpPr>
        <p:spPr bwMode="auto">
          <a:xfrm>
            <a:off x="1095375" y="5294313"/>
            <a:ext cx="5397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苏轼</a:t>
            </a:r>
          </a:p>
        </p:txBody>
      </p:sp>
      <p:sp>
        <p:nvSpPr>
          <p:cNvPr id="32770" name="Text Box 4" descr="bg"/>
          <p:cNvSpPr txBox="1">
            <a:spLocks noChangeArrowheads="1"/>
          </p:cNvSpPr>
          <p:nvPr/>
        </p:nvSpPr>
        <p:spPr bwMode="auto">
          <a:xfrm>
            <a:off x="2819400" y="2268538"/>
            <a:ext cx="5268913" cy="2678112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400">
                <a:latin typeface="Calibri" pitchFamily="34" charset="0"/>
              </a:rPr>
              <a:t>水调歌头</a:t>
            </a:r>
          </a:p>
          <a:p>
            <a:pPr algn="r"/>
            <a:r>
              <a:rPr lang="zh-CN" altLang="en-US" sz="1400">
                <a:latin typeface="Calibri" pitchFamily="34" charset="0"/>
              </a:rPr>
              <a:t>——苏轼</a:t>
            </a:r>
          </a:p>
          <a:p>
            <a:r>
              <a:rPr lang="zh-CN" altLang="en-US" sz="1400">
                <a:latin typeface="Calibri" pitchFamily="34" charset="0"/>
              </a:rPr>
              <a:t>　  </a:t>
            </a:r>
            <a:r>
              <a:rPr lang="zh-CN" altLang="en-US" sz="1400">
                <a:latin typeface="宋体" charset="-122"/>
              </a:rPr>
              <a:t>丙辰中秋，欢饮达旦，大醉，作此篇，兼怀子由。</a:t>
            </a:r>
            <a:r>
              <a:rPr lang="zh-CN" altLang="en-US" sz="1400">
                <a:latin typeface="Calibri" pitchFamily="34" charset="0"/>
              </a:rPr>
              <a:t>   </a:t>
            </a:r>
          </a:p>
          <a:p>
            <a:endParaRPr lang="zh-CN" altLang="en-US" sz="1400">
              <a:latin typeface="Calibri" pitchFamily="34" charset="0"/>
            </a:endParaRPr>
          </a:p>
          <a:p>
            <a:r>
              <a:rPr lang="zh-CN" altLang="en-US" sz="1400">
                <a:latin typeface="Calibri" pitchFamily="34" charset="0"/>
              </a:rPr>
              <a:t>      明月几时有？把酒问青天。</a:t>
            </a:r>
          </a:p>
          <a:p>
            <a:r>
              <a:rPr lang="zh-CN" altLang="en-US" sz="1400">
                <a:latin typeface="Calibri" pitchFamily="34" charset="0"/>
              </a:rPr>
              <a:t>      不知天上宫阙，今夕是何年？</a:t>
            </a:r>
          </a:p>
          <a:p>
            <a:r>
              <a:rPr lang="zh-CN" altLang="en-US" sz="1400">
                <a:latin typeface="Calibri" pitchFamily="34" charset="0"/>
              </a:rPr>
              <a:t>      我欲乘风归去，又恐琼楼玉宇，高处不胜寒。</a:t>
            </a:r>
          </a:p>
          <a:p>
            <a:r>
              <a:rPr lang="zh-CN" altLang="en-US" sz="1400">
                <a:latin typeface="Calibri" pitchFamily="34" charset="0"/>
              </a:rPr>
              <a:t>      起舞弄清影，何似在人间！</a:t>
            </a:r>
          </a:p>
          <a:p>
            <a:r>
              <a:rPr lang="zh-CN" altLang="en-US" sz="1400">
                <a:latin typeface="Calibri" pitchFamily="34" charset="0"/>
              </a:rPr>
              <a:t>      转朱阁，低绮户，照无眠。</a:t>
            </a:r>
          </a:p>
          <a:p>
            <a:r>
              <a:rPr lang="zh-CN" altLang="en-US" sz="1400">
                <a:latin typeface="Calibri" pitchFamily="34" charset="0"/>
              </a:rPr>
              <a:t>      不应有恨，何事长向别时圆？</a:t>
            </a:r>
          </a:p>
          <a:p>
            <a:r>
              <a:rPr lang="zh-CN" altLang="en-US" sz="1400">
                <a:latin typeface="Calibri" pitchFamily="34" charset="0"/>
              </a:rPr>
              <a:t>      人有悲欢离合，月有阴晴圆缺，此事古难全。</a:t>
            </a:r>
          </a:p>
          <a:p>
            <a:r>
              <a:rPr lang="zh-CN" altLang="en-US" sz="1400">
                <a:latin typeface="Calibri" pitchFamily="34" charset="0"/>
              </a:rPr>
              <a:t>      但愿人长久，千里共蝉娟。</a:t>
            </a:r>
          </a:p>
        </p:txBody>
      </p:sp>
      <p:pic>
        <p:nvPicPr>
          <p:cNvPr id="32771" name="图片 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9913" y="1892300"/>
            <a:ext cx="1816100" cy="317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 Box 3" descr="bg"/>
          <p:cNvSpPr txBox="1">
            <a:spLocks noChangeArrowheads="1"/>
          </p:cNvSpPr>
          <p:nvPr/>
        </p:nvSpPr>
        <p:spPr bwMode="auto">
          <a:xfrm>
            <a:off x="2803525" y="334963"/>
            <a:ext cx="6340475" cy="5934075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永遇乐</a:t>
            </a:r>
          </a:p>
          <a:p>
            <a:pPr algn="ctr">
              <a:spcBef>
                <a:spcPct val="50000"/>
              </a:spcBef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京口北固亭怀古</a:t>
            </a:r>
          </a:p>
          <a:p>
            <a:pPr algn="r">
              <a:spcBef>
                <a:spcPct val="50000"/>
              </a:spcBef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——辛弃疾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    千古江山，英雄无觅、孙仲谋处。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    舞榭歌台，风流总被、雨打风吹去。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  斜阳草树，寻常巷陌，人道寄奴曾住。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    想当年，金戈铁马，气吞万里如虎。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  元嘉草草，封狼居胥，赢得仓皇北顾。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    四十三年，望中犹记，烽火扬州路。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  可堪回首，佛狸祠下，一片神鸦社鼓。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凭谁问，廉颇老矣，尚能饭否？</a:t>
            </a:r>
          </a:p>
        </p:txBody>
      </p:sp>
      <p:pic>
        <p:nvPicPr>
          <p:cNvPr id="34818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66713"/>
            <a:ext cx="2811463" cy="548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矩形 2"/>
          <p:cNvSpPr>
            <a:spLocks noChangeArrowheads="1"/>
          </p:cNvSpPr>
          <p:nvPr/>
        </p:nvSpPr>
        <p:spPr bwMode="auto">
          <a:xfrm>
            <a:off x="952500" y="5902325"/>
            <a:ext cx="8747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Calibri" pitchFamily="34" charset="0"/>
              </a:rPr>
              <a:t>辛弃疾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369888" y="860425"/>
            <a:ext cx="8774112" cy="698500"/>
          </a:xfrm>
          <a:solidFill>
            <a:srgbClr val="FFFF00"/>
          </a:solidFill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zh-CN" altLang="en-US" sz="3200" b="1" smtClean="0">
                <a:solidFill>
                  <a:schemeClr val="tx1"/>
                </a:solidFill>
                <a:ea typeface="楷体" pitchFamily="49" charset="-122"/>
              </a:rPr>
              <a:t>人们热爱柳永、李清照、苏轼、辛弃疾词的原因</a:t>
            </a:r>
          </a:p>
        </p:txBody>
      </p:sp>
      <p:sp>
        <p:nvSpPr>
          <p:cNvPr id="35842" name="Rectangle 3"/>
          <p:cNvSpPr>
            <a:spLocks noGrp="1"/>
          </p:cNvSpPr>
          <p:nvPr>
            <p:ph type="body" idx="4294967295"/>
          </p:nvPr>
        </p:nvSpPr>
        <p:spPr>
          <a:xfrm>
            <a:off x="890588" y="2855913"/>
            <a:ext cx="7543800" cy="760412"/>
          </a:xfrm>
        </p:spPr>
        <p:txBody>
          <a:bodyPr/>
          <a:lstStyle/>
          <a:p>
            <a:r>
              <a:rPr lang="zh-CN" altLang="en-US" sz="3600" b="1" smtClean="0">
                <a:solidFill>
                  <a:srgbClr val="6600FF"/>
                </a:solidFill>
                <a:ea typeface="楷体" pitchFamily="49" charset="-122"/>
              </a:rPr>
              <a:t>作家们的创作满足了人们的精神需求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Text Box 4"/>
          <p:cNvSpPr txBox="1">
            <a:spLocks noChangeArrowheads="1"/>
          </p:cNvSpPr>
          <p:nvPr/>
        </p:nvSpPr>
        <p:spPr bwMode="auto">
          <a:xfrm>
            <a:off x="2274888" y="5707063"/>
            <a:ext cx="48863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>
                <a:latin typeface="Calibri" pitchFamily="34" charset="0"/>
                <a:ea typeface="幼圆"/>
                <a:cs typeface="幼圆"/>
              </a:rPr>
              <a:t>让我们走进《清明上河图》，领略宋代绚丽多彩的社会生活。</a:t>
            </a:r>
          </a:p>
        </p:txBody>
      </p:sp>
      <p:sp>
        <p:nvSpPr>
          <p:cNvPr id="6" name="五边形 5"/>
          <p:cNvSpPr/>
          <p:nvPr/>
        </p:nvSpPr>
        <p:spPr>
          <a:xfrm>
            <a:off x="0" y="812800"/>
            <a:ext cx="1046163" cy="382588"/>
          </a:xfrm>
          <a:prstGeom prst="homePlate">
            <a:avLst/>
          </a:prstGeom>
          <a:solidFill>
            <a:srgbClr val="E5815D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E5815D"/>
              </a:solidFill>
            </a:endParaRPr>
          </a:p>
        </p:txBody>
      </p:sp>
      <p:sp>
        <p:nvSpPr>
          <p:cNvPr id="7" name="文本框 7"/>
          <p:cNvSpPr txBox="1"/>
          <p:nvPr/>
        </p:nvSpPr>
        <p:spPr>
          <a:xfrm>
            <a:off x="25400" y="820738"/>
            <a:ext cx="9048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pc="300" dirty="0">
                <a:latin typeface="+mn-lt"/>
                <a:ea typeface="+mn-ea"/>
              </a:rPr>
              <a:t>导入</a:t>
            </a:r>
          </a:p>
        </p:txBody>
      </p:sp>
      <p:sp>
        <p:nvSpPr>
          <p:cNvPr id="8" name="下弧形箭头 7"/>
          <p:cNvSpPr/>
          <p:nvPr/>
        </p:nvSpPr>
        <p:spPr>
          <a:xfrm rot="19602882">
            <a:off x="7847013" y="5848350"/>
            <a:ext cx="1243012" cy="485775"/>
          </a:xfrm>
          <a:prstGeom prst="curvedUpArrow">
            <a:avLst/>
          </a:prstGeom>
          <a:solidFill>
            <a:srgbClr val="E5815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1037" name="矩形 8"/>
          <p:cNvSpPr>
            <a:spLocks noChangeArrowheads="1"/>
          </p:cNvSpPr>
          <p:nvPr/>
        </p:nvSpPr>
        <p:spPr bwMode="auto">
          <a:xfrm>
            <a:off x="7867650" y="5705475"/>
            <a:ext cx="901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latin typeface="Calibri" pitchFamily="34" charset="0"/>
                <a:hlinkClick r:id="rId3" action="ppaction://hlinksldjump"/>
              </a:rPr>
              <a:t>返回</a:t>
            </a:r>
            <a:endParaRPr lang="zh-CN" altLang="en-US" sz="28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3"/>
          <p:cNvSpPr>
            <a:spLocks noGrp="1"/>
          </p:cNvSpPr>
          <p:nvPr>
            <p:ph type="body" idx="4294967295"/>
          </p:nvPr>
        </p:nvSpPr>
        <p:spPr>
          <a:xfrm>
            <a:off x="452438" y="2735263"/>
            <a:ext cx="8429625" cy="2454275"/>
          </a:xfrm>
          <a:solidFill>
            <a:schemeClr val="bg2"/>
          </a:solidFill>
        </p:spPr>
        <p:txBody>
          <a:bodyPr/>
          <a:lstStyle/>
          <a:p>
            <a:r>
              <a:rPr lang="zh-CN" altLang="en-US" sz="2800" b="1" smtClean="0">
                <a:solidFill>
                  <a:srgbClr val="6600FF"/>
                </a:solidFill>
                <a:latin typeface="楷体" pitchFamily="49" charset="-122"/>
                <a:ea typeface="楷体" pitchFamily="49" charset="-122"/>
              </a:rPr>
              <a:t>元曲  </a:t>
            </a:r>
            <a:r>
              <a:rPr lang="en-US" altLang="zh-CN" sz="2800" b="1" smtClean="0">
                <a:solidFill>
                  <a:srgbClr val="6600FF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800" b="1" smtClean="0">
                <a:solidFill>
                  <a:srgbClr val="6600FF"/>
                </a:solidFill>
                <a:latin typeface="楷体" pitchFamily="49" charset="-122"/>
                <a:ea typeface="楷体" pitchFamily="49" charset="-122"/>
              </a:rPr>
              <a:t>散曲：当时民间歌曲的总称</a:t>
            </a:r>
          </a:p>
          <a:p>
            <a:pPr algn="ctr"/>
            <a:r>
              <a:rPr lang="zh-CN" altLang="en-US" sz="2800" b="1" smtClean="0">
                <a:solidFill>
                  <a:srgbClr val="6600FF"/>
                </a:solidFill>
                <a:latin typeface="楷体" pitchFamily="49" charset="-122"/>
                <a:ea typeface="楷体" pitchFamily="49" charset="-122"/>
              </a:rPr>
              <a:t>       杂剧：融歌曲、动作、道白于一体的综合性戏剧艺术。</a:t>
            </a:r>
          </a:p>
          <a:p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关汉卿</a:t>
            </a:r>
            <a:r>
              <a:rPr lang="zh-CN" altLang="en-US" sz="2800" b="1" smtClean="0">
                <a:solidFill>
                  <a:srgbClr val="6600FF"/>
                </a:solidFill>
                <a:latin typeface="楷体" pitchFamily="49" charset="-122"/>
                <a:ea typeface="楷体" pitchFamily="49" charset="-122"/>
              </a:rPr>
              <a:t>：元杂剧奠基人，作品</a:t>
            </a:r>
            <a:r>
              <a:rPr lang="en-US" altLang="zh-CN" sz="2800" b="1" smtClean="0">
                <a:solidFill>
                  <a:srgbClr val="66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窦娥冤</a:t>
            </a:r>
            <a:r>
              <a:rPr lang="en-US" altLang="zh-CN" sz="2800" b="1" smtClean="0">
                <a:solidFill>
                  <a:srgbClr val="6600FF"/>
                </a:solidFill>
                <a:latin typeface="楷体" pitchFamily="49" charset="-122"/>
                <a:ea typeface="楷体" pitchFamily="49" charset="-122"/>
              </a:rPr>
              <a:t>》</a:t>
            </a:r>
          </a:p>
          <a:p>
            <a:pPr>
              <a:buFont typeface="Calibri" pitchFamily="34" charset="0"/>
              <a:buNone/>
            </a:pPr>
            <a:endParaRPr lang="zh-CN" altLang="en-US" sz="2800" b="1" smtClean="0">
              <a:solidFill>
                <a:srgbClr val="66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6866" name="AutoShape 4"/>
          <p:cNvSpPr>
            <a:spLocks/>
          </p:cNvSpPr>
          <p:nvPr/>
        </p:nvSpPr>
        <p:spPr bwMode="auto">
          <a:xfrm>
            <a:off x="1541463" y="2881313"/>
            <a:ext cx="227012" cy="900112"/>
          </a:xfrm>
          <a:prstGeom prst="leftBrace">
            <a:avLst>
              <a:gd name="adj1" fmla="val 3304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ChangeArrowheads="1"/>
          </p:cNvSpPr>
          <p:nvPr/>
        </p:nvSpPr>
        <p:spPr bwMode="auto">
          <a:xfrm>
            <a:off x="1412875" y="3595688"/>
            <a:ext cx="869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/>
              <a:t>关汉卿</a:t>
            </a:r>
          </a:p>
        </p:txBody>
      </p:sp>
      <p:sp>
        <p:nvSpPr>
          <p:cNvPr id="37890" name="Rectangle 3"/>
          <p:cNvSpPr>
            <a:spLocks noChangeArrowheads="1"/>
          </p:cNvSpPr>
          <p:nvPr/>
        </p:nvSpPr>
        <p:spPr bwMode="auto">
          <a:xfrm>
            <a:off x="5164138" y="3606800"/>
            <a:ext cx="1784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《</a:t>
            </a:r>
            <a:r>
              <a:rPr lang="zh-CN" altLang="en-US"/>
              <a:t>窦娥冤</a:t>
            </a:r>
            <a:r>
              <a:rPr lang="en-US" altLang="zh-CN"/>
              <a:t>》</a:t>
            </a:r>
            <a:r>
              <a:rPr lang="zh-CN" altLang="en-US"/>
              <a:t>插图</a:t>
            </a:r>
          </a:p>
        </p:txBody>
      </p:sp>
      <p:pic>
        <p:nvPicPr>
          <p:cNvPr id="37891" name="Picture 4" descr="未标题-1 拷贝"/>
          <p:cNvPicPr>
            <a:picLocks noChangeAspect="1" noChangeArrowheads="1"/>
          </p:cNvPicPr>
          <p:nvPr/>
        </p:nvPicPr>
        <p:blipFill>
          <a:blip r:embed="rId3">
            <a:lum contrast="24000"/>
          </a:blip>
          <a:srcRect/>
          <a:stretch>
            <a:fillRect/>
          </a:stretch>
        </p:blipFill>
        <p:spPr bwMode="auto">
          <a:xfrm>
            <a:off x="554038" y="187325"/>
            <a:ext cx="2760662" cy="326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5" descr="未标题-2 拷贝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25863" y="261938"/>
            <a:ext cx="4686300" cy="307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3" name="Text Box 6"/>
          <p:cNvSpPr txBox="1">
            <a:spLocks noChangeArrowheads="1"/>
          </p:cNvSpPr>
          <p:nvPr/>
        </p:nvSpPr>
        <p:spPr bwMode="auto">
          <a:xfrm>
            <a:off x="327025" y="4271963"/>
            <a:ext cx="8816975" cy="2014537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楷体" pitchFamily="49" charset="-122"/>
              </a:rPr>
              <a:t>自称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800" b="1">
                <a:ea typeface="楷体" pitchFamily="49" charset="-122"/>
              </a:rPr>
              <a:t>是一个蒸不烂、煮不熟、捶不扁、炒不爆、响当当一粒铜豌豆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”</a:t>
            </a:r>
            <a:endParaRPr lang="zh-CN" altLang="en-US" sz="2800" b="1">
              <a:ea typeface="楷体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ea typeface="楷体" pitchFamily="49" charset="-122"/>
              </a:rPr>
              <a:t>并且至死不改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800" b="1">
                <a:ea typeface="楷体" pitchFamily="49" charset="-122"/>
              </a:rPr>
              <a:t>你便是落了我牙、歪了我嘴、瘸了我腿、折了我手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 b="1">
                <a:ea typeface="楷体" pitchFamily="49" charset="-122"/>
              </a:rPr>
              <a:t>尚兀自不肯休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”</a:t>
            </a:r>
            <a:endParaRPr lang="zh-CN" altLang="en-US" sz="2800" b="1"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0" y="3105150"/>
            <a:ext cx="9144000" cy="647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城市商业的繁荣</a:t>
            </a:r>
            <a:endParaRPr lang="zh-CN" altLang="en-US" sz="3600" spc="300" dirty="0">
              <a:solidFill>
                <a:srgbClr val="5B213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3"/>
          <p:cNvSpPr>
            <a:spLocks noGrp="1"/>
          </p:cNvSpPr>
          <p:nvPr>
            <p:ph type="body" idx="4294967295"/>
          </p:nvPr>
        </p:nvSpPr>
        <p:spPr>
          <a:xfrm>
            <a:off x="301625" y="217488"/>
            <a:ext cx="8405813" cy="3144837"/>
          </a:xfrm>
          <a:solidFill>
            <a:schemeClr val="bg2"/>
          </a:solidFill>
          <a:ln>
            <a:solidFill>
              <a:srgbClr val="0000FF"/>
            </a:solidFill>
          </a:ln>
        </p:spPr>
        <p:txBody>
          <a:bodyPr/>
          <a:lstStyle/>
          <a:p>
            <a:pPr eaLnBrk="1" hangingPunct="1">
              <a:lnSpc>
                <a:spcPct val="70000"/>
              </a:lnSpc>
            </a:pPr>
            <a:r>
              <a:rPr lang="zh-CN" altLang="en-US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北宋  </a:t>
            </a: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东京</a:t>
            </a:r>
            <a:r>
              <a:rPr lang="zh-CN" altLang="en-US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 空间：打破原有区域布局</a:t>
            </a:r>
          </a:p>
          <a:p>
            <a:pPr eaLnBrk="1" hangingPunct="1">
              <a:lnSpc>
                <a:spcPct val="70000"/>
              </a:lnSpc>
            </a:pPr>
            <a:r>
              <a:rPr lang="zh-CN" altLang="en-US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           时间：夜市、晓市</a:t>
            </a:r>
          </a:p>
          <a:p>
            <a:pPr eaLnBrk="1" hangingPunct="1">
              <a:lnSpc>
                <a:spcPct val="70000"/>
              </a:lnSpc>
            </a:pPr>
            <a:r>
              <a:rPr lang="zh-CN" altLang="en-US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大相国寺</a:t>
            </a:r>
            <a:r>
              <a:rPr lang="zh-CN" altLang="en-US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：集宗教、商业、娱乐于一体</a:t>
            </a:r>
          </a:p>
          <a:p>
            <a:pPr eaLnBrk="1" hangingPunct="1">
              <a:lnSpc>
                <a:spcPct val="70000"/>
              </a:lnSpc>
            </a:pPr>
            <a:r>
              <a:rPr lang="en-US" altLang="zh-CN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           </a:t>
            </a:r>
            <a:r>
              <a:rPr lang="zh-CN" altLang="en-US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说明了宋代商品经济的发达</a:t>
            </a:r>
          </a:p>
          <a:p>
            <a:pPr eaLnBrk="1" hangingPunct="1">
              <a:lnSpc>
                <a:spcPct val="70000"/>
              </a:lnSpc>
            </a:pP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纸币</a:t>
            </a:r>
            <a:r>
              <a:rPr lang="zh-CN" altLang="en-US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的问世：</a:t>
            </a: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交子 </a:t>
            </a:r>
          </a:p>
          <a:p>
            <a:pPr algn="ctr" eaLnBrk="1" hangingPunct="1">
              <a:lnSpc>
                <a:spcPct val="70000"/>
              </a:lnSpc>
            </a:pPr>
            <a:r>
              <a:rPr lang="zh-CN" altLang="en-US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是宋代商品经济发展需要的产物</a:t>
            </a:r>
          </a:p>
        </p:txBody>
      </p:sp>
      <p:sp>
        <p:nvSpPr>
          <p:cNvPr id="18434" name="Text Box 4"/>
          <p:cNvSpPr txBox="1">
            <a:spLocks noChangeArrowheads="1"/>
          </p:cNvSpPr>
          <p:nvPr/>
        </p:nvSpPr>
        <p:spPr bwMode="auto">
          <a:xfrm>
            <a:off x="192088" y="3673475"/>
            <a:ext cx="8951912" cy="588963"/>
          </a:xfrm>
          <a:prstGeom prst="rect">
            <a:avLst/>
          </a:prstGeom>
          <a:solidFill>
            <a:srgbClr val="FFFF00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南宋  临安  同类商品集中销售 ：“行”“团”  </a:t>
            </a:r>
          </a:p>
        </p:txBody>
      </p:sp>
      <p:sp>
        <p:nvSpPr>
          <p:cNvPr id="18435" name="Line 4"/>
          <p:cNvSpPr>
            <a:spLocks noChangeShapeType="1"/>
          </p:cNvSpPr>
          <p:nvPr/>
        </p:nvSpPr>
        <p:spPr bwMode="auto">
          <a:xfrm>
            <a:off x="2019300" y="682625"/>
            <a:ext cx="0" cy="5461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36" name="Text Box 5"/>
          <p:cNvSpPr txBox="1">
            <a:spLocks noChangeArrowheads="1"/>
          </p:cNvSpPr>
          <p:nvPr/>
        </p:nvSpPr>
        <p:spPr bwMode="auto">
          <a:xfrm>
            <a:off x="219075" y="4665663"/>
            <a:ext cx="8637588" cy="1798637"/>
          </a:xfrm>
          <a:prstGeom prst="rect">
            <a:avLst/>
          </a:prstGeom>
          <a:solidFill>
            <a:srgbClr val="6666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元  大都  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、集中销售市场多  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、国际性</a:t>
            </a:r>
          </a:p>
          <a:p>
            <a:pPr algn="ctr">
              <a:spcBef>
                <a:spcPct val="50000"/>
              </a:spcBef>
            </a:pP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1275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年，意大利旅行家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马可波罗，来华。著有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马可波罗游记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》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/>
          </p:cNvSpPr>
          <p:nvPr>
            <p:ph type="title" idx="4294967295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smtClean="0"/>
          </a:p>
        </p:txBody>
      </p:sp>
      <p:sp>
        <p:nvSpPr>
          <p:cNvPr id="19458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9459" name="Picture 4" descr="QQ图片20170306154458"/>
          <p:cNvPicPr>
            <a:picLocks noChangeAspect="1" noChangeArrowheads="1"/>
          </p:cNvPicPr>
          <p:nvPr/>
        </p:nvPicPr>
        <p:blipFill>
          <a:blip r:embed="rId2"/>
          <a:srcRect t="17191" b="30722"/>
          <a:stretch>
            <a:fillRect/>
          </a:stretch>
        </p:blipFill>
        <p:spPr bwMode="auto">
          <a:xfrm>
            <a:off x="0" y="239713"/>
            <a:ext cx="9144000" cy="661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/>
          </p:cNvSpPr>
          <p:nvPr>
            <p:ph type="title" idx="4294967295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smtClean="0"/>
          </a:p>
        </p:txBody>
      </p:sp>
      <p:sp>
        <p:nvSpPr>
          <p:cNvPr id="204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0483" name="Picture 4" descr="QQ图片20170306154429"/>
          <p:cNvPicPr>
            <a:picLocks noChangeAspect="1" noChangeArrowheads="1"/>
          </p:cNvPicPr>
          <p:nvPr/>
        </p:nvPicPr>
        <p:blipFill>
          <a:blip r:embed="rId2"/>
          <a:srcRect t="35233" b="25485"/>
          <a:stretch>
            <a:fillRect/>
          </a:stretch>
        </p:blipFill>
        <p:spPr bwMode="auto">
          <a:xfrm>
            <a:off x="0" y="692150"/>
            <a:ext cx="9144000" cy="503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32" name="Object 12"/>
          <p:cNvGraphicFramePr>
            <a:graphicFrameLocks noChangeAspect="1"/>
          </p:cNvGraphicFramePr>
          <p:nvPr/>
        </p:nvGraphicFramePr>
        <p:xfrm>
          <a:off x="0" y="0"/>
          <a:ext cx="4716463" cy="4148138"/>
        </p:xfrm>
        <a:graphic>
          <a:graphicData uri="http://schemas.openxmlformats.org/presentationml/2006/ole">
            <p:oleObj spid="_x0000_s5132" name="Image" r:id="rId3" imgW="8279365" imgH="6171429" progId="">
              <p:embed/>
            </p:oleObj>
          </a:graphicData>
        </a:graphic>
      </p:graphicFrame>
      <p:sp>
        <p:nvSpPr>
          <p:cNvPr id="5133" name="Text Box 3"/>
          <p:cNvSpPr txBox="1">
            <a:spLocks noChangeArrowheads="1"/>
          </p:cNvSpPr>
          <p:nvPr/>
        </p:nvSpPr>
        <p:spPr bwMode="auto">
          <a:xfrm>
            <a:off x="735013" y="4229100"/>
            <a:ext cx="3124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  <a:latin typeface="Calibri" pitchFamily="34" charset="0"/>
                <a:ea typeface="黑体" pitchFamily="49" charset="-122"/>
              </a:rPr>
              <a:t>酒肆（《清明上河图》局部）</a:t>
            </a:r>
          </a:p>
        </p:txBody>
      </p:sp>
      <p:sp>
        <p:nvSpPr>
          <p:cNvPr id="5134" name="Text Box 4"/>
          <p:cNvSpPr txBox="1">
            <a:spLocks noChangeArrowheads="1"/>
          </p:cNvSpPr>
          <p:nvPr/>
        </p:nvSpPr>
        <p:spPr bwMode="auto">
          <a:xfrm>
            <a:off x="0" y="4702175"/>
            <a:ext cx="48799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>
                <a:latin typeface="Calibri" pitchFamily="34" charset="0"/>
                <a:ea typeface="幼圆"/>
                <a:cs typeface="幼圆"/>
              </a:rPr>
              <a:t>北宋汴京酒肆很多，高级酒楼称“正店”，小些的叫“分茶”。</a:t>
            </a:r>
          </a:p>
        </p:txBody>
      </p:sp>
      <p:pic>
        <p:nvPicPr>
          <p:cNvPr id="5135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2988" y="0"/>
            <a:ext cx="4291012" cy="414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6" name="Rectangle 2"/>
          <p:cNvSpPr>
            <a:spLocks noChangeArrowheads="1"/>
          </p:cNvSpPr>
          <p:nvPr/>
        </p:nvSpPr>
        <p:spPr bwMode="auto">
          <a:xfrm>
            <a:off x="5629275" y="4252913"/>
            <a:ext cx="24939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住宅园林 南宋</a:t>
            </a:r>
            <a:r>
              <a:rPr lang="zh-CN" altLang="en-US">
                <a:solidFill>
                  <a:srgbClr val="FF0000"/>
                </a:solidFill>
                <a:ea typeface="黑体" pitchFamily="49" charset="-122"/>
              </a:rPr>
              <a:t>·</a:t>
            </a:r>
            <a:r>
              <a:rPr lang="zh-CN" altLang="en-US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刘松年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84775" y="334963"/>
            <a:ext cx="3425825" cy="458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TextBox 4"/>
          <p:cNvSpPr txBox="1">
            <a:spLocks noChangeArrowheads="1"/>
          </p:cNvSpPr>
          <p:nvPr/>
        </p:nvSpPr>
        <p:spPr bwMode="auto">
          <a:xfrm>
            <a:off x="5932488" y="5197475"/>
            <a:ext cx="21574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Calibri" pitchFamily="34" charset="0"/>
              </a:rPr>
              <a:t>纸币</a:t>
            </a:r>
            <a:r>
              <a:rPr lang="en-US" altLang="zh-CN" sz="2000" b="1">
                <a:solidFill>
                  <a:srgbClr val="FF0000"/>
                </a:solidFill>
                <a:latin typeface="Calibri" pitchFamily="34" charset="0"/>
              </a:rPr>
              <a:t>——</a:t>
            </a:r>
            <a:r>
              <a:rPr lang="zh-CN" altLang="en-US" sz="2000" b="1">
                <a:solidFill>
                  <a:srgbClr val="FF0000"/>
                </a:solidFill>
                <a:latin typeface="Calibri" pitchFamily="34" charset="0"/>
              </a:rPr>
              <a:t>交子</a:t>
            </a:r>
          </a:p>
        </p:txBody>
      </p:sp>
      <p:pic>
        <p:nvPicPr>
          <p:cNvPr id="23555" name="Picture 3" descr="《清明上河图》乘驴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7825" y="341313"/>
            <a:ext cx="4414838" cy="452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Rectangle 2"/>
          <p:cNvSpPr>
            <a:spLocks noChangeArrowheads="1"/>
          </p:cNvSpPr>
          <p:nvPr/>
        </p:nvSpPr>
        <p:spPr bwMode="auto">
          <a:xfrm>
            <a:off x="1106488" y="5230813"/>
            <a:ext cx="3048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ea typeface="黑体" pitchFamily="49" charset="-122"/>
              </a:rPr>
              <a:t>乘驴（《清明上河图》局部）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本框 5"/>
          <p:cNvSpPr txBox="1">
            <a:spLocks noChangeArrowheads="1"/>
          </p:cNvSpPr>
          <p:nvPr/>
        </p:nvSpPr>
        <p:spPr bwMode="auto">
          <a:xfrm>
            <a:off x="0" y="3105150"/>
            <a:ext cx="9144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600">
                <a:solidFill>
                  <a:srgbClr val="5B2136"/>
                </a:solidFill>
                <a:latin typeface="黑体" pitchFamily="49" charset="-122"/>
                <a:ea typeface="黑体" pitchFamily="49" charset="-122"/>
              </a:rPr>
              <a:t>都市的生活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回顾">
  <a:themeElements>
    <a:clrScheme name="自定义 2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5C0C2E"/>
      </a:hlink>
      <a:folHlink>
        <a:srgbClr val="5C0C2E"/>
      </a:folHlink>
    </a:clrScheme>
    <a:fontScheme name="回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636</TotalTime>
  <Words>1320</Words>
  <Application>Microsoft Office PowerPoint</Application>
  <PresentationFormat>全屏显示(4:3)</PresentationFormat>
  <Paragraphs>101</Paragraphs>
  <Slides>21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演示文稿设计模板</vt:lpstr>
      </vt:variant>
      <vt:variant>
        <vt:i4>12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41" baseType="lpstr">
      <vt:lpstr>Arial</vt:lpstr>
      <vt:lpstr>宋体</vt:lpstr>
      <vt:lpstr>Calibri Light</vt:lpstr>
      <vt:lpstr>Calibri</vt:lpstr>
      <vt:lpstr>黑体</vt:lpstr>
      <vt:lpstr>幼圆</vt:lpstr>
      <vt:lpstr>楷体</vt:lpstr>
      <vt:lpstr>回顾</vt:lpstr>
      <vt:lpstr>回顾</vt:lpstr>
      <vt:lpstr>回顾</vt:lpstr>
      <vt:lpstr>回顾</vt:lpstr>
      <vt:lpstr>回顾</vt:lpstr>
      <vt:lpstr>回顾</vt:lpstr>
      <vt:lpstr>回顾</vt:lpstr>
      <vt:lpstr>回顾</vt:lpstr>
      <vt:lpstr>回顾</vt:lpstr>
      <vt:lpstr>回顾</vt:lpstr>
      <vt:lpstr>回顾</vt:lpstr>
      <vt:lpstr>回顾</vt:lpstr>
      <vt:lpstr>Image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宋元时期都市生活丰富多彩的具体表现</vt:lpstr>
      <vt:lpstr>幻灯片 13</vt:lpstr>
      <vt:lpstr>幻灯片 14</vt:lpstr>
      <vt:lpstr>幻灯片 15</vt:lpstr>
      <vt:lpstr>幻灯片 16</vt:lpstr>
      <vt:lpstr>幻灯片 17</vt:lpstr>
      <vt:lpstr>幻灯片 18</vt:lpstr>
      <vt:lpstr>人们热爱柳永、李清照、苏轼、辛弃疾词的原因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subject>历史备课大师【全免费】</dc:subject>
  <dc:creator>历史备课大师【全免费】</dc:creator>
  <cp:keywords>历史备课大师【全免费】</cp:keywords>
  <dc:description>历史备课大师【全免费】</dc:description>
  <cp:lastModifiedBy>微软用户</cp:lastModifiedBy>
  <cp:revision>历史备课大师【全免费】</cp:revision>
  <dcterms:created xsi:type="dcterms:W3CDTF">2016-07-25T08:20:19Z</dcterms:created>
  <dcterms:modified xsi:type="dcterms:W3CDTF">2017-03-06T08:02:34Z</dcterms:modified>
</cp:coreProperties>
</file>