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75"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528" y="120"/>
      </p:cViewPr>
      <p:guideLst>
        <p:guide orient="horz" pos="2160"/>
        <p:guide pos="2880"/>
      </p:guideLst>
    </p:cSldViewPr>
  </p:slideViewPr>
  <p:notesTextViewPr>
    <p:cViewPr>
      <p:scale>
        <a:sx n="100" d="100"/>
        <a:sy n="100" d="100"/>
      </p:scale>
      <p:origin x="0" y="0"/>
    </p:cViewPr>
  </p:notesTextViewPr>
  <p:notesViewPr>
    <p:cSldViewPr>
      <p:cViewPr varScale="1">
        <p:scale>
          <a:sx n="53" d="100"/>
          <a:sy n="53" d="100"/>
        </p:scale>
        <p:origin x="-295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B9FDC6-E014-4676-8BFF-7D2102282656}" type="datetimeFigureOut">
              <a:rPr lang="zh-CN" altLang="en-US" smtClean="0"/>
              <a:t>2017/4/9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8934A6-13B4-49CA-AD87-4BF683F5120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18934A6-13B4-49CA-AD87-4BF683F51205}"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jpeg"/></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标题 1"/>
          <p:cNvSpPr>
            <a:spLocks noGrp="1"/>
          </p:cNvSpPr>
          <p:nvPr>
            <p:ph type="title" hasCustomPrompt="1"/>
          </p:nvPr>
        </p:nvSpPr>
        <p:spPr>
          <a:xfrm>
            <a:off x="0" y="0"/>
            <a:ext cx="9144000" cy="404664"/>
          </a:xfrm>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sp>
        <p:nvSpPr>
          <p:cNvPr id="8" name="文本占位符 2"/>
          <p:cNvSpPr>
            <a:spLocks noGrp="1"/>
          </p:cNvSpPr>
          <p:nvPr>
            <p:ph idx="10"/>
          </p:nvPr>
        </p:nvSpPr>
        <p:spPr>
          <a:xfrm>
            <a:off x="457200" y="764704"/>
            <a:ext cx="8147248" cy="1584176"/>
          </a:xfrm>
          <a:prstGeom prst="rect">
            <a:avLst/>
          </a:prstGeom>
        </p:spPr>
        <p:txBody>
          <a:bodyPr vert="horz" lIns="91440" tIns="45720" rIns="91440" bIns="45720" rtlCol="0">
            <a:normAutofit/>
          </a:bodyPr>
          <a:lstStyle>
            <a:lvl1pPr>
              <a:defRPr sz="4000" b="1"/>
            </a:lvl1pPr>
          </a:lstStyle>
          <a:p>
            <a:pPr lvl="0"/>
            <a:endParaRPr lang="en-US" altLang="zh-CN" dirty="0"/>
          </a:p>
          <a:p>
            <a:pPr lvl="0"/>
            <a:r>
              <a:rPr lang="zh-CN" altLang="en-US" dirty="0"/>
              <a:t>第七单元  明清时期（至鸦片战争前）</a:t>
            </a:r>
            <a:endParaRPr lang="en-US" altLang="zh-CN" dirty="0"/>
          </a:p>
        </p:txBody>
      </p:sp>
      <p:sp>
        <p:nvSpPr>
          <p:cNvPr id="9" name="矩形 8"/>
          <p:cNvSpPr/>
          <p:nvPr userDrawn="1"/>
        </p:nvSpPr>
        <p:spPr>
          <a:xfrm>
            <a:off x="467544" y="2708920"/>
            <a:ext cx="8136904" cy="830997"/>
          </a:xfrm>
          <a:prstGeom prst="rect">
            <a:avLst/>
          </a:prstGeom>
        </p:spPr>
        <p:txBody>
          <a:bodyPr wrap="square">
            <a:spAutoFit/>
          </a:bodyPr>
          <a:lstStyle/>
          <a:p>
            <a:pPr lvl="0" algn="ctr"/>
            <a:r>
              <a:rPr lang="zh-CN" altLang="en-US" sz="4800" dirty="0">
                <a:solidFill>
                  <a:srgbClr val="FF0000"/>
                </a:solidFill>
                <a:effectLst>
                  <a:glow rad="63500">
                    <a:schemeClr val="accent2">
                      <a:satMod val="175000"/>
                      <a:alpha val="40000"/>
                    </a:schemeClr>
                  </a:glow>
                </a:effectLst>
                <a:latin typeface="黑体" pitchFamily="49" charset="-122"/>
                <a:ea typeface="黑体" pitchFamily="49" charset="-122"/>
              </a:rPr>
              <a:t>第</a:t>
            </a:r>
            <a:r>
              <a:rPr lang="en-US" altLang="zh-CN" sz="4800" dirty="0">
                <a:solidFill>
                  <a:srgbClr val="FF0000"/>
                </a:solidFill>
                <a:effectLst>
                  <a:glow rad="63500">
                    <a:schemeClr val="accent2">
                      <a:satMod val="175000"/>
                      <a:alpha val="40000"/>
                    </a:schemeClr>
                  </a:glow>
                </a:effectLst>
                <a:latin typeface="黑体" pitchFamily="49" charset="-122"/>
                <a:ea typeface="黑体" pitchFamily="49" charset="-122"/>
              </a:rPr>
              <a:t>14</a:t>
            </a:r>
            <a:r>
              <a:rPr lang="zh-CN" altLang="en-US" sz="4800" dirty="0">
                <a:solidFill>
                  <a:srgbClr val="FF0000"/>
                </a:solidFill>
                <a:effectLst>
                  <a:glow rad="63500">
                    <a:schemeClr val="accent2">
                      <a:satMod val="175000"/>
                      <a:alpha val="40000"/>
                    </a:schemeClr>
                  </a:glow>
                </a:effectLst>
                <a:latin typeface="黑体" pitchFamily="49" charset="-122"/>
                <a:ea typeface="黑体" pitchFamily="49" charset="-122"/>
              </a:rPr>
              <a:t>课   明朝的对外关系</a:t>
            </a:r>
            <a:endParaRPr lang="en-US" altLang="zh-CN" sz="4800" dirty="0">
              <a:solidFill>
                <a:srgbClr val="FF0000"/>
              </a:solidFill>
              <a:effectLst>
                <a:glow rad="63500">
                  <a:schemeClr val="accent2">
                    <a:satMod val="175000"/>
                    <a:alpha val="40000"/>
                  </a:schemeClr>
                </a:glow>
              </a:effectLst>
              <a:latin typeface="黑体" pitchFamily="49" charset="-122"/>
              <a:ea typeface="黑体" pitchFamily="49" charset="-122"/>
            </a:endParaRPr>
          </a:p>
        </p:txBody>
      </p:sp>
      <p:sp>
        <p:nvSpPr>
          <p:cNvPr id="10" name="矩形 9"/>
          <p:cNvSpPr/>
          <p:nvPr userDrawn="1"/>
        </p:nvSpPr>
        <p:spPr>
          <a:xfrm>
            <a:off x="2771800" y="5157192"/>
            <a:ext cx="5032147" cy="523220"/>
          </a:xfrm>
          <a:prstGeom prst="rect">
            <a:avLst/>
          </a:prstGeom>
        </p:spPr>
        <p:txBody>
          <a:bodyPr wrap="none">
            <a:spAutoFit/>
          </a:bodyPr>
          <a:lstStyle/>
          <a:p>
            <a:pPr lvl="0"/>
            <a:r>
              <a:rPr lang="zh-CN" altLang="en-US" sz="2800" dirty="0">
                <a:solidFill>
                  <a:srgbClr val="C00000"/>
                </a:solidFill>
                <a:latin typeface="楷体" pitchFamily="49" charset="-122"/>
                <a:ea typeface="楷体" pitchFamily="49" charset="-122"/>
              </a:rPr>
              <a:t>重庆市忠县三汇中学   罗治明</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pic>
        <p:nvPicPr>
          <p:cNvPr id="3074" name="Picture 2"/>
          <p:cNvPicPr>
            <a:picLocks noChangeAspect="1" noChangeArrowheads="1"/>
          </p:cNvPicPr>
          <p:nvPr userDrawn="1"/>
        </p:nvPicPr>
        <p:blipFill>
          <a:blip r:embed="rId2" cstate="print"/>
          <a:srcRect/>
          <a:stretch>
            <a:fillRect/>
          </a:stretch>
        </p:blipFill>
        <p:spPr bwMode="auto">
          <a:xfrm>
            <a:off x="323528" y="692696"/>
            <a:ext cx="8643766" cy="5688632"/>
          </a:xfrm>
          <a:prstGeom prst="rect">
            <a:avLst/>
          </a:prstGeom>
          <a:noFill/>
          <a:ln w="9525">
            <a:noFill/>
            <a:miter lim="800000"/>
            <a:headEnd/>
            <a:tailEnd/>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sp>
        <p:nvSpPr>
          <p:cNvPr id="3" name="TextBox 2"/>
          <p:cNvSpPr txBox="1"/>
          <p:nvPr userDrawn="1"/>
        </p:nvSpPr>
        <p:spPr>
          <a:xfrm>
            <a:off x="467544" y="764704"/>
            <a:ext cx="2880320"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800" b="1" dirty="0">
                <a:solidFill>
                  <a:srgbClr val="FFC000"/>
                </a:solidFill>
                <a:latin typeface="黑体" pitchFamily="49" charset="-122"/>
                <a:ea typeface="黑体" pitchFamily="49" charset="-122"/>
              </a:rPr>
              <a:t>二、戚继光抗倭</a:t>
            </a:r>
          </a:p>
        </p:txBody>
      </p:sp>
      <p:pic>
        <p:nvPicPr>
          <p:cNvPr id="4" name="Picture 7"/>
          <p:cNvPicPr>
            <a:picLocks noChangeAspect="1" noChangeArrowheads="1"/>
          </p:cNvPicPr>
          <p:nvPr userDrawn="1"/>
        </p:nvPicPr>
        <p:blipFill>
          <a:blip r:embed="rId2" cstate="print">
            <a:lum bright="-12000" contrast="30000"/>
          </a:blip>
          <a:srcRect/>
          <a:stretch>
            <a:fillRect/>
          </a:stretch>
        </p:blipFill>
        <p:spPr bwMode="auto">
          <a:xfrm>
            <a:off x="323528" y="1412776"/>
            <a:ext cx="3240360" cy="4104456"/>
          </a:xfrm>
          <a:prstGeom prst="rect">
            <a:avLst/>
          </a:prstGeom>
          <a:noFill/>
          <a:ln w="9525">
            <a:noFill/>
            <a:miter lim="800000"/>
            <a:headEnd/>
            <a:tailEnd/>
          </a:ln>
          <a:effectLst/>
        </p:spPr>
      </p:pic>
      <p:sp>
        <p:nvSpPr>
          <p:cNvPr id="5" name="TextBox 4"/>
          <p:cNvSpPr txBox="1"/>
          <p:nvPr userDrawn="1"/>
        </p:nvSpPr>
        <p:spPr>
          <a:xfrm>
            <a:off x="3851920" y="1340768"/>
            <a:ext cx="2664296" cy="523220"/>
          </a:xfrm>
          <a:prstGeom prst="rect">
            <a:avLst/>
          </a:prstGeom>
          <a:noFill/>
        </p:spPr>
        <p:txBody>
          <a:bodyPr wrap="square" rtlCol="0">
            <a:spAutoFit/>
          </a:bodyPr>
          <a:lstStyle/>
          <a:p>
            <a:r>
              <a:rPr lang="en-US" altLang="zh-CN" sz="2800" dirty="0"/>
              <a:t>1</a:t>
            </a:r>
            <a:r>
              <a:rPr lang="zh-CN" altLang="en-US" sz="2800" dirty="0"/>
              <a:t>、什么是倭寇？</a:t>
            </a:r>
            <a:endParaRPr lang="zh-CN" altLang="en-US" sz="3200" b="1" dirty="0">
              <a:solidFill>
                <a:srgbClr val="FF0000"/>
              </a:solidFill>
              <a:latin typeface="楷体" pitchFamily="49" charset="-122"/>
              <a:ea typeface="楷体" pitchFamily="49" charset="-122"/>
            </a:endParaRPr>
          </a:p>
        </p:txBody>
      </p:sp>
      <p:sp>
        <p:nvSpPr>
          <p:cNvPr id="11" name="矩形 10"/>
          <p:cNvSpPr/>
          <p:nvPr userDrawn="1"/>
        </p:nvSpPr>
        <p:spPr>
          <a:xfrm>
            <a:off x="6660232" y="1340768"/>
            <a:ext cx="1832553" cy="584775"/>
          </a:xfrm>
          <a:prstGeom prst="rect">
            <a:avLst/>
          </a:prstGeom>
        </p:spPr>
        <p:txBody>
          <a:bodyPr wrap="none">
            <a:spAutoFit/>
          </a:bodyPr>
          <a:lstStyle/>
          <a:p>
            <a:r>
              <a:rPr lang="zh-CN" altLang="en-US" sz="3200" b="1" dirty="0">
                <a:solidFill>
                  <a:srgbClr val="FF0000"/>
                </a:solidFill>
                <a:latin typeface="楷体" pitchFamily="49" charset="-122"/>
                <a:ea typeface="楷体" pitchFamily="49" charset="-122"/>
              </a:rPr>
              <a:t>日本海盗</a:t>
            </a:r>
            <a:endParaRPr lang="zh-CN" altLang="en-US" sz="3200" dirty="0"/>
          </a:p>
        </p:txBody>
      </p:sp>
      <p:sp>
        <p:nvSpPr>
          <p:cNvPr id="12" name="TextBox 11"/>
          <p:cNvSpPr txBox="1"/>
          <p:nvPr userDrawn="1"/>
        </p:nvSpPr>
        <p:spPr>
          <a:xfrm>
            <a:off x="3851920" y="1988840"/>
            <a:ext cx="3024336" cy="523220"/>
          </a:xfrm>
          <a:prstGeom prst="rect">
            <a:avLst/>
          </a:prstGeom>
          <a:noFill/>
        </p:spPr>
        <p:txBody>
          <a:bodyPr wrap="square" rtlCol="0">
            <a:spAutoFit/>
          </a:bodyPr>
          <a:lstStyle/>
          <a:p>
            <a:r>
              <a:rPr lang="en-US" altLang="zh-CN" sz="2800" dirty="0"/>
              <a:t>2</a:t>
            </a:r>
            <a:r>
              <a:rPr lang="zh-CN" altLang="en-US" sz="2800" dirty="0"/>
              <a:t>、为什么抗倭？</a:t>
            </a:r>
            <a:endParaRPr lang="zh-CN" altLang="en-US" sz="3200" b="1" dirty="0">
              <a:solidFill>
                <a:srgbClr val="FF0000"/>
              </a:solidFill>
              <a:latin typeface="楷体" pitchFamily="49" charset="-122"/>
              <a:ea typeface="楷体" pitchFamily="49" charset="-122"/>
            </a:endParaRPr>
          </a:p>
        </p:txBody>
      </p:sp>
      <p:sp>
        <p:nvSpPr>
          <p:cNvPr id="13" name="矩形 12"/>
          <p:cNvSpPr/>
          <p:nvPr userDrawn="1"/>
        </p:nvSpPr>
        <p:spPr>
          <a:xfrm>
            <a:off x="1475656" y="5013176"/>
            <a:ext cx="958917" cy="400110"/>
          </a:xfrm>
          <a:prstGeom prst="rect">
            <a:avLst/>
          </a:prstGeom>
        </p:spPr>
        <p:txBody>
          <a:bodyPr wrap="none">
            <a:spAutoFit/>
          </a:bodyPr>
          <a:lstStyle/>
          <a:p>
            <a:r>
              <a:rPr lang="zh-CN" altLang="en-US" sz="2000" b="1" dirty="0">
                <a:solidFill>
                  <a:schemeClr val="tx1"/>
                </a:solidFill>
                <a:latin typeface="黑体" pitchFamily="49" charset="-122"/>
                <a:ea typeface="黑体" pitchFamily="49" charset="-122"/>
              </a:rPr>
              <a:t>戚继光</a:t>
            </a:r>
            <a:endParaRPr lang="zh-CN" altLang="en-US" sz="2000" dirty="0">
              <a:solidFill>
                <a:schemeClr val="tx1"/>
              </a:solidFill>
            </a:endParaRPr>
          </a:p>
        </p:txBody>
      </p:sp>
      <p:sp>
        <p:nvSpPr>
          <p:cNvPr id="14" name="矩形 13"/>
          <p:cNvSpPr/>
          <p:nvPr userDrawn="1"/>
        </p:nvSpPr>
        <p:spPr>
          <a:xfrm>
            <a:off x="3851920" y="2492896"/>
            <a:ext cx="4536504" cy="2677656"/>
          </a:xfrm>
          <a:prstGeom prst="rect">
            <a:avLst/>
          </a:prstGeom>
        </p:spPr>
        <p:txBody>
          <a:bodyPr wrap="square">
            <a:spAutoFit/>
          </a:bodyPr>
          <a:lstStyle/>
          <a:p>
            <a:r>
              <a:rPr lang="zh-CN" altLang="en-US" sz="2800" b="1" dirty="0">
                <a:solidFill>
                  <a:srgbClr val="FF0000"/>
                </a:solidFill>
                <a:latin typeface="楷体" pitchFamily="49" charset="-122"/>
                <a:ea typeface="楷体" pitchFamily="49" charset="-122"/>
              </a:rPr>
              <a:t>    由于明中期朝廷腐败、边防松弛，加之政府推行极其严厉的海禁政策，致使倭患严重，东南沿海的社会生产遭到破坏，人民的生命财产受到严重威胁。</a:t>
            </a:r>
          </a:p>
        </p:txBody>
      </p:sp>
      <p:sp>
        <p:nvSpPr>
          <p:cNvPr id="15" name="Text Box 3"/>
          <p:cNvSpPr txBox="1">
            <a:spLocks noChangeArrowheads="1"/>
          </p:cNvSpPr>
          <p:nvPr userDrawn="1"/>
        </p:nvSpPr>
        <p:spPr bwMode="auto">
          <a:xfrm>
            <a:off x="323528" y="5445224"/>
            <a:ext cx="3240360" cy="1323439"/>
          </a:xfrm>
          <a:prstGeom prst="rect">
            <a:avLst/>
          </a:prstGeom>
          <a:noFill/>
          <a:ln w="9525">
            <a:noFill/>
            <a:miter lim="800000"/>
            <a:headEnd/>
            <a:tailEnd/>
          </a:ln>
        </p:spPr>
        <p:txBody>
          <a:bodyPr vert="horz" wrap="square">
            <a:spAutoFit/>
          </a:bodyPr>
          <a:lstStyle/>
          <a:p>
            <a:pPr algn="ctr"/>
            <a:r>
              <a:rPr lang="zh-CN" altLang="en-US" sz="2800" dirty="0">
                <a:latin typeface="仿宋" pitchFamily="49" charset="-122"/>
                <a:ea typeface="仿宋" pitchFamily="49" charset="-122"/>
              </a:rPr>
              <a:t>封侯非我意，</a:t>
            </a:r>
          </a:p>
          <a:p>
            <a:pPr algn="ctr"/>
            <a:r>
              <a:rPr lang="zh-CN" altLang="en-US" sz="2800" dirty="0">
                <a:latin typeface="仿宋" pitchFamily="49" charset="-122"/>
                <a:ea typeface="仿宋" pitchFamily="49" charset="-122"/>
              </a:rPr>
              <a:t>但愿海波平。</a:t>
            </a:r>
          </a:p>
          <a:p>
            <a:pPr algn="ctr"/>
            <a:r>
              <a:rPr lang="zh-CN" altLang="en-US" sz="2400" dirty="0">
                <a:latin typeface="仿宋" pitchFamily="49" charset="-122"/>
                <a:ea typeface="仿宋" pitchFamily="49" charset="-122"/>
              </a:rPr>
              <a:t>           </a:t>
            </a:r>
          </a:p>
        </p:txBody>
      </p:sp>
      <p:sp>
        <p:nvSpPr>
          <p:cNvPr id="16" name="TextBox 15"/>
          <p:cNvSpPr txBox="1"/>
          <p:nvPr userDrawn="1"/>
        </p:nvSpPr>
        <p:spPr>
          <a:xfrm>
            <a:off x="3779912" y="5288340"/>
            <a:ext cx="5040560" cy="1200329"/>
          </a:xfrm>
          <a:prstGeom prst="rect">
            <a:avLst/>
          </a:prstGeom>
          <a:noFill/>
        </p:spPr>
        <p:txBody>
          <a:bodyPr wrap="square" rtlCol="0">
            <a:spAutoFit/>
          </a:bodyPr>
          <a:lstStyle/>
          <a:p>
            <a:r>
              <a:rPr lang="en-US" altLang="zh-CN" sz="2400" b="1" dirty="0">
                <a:solidFill>
                  <a:srgbClr val="002060"/>
                </a:solidFill>
              </a:rPr>
              <a:t>3</a:t>
            </a:r>
            <a:r>
              <a:rPr lang="zh-CN" altLang="en-US" sz="2400" b="1" dirty="0">
                <a:solidFill>
                  <a:srgbClr val="002060"/>
                </a:solidFill>
              </a:rPr>
              <a:t>、明朝中期，倭寇与中国巨商和海盗相勾结，既是倭患严重的重要原因，也是当时倭患的重要特点。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heckerboard(across)">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diamond(in)">
                                      <p:cBhvr>
                                        <p:cTn id="35" dur="20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ox(in)">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p:bldP spid="14" grpId="0"/>
      <p:bldP spid="15" grpId="0"/>
      <p:bldP spid="16"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pic>
        <p:nvPicPr>
          <p:cNvPr id="3" name="Picture 4" descr="q"/>
          <p:cNvPicPr>
            <a:picLocks noChangeAspect="1" noChangeArrowheads="1"/>
          </p:cNvPicPr>
          <p:nvPr userDrawn="1"/>
        </p:nvPicPr>
        <p:blipFill>
          <a:blip r:embed="rId2" cstate="print"/>
          <a:srcRect/>
          <a:stretch>
            <a:fillRect/>
          </a:stretch>
        </p:blipFill>
        <p:spPr bwMode="auto">
          <a:xfrm>
            <a:off x="251520" y="548680"/>
            <a:ext cx="8496944" cy="5949379"/>
          </a:xfrm>
          <a:prstGeom prst="rect">
            <a:avLst/>
          </a:prstGeom>
          <a:noFill/>
          <a:ln w="9525">
            <a:noFill/>
            <a:miter lim="800000"/>
            <a:headEnd/>
            <a:tailEnd/>
          </a:ln>
        </p:spPr>
      </p:pic>
      <p:sp>
        <p:nvSpPr>
          <p:cNvPr id="4" name="AutoShape 16"/>
          <p:cNvSpPr>
            <a:spLocks noChangeArrowheads="1"/>
          </p:cNvSpPr>
          <p:nvPr userDrawn="1"/>
        </p:nvSpPr>
        <p:spPr bwMode="auto">
          <a:xfrm>
            <a:off x="4355976" y="2204864"/>
            <a:ext cx="3673475" cy="757237"/>
          </a:xfrm>
          <a:prstGeom prst="wedgeRectCallout">
            <a:avLst>
              <a:gd name="adj1" fmla="val -43208"/>
              <a:gd name="adj2" fmla="val 115296"/>
            </a:avLst>
          </a:prstGeom>
          <a:solidFill>
            <a:schemeClr val="bg1"/>
          </a:solidFill>
          <a:ln w="25400" cmpd="sng">
            <a:solidFill>
              <a:srgbClr val="008000"/>
            </a:solidFill>
            <a:miter lim="800000"/>
            <a:headEnd/>
            <a:tailEnd/>
          </a:ln>
        </p:spPr>
        <p:txBody>
          <a:bodyPr lIns="72000" tIns="0" rIns="72000" bIns="0" anchor="ctr" anchorCtr="1">
            <a:spAutoFit/>
          </a:bodyPr>
          <a:lstStyle/>
          <a:p>
            <a:r>
              <a:rPr lang="en-US" sz="2400" b="1" dirty="0">
                <a:solidFill>
                  <a:srgbClr val="663300"/>
                </a:solidFill>
                <a:latin typeface="华文琥珀" pitchFamily="2" charset="-122"/>
                <a:ea typeface="华文琥珀" pitchFamily="2" charset="-122"/>
              </a:rPr>
              <a:t>1561</a:t>
            </a:r>
            <a:r>
              <a:rPr lang="zh-CN" altLang="en-US" sz="2400" b="1" dirty="0">
                <a:solidFill>
                  <a:srgbClr val="663300"/>
                </a:solidFill>
                <a:latin typeface="华文琥珀" pitchFamily="2" charset="-122"/>
                <a:ea typeface="华文琥珀" pitchFamily="2" charset="-122"/>
              </a:rPr>
              <a:t>年</a:t>
            </a:r>
            <a:r>
              <a:rPr lang="zh-CN" altLang="en-US" sz="2400" b="1" dirty="0">
                <a:solidFill>
                  <a:srgbClr val="FF0000"/>
                </a:solidFill>
                <a:latin typeface="华文琥珀" pitchFamily="2" charset="-122"/>
                <a:ea typeface="华文琥珀" pitchFamily="2" charset="-122"/>
              </a:rPr>
              <a:t>台州之战</a:t>
            </a:r>
            <a:r>
              <a:rPr lang="zh-CN" altLang="en-US" sz="2400" b="1" dirty="0">
                <a:solidFill>
                  <a:srgbClr val="663300"/>
                </a:solidFill>
                <a:latin typeface="华文琥珀" pitchFamily="2" charset="-122"/>
                <a:ea typeface="华文琥珀" pitchFamily="2" charset="-122"/>
              </a:rPr>
              <a:t>九战九捷</a:t>
            </a:r>
            <a:r>
              <a:rPr lang="en-US" sz="2400" b="1" dirty="0">
                <a:solidFill>
                  <a:srgbClr val="663300"/>
                </a:solidFill>
                <a:latin typeface="华文琥珀" pitchFamily="2" charset="-122"/>
                <a:ea typeface="华文琥珀" pitchFamily="2" charset="-122"/>
              </a:rPr>
              <a:t>,</a:t>
            </a:r>
            <a:r>
              <a:rPr lang="zh-CN" altLang="en-US" sz="2400" b="1" dirty="0">
                <a:solidFill>
                  <a:srgbClr val="663300"/>
                </a:solidFill>
                <a:latin typeface="华文琥珀" pitchFamily="2" charset="-122"/>
                <a:ea typeface="华文琥珀" pitchFamily="2" charset="-122"/>
              </a:rPr>
              <a:t>基本扫除浙江沿海的倭寇。</a:t>
            </a:r>
            <a:endParaRPr lang="en-US" sz="2400" b="1" dirty="0">
              <a:solidFill>
                <a:srgbClr val="663300"/>
              </a:solidFill>
              <a:latin typeface="华文琥珀" pitchFamily="2" charset="-122"/>
              <a:ea typeface="华文琥珀" pitchFamily="2" charset="-122"/>
            </a:endParaRPr>
          </a:p>
        </p:txBody>
      </p:sp>
      <p:grpSp>
        <p:nvGrpSpPr>
          <p:cNvPr id="5" name="Group 6"/>
          <p:cNvGrpSpPr>
            <a:grpSpLocks/>
          </p:cNvGrpSpPr>
          <p:nvPr userDrawn="1"/>
        </p:nvGrpSpPr>
        <p:grpSpPr bwMode="auto">
          <a:xfrm>
            <a:off x="3347864" y="3356992"/>
            <a:ext cx="641350" cy="1223962"/>
            <a:chOff x="0" y="0"/>
            <a:chExt cx="404" cy="771"/>
          </a:xfrm>
        </p:grpSpPr>
        <p:sp>
          <p:nvSpPr>
            <p:cNvPr id="6" name="Rectangle 10"/>
            <p:cNvSpPr>
              <a:spLocks noChangeArrowheads="1"/>
            </p:cNvSpPr>
            <p:nvPr/>
          </p:nvSpPr>
          <p:spPr bwMode="auto">
            <a:xfrm>
              <a:off x="0" y="551"/>
              <a:ext cx="359" cy="220"/>
            </a:xfrm>
            <a:prstGeom prst="rect">
              <a:avLst/>
            </a:prstGeom>
            <a:solidFill>
              <a:schemeClr val="bg1"/>
            </a:solidFill>
            <a:ln w="12700" cmpd="sng">
              <a:solidFill>
                <a:srgbClr val="008000"/>
              </a:solidFill>
              <a:miter lim="800000"/>
              <a:headEnd/>
              <a:tailEnd/>
            </a:ln>
          </p:spPr>
          <p:txBody>
            <a:bodyPr wrap="none" lIns="0" tIns="0" rIns="0" bIns="0" anchor="ctr" anchorCtr="1">
              <a:spAutoFit/>
            </a:bodyPr>
            <a:lstStyle/>
            <a:p>
              <a:r>
                <a:rPr lang="zh-CN" altLang="en-US" sz="2200" b="1" dirty="0">
                  <a:solidFill>
                    <a:schemeClr val="accent2"/>
                  </a:solidFill>
                  <a:latin typeface="华文琥珀" pitchFamily="2" charset="-122"/>
                  <a:ea typeface="华文琥珀" pitchFamily="2" charset="-122"/>
                </a:rPr>
                <a:t>福建</a:t>
              </a:r>
            </a:p>
          </p:txBody>
        </p:sp>
        <p:sp>
          <p:nvSpPr>
            <p:cNvPr id="7" name="Line 17"/>
            <p:cNvSpPr>
              <a:spLocks noChangeShapeType="1"/>
            </p:cNvSpPr>
            <p:nvPr/>
          </p:nvSpPr>
          <p:spPr bwMode="auto">
            <a:xfrm flipH="1">
              <a:off x="220" y="0"/>
              <a:ext cx="184" cy="492"/>
            </a:xfrm>
            <a:prstGeom prst="line">
              <a:avLst/>
            </a:prstGeom>
            <a:noFill/>
            <a:ln w="57150" cmpd="sng">
              <a:solidFill>
                <a:srgbClr val="ED0101"/>
              </a:solidFill>
              <a:round/>
              <a:headEnd/>
              <a:tailEnd type="triangle" w="med" len="med"/>
            </a:ln>
          </p:spPr>
          <p:txBody>
            <a:bodyPr/>
            <a:lstStyle/>
            <a:p>
              <a:endParaRPr lang="zh-CN" altLang="en-US"/>
            </a:p>
          </p:txBody>
        </p:sp>
      </p:grpSp>
      <p:grpSp>
        <p:nvGrpSpPr>
          <p:cNvPr id="8" name="Group 9"/>
          <p:cNvGrpSpPr>
            <a:grpSpLocks/>
          </p:cNvGrpSpPr>
          <p:nvPr userDrawn="1"/>
        </p:nvGrpSpPr>
        <p:grpSpPr bwMode="auto">
          <a:xfrm>
            <a:off x="971600" y="4509120"/>
            <a:ext cx="2416175" cy="844550"/>
            <a:chOff x="0" y="0"/>
            <a:chExt cx="1522" cy="532"/>
          </a:xfrm>
        </p:grpSpPr>
        <p:sp>
          <p:nvSpPr>
            <p:cNvPr id="9" name="Rectangle 13"/>
            <p:cNvSpPr>
              <a:spLocks noChangeArrowheads="1"/>
            </p:cNvSpPr>
            <p:nvPr/>
          </p:nvSpPr>
          <p:spPr bwMode="auto">
            <a:xfrm>
              <a:off x="0" y="313"/>
              <a:ext cx="456" cy="219"/>
            </a:xfrm>
            <a:prstGeom prst="rect">
              <a:avLst/>
            </a:prstGeom>
            <a:solidFill>
              <a:schemeClr val="bg1"/>
            </a:solidFill>
            <a:ln w="12700" cmpd="sng">
              <a:solidFill>
                <a:srgbClr val="008000"/>
              </a:solidFill>
              <a:miter lim="800000"/>
              <a:headEnd/>
              <a:tailEnd/>
            </a:ln>
          </p:spPr>
          <p:txBody>
            <a:bodyPr lIns="0" tIns="0" rIns="0" bIns="0" anchor="ctr" anchorCtr="1">
              <a:spAutoFit/>
            </a:bodyPr>
            <a:lstStyle/>
            <a:p>
              <a:r>
                <a:rPr lang="zh-CN" altLang="en-US" sz="2200" b="1" dirty="0">
                  <a:solidFill>
                    <a:schemeClr val="accent2"/>
                  </a:solidFill>
                  <a:latin typeface="华文琥珀" pitchFamily="2" charset="-122"/>
                  <a:ea typeface="华文琥珀" pitchFamily="2" charset="-122"/>
                </a:rPr>
                <a:t>广东</a:t>
              </a:r>
            </a:p>
          </p:txBody>
        </p:sp>
        <p:sp>
          <p:nvSpPr>
            <p:cNvPr id="10" name="Line 18"/>
            <p:cNvSpPr>
              <a:spLocks noChangeShapeType="1"/>
            </p:cNvSpPr>
            <p:nvPr/>
          </p:nvSpPr>
          <p:spPr bwMode="auto">
            <a:xfrm flipH="1">
              <a:off x="515" y="0"/>
              <a:ext cx="1007" cy="438"/>
            </a:xfrm>
            <a:prstGeom prst="line">
              <a:avLst/>
            </a:prstGeom>
            <a:noFill/>
            <a:ln w="57150" cmpd="sng">
              <a:solidFill>
                <a:srgbClr val="ED0101"/>
              </a:solidFill>
              <a:round/>
              <a:headEnd/>
              <a:tailEnd type="triangle" w="med" len="med"/>
            </a:ln>
          </p:spPr>
          <p:txBody>
            <a:bodyPr/>
            <a:lstStyle/>
            <a:p>
              <a:endParaRPr lang="zh-CN" altLang="en-US"/>
            </a:p>
          </p:txBody>
        </p:sp>
      </p:grpSp>
      <p:sp>
        <p:nvSpPr>
          <p:cNvPr id="11" name="Rectangle 7">
            <a:hlinkClick r:id="" action="ppaction://noaction"/>
          </p:cNvPr>
          <p:cNvSpPr>
            <a:spLocks noChangeArrowheads="1"/>
          </p:cNvSpPr>
          <p:nvPr userDrawn="1"/>
        </p:nvSpPr>
        <p:spPr bwMode="auto">
          <a:xfrm>
            <a:off x="395536" y="6021288"/>
            <a:ext cx="3170237" cy="461963"/>
          </a:xfrm>
          <a:prstGeom prst="rect">
            <a:avLst/>
          </a:prstGeom>
          <a:solidFill>
            <a:schemeClr val="bg1"/>
          </a:solidFill>
          <a:ln w="25400" cmpd="sng">
            <a:solidFill>
              <a:srgbClr val="008000"/>
            </a:solidFill>
            <a:miter lim="800000"/>
            <a:headEnd/>
            <a:tailEnd/>
          </a:ln>
        </p:spPr>
        <p:txBody>
          <a:bodyPr lIns="36000" tIns="36000" rIns="36000" bIns="36000" anchor="ctr" anchorCtr="1">
            <a:spAutoFit/>
          </a:bodyPr>
          <a:lstStyle/>
          <a:p>
            <a:r>
              <a:rPr lang="zh-CN" altLang="en-US" sz="2400" b="1">
                <a:solidFill>
                  <a:srgbClr val="663300"/>
                </a:solidFill>
                <a:latin typeface="华文琥珀" pitchFamily="2" charset="-122"/>
                <a:ea typeface="华文琥珀" pitchFamily="2" charset="-122"/>
                <a:sym typeface="Arial" pitchFamily="34" charset="0"/>
              </a:rPr>
              <a:t>东南沿海倭患基本平息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autoUpdateAnimBg="0"/>
      <p:bldP spid="11" grpId="0" bldLvl="0" animBg="1" autoUpdateAnimBg="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0" y="0"/>
            <a:ext cx="9144000" cy="404664"/>
          </a:xfrm>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pic>
        <p:nvPicPr>
          <p:cNvPr id="15363" name="Picture 3"/>
          <p:cNvPicPr>
            <a:picLocks noChangeAspect="1" noChangeArrowheads="1"/>
          </p:cNvPicPr>
          <p:nvPr userDrawn="1"/>
        </p:nvPicPr>
        <p:blipFill>
          <a:blip r:embed="rId2" cstate="print"/>
          <a:srcRect/>
          <a:stretch>
            <a:fillRect/>
          </a:stretch>
        </p:blipFill>
        <p:spPr bwMode="auto">
          <a:xfrm>
            <a:off x="179512" y="620688"/>
            <a:ext cx="3744416" cy="2232248"/>
          </a:xfrm>
          <a:prstGeom prst="rect">
            <a:avLst/>
          </a:prstGeom>
          <a:noFill/>
          <a:ln w="9525">
            <a:noFill/>
            <a:miter lim="800000"/>
            <a:headEnd/>
            <a:tailEnd/>
          </a:ln>
        </p:spPr>
      </p:pic>
      <p:sp>
        <p:nvSpPr>
          <p:cNvPr id="6" name="矩形 5"/>
          <p:cNvSpPr/>
          <p:nvPr userDrawn="1"/>
        </p:nvSpPr>
        <p:spPr>
          <a:xfrm>
            <a:off x="4283968" y="620688"/>
            <a:ext cx="4059125" cy="461665"/>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en-US" altLang="zh-CN" sz="2400" dirty="0">
                <a:solidFill>
                  <a:srgbClr val="FF0000"/>
                </a:solidFill>
                <a:latin typeface="华文行楷" charset="-122"/>
                <a:ea typeface="华文行楷" charset="-122"/>
                <a:sym typeface="Arial" pitchFamily="34" charset="0"/>
              </a:rPr>
              <a:t>1</a:t>
            </a:r>
            <a:r>
              <a:rPr lang="zh-CN" altLang="en-US" sz="2400" dirty="0">
                <a:solidFill>
                  <a:srgbClr val="FF0000"/>
                </a:solidFill>
                <a:latin typeface="华文行楷" charset="-122"/>
                <a:ea typeface="华文行楷" charset="-122"/>
                <a:sym typeface="Arial" pitchFamily="34" charset="0"/>
              </a:rPr>
              <a:t>、戚继光抗倭的主要经过。</a:t>
            </a:r>
          </a:p>
        </p:txBody>
      </p:sp>
      <p:sp>
        <p:nvSpPr>
          <p:cNvPr id="7" name="AutoShape 11"/>
          <p:cNvSpPr>
            <a:spLocks noChangeArrowheads="1"/>
          </p:cNvSpPr>
          <p:nvPr userDrawn="1"/>
        </p:nvSpPr>
        <p:spPr bwMode="auto">
          <a:xfrm>
            <a:off x="4211960" y="1196752"/>
            <a:ext cx="4752528" cy="2160240"/>
          </a:xfrm>
          <a:prstGeom prst="wedgeRoundRectCallout">
            <a:avLst>
              <a:gd name="adj1" fmla="val -49969"/>
              <a:gd name="adj2" fmla="val 31537"/>
              <a:gd name="adj3" fmla="val 16667"/>
            </a:avLst>
          </a:prstGeom>
          <a:solidFill>
            <a:schemeClr val="accent1"/>
          </a:solidFill>
          <a:ln w="9525" cap="flat" cmpd="sng">
            <a:solidFill>
              <a:schemeClr val="tx1"/>
            </a:solidFill>
            <a:miter lim="800000"/>
            <a:headEnd/>
            <a:tailEnd/>
          </a:ln>
          <a:effectLst/>
        </p:spPr>
        <p:txBody>
          <a:bodyPr/>
          <a:lstStyle/>
          <a:p>
            <a:r>
              <a:rPr lang="zh-CN" altLang="en-US" sz="2400" b="1" dirty="0">
                <a:solidFill>
                  <a:srgbClr val="FFFF00"/>
                </a:solidFill>
                <a:latin typeface="楷体" pitchFamily="49" charset="-122"/>
                <a:ea typeface="楷体" pitchFamily="49" charset="-122"/>
                <a:sym typeface="Arial" pitchFamily="34" charset="0"/>
              </a:rPr>
              <a:t>（1）1561年，台州大战，九战九捷，基本扫除浙江沿海的倭寇；</a:t>
            </a:r>
          </a:p>
          <a:p>
            <a:r>
              <a:rPr lang="zh-CN" altLang="en-US" sz="2400" b="1" dirty="0">
                <a:solidFill>
                  <a:srgbClr val="FFFF00"/>
                </a:solidFill>
                <a:latin typeface="楷体" pitchFamily="49" charset="-122"/>
                <a:ea typeface="楷体" pitchFamily="49" charset="-122"/>
                <a:sym typeface="Arial" pitchFamily="34" charset="0"/>
              </a:rPr>
              <a:t>（2）浙江倭患平息后，又前往福建、广东继续抗倭，最终使东南沿海的倭患基本平息。</a:t>
            </a:r>
          </a:p>
        </p:txBody>
      </p:sp>
      <p:sp>
        <p:nvSpPr>
          <p:cNvPr id="8" name="矩形 7"/>
          <p:cNvSpPr/>
          <p:nvPr userDrawn="1"/>
        </p:nvSpPr>
        <p:spPr>
          <a:xfrm>
            <a:off x="4283968" y="3573016"/>
            <a:ext cx="4674678" cy="46166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r>
              <a:rPr lang="en-US" altLang="zh-CN" sz="2400" kern="1200" dirty="0">
                <a:solidFill>
                  <a:srgbClr val="FF0000"/>
                </a:solidFill>
                <a:latin typeface="华文行楷" charset="-122"/>
                <a:ea typeface="华文行楷" charset="-122"/>
                <a:cs typeface="+mn-cs"/>
                <a:sym typeface="Arial" pitchFamily="34" charset="0"/>
              </a:rPr>
              <a:t>3</a:t>
            </a:r>
            <a:r>
              <a:rPr lang="zh-CN" altLang="en-US" sz="2400" kern="1200" dirty="0">
                <a:solidFill>
                  <a:srgbClr val="FF0000"/>
                </a:solidFill>
                <a:latin typeface="华文行楷" charset="-122"/>
                <a:ea typeface="华文行楷" charset="-122"/>
                <a:cs typeface="+mn-cs"/>
                <a:sym typeface="Arial" pitchFamily="34" charset="0"/>
              </a:rPr>
              <a:t>、戚继光抗倭取得胜利的原因？</a:t>
            </a:r>
          </a:p>
        </p:txBody>
      </p:sp>
      <p:sp>
        <p:nvSpPr>
          <p:cNvPr id="9" name="AutoShape 11"/>
          <p:cNvSpPr>
            <a:spLocks noChangeArrowheads="1"/>
          </p:cNvSpPr>
          <p:nvPr userDrawn="1"/>
        </p:nvSpPr>
        <p:spPr bwMode="auto">
          <a:xfrm>
            <a:off x="4139952" y="4221088"/>
            <a:ext cx="4824536" cy="2448272"/>
          </a:xfrm>
          <a:prstGeom prst="wedgeRoundRectCallout">
            <a:avLst>
              <a:gd name="adj1" fmla="val -50140"/>
              <a:gd name="adj2" fmla="val 49647"/>
              <a:gd name="adj3" fmla="val 16667"/>
            </a:avLst>
          </a:prstGeom>
          <a:solidFill>
            <a:schemeClr val="accent1"/>
          </a:solidFill>
          <a:ln w="9525" cap="flat" cmpd="sng">
            <a:solidFill>
              <a:schemeClr val="tx1"/>
            </a:solidFill>
            <a:miter lim="800000"/>
            <a:headEnd/>
            <a:tailEnd/>
          </a:ln>
          <a:effectLst/>
        </p:spPr>
        <p:txBody>
          <a:bodyPr/>
          <a:lstStyle/>
          <a:p>
            <a:r>
              <a:rPr lang="zh-CN" altLang="en-US" sz="2400" b="1" dirty="0">
                <a:solidFill>
                  <a:srgbClr val="FFFF00"/>
                </a:solidFill>
                <a:latin typeface="楷体" pitchFamily="49" charset="-122"/>
                <a:ea typeface="楷体" pitchFamily="49" charset="-122"/>
                <a:sym typeface="Arial" pitchFamily="34" charset="0"/>
              </a:rPr>
              <a:t>（1）戚继光本人文武双全，才智超群；</a:t>
            </a:r>
          </a:p>
          <a:p>
            <a:r>
              <a:rPr lang="zh-CN" altLang="en-US" sz="2400" b="1" dirty="0">
                <a:solidFill>
                  <a:srgbClr val="FFFF00"/>
                </a:solidFill>
                <a:latin typeface="楷体" pitchFamily="49" charset="-122"/>
                <a:ea typeface="楷体" pitchFamily="49" charset="-122"/>
                <a:sym typeface="Arial" pitchFamily="34" charset="0"/>
              </a:rPr>
              <a:t>（2） “戚家军”纪律严明，训练有素。</a:t>
            </a:r>
          </a:p>
          <a:p>
            <a:r>
              <a:rPr lang="zh-CN" altLang="en-US" sz="2400" b="1" dirty="0">
                <a:solidFill>
                  <a:srgbClr val="FFFF00"/>
                </a:solidFill>
                <a:latin typeface="楷体" pitchFamily="49" charset="-122"/>
                <a:ea typeface="楷体" pitchFamily="49" charset="-122"/>
                <a:sym typeface="Arial" pitchFamily="34" charset="0"/>
              </a:rPr>
              <a:t>（3）战争的正义性；</a:t>
            </a:r>
          </a:p>
          <a:p>
            <a:r>
              <a:rPr lang="zh-CN" altLang="en-US" sz="2400" b="1" dirty="0">
                <a:solidFill>
                  <a:srgbClr val="FFFF00"/>
                </a:solidFill>
                <a:latin typeface="楷体" pitchFamily="49" charset="-122"/>
                <a:ea typeface="楷体" pitchFamily="49" charset="-122"/>
                <a:sym typeface="Arial" pitchFamily="34" charset="0"/>
              </a:rPr>
              <a:t>（4）广大人民的支持。</a:t>
            </a:r>
          </a:p>
          <a:p>
            <a:r>
              <a:rPr lang="zh-CN" altLang="en-US" sz="2400" b="1" dirty="0">
                <a:solidFill>
                  <a:srgbClr val="0000FF"/>
                </a:solidFill>
                <a:ea typeface="华文行楷" charset="-122"/>
                <a:sym typeface="Arial" pitchFamily="34" charset="0"/>
              </a:rPr>
              <a:t>   ……</a:t>
            </a:r>
          </a:p>
        </p:txBody>
      </p:sp>
      <p:sp>
        <p:nvSpPr>
          <p:cNvPr id="10" name="TextBox 9"/>
          <p:cNvSpPr txBox="1"/>
          <p:nvPr userDrawn="1"/>
        </p:nvSpPr>
        <p:spPr>
          <a:xfrm>
            <a:off x="395536" y="2852936"/>
            <a:ext cx="3384376" cy="400110"/>
          </a:xfrm>
          <a:prstGeom prst="rect">
            <a:avLst/>
          </a:prstGeom>
          <a:noFill/>
        </p:spPr>
        <p:txBody>
          <a:bodyPr wrap="square" rtlCol="0">
            <a:spAutoFit/>
          </a:bodyPr>
          <a:lstStyle/>
          <a:p>
            <a:pPr algn="ctr"/>
            <a:r>
              <a:rPr lang="zh-CN" altLang="en-US" sz="2000" b="1" dirty="0">
                <a:solidFill>
                  <a:srgbClr val="C00000"/>
                </a:solidFill>
                <a:latin typeface="仿宋" pitchFamily="49" charset="-122"/>
                <a:ea typeface="仿宋" pitchFamily="49" charset="-122"/>
              </a:rPr>
              <a:t>戚继光抗倭遗址（江苏苏州）</a:t>
            </a:r>
          </a:p>
        </p:txBody>
      </p:sp>
      <p:sp>
        <p:nvSpPr>
          <p:cNvPr id="11" name="矩形 10"/>
          <p:cNvSpPr/>
          <p:nvPr userDrawn="1"/>
        </p:nvSpPr>
        <p:spPr>
          <a:xfrm>
            <a:off x="0" y="3284984"/>
            <a:ext cx="4067944" cy="40011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sz="2000" b="1" dirty="0">
                <a:solidFill>
                  <a:srgbClr val="FF0000"/>
                </a:solidFill>
              </a:rPr>
              <a:t>2</a:t>
            </a:r>
            <a:r>
              <a:rPr lang="zh-CN" altLang="en-US" sz="2000" b="1" dirty="0">
                <a:solidFill>
                  <a:srgbClr val="FF0000"/>
                </a:solidFill>
              </a:rPr>
              <a:t>、东南沿海倭患基本平息的原因</a:t>
            </a:r>
          </a:p>
        </p:txBody>
      </p:sp>
      <p:pic>
        <p:nvPicPr>
          <p:cNvPr id="12" name="Picture 2"/>
          <p:cNvPicPr>
            <a:picLocks noChangeAspect="1" noChangeArrowheads="1"/>
          </p:cNvPicPr>
          <p:nvPr userDrawn="1"/>
        </p:nvPicPr>
        <p:blipFill>
          <a:blip r:embed="rId3" cstate="print"/>
          <a:srcRect/>
          <a:stretch>
            <a:fillRect/>
          </a:stretch>
        </p:blipFill>
        <p:spPr bwMode="auto">
          <a:xfrm>
            <a:off x="0" y="3933056"/>
            <a:ext cx="3995936" cy="2924944"/>
          </a:xfrm>
          <a:prstGeom prst="rect">
            <a:avLst/>
          </a:prstGeom>
          <a:noFill/>
          <a:ln w="9525">
            <a:noFill/>
            <a:miter lim="800000"/>
            <a:headEnd/>
            <a:tailEnd/>
          </a:ln>
        </p:spPr>
      </p:pic>
      <p:sp>
        <p:nvSpPr>
          <p:cNvPr id="13" name="TextBox 12"/>
          <p:cNvSpPr txBox="1"/>
          <p:nvPr userDrawn="1"/>
        </p:nvSpPr>
        <p:spPr>
          <a:xfrm>
            <a:off x="0" y="4005064"/>
            <a:ext cx="2411760" cy="369332"/>
          </a:xfrm>
          <a:prstGeom prst="rect">
            <a:avLst/>
          </a:prstGeom>
          <a:solidFill>
            <a:schemeClr val="bg1"/>
          </a:solidFill>
        </p:spPr>
        <p:txBody>
          <a:bodyPr wrap="square" rtlCol="0">
            <a:spAutoFit/>
          </a:bodyPr>
          <a:lstStyle/>
          <a:p>
            <a:endParaRPr lang="zh-CN" altLang="en-US" dirty="0">
              <a:ln>
                <a:solidFill>
                  <a:schemeClr val="bg1"/>
                </a:solidFill>
              </a:ln>
              <a:solidFill>
                <a:schemeClr val="bg1"/>
              </a:solidFill>
            </a:endParaRPr>
          </a:p>
        </p:txBody>
      </p:sp>
      <p:sp>
        <p:nvSpPr>
          <p:cNvPr id="14" name="TextBox 13"/>
          <p:cNvSpPr txBox="1"/>
          <p:nvPr userDrawn="1"/>
        </p:nvSpPr>
        <p:spPr>
          <a:xfrm>
            <a:off x="899592" y="6488668"/>
            <a:ext cx="3096344" cy="369332"/>
          </a:xfrm>
          <a:prstGeom prst="rect">
            <a:avLst/>
          </a:prstGeom>
          <a:solidFill>
            <a:schemeClr val="bg1"/>
          </a:solidFill>
        </p:spPr>
        <p:txBody>
          <a:bodyPr wrap="square" rtlCol="0">
            <a:spAutoFit/>
          </a:bodyPr>
          <a:lstStyle/>
          <a:p>
            <a:endParaRPr lang="zh-CN" altLang="en-US" dirty="0">
              <a:ln>
                <a:solidFill>
                  <a:schemeClr val="bg1"/>
                </a:solidFill>
              </a:ln>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ox(in)">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0-#ppt_w/2"/>
                                          </p:val>
                                        </p:tav>
                                        <p:tav tm="100000">
                                          <p:val>
                                            <p:strVal val="#ppt_x"/>
                                          </p:val>
                                        </p:tav>
                                      </p:tavLst>
                                    </p:anim>
                                    <p:anim calcmode="lin" valueType="num">
                                      <p:cBhvr additive="base">
                                        <p:cTn id="19"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diamond(in)">
                                      <p:cBhvr>
                                        <p:cTn id="24" dur="20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linds(horizontal)">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9144000" cy="404664"/>
          </a:xfrm>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sp>
        <p:nvSpPr>
          <p:cNvPr id="3" name="WordArt 8"/>
          <p:cNvSpPr>
            <a:spLocks noChangeArrowheads="1" noChangeShapeType="1"/>
          </p:cNvSpPr>
          <p:nvPr userDrawn="1"/>
        </p:nvSpPr>
        <p:spPr bwMode="auto">
          <a:xfrm>
            <a:off x="2915816" y="620688"/>
            <a:ext cx="3048000" cy="868362"/>
          </a:xfrm>
          <a:prstGeom prst="rect">
            <a:avLst/>
          </a:prstGeom>
        </p:spPr>
        <p:txBody>
          <a:bodyPr wrap="none" fromWordArt="1">
            <a:prstTxWarp prst="textDoubleWave1">
              <a:avLst>
                <a:gd name="adj1" fmla="val 6500"/>
                <a:gd name="adj2" fmla="val 0"/>
              </a:avLst>
            </a:prstTxWarp>
          </a:bodyPr>
          <a:lstStyle/>
          <a:p>
            <a:pPr algn="ctr"/>
            <a:r>
              <a:rPr lang="zh-CN" altLang="en-US" sz="6000" b="1" kern="10" dirty="0">
                <a:ln w="12700" cmpd="sng">
                  <a:solidFill>
                    <a:srgbClr val="000099"/>
                  </a:solidFill>
                  <a:round/>
                  <a:headEnd/>
                  <a:tailEnd/>
                </a:ln>
                <a:solidFill>
                  <a:srgbClr val="FFC000"/>
                </a:solidFill>
                <a:effectLst>
                  <a:outerShdw dist="107763" dir="18900000" algn="ctr" rotWithShape="0">
                    <a:srgbClr val="000099"/>
                  </a:outerShdw>
                </a:effectLst>
                <a:latin typeface="宋体"/>
                <a:ea typeface="宋体"/>
              </a:rPr>
              <a:t>课堂探究</a:t>
            </a:r>
          </a:p>
        </p:txBody>
      </p:sp>
      <p:sp>
        <p:nvSpPr>
          <p:cNvPr id="4" name="Rectangle 3"/>
          <p:cNvSpPr>
            <a:spLocks noChangeArrowheads="1"/>
          </p:cNvSpPr>
          <p:nvPr userDrawn="1"/>
        </p:nvSpPr>
        <p:spPr bwMode="auto">
          <a:xfrm>
            <a:off x="395536" y="1700808"/>
            <a:ext cx="8424936" cy="1138773"/>
          </a:xfrm>
          <a:prstGeom prst="rect">
            <a:avLst/>
          </a:prstGeom>
          <a:noFill/>
          <a:ln w="9525">
            <a:noFill/>
            <a:miter lim="800000"/>
            <a:headEnd/>
            <a:tailEnd/>
          </a:ln>
          <a:effectLst/>
        </p:spPr>
        <p:txBody>
          <a:bodyPr wrap="square">
            <a:spAutoFit/>
          </a:bodyPr>
          <a:lstStyle/>
          <a:p>
            <a:r>
              <a:rPr lang="en-US" sz="3600" b="1" dirty="0">
                <a:solidFill>
                  <a:srgbClr val="0000FF"/>
                </a:solidFill>
                <a:latin typeface="叶根友毛笔行书简体" pitchFamily="2" charset="-122"/>
                <a:ea typeface="叶根友毛笔行书简体" pitchFamily="2" charset="-122"/>
              </a:rPr>
              <a:t>    </a:t>
            </a:r>
            <a:r>
              <a:rPr lang="zh-CN" altLang="en-US" sz="3200" dirty="0">
                <a:latin typeface="华文行楷" charset="-122"/>
                <a:ea typeface="华文行楷" charset="-122"/>
              </a:rPr>
              <a:t>戚继光抗倭岳飞抗金，文天祥抗元相比，最大的不同点在什么地方？</a:t>
            </a:r>
            <a:r>
              <a:rPr lang="zh-CN" altLang="en-US" sz="3200" b="1" dirty="0">
                <a:solidFill>
                  <a:srgbClr val="0000FF"/>
                </a:solidFill>
                <a:latin typeface="华文行楷" charset="-122"/>
                <a:ea typeface="华文行楷" charset="-122"/>
              </a:rPr>
              <a:t> </a:t>
            </a:r>
          </a:p>
        </p:txBody>
      </p:sp>
      <p:sp>
        <p:nvSpPr>
          <p:cNvPr id="5" name="矩形 4"/>
          <p:cNvSpPr/>
          <p:nvPr userDrawn="1"/>
        </p:nvSpPr>
        <p:spPr>
          <a:xfrm>
            <a:off x="539552" y="2967335"/>
            <a:ext cx="8136904" cy="1569660"/>
          </a:xfrm>
          <a:prstGeom prst="rect">
            <a:avLst/>
          </a:prstGeom>
          <a:solidFill>
            <a:schemeClr val="accent6">
              <a:lumMod val="40000"/>
              <a:lumOff val="60000"/>
            </a:schemeClr>
          </a:solidFill>
        </p:spPr>
        <p:txBody>
          <a:bodyPr wrap="square">
            <a:spAutoFit/>
          </a:bodyPr>
          <a:lstStyle/>
          <a:p>
            <a:r>
              <a:rPr lang="zh-CN" altLang="en-US" sz="3200" b="1" dirty="0">
                <a:solidFill>
                  <a:srgbClr val="0070C0"/>
                </a:solidFill>
                <a:ea typeface="华文琥珀" pitchFamily="2" charset="-122"/>
              </a:rPr>
              <a:t>        民族英雄</a:t>
            </a:r>
            <a:r>
              <a:rPr lang="en-US" altLang="zh-CN" sz="3200" b="1" dirty="0">
                <a:solidFill>
                  <a:srgbClr val="0070C0"/>
                </a:solidFill>
                <a:ea typeface="华文琥珀" pitchFamily="2" charset="-122"/>
              </a:rPr>
              <a:t>——</a:t>
            </a:r>
            <a:r>
              <a:rPr lang="zh-CN" altLang="en-US" sz="3200" b="1" dirty="0">
                <a:solidFill>
                  <a:srgbClr val="0070C0"/>
                </a:solidFill>
                <a:ea typeface="华文琥珀" pitchFamily="2" charset="-122"/>
              </a:rPr>
              <a:t>是指一个国家一个民族在抗击外来侵略，捍卫国家领土主权的斗争中涌现出来的英雄人物。</a:t>
            </a:r>
            <a:r>
              <a:rPr lang="zh-CN" altLang="en-US" b="1" dirty="0">
                <a:solidFill>
                  <a:srgbClr val="0070C0"/>
                </a:solidFill>
              </a:rPr>
              <a:t> </a:t>
            </a:r>
          </a:p>
        </p:txBody>
      </p:sp>
      <p:sp>
        <p:nvSpPr>
          <p:cNvPr id="6" name="矩形 5"/>
          <p:cNvSpPr/>
          <p:nvPr userDrawn="1"/>
        </p:nvSpPr>
        <p:spPr>
          <a:xfrm>
            <a:off x="1259632" y="4797152"/>
            <a:ext cx="6048672" cy="120032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3600" b="1" dirty="0">
                <a:solidFill>
                  <a:srgbClr val="FF0000"/>
                </a:solidFill>
                <a:ea typeface="华文琥珀" pitchFamily="2" charset="-122"/>
              </a:rPr>
              <a:t>戚继光是民族英雄，</a:t>
            </a:r>
            <a:endParaRPr lang="en-US" altLang="zh-CN" sz="3600" b="1" dirty="0">
              <a:solidFill>
                <a:srgbClr val="FF0000"/>
              </a:solidFill>
              <a:ea typeface="华文琥珀" pitchFamily="2" charset="-122"/>
            </a:endParaRPr>
          </a:p>
          <a:p>
            <a:r>
              <a:rPr lang="zh-CN" altLang="en-US" sz="3600" b="1" dirty="0">
                <a:solidFill>
                  <a:srgbClr val="0070C0"/>
                </a:solidFill>
                <a:ea typeface="华文琥珀" pitchFamily="2" charset="-122"/>
              </a:rPr>
              <a:t>岳飞和文天祥不是民族英雄。</a:t>
            </a:r>
            <a:endParaRPr lang="zh-CN" altLang="en-US" sz="3600" b="1" dirty="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0" y="0"/>
            <a:ext cx="9144000" cy="404664"/>
          </a:xfrm>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pic>
        <p:nvPicPr>
          <p:cNvPr id="6148" name="Picture 4" descr="c:\users\ADMINI~1\appdata\roaming\360se6\USERDA~1\Temp\195083~1.JPG"/>
          <p:cNvPicPr>
            <a:picLocks noChangeAspect="1" noChangeArrowheads="1"/>
          </p:cNvPicPr>
          <p:nvPr userDrawn="1"/>
        </p:nvPicPr>
        <p:blipFill>
          <a:blip r:embed="rId2" cstate="print"/>
          <a:srcRect/>
          <a:stretch>
            <a:fillRect/>
          </a:stretch>
        </p:blipFill>
        <p:spPr bwMode="auto">
          <a:xfrm>
            <a:off x="1583160" y="692696"/>
            <a:ext cx="7560840" cy="3933056"/>
          </a:xfrm>
          <a:prstGeom prst="rect">
            <a:avLst/>
          </a:prstGeom>
          <a:noFill/>
        </p:spPr>
      </p:pic>
      <p:sp>
        <p:nvSpPr>
          <p:cNvPr id="7" name="TextBox 6"/>
          <p:cNvSpPr txBox="1"/>
          <p:nvPr userDrawn="1"/>
        </p:nvSpPr>
        <p:spPr>
          <a:xfrm>
            <a:off x="539552" y="1196752"/>
            <a:ext cx="553998" cy="2952328"/>
          </a:xfrm>
          <a:prstGeom prst="rect">
            <a:avLst/>
          </a:prstGeom>
        </p:spPr>
        <p:style>
          <a:lnRef idx="2">
            <a:schemeClr val="accent4"/>
          </a:lnRef>
          <a:fillRef idx="1">
            <a:schemeClr val="lt1"/>
          </a:fillRef>
          <a:effectRef idx="0">
            <a:schemeClr val="accent4"/>
          </a:effectRef>
          <a:fontRef idx="minor">
            <a:schemeClr val="dk1"/>
          </a:fontRef>
        </p:style>
        <p:txBody>
          <a:bodyPr vert="eaVert" wrap="square" rtlCol="0">
            <a:spAutoFit/>
          </a:bodyPr>
          <a:lstStyle/>
          <a:p>
            <a:pPr algn="ctr"/>
            <a:r>
              <a:rPr lang="zh-CN" altLang="en-US" sz="2400" b="1" dirty="0">
                <a:solidFill>
                  <a:srgbClr val="FF0000"/>
                </a:solidFill>
              </a:rPr>
              <a:t>现在的澳门全境</a:t>
            </a:r>
          </a:p>
        </p:txBody>
      </p:sp>
      <p:sp>
        <p:nvSpPr>
          <p:cNvPr id="8" name="TextBox 7"/>
          <p:cNvSpPr txBox="1"/>
          <p:nvPr userDrawn="1"/>
        </p:nvSpPr>
        <p:spPr>
          <a:xfrm>
            <a:off x="0" y="404664"/>
            <a:ext cx="3888432"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algn="l" defTabSz="914400" rtl="0" eaLnBrk="1" latinLnBrk="0" hangingPunct="1"/>
            <a:r>
              <a:rPr lang="zh-CN" altLang="en-US" sz="2800" b="1" kern="1200" dirty="0">
                <a:solidFill>
                  <a:srgbClr val="FFC000"/>
                </a:solidFill>
                <a:latin typeface="黑体" pitchFamily="49" charset="-122"/>
                <a:ea typeface="黑体" pitchFamily="49" charset="-122"/>
                <a:cs typeface="+mn-cs"/>
              </a:rPr>
              <a:t>三、葡萄牙占据澳门</a:t>
            </a:r>
          </a:p>
        </p:txBody>
      </p:sp>
      <p:sp>
        <p:nvSpPr>
          <p:cNvPr id="9" name="TextBox 8"/>
          <p:cNvSpPr txBox="1"/>
          <p:nvPr userDrawn="1"/>
        </p:nvSpPr>
        <p:spPr>
          <a:xfrm>
            <a:off x="467544" y="4549676"/>
            <a:ext cx="7992888" cy="2308324"/>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2400" dirty="0"/>
              <a:t>1</a:t>
            </a:r>
            <a:r>
              <a:rPr lang="zh-CN" altLang="en-US" sz="2400" dirty="0"/>
              <a:t>、葡萄牙人最初以武装侵占、谎言欺诈的手段占据澳门。</a:t>
            </a:r>
            <a:endParaRPr lang="en-US" altLang="zh-CN" sz="2400" dirty="0"/>
          </a:p>
          <a:p>
            <a:r>
              <a:rPr lang="en-US" altLang="zh-CN" sz="2400" dirty="0"/>
              <a:t>2</a:t>
            </a:r>
            <a:r>
              <a:rPr lang="zh-CN" altLang="en-US" sz="2400" dirty="0"/>
              <a:t>、以“地租”的名义每年贿赂广东地方官实行利益捆绑，得到地方政府默许。（主权始终在我）</a:t>
            </a:r>
            <a:endParaRPr lang="en-US" altLang="zh-CN" sz="2400" dirty="0"/>
          </a:p>
          <a:p>
            <a:r>
              <a:rPr lang="en-US" altLang="zh-CN" sz="2400" dirty="0"/>
              <a:t>3</a:t>
            </a:r>
            <a:r>
              <a:rPr lang="zh-CN" altLang="en-US" sz="2400" dirty="0"/>
              <a:t>、明政府自恃地大广袤，轻视澳门。</a:t>
            </a:r>
            <a:endParaRPr lang="en-US" altLang="zh-CN" sz="2400" dirty="0"/>
          </a:p>
          <a:p>
            <a:r>
              <a:rPr lang="en-US" altLang="zh-CN" sz="2400" dirty="0"/>
              <a:t>4</a:t>
            </a:r>
            <a:r>
              <a:rPr lang="zh-CN" altLang="en-US" sz="2400" dirty="0"/>
              <a:t>、澳门的“窗口”作用，促进了明帝国军事、科技国际化交流，最终明帝国默认了葡萄牙占据澳门的事实。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box(in)">
                                      <p:cBhvr>
                                        <p:cTn id="7" dur="500"/>
                                        <p:tgtEl>
                                          <p:spTgt spid="614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95536" y="0"/>
            <a:ext cx="8229600" cy="404664"/>
          </a:xfrm>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sp>
        <p:nvSpPr>
          <p:cNvPr id="8" name="TextBox 7"/>
          <p:cNvSpPr txBox="1"/>
          <p:nvPr userDrawn="1"/>
        </p:nvSpPr>
        <p:spPr>
          <a:xfrm>
            <a:off x="754415" y="1700808"/>
            <a:ext cx="615553" cy="2952328"/>
          </a:xfrm>
          <a:prstGeom prst="rect">
            <a:avLst/>
          </a:prstGeom>
        </p:spPr>
        <p:style>
          <a:lnRef idx="2">
            <a:schemeClr val="accent2"/>
          </a:lnRef>
          <a:fillRef idx="1">
            <a:schemeClr val="lt1"/>
          </a:fillRef>
          <a:effectRef idx="0">
            <a:schemeClr val="accent2"/>
          </a:effectRef>
          <a:fontRef idx="minor">
            <a:schemeClr val="dk1"/>
          </a:fontRef>
        </p:style>
        <p:txBody>
          <a:bodyPr vert="eaVert" wrap="square" rtlCol="0">
            <a:spAutoFit/>
          </a:bodyPr>
          <a:lstStyle/>
          <a:p>
            <a:pPr marL="0" algn="l" defTabSz="914400" rtl="0" eaLnBrk="1" latinLnBrk="0" hangingPunct="1"/>
            <a:r>
              <a:rPr lang="zh-CN" altLang="en-US" sz="2800" b="1" kern="1200" dirty="0">
                <a:solidFill>
                  <a:srgbClr val="FFC000"/>
                </a:solidFill>
                <a:latin typeface="黑体" pitchFamily="49" charset="-122"/>
                <a:ea typeface="黑体" pitchFamily="49" charset="-122"/>
                <a:cs typeface="+mn-cs"/>
              </a:rPr>
              <a:t>四、荷兰侵占台湾</a:t>
            </a:r>
          </a:p>
        </p:txBody>
      </p:sp>
      <p:pic>
        <p:nvPicPr>
          <p:cNvPr id="24579" name="Picture 3"/>
          <p:cNvPicPr>
            <a:picLocks noChangeAspect="1" noChangeArrowheads="1"/>
          </p:cNvPicPr>
          <p:nvPr userDrawn="1"/>
        </p:nvPicPr>
        <p:blipFill>
          <a:blip r:embed="rId2" cstate="print"/>
          <a:srcRect/>
          <a:stretch>
            <a:fillRect/>
          </a:stretch>
        </p:blipFill>
        <p:spPr bwMode="auto">
          <a:xfrm>
            <a:off x="1979712" y="3356992"/>
            <a:ext cx="6840760" cy="999392"/>
          </a:xfrm>
          <a:prstGeom prst="rect">
            <a:avLst/>
          </a:prstGeom>
          <a:noFill/>
          <a:ln w="9525">
            <a:noFill/>
            <a:miter lim="800000"/>
            <a:headEnd/>
            <a:tailEnd/>
          </a:ln>
        </p:spPr>
      </p:pic>
      <p:pic>
        <p:nvPicPr>
          <p:cNvPr id="24581" name="Picture 5"/>
          <p:cNvPicPr>
            <a:picLocks noChangeAspect="1" noChangeArrowheads="1"/>
          </p:cNvPicPr>
          <p:nvPr userDrawn="1"/>
        </p:nvPicPr>
        <p:blipFill>
          <a:blip r:embed="rId3" cstate="print"/>
          <a:srcRect/>
          <a:stretch>
            <a:fillRect/>
          </a:stretch>
        </p:blipFill>
        <p:spPr bwMode="auto">
          <a:xfrm>
            <a:off x="1979712" y="4365104"/>
            <a:ext cx="6840760" cy="2305050"/>
          </a:xfrm>
          <a:prstGeom prst="rect">
            <a:avLst/>
          </a:prstGeom>
          <a:noFill/>
          <a:ln w="9525">
            <a:noFill/>
            <a:miter lim="800000"/>
            <a:headEnd/>
            <a:tailEnd/>
          </a:ln>
        </p:spPr>
      </p:pic>
      <p:pic>
        <p:nvPicPr>
          <p:cNvPr id="29698" name="Picture 2" descr="c:\users\ADMINI~1\appdata\roaming\360se6\USERDA~1\Temp\T01BA6~1.JPG"/>
          <p:cNvPicPr>
            <a:picLocks noChangeAspect="1" noChangeArrowheads="1"/>
          </p:cNvPicPr>
          <p:nvPr userDrawn="1"/>
        </p:nvPicPr>
        <p:blipFill>
          <a:blip r:embed="rId4" cstate="print"/>
          <a:srcRect/>
          <a:stretch>
            <a:fillRect/>
          </a:stretch>
        </p:blipFill>
        <p:spPr bwMode="auto">
          <a:xfrm>
            <a:off x="1979712" y="548680"/>
            <a:ext cx="6840760" cy="28083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blinds(horizontal)">
                                      <p:cBhvr>
                                        <p:cTn id="7" dur="500"/>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4579"/>
                                        </p:tgtEl>
                                        <p:attrNameLst>
                                          <p:attrName>style.visibility</p:attrName>
                                        </p:attrNameLst>
                                      </p:cBhvr>
                                      <p:to>
                                        <p:strVal val="visible"/>
                                      </p:to>
                                    </p:set>
                                    <p:animEffect transition="in" filter="box(in)">
                                      <p:cBhvr>
                                        <p:cTn id="12" dur="500"/>
                                        <p:tgtEl>
                                          <p:spTgt spid="2457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4581"/>
                                        </p:tgtEl>
                                        <p:attrNameLst>
                                          <p:attrName>style.visibility</p:attrName>
                                        </p:attrNameLst>
                                      </p:cBhvr>
                                      <p:to>
                                        <p:strVal val="visible"/>
                                      </p:to>
                                    </p:set>
                                    <p:animEffect transition="in" filter="box(in)">
                                      <p:cBhvr>
                                        <p:cTn id="17" dur="5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sp>
        <p:nvSpPr>
          <p:cNvPr id="4" name="Text Box 6"/>
          <p:cNvSpPr txBox="1">
            <a:spLocks noChangeArrowheads="1"/>
          </p:cNvSpPr>
          <p:nvPr userDrawn="1"/>
        </p:nvSpPr>
        <p:spPr bwMode="auto">
          <a:xfrm>
            <a:off x="323528" y="1124744"/>
            <a:ext cx="2651125" cy="4824412"/>
          </a:xfrm>
          <a:prstGeom prst="rect">
            <a:avLst/>
          </a:prstGeom>
          <a:solidFill>
            <a:schemeClr val="bg2">
              <a:lumMod val="90000"/>
            </a:schemeClr>
          </a:solidFill>
          <a:ln w="9525">
            <a:noFill/>
            <a:miter lim="800000"/>
            <a:headEnd/>
            <a:tailEnd/>
          </a:ln>
          <a:effectLst/>
        </p:spPr>
        <p:txBody>
          <a:bodyPr vert="eaVert">
            <a:spAutoFit/>
          </a:bodyPr>
          <a:lstStyle/>
          <a:p>
            <a:pPr>
              <a:spcBef>
                <a:spcPct val="50000"/>
              </a:spcBef>
            </a:pPr>
            <a:r>
              <a:rPr lang="zh-CN" altLang="zh-CN" sz="2400" b="1" dirty="0">
                <a:solidFill>
                  <a:srgbClr val="663300"/>
                </a:solidFill>
                <a:effectLst>
                  <a:outerShdw blurRad="38100" dist="38100" dir="2700000" algn="tl">
                    <a:srgbClr val="C0C0C0"/>
                  </a:outerShdw>
                </a:effectLst>
                <a:latin typeface="Times New Roman" pitchFamily="18" charset="0"/>
              </a:rPr>
              <a:t>     </a:t>
            </a:r>
            <a:r>
              <a:rPr lang="zh-CN" altLang="zh-CN" sz="2800" b="1" dirty="0">
                <a:solidFill>
                  <a:srgbClr val="663300"/>
                </a:solidFill>
                <a:effectLst>
                  <a:outerShdw blurRad="38100" dist="38100" dir="2700000" algn="tl">
                    <a:srgbClr val="C0C0C0"/>
                  </a:outerShdw>
                </a:effectLst>
                <a:latin typeface="华文新魏" pitchFamily="2" charset="-122"/>
                <a:ea typeface="华文新魏" pitchFamily="2" charset="-122"/>
              </a:rPr>
              <a:t> </a:t>
            </a:r>
            <a:r>
              <a:rPr lang="zh-CN" altLang="zh-CN" sz="3200" b="1" dirty="0">
                <a:effectLst>
                  <a:outerShdw blurRad="38100" dist="38100" dir="2700000" algn="tl">
                    <a:srgbClr val="C0C0C0"/>
                  </a:outerShdw>
                </a:effectLst>
                <a:latin typeface="华文新魏" pitchFamily="2" charset="-122"/>
                <a:ea typeface="华文新魏" pitchFamily="2" charset="-122"/>
              </a:rPr>
              <a:t> </a:t>
            </a:r>
            <a:r>
              <a:rPr lang="zh-CN" sz="3200" b="1" dirty="0">
                <a:effectLst>
                  <a:outerShdw blurRad="38100" dist="38100" dir="2700000" algn="tl">
                    <a:srgbClr val="C0C0C0"/>
                  </a:outerShdw>
                </a:effectLst>
                <a:latin typeface="华文新魏" pitchFamily="2" charset="-122"/>
                <a:ea typeface="华文新魏" pitchFamily="2" charset="-122"/>
              </a:rPr>
              <a:t>郑成功致荷军总督揆一招降书：</a:t>
            </a:r>
          </a:p>
          <a:p>
            <a:pPr>
              <a:spcBef>
                <a:spcPct val="50000"/>
              </a:spcBef>
            </a:pPr>
            <a:r>
              <a:rPr lang="zh-CN" sz="2400" b="1" dirty="0">
                <a:solidFill>
                  <a:srgbClr val="663300"/>
                </a:solidFill>
                <a:effectLst>
                  <a:outerShdw blurRad="38100" dist="38100" dir="2700000" algn="tl">
                    <a:srgbClr val="C0C0C0"/>
                  </a:outerShdw>
                </a:effectLst>
                <a:latin typeface="Times New Roman" pitchFamily="18" charset="0"/>
              </a:rPr>
              <a:t>       </a:t>
            </a:r>
            <a:r>
              <a:rPr lang="zh-CN" sz="2800" dirty="0">
                <a:solidFill>
                  <a:srgbClr val="663300"/>
                </a:solidFill>
                <a:effectLst>
                  <a:outerShdw blurRad="38100" dist="38100" dir="2700000" algn="tl">
                    <a:srgbClr val="C0C0C0"/>
                  </a:outerShdw>
                </a:effectLst>
                <a:latin typeface="隶书" charset="-122"/>
                <a:ea typeface="隶书" charset="-122"/>
              </a:rPr>
              <a:t> </a:t>
            </a:r>
            <a:r>
              <a:rPr lang="zh-CN" sz="2800" dirty="0">
                <a:solidFill>
                  <a:srgbClr val="FF0000"/>
                </a:solidFill>
                <a:effectLst>
                  <a:outerShdw blurRad="38100" dist="38100" dir="2700000" algn="tl">
                    <a:srgbClr val="C0C0C0"/>
                  </a:outerShdw>
                </a:effectLst>
                <a:latin typeface="隶书" charset="-122"/>
                <a:ea typeface="隶书" charset="-122"/>
              </a:rPr>
              <a:t>台湾者，中国之土地也</a:t>
            </a:r>
            <a:r>
              <a:rPr lang="zh-CN" sz="2800" dirty="0">
                <a:solidFill>
                  <a:srgbClr val="663300"/>
                </a:solidFill>
                <a:effectLst>
                  <a:outerShdw blurRad="38100" dist="38100" dir="2700000" algn="tl">
                    <a:srgbClr val="C0C0C0"/>
                  </a:outerShdw>
                </a:effectLst>
                <a:latin typeface="隶书" charset="-122"/>
                <a:ea typeface="隶书" charset="-122"/>
              </a:rPr>
              <a:t>，久为贵国所锯，今余既来索，则地当归我。</a:t>
            </a:r>
          </a:p>
        </p:txBody>
      </p:sp>
      <p:sp>
        <p:nvSpPr>
          <p:cNvPr id="5" name="Text Box 9"/>
          <p:cNvSpPr txBox="1">
            <a:spLocks noChangeArrowheads="1"/>
          </p:cNvSpPr>
          <p:nvPr userDrawn="1"/>
        </p:nvSpPr>
        <p:spPr bwMode="auto">
          <a:xfrm>
            <a:off x="3419872" y="1052736"/>
            <a:ext cx="4968552" cy="954107"/>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zh-CN" sz="2800" b="1" dirty="0">
                <a:solidFill>
                  <a:srgbClr val="996600"/>
                </a:solidFill>
                <a:latin typeface="华文新魏" pitchFamily="2" charset="-122"/>
                <a:ea typeface="华文新魏" pitchFamily="2" charset="-122"/>
              </a:rPr>
              <a:t>用所学的史实证明郑成功</a:t>
            </a:r>
          </a:p>
          <a:p>
            <a:pPr algn="ctr"/>
            <a:r>
              <a:rPr lang="zh-CN" sz="2800" b="1" dirty="0">
                <a:solidFill>
                  <a:srgbClr val="996600"/>
                </a:solidFill>
                <a:latin typeface="华文新魏" pitchFamily="2" charset="-122"/>
                <a:ea typeface="华文新魏" pitchFamily="2" charset="-122"/>
              </a:rPr>
              <a:t>的话“台湾一向属于中国”</a:t>
            </a:r>
          </a:p>
        </p:txBody>
      </p:sp>
      <p:sp>
        <p:nvSpPr>
          <p:cNvPr id="6" name="Text Box 8"/>
          <p:cNvSpPr txBox="1">
            <a:spLocks noChangeArrowheads="1"/>
          </p:cNvSpPr>
          <p:nvPr userDrawn="1"/>
        </p:nvSpPr>
        <p:spPr bwMode="auto">
          <a:xfrm>
            <a:off x="3455988" y="2276872"/>
            <a:ext cx="5076452" cy="3108543"/>
          </a:xfrm>
          <a:prstGeom prst="rect">
            <a:avLst/>
          </a:prstGeom>
          <a:solidFill>
            <a:schemeClr val="accent5">
              <a:lumMod val="40000"/>
              <a:lumOff val="60000"/>
            </a:schemeClr>
          </a:solidFill>
          <a:ln w="9525">
            <a:noFill/>
            <a:miter lim="800000"/>
            <a:headEnd/>
            <a:tailEnd/>
          </a:ln>
          <a:effectLst/>
        </p:spPr>
        <p:txBody>
          <a:bodyPr wrap="square">
            <a:spAutoFit/>
          </a:bodyPr>
          <a:lstStyle/>
          <a:p>
            <a:r>
              <a:rPr lang="zh-CN" altLang="en-US" sz="2800" b="1" dirty="0">
                <a:solidFill>
                  <a:schemeClr val="accent2"/>
                </a:solidFill>
                <a:effectLst>
                  <a:outerShdw blurRad="38100" dist="38100" dir="2700000" algn="tl">
                    <a:srgbClr val="C0C0C0"/>
                  </a:outerShdw>
                </a:effectLst>
                <a:latin typeface="华文彩云" charset="-122"/>
                <a:ea typeface="华文彩云" charset="-122"/>
              </a:rPr>
              <a:t>1、</a:t>
            </a:r>
            <a:r>
              <a:rPr lang="zh-CN" altLang="en-US" sz="2800" b="1" dirty="0">
                <a:solidFill>
                  <a:srgbClr val="FF0000"/>
                </a:solidFill>
                <a:effectLst>
                  <a:outerShdw blurRad="38100" dist="38100" dir="2700000" algn="tl">
                    <a:srgbClr val="C0C0C0"/>
                  </a:outerShdw>
                </a:effectLst>
                <a:latin typeface="华文彩云" charset="-122"/>
                <a:ea typeface="华文彩云" charset="-122"/>
              </a:rPr>
              <a:t>三国时期</a:t>
            </a:r>
            <a:r>
              <a:rPr lang="zh-CN" altLang="en-US" sz="2800" b="1" dirty="0">
                <a:solidFill>
                  <a:schemeClr val="accent2"/>
                </a:solidFill>
                <a:effectLst>
                  <a:outerShdw blurRad="38100" dist="38100" dir="2700000" algn="tl">
                    <a:srgbClr val="C0C0C0"/>
                  </a:outerShdw>
                </a:effectLst>
                <a:latin typeface="华文彩云" charset="-122"/>
                <a:ea typeface="华文彩云" charset="-122"/>
              </a:rPr>
              <a:t>,孙权曾派卫温、</a:t>
            </a:r>
          </a:p>
          <a:p>
            <a:r>
              <a:rPr lang="zh-CN" altLang="en-US" sz="2800" b="1" dirty="0">
                <a:solidFill>
                  <a:schemeClr val="accent2"/>
                </a:solidFill>
                <a:effectLst>
                  <a:outerShdw blurRad="38100" dist="38100" dir="2700000" algn="tl">
                    <a:srgbClr val="C0C0C0"/>
                  </a:outerShdw>
                </a:effectLst>
                <a:latin typeface="华文彩云" charset="-122"/>
                <a:ea typeface="华文彩云" charset="-122"/>
              </a:rPr>
              <a:t>诸葛直率人,乘船到达</a:t>
            </a:r>
            <a:r>
              <a:rPr lang="zh-CN" altLang="en-US" sz="2800" b="1" dirty="0">
                <a:solidFill>
                  <a:srgbClr val="FF0000"/>
                </a:solidFill>
                <a:effectLst>
                  <a:outerShdw blurRad="38100" dist="38100" dir="2700000" algn="tl">
                    <a:srgbClr val="C0C0C0"/>
                  </a:outerShdw>
                </a:effectLst>
                <a:latin typeface="华文彩云" charset="-122"/>
                <a:ea typeface="华文彩云" charset="-122"/>
              </a:rPr>
              <a:t>夷洲</a:t>
            </a:r>
            <a:r>
              <a:rPr lang="zh-CN" altLang="en-US" sz="2800" b="1" dirty="0">
                <a:solidFill>
                  <a:schemeClr val="accent2"/>
                </a:solidFill>
                <a:effectLst>
                  <a:outerShdw blurRad="38100" dist="38100" dir="2700000" algn="tl">
                    <a:srgbClr val="C0C0C0"/>
                  </a:outerShdw>
                </a:effectLst>
                <a:latin typeface="华文彩云" charset="-122"/>
                <a:ea typeface="华文彩云" charset="-122"/>
              </a:rPr>
              <a:t>；</a:t>
            </a:r>
          </a:p>
          <a:p>
            <a:endParaRPr lang="zh-CN" altLang="en-US" sz="2800" b="1" dirty="0">
              <a:solidFill>
                <a:schemeClr val="accent2"/>
              </a:solidFill>
              <a:effectLst>
                <a:outerShdw blurRad="38100" dist="38100" dir="2700000" algn="tl">
                  <a:srgbClr val="C0C0C0"/>
                </a:outerShdw>
              </a:effectLst>
              <a:latin typeface="华文彩云" charset="-122"/>
              <a:ea typeface="华文彩云" charset="-122"/>
            </a:endParaRPr>
          </a:p>
          <a:p>
            <a:r>
              <a:rPr lang="zh-CN" altLang="en-US" sz="2800" b="1" dirty="0">
                <a:solidFill>
                  <a:schemeClr val="accent2"/>
                </a:solidFill>
                <a:effectLst>
                  <a:outerShdw blurRad="38100" dist="38100" dir="2700000" algn="tl">
                    <a:srgbClr val="C0C0C0"/>
                  </a:outerShdw>
                </a:effectLst>
                <a:latin typeface="华文彩云" charset="-122"/>
                <a:ea typeface="华文彩云" charset="-122"/>
              </a:rPr>
              <a:t>2、</a:t>
            </a:r>
            <a:r>
              <a:rPr lang="zh-CN" altLang="en-US" sz="2800" b="1" dirty="0">
                <a:solidFill>
                  <a:srgbClr val="FF0000"/>
                </a:solidFill>
                <a:effectLst>
                  <a:outerShdw blurRad="38100" dist="38100" dir="2700000" algn="tl">
                    <a:srgbClr val="C0C0C0"/>
                  </a:outerShdw>
                </a:effectLst>
                <a:latin typeface="华文彩云" charset="-122"/>
                <a:ea typeface="华文彩云" charset="-122"/>
              </a:rPr>
              <a:t>隋</a:t>
            </a:r>
            <a:r>
              <a:rPr lang="zh-CN" altLang="en-US" sz="2800" b="1" dirty="0">
                <a:solidFill>
                  <a:schemeClr val="accent2"/>
                </a:solidFill>
                <a:effectLst>
                  <a:outerShdw blurRad="38100" dist="38100" dir="2700000" algn="tl">
                    <a:srgbClr val="C0C0C0"/>
                  </a:outerShdw>
                </a:effectLst>
                <a:latin typeface="华文彩云" charset="-122"/>
                <a:ea typeface="华文彩云" charset="-122"/>
              </a:rPr>
              <a:t>炀帝时，三次派人去</a:t>
            </a:r>
            <a:r>
              <a:rPr lang="zh-CN" altLang="en-US" sz="2800" b="1" dirty="0">
                <a:solidFill>
                  <a:srgbClr val="FF0000"/>
                </a:solidFill>
                <a:effectLst>
                  <a:outerShdw blurRad="38100" dist="38100" dir="2700000" algn="tl">
                    <a:srgbClr val="C0C0C0"/>
                  </a:outerShdw>
                </a:effectLst>
                <a:latin typeface="华文彩云" charset="-122"/>
                <a:ea typeface="华文彩云" charset="-122"/>
              </a:rPr>
              <a:t>流球</a:t>
            </a:r>
            <a:r>
              <a:rPr lang="zh-CN" altLang="en-US" sz="2800" b="1" dirty="0">
                <a:solidFill>
                  <a:schemeClr val="accent2"/>
                </a:solidFill>
                <a:effectLst>
                  <a:outerShdw blurRad="38100" dist="38100" dir="2700000" algn="tl">
                    <a:srgbClr val="C0C0C0"/>
                  </a:outerShdw>
                </a:effectLst>
                <a:latin typeface="华文彩云" charset="-122"/>
                <a:ea typeface="华文彩云" charset="-122"/>
              </a:rPr>
              <a:t>；</a:t>
            </a:r>
          </a:p>
          <a:p>
            <a:endParaRPr lang="zh-CN" altLang="en-US" sz="2800" b="1" dirty="0">
              <a:solidFill>
                <a:schemeClr val="accent2"/>
              </a:solidFill>
              <a:effectLst>
                <a:outerShdw blurRad="38100" dist="38100" dir="2700000" algn="tl">
                  <a:srgbClr val="C0C0C0"/>
                </a:outerShdw>
              </a:effectLst>
              <a:latin typeface="华文彩云" charset="-122"/>
              <a:ea typeface="华文彩云" charset="-122"/>
            </a:endParaRPr>
          </a:p>
          <a:p>
            <a:r>
              <a:rPr lang="zh-CN" altLang="en-US" sz="2800" b="1" dirty="0">
                <a:solidFill>
                  <a:schemeClr val="accent2"/>
                </a:solidFill>
                <a:effectLst>
                  <a:outerShdw blurRad="38100" dist="38100" dir="2700000" algn="tl">
                    <a:srgbClr val="C0C0C0"/>
                  </a:outerShdw>
                </a:effectLst>
                <a:latin typeface="华文彩云" charset="-122"/>
                <a:ea typeface="华文彩云" charset="-122"/>
              </a:rPr>
              <a:t>3、</a:t>
            </a:r>
            <a:r>
              <a:rPr lang="zh-CN" altLang="en-US" sz="2800" b="1" dirty="0">
                <a:solidFill>
                  <a:srgbClr val="FF0000"/>
                </a:solidFill>
                <a:effectLst>
                  <a:outerShdw blurRad="38100" dist="38100" dir="2700000" algn="tl">
                    <a:srgbClr val="C0C0C0"/>
                  </a:outerShdw>
                </a:effectLst>
                <a:latin typeface="华文彩云" charset="-122"/>
                <a:ea typeface="华文彩云" charset="-122"/>
              </a:rPr>
              <a:t>元朝</a:t>
            </a:r>
            <a:r>
              <a:rPr lang="zh-CN" altLang="en-US" sz="2800" b="1" dirty="0">
                <a:solidFill>
                  <a:schemeClr val="accent2"/>
                </a:solidFill>
                <a:effectLst>
                  <a:outerShdw blurRad="38100" dist="38100" dir="2700000" algn="tl">
                    <a:srgbClr val="C0C0C0"/>
                  </a:outerShdw>
                </a:effectLst>
                <a:latin typeface="华文彩云" charset="-122"/>
                <a:ea typeface="华文彩云" charset="-122"/>
              </a:rPr>
              <a:t>设置澎湖巡检司管理</a:t>
            </a:r>
            <a:r>
              <a:rPr lang="zh-CN" altLang="en-US" sz="2800" b="1" dirty="0">
                <a:solidFill>
                  <a:srgbClr val="FF0000"/>
                </a:solidFill>
                <a:effectLst>
                  <a:outerShdw blurRad="38100" dist="38100" dir="2700000" algn="tl">
                    <a:srgbClr val="C0C0C0"/>
                  </a:outerShdw>
                </a:effectLst>
                <a:latin typeface="华文彩云" charset="-122"/>
                <a:ea typeface="华文彩云" charset="-122"/>
              </a:rPr>
              <a:t>琉球</a:t>
            </a:r>
            <a:r>
              <a:rPr lang="zh-CN" altLang="en-US" sz="2800" b="1" dirty="0">
                <a:solidFill>
                  <a:schemeClr val="accent2"/>
                </a:solidFill>
                <a:effectLst>
                  <a:outerShdw blurRad="38100" dist="38100" dir="2700000" algn="tl">
                    <a:srgbClr val="C0C0C0"/>
                  </a:outerShdw>
                </a:effectLst>
                <a:latin typeface="华文彩云" charset="-122"/>
                <a:ea typeface="华文彩云" charset="-122"/>
              </a:rPr>
              <a:t>和澎湖列岛。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8"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lide(fromLeft)">
                                      <p:cBhvr>
                                        <p:cTn id="11" dur="500"/>
                                        <p:tgtEl>
                                          <p:spTgt spid="6"/>
                                        </p:tgtEl>
                                      </p:cBhvr>
                                    </p:animEffect>
                                  </p:childTnLst>
                                  <p:subTnLst>
                                    <p:audio>
                                      <p:cMediaNode>
                                        <p:cTn display="0" masterRel="sameClick">
                                          <p:stCondLst>
                                            <p:cond evt="begin" delay="0">
                                              <p:tn val="9"/>
                                            </p:cond>
                                          </p:stCondLst>
                                          <p:endCondLst>
                                            <p:cond evt="onStopAudio" delay="0">
                                              <p:tgtEl>
                                                <p:sldTgt/>
                                              </p:tgtEl>
                                            </p:cond>
                                          </p:endCondLst>
                                        </p:cTn>
                                        <p:tgtEl>
                                          <p:sndTgt r:embed="rId1"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P spid="6" grpId="0" animBg="1" autoUpdateAnimBg="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pic>
        <p:nvPicPr>
          <p:cNvPr id="2050" name="Picture 2"/>
          <p:cNvPicPr>
            <a:picLocks noChangeAspect="1" noChangeArrowheads="1"/>
          </p:cNvPicPr>
          <p:nvPr userDrawn="1"/>
        </p:nvPicPr>
        <p:blipFill>
          <a:blip r:embed="rId2" cstate="print"/>
          <a:srcRect/>
          <a:stretch>
            <a:fillRect/>
          </a:stretch>
        </p:blipFill>
        <p:spPr bwMode="auto">
          <a:xfrm>
            <a:off x="0" y="620688"/>
            <a:ext cx="9144000" cy="597666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heckerboard(across)">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pic>
        <p:nvPicPr>
          <p:cNvPr id="1026" name="Picture 2"/>
          <p:cNvPicPr>
            <a:picLocks noChangeAspect="1" noChangeArrowheads="1"/>
          </p:cNvPicPr>
          <p:nvPr userDrawn="1"/>
        </p:nvPicPr>
        <p:blipFill>
          <a:blip r:embed="rId2" cstate="print"/>
          <a:srcRect/>
          <a:stretch>
            <a:fillRect/>
          </a:stretch>
        </p:blipFill>
        <p:spPr bwMode="auto">
          <a:xfrm>
            <a:off x="252413" y="620688"/>
            <a:ext cx="8639175" cy="4176464"/>
          </a:xfrm>
          <a:prstGeom prst="rect">
            <a:avLst/>
          </a:prstGeom>
          <a:noFill/>
          <a:ln w="9525">
            <a:noFill/>
            <a:miter lim="800000"/>
            <a:headEnd/>
            <a:tailEnd/>
          </a:ln>
        </p:spPr>
      </p:pic>
      <p:pic>
        <p:nvPicPr>
          <p:cNvPr id="1027" name="Picture 3"/>
          <p:cNvPicPr>
            <a:picLocks noChangeAspect="1" noChangeArrowheads="1"/>
          </p:cNvPicPr>
          <p:nvPr userDrawn="1"/>
        </p:nvPicPr>
        <p:blipFill>
          <a:blip r:embed="rId3" cstate="print"/>
          <a:srcRect/>
          <a:stretch>
            <a:fillRect/>
          </a:stretch>
        </p:blipFill>
        <p:spPr bwMode="auto">
          <a:xfrm>
            <a:off x="251520" y="4797152"/>
            <a:ext cx="8640960" cy="15335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ox(in)">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checkerboard(across)">
                                      <p:cBhvr>
                                        <p:cTn id="12"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7" name="标题 1"/>
          <p:cNvSpPr>
            <a:spLocks noGrp="1"/>
          </p:cNvSpPr>
          <p:nvPr>
            <p:ph type="title" hasCustomPrompt="1"/>
          </p:nvPr>
        </p:nvSpPr>
        <p:spPr>
          <a:xfrm>
            <a:off x="0" y="0"/>
            <a:ext cx="9144000" cy="404664"/>
          </a:xfrm>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pic>
        <p:nvPicPr>
          <p:cNvPr id="23553" name="Picture 1"/>
          <p:cNvPicPr>
            <a:picLocks noChangeAspect="1" noChangeArrowheads="1"/>
          </p:cNvPicPr>
          <p:nvPr userDrawn="1"/>
        </p:nvPicPr>
        <p:blipFill>
          <a:blip r:embed="rId2" cstate="print"/>
          <a:srcRect/>
          <a:stretch>
            <a:fillRect/>
          </a:stretch>
        </p:blipFill>
        <p:spPr bwMode="auto">
          <a:xfrm>
            <a:off x="179512" y="476672"/>
            <a:ext cx="8712968" cy="6120680"/>
          </a:xfrm>
          <a:prstGeom prst="rect">
            <a:avLst/>
          </a:prstGeom>
          <a:noFill/>
          <a:ln w="9525">
            <a:noFill/>
            <a:miter lim="800000"/>
            <a:headEnd/>
            <a:tailEnd/>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sp>
        <p:nvSpPr>
          <p:cNvPr id="3" name="TextBox 2"/>
          <p:cNvSpPr txBox="1"/>
          <p:nvPr userDrawn="1"/>
        </p:nvSpPr>
        <p:spPr>
          <a:xfrm>
            <a:off x="899592" y="1916832"/>
            <a:ext cx="6984776" cy="1560369"/>
          </a:xfrm>
          <a:prstGeom prst="rect">
            <a:avLst/>
          </a:prstGeom>
          <a:noFill/>
        </p:spPr>
        <p:txBody>
          <a:bodyPr wrap="square" rtlCol="0">
            <a:prstTxWarp prst="textArchUp">
              <a:avLst/>
            </a:prstTxWarp>
            <a:spAutoFit/>
          </a:bodyPr>
          <a:lstStyle/>
          <a:p>
            <a:pPr algn="ctr"/>
            <a:r>
              <a:rPr lang="zh-CN" altLang="en-US" sz="7200" dirty="0">
                <a:effectLst>
                  <a:glow rad="139700">
                    <a:schemeClr val="accent2">
                      <a:satMod val="175000"/>
                      <a:alpha val="40000"/>
                    </a:schemeClr>
                  </a:glow>
                </a:effectLst>
              </a:rPr>
              <a:t>欢迎批评指正</a:t>
            </a:r>
          </a:p>
        </p:txBody>
      </p:sp>
      <p:sp>
        <p:nvSpPr>
          <p:cNvPr id="4" name="TextBox 3"/>
          <p:cNvSpPr txBox="1"/>
          <p:nvPr userDrawn="1"/>
        </p:nvSpPr>
        <p:spPr>
          <a:xfrm>
            <a:off x="1331640" y="3573016"/>
            <a:ext cx="6192688" cy="1261884"/>
          </a:xfrm>
          <a:prstGeom prst="rect">
            <a:avLst/>
          </a:prstGeom>
          <a:noFill/>
        </p:spPr>
        <p:txBody>
          <a:bodyPr wrap="square" rtlCol="0">
            <a:spAutoFit/>
          </a:bodyPr>
          <a:lstStyle/>
          <a:p>
            <a:pPr algn="ctr"/>
            <a:r>
              <a:rPr lang="zh-CN" altLang="en-US" sz="4000" b="1" dirty="0">
                <a:solidFill>
                  <a:srgbClr val="002060"/>
                </a:solidFill>
                <a:latin typeface="楷体" pitchFamily="49" charset="-122"/>
                <a:ea typeface="楷体" pitchFamily="49" charset="-122"/>
              </a:rPr>
              <a:t>重庆市忠县三汇中学   </a:t>
            </a:r>
            <a:endParaRPr lang="en-US" altLang="zh-CN" sz="4000" b="1" dirty="0">
              <a:solidFill>
                <a:srgbClr val="002060"/>
              </a:solidFill>
              <a:latin typeface="楷体" pitchFamily="49" charset="-122"/>
              <a:ea typeface="楷体" pitchFamily="49" charset="-122"/>
            </a:endParaRPr>
          </a:p>
          <a:p>
            <a:pPr algn="ctr"/>
            <a:r>
              <a:rPr lang="zh-CN" altLang="en-US" sz="3600" b="1" dirty="0">
                <a:solidFill>
                  <a:srgbClr val="002060"/>
                </a:solidFill>
                <a:latin typeface="楷体" pitchFamily="49" charset="-122"/>
                <a:ea typeface="楷体" pitchFamily="49" charset="-122"/>
              </a:rPr>
              <a:t> 罗治明  </a:t>
            </a:r>
            <a:r>
              <a:rPr lang="en-US" altLang="zh-CN" sz="3600" b="1" dirty="0">
                <a:solidFill>
                  <a:srgbClr val="002060"/>
                </a:solidFill>
                <a:latin typeface="楷体" pitchFamily="49" charset="-122"/>
                <a:ea typeface="楷体" pitchFamily="49" charset="-122"/>
              </a:rPr>
              <a:t>13436211880</a:t>
            </a:r>
            <a:endParaRPr lang="zh-CN" altLang="en-US" sz="3600" b="1" dirty="0">
              <a:solidFill>
                <a:srgbClr val="002060"/>
              </a:solidFill>
              <a:latin typeface="楷体" pitchFamily="49" charset="-122"/>
              <a:ea typeface="楷体" pitchFamily="49"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0" y="0"/>
            <a:ext cx="9144000" cy="404664"/>
          </a:xfrm>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pic>
        <p:nvPicPr>
          <p:cNvPr id="11266" name="Picture 2" descr="c:\users\ADMINI~1\appdata\roaming\360se6\USERDA~1\Temp\200910~1.JPG"/>
          <p:cNvPicPr>
            <a:picLocks noChangeAspect="1" noChangeArrowheads="1"/>
          </p:cNvPicPr>
          <p:nvPr userDrawn="1"/>
        </p:nvPicPr>
        <p:blipFill>
          <a:blip r:embed="rId2" cstate="print"/>
          <a:srcRect/>
          <a:stretch>
            <a:fillRect/>
          </a:stretch>
        </p:blipFill>
        <p:spPr bwMode="auto">
          <a:xfrm>
            <a:off x="5652120" y="1052736"/>
            <a:ext cx="3031443" cy="4824536"/>
          </a:xfrm>
          <a:prstGeom prst="rect">
            <a:avLst/>
          </a:prstGeom>
          <a:noFill/>
        </p:spPr>
      </p:pic>
      <p:sp>
        <p:nvSpPr>
          <p:cNvPr id="7" name="TextBox 6"/>
          <p:cNvSpPr txBox="1"/>
          <p:nvPr userDrawn="1"/>
        </p:nvSpPr>
        <p:spPr>
          <a:xfrm>
            <a:off x="467544" y="1196752"/>
            <a:ext cx="4608512" cy="4401205"/>
          </a:xfrm>
          <a:prstGeom prst="rect">
            <a:avLst/>
          </a:prstGeom>
          <a:noFill/>
        </p:spPr>
        <p:txBody>
          <a:bodyPr wrap="square" rtlCol="0">
            <a:spAutoFit/>
          </a:bodyPr>
          <a:lstStyle/>
          <a:p>
            <a:r>
              <a:rPr lang="zh-CN" altLang="en-US" sz="2800" dirty="0">
                <a:latin typeface="楷体" pitchFamily="49" charset="-122"/>
                <a:ea typeface="楷体" pitchFamily="49" charset="-122"/>
              </a:rPr>
              <a:t>    沧海桑田，几百年过去了，但郑和的航海壮举、戚继光的抗倭伟绩在中华民族的史册中却永放光芒。穿越时空隧道，让我们一起去见证当年郑和率领浩浩荡荡的船队与惊涛骇浪搏击的场景，戚家军鏖战台州、歼灭倭寇的壮观场面，去体会他们激昂的爱国情怀。</a:t>
            </a:r>
          </a:p>
        </p:txBody>
      </p:sp>
      <p:sp>
        <p:nvSpPr>
          <p:cNvPr id="8" name="TextBox 7"/>
          <p:cNvSpPr txBox="1"/>
          <p:nvPr userDrawn="1"/>
        </p:nvSpPr>
        <p:spPr>
          <a:xfrm>
            <a:off x="6588224" y="5949280"/>
            <a:ext cx="1224136"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zh-CN" altLang="en-US" sz="2000" b="1" dirty="0">
                <a:solidFill>
                  <a:srgbClr val="FF0000"/>
                </a:solidFill>
                <a:latin typeface="方正兰亭超细黑简体" pitchFamily="2" charset="-122"/>
                <a:ea typeface="方正兰亭超细黑简体" pitchFamily="2" charset="-122"/>
              </a:rPr>
              <a:t>郑和钟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1+#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sp>
        <p:nvSpPr>
          <p:cNvPr id="3" name="TextBox 2"/>
          <p:cNvSpPr txBox="1"/>
          <p:nvPr userDrawn="1"/>
        </p:nvSpPr>
        <p:spPr>
          <a:xfrm>
            <a:off x="467544" y="764704"/>
            <a:ext cx="2880320" cy="52322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2800" b="1" dirty="0">
                <a:solidFill>
                  <a:srgbClr val="FFC000"/>
                </a:solidFill>
                <a:latin typeface="黑体" pitchFamily="49" charset="-122"/>
                <a:ea typeface="黑体" pitchFamily="49" charset="-122"/>
              </a:rPr>
              <a:t>一、郑和下西洋</a:t>
            </a:r>
          </a:p>
        </p:txBody>
      </p:sp>
      <p:pic>
        <p:nvPicPr>
          <p:cNvPr id="7172" name="Picture 4" descr="c:\users\ADMINI~1\appdata\roaming\360se6\USERDA~1\Temp\200910~2.JPG"/>
          <p:cNvPicPr>
            <a:picLocks noChangeAspect="1" noChangeArrowheads="1"/>
          </p:cNvPicPr>
          <p:nvPr userDrawn="1"/>
        </p:nvPicPr>
        <p:blipFill>
          <a:blip r:embed="rId2" cstate="print"/>
          <a:srcRect/>
          <a:stretch>
            <a:fillRect/>
          </a:stretch>
        </p:blipFill>
        <p:spPr bwMode="auto">
          <a:xfrm>
            <a:off x="4788024" y="404664"/>
            <a:ext cx="3672407" cy="4680520"/>
          </a:xfrm>
          <a:prstGeom prst="rect">
            <a:avLst/>
          </a:prstGeom>
          <a:noFill/>
        </p:spPr>
      </p:pic>
      <p:pic>
        <p:nvPicPr>
          <p:cNvPr id="7173" name="Picture 5"/>
          <p:cNvPicPr>
            <a:picLocks noChangeAspect="1" noChangeArrowheads="1"/>
          </p:cNvPicPr>
          <p:nvPr userDrawn="1"/>
        </p:nvPicPr>
        <p:blipFill>
          <a:blip r:embed="rId3" cstate="print"/>
          <a:srcRect/>
          <a:stretch>
            <a:fillRect/>
          </a:stretch>
        </p:blipFill>
        <p:spPr bwMode="auto">
          <a:xfrm>
            <a:off x="251520" y="5105400"/>
            <a:ext cx="8568952" cy="1752600"/>
          </a:xfrm>
          <a:prstGeom prst="rect">
            <a:avLst/>
          </a:prstGeom>
          <a:noFill/>
          <a:ln w="9525">
            <a:noFill/>
            <a:miter lim="800000"/>
            <a:headEnd/>
            <a:tailEnd/>
          </a:ln>
        </p:spPr>
      </p:pic>
      <p:sp>
        <p:nvSpPr>
          <p:cNvPr id="8" name="AutoShape 6"/>
          <p:cNvSpPr>
            <a:spLocks noChangeArrowheads="1"/>
          </p:cNvSpPr>
          <p:nvPr userDrawn="1"/>
        </p:nvSpPr>
        <p:spPr bwMode="auto">
          <a:xfrm>
            <a:off x="1" y="1557338"/>
            <a:ext cx="4788023" cy="2619375"/>
          </a:xfrm>
          <a:prstGeom prst="cloudCallout">
            <a:avLst>
              <a:gd name="adj1" fmla="val -38380"/>
              <a:gd name="adj2" fmla="val 65144"/>
            </a:avLst>
          </a:prstGeom>
          <a:solidFill>
            <a:srgbClr val="CCECFF"/>
          </a:solidFill>
          <a:ln w="9525" cap="flat" cmpd="sng">
            <a:solidFill>
              <a:schemeClr val="tx1"/>
            </a:solidFill>
            <a:round/>
            <a:headEnd/>
            <a:tailEnd/>
          </a:ln>
          <a:effectLst/>
        </p:spPr>
        <p:txBody>
          <a:bodyPr/>
          <a:lstStyle/>
          <a:p>
            <a:pPr eaLnBrk="0" hangingPunct="0"/>
            <a:r>
              <a:rPr lang="zh-CN" sz="4000" dirty="0">
                <a:solidFill>
                  <a:srgbClr val="CC0000"/>
                </a:solidFill>
                <a:effectLst>
                  <a:outerShdw blurRad="38100" dist="38100" dir="2700000" algn="tl">
                    <a:srgbClr val="000000"/>
                  </a:outerShdw>
                </a:effectLst>
                <a:latin typeface="华文新魏" charset="-122"/>
                <a:ea typeface="华文新魏" charset="-122"/>
              </a:rPr>
              <a:t>郑和</a:t>
            </a:r>
            <a:r>
              <a:rPr lang="zh-CN" sz="4000" dirty="0">
                <a:solidFill>
                  <a:schemeClr val="accent2"/>
                </a:solidFill>
                <a:effectLst>
                  <a:outerShdw blurRad="38100" dist="38100" dir="2700000" algn="tl">
                    <a:srgbClr val="000000"/>
                  </a:outerShdw>
                </a:effectLst>
                <a:latin typeface="华文新魏" charset="-122"/>
                <a:ea typeface="华文新魏" charset="-122"/>
              </a:rPr>
              <a:t>是什么人？</a:t>
            </a:r>
            <a:r>
              <a:rPr lang="zh-CN" sz="4000" dirty="0">
                <a:solidFill>
                  <a:schemeClr val="accent2"/>
                </a:solidFill>
                <a:effectLst>
                  <a:outerShdw blurRad="38100" dist="38100" dir="2700000" algn="tl">
                    <a:srgbClr val="000000"/>
                  </a:outerShdw>
                </a:effectLst>
                <a:latin typeface="Times New Roman"/>
                <a:ea typeface="华文新魏" charset="-122"/>
              </a:rPr>
              <a:t>“</a:t>
            </a:r>
            <a:r>
              <a:rPr lang="zh-CN" sz="4000" dirty="0">
                <a:solidFill>
                  <a:srgbClr val="CC0000"/>
                </a:solidFill>
                <a:effectLst>
                  <a:outerShdw blurRad="38100" dist="38100" dir="2700000" algn="tl">
                    <a:srgbClr val="000000"/>
                  </a:outerShdw>
                </a:effectLst>
                <a:latin typeface="华文新魏" charset="-122"/>
                <a:ea typeface="华文新魏" charset="-122"/>
              </a:rPr>
              <a:t>西洋</a:t>
            </a:r>
            <a:r>
              <a:rPr lang="zh-CN" sz="4000" dirty="0">
                <a:solidFill>
                  <a:schemeClr val="accent2"/>
                </a:solidFill>
                <a:effectLst>
                  <a:outerShdw blurRad="38100" dist="38100" dir="2700000" algn="tl">
                    <a:srgbClr val="000000"/>
                  </a:outerShdw>
                </a:effectLst>
                <a:latin typeface="Times New Roman"/>
                <a:ea typeface="华文新魏" charset="-122"/>
              </a:rPr>
              <a:t>”</a:t>
            </a:r>
            <a:r>
              <a:rPr lang="zh-CN" sz="4000" dirty="0">
                <a:solidFill>
                  <a:schemeClr val="accent2"/>
                </a:solidFill>
                <a:effectLst>
                  <a:outerShdw blurRad="38100" dist="38100" dir="2700000" algn="tl">
                    <a:srgbClr val="000000"/>
                  </a:outerShdw>
                </a:effectLst>
                <a:latin typeface="华文新魏" charset="-122"/>
                <a:ea typeface="华文新魏" charset="-122"/>
              </a:rPr>
              <a:t>是指什么地方？</a:t>
            </a:r>
          </a:p>
          <a:p>
            <a:pPr eaLnBrk="0" hangingPunct="0"/>
            <a:endParaRPr lang="zh-CN" altLang="zh-CN" sz="4000" dirty="0">
              <a:solidFill>
                <a:schemeClr val="accent2"/>
              </a:solidFill>
              <a:effectLst>
                <a:outerShdw blurRad="38100" dist="38100" dir="2700000" algn="tl">
                  <a:srgbClr val="000000"/>
                </a:outerShdw>
              </a:effectLst>
              <a:latin typeface="华文新魏" charset="-122"/>
              <a:ea typeface="华文新魏"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box(in)">
                                      <p:cBhvr>
                                        <p:cTn id="7" dur="500"/>
                                        <p:tgtEl>
                                          <p:spTgt spid="717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173"/>
                                        </p:tgtEl>
                                        <p:attrNameLst>
                                          <p:attrName>style.visibility</p:attrName>
                                        </p:attrNameLst>
                                      </p:cBhvr>
                                      <p:to>
                                        <p:strVal val="visible"/>
                                      </p:to>
                                    </p:set>
                                    <p:animEffect transition="in" filter="box(in)">
                                      <p:cBhvr>
                                        <p:cTn id="12" dur="500"/>
                                        <p:tgtEl>
                                          <p:spTgt spid="717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amond(in)">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pic>
        <p:nvPicPr>
          <p:cNvPr id="3" name="Picture 7" descr="下西洋"/>
          <p:cNvPicPr>
            <a:picLocks noChangeAspect="1" noChangeArrowheads="1"/>
          </p:cNvPicPr>
          <p:nvPr userDrawn="1"/>
        </p:nvPicPr>
        <p:blipFill>
          <a:blip r:embed="rId2" cstate="print"/>
          <a:srcRect r="-23" b="21"/>
          <a:stretch>
            <a:fillRect/>
          </a:stretch>
        </p:blipFill>
        <p:spPr bwMode="auto">
          <a:xfrm>
            <a:off x="251520" y="764704"/>
            <a:ext cx="8686800" cy="4800600"/>
          </a:xfrm>
          <a:prstGeom prst="rect">
            <a:avLst/>
          </a:prstGeom>
          <a:solidFill>
            <a:srgbClr val="FFFFFF"/>
          </a:solidFill>
          <a:ln w="76200" cap="flat" cmpd="tri">
            <a:solidFill>
              <a:srgbClr val="CCFFCC"/>
            </a:solidFill>
            <a:miter lim="800000"/>
            <a:headEnd/>
            <a:tailEnd/>
          </a:ln>
          <a:effectLst/>
        </p:spPr>
      </p:pic>
      <p:sp>
        <p:nvSpPr>
          <p:cNvPr id="4" name="TextBox 3"/>
          <p:cNvSpPr txBox="1"/>
          <p:nvPr userDrawn="1"/>
        </p:nvSpPr>
        <p:spPr>
          <a:xfrm>
            <a:off x="539552" y="5877272"/>
            <a:ext cx="8280920"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400" b="1" dirty="0">
                <a:solidFill>
                  <a:srgbClr val="C00000"/>
                </a:solidFill>
              </a:rPr>
              <a:t>西洋：太平洋文莱以西的东南亚地区及印度洋及其沿岸地区。</a:t>
            </a:r>
          </a:p>
        </p:txBody>
      </p:sp>
      <p:sp>
        <p:nvSpPr>
          <p:cNvPr id="5" name="TextBox 4"/>
          <p:cNvSpPr txBox="1"/>
          <p:nvPr userDrawn="1"/>
        </p:nvSpPr>
        <p:spPr>
          <a:xfrm>
            <a:off x="1115616" y="2132856"/>
            <a:ext cx="648072"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b="1" dirty="0"/>
              <a:t>天方</a:t>
            </a:r>
          </a:p>
        </p:txBody>
      </p:sp>
      <p:sp>
        <p:nvSpPr>
          <p:cNvPr id="8" name="TextBox 7"/>
          <p:cNvSpPr txBox="1"/>
          <p:nvPr userDrawn="1"/>
        </p:nvSpPr>
        <p:spPr>
          <a:xfrm>
            <a:off x="323528" y="1844824"/>
            <a:ext cx="648072"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b="1" dirty="0">
                <a:solidFill>
                  <a:srgbClr val="FF0000"/>
                </a:solidFill>
              </a:rPr>
              <a:t>红海</a:t>
            </a:r>
          </a:p>
        </p:txBody>
      </p:sp>
      <p:sp>
        <p:nvSpPr>
          <p:cNvPr id="9" name="TextBox 8"/>
          <p:cNvSpPr txBox="1"/>
          <p:nvPr userDrawn="1"/>
        </p:nvSpPr>
        <p:spPr>
          <a:xfrm>
            <a:off x="1547664" y="2924944"/>
            <a:ext cx="648072"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b="1" dirty="0"/>
              <a:t>阿丹</a:t>
            </a:r>
          </a:p>
        </p:txBody>
      </p:sp>
      <p:sp>
        <p:nvSpPr>
          <p:cNvPr id="10" name="TextBox 9"/>
          <p:cNvSpPr txBox="1"/>
          <p:nvPr userDrawn="1"/>
        </p:nvSpPr>
        <p:spPr>
          <a:xfrm>
            <a:off x="539552" y="3861048"/>
            <a:ext cx="936104" cy="30777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1400" b="1" dirty="0"/>
              <a:t>木骨都束</a:t>
            </a:r>
          </a:p>
        </p:txBody>
      </p:sp>
      <p:sp>
        <p:nvSpPr>
          <p:cNvPr id="12" name="TextBox 11"/>
          <p:cNvSpPr txBox="1"/>
          <p:nvPr userDrawn="1"/>
        </p:nvSpPr>
        <p:spPr>
          <a:xfrm>
            <a:off x="971600" y="4941168"/>
            <a:ext cx="720080" cy="30777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1400" b="1" dirty="0"/>
              <a:t>慢八撒</a:t>
            </a:r>
          </a:p>
        </p:txBody>
      </p:sp>
      <p:sp>
        <p:nvSpPr>
          <p:cNvPr id="13" name="TextBox 12"/>
          <p:cNvSpPr txBox="1"/>
          <p:nvPr userDrawn="1"/>
        </p:nvSpPr>
        <p:spPr>
          <a:xfrm>
            <a:off x="3779912" y="3645025"/>
            <a:ext cx="576064" cy="30777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1400" b="1" dirty="0"/>
              <a:t>柯枝</a:t>
            </a:r>
          </a:p>
        </p:txBody>
      </p:sp>
      <p:sp>
        <p:nvSpPr>
          <p:cNvPr id="14" name="TextBox 13"/>
          <p:cNvSpPr txBox="1"/>
          <p:nvPr userDrawn="1"/>
        </p:nvSpPr>
        <p:spPr>
          <a:xfrm>
            <a:off x="6660232" y="2564904"/>
            <a:ext cx="648072"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1800" b="1" dirty="0"/>
              <a:t>占城</a:t>
            </a:r>
          </a:p>
        </p:txBody>
      </p:sp>
      <p:sp>
        <p:nvSpPr>
          <p:cNvPr id="15" name="TextBox 14"/>
          <p:cNvSpPr txBox="1"/>
          <p:nvPr userDrawn="1"/>
        </p:nvSpPr>
        <p:spPr>
          <a:xfrm>
            <a:off x="6660232" y="4941168"/>
            <a:ext cx="648072"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1800" b="1" dirty="0"/>
              <a:t>爪哇</a:t>
            </a:r>
          </a:p>
        </p:txBody>
      </p:sp>
      <p:sp>
        <p:nvSpPr>
          <p:cNvPr id="16" name="TextBox 15"/>
          <p:cNvSpPr txBox="1"/>
          <p:nvPr userDrawn="1"/>
        </p:nvSpPr>
        <p:spPr>
          <a:xfrm>
            <a:off x="5724128" y="4293097"/>
            <a:ext cx="936104" cy="30777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1400" b="1" dirty="0"/>
              <a:t>苏门答腊</a:t>
            </a:r>
          </a:p>
        </p:txBody>
      </p:sp>
      <p:sp>
        <p:nvSpPr>
          <p:cNvPr id="17" name="TextBox 16"/>
          <p:cNvSpPr txBox="1"/>
          <p:nvPr userDrawn="1"/>
        </p:nvSpPr>
        <p:spPr>
          <a:xfrm>
            <a:off x="4788024" y="3429000"/>
            <a:ext cx="648072"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1800" b="1" dirty="0"/>
              <a:t>锡兰</a:t>
            </a:r>
          </a:p>
        </p:txBody>
      </p:sp>
      <p:sp>
        <p:nvSpPr>
          <p:cNvPr id="18" name="TextBox 17"/>
          <p:cNvSpPr txBox="1"/>
          <p:nvPr userDrawn="1"/>
        </p:nvSpPr>
        <p:spPr>
          <a:xfrm>
            <a:off x="5940152" y="2564904"/>
            <a:ext cx="648072"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1800" b="1" dirty="0"/>
              <a:t>暹罗</a:t>
            </a:r>
          </a:p>
        </p:txBody>
      </p:sp>
      <p:sp>
        <p:nvSpPr>
          <p:cNvPr id="19" name="TextBox 18"/>
          <p:cNvSpPr txBox="1"/>
          <p:nvPr userDrawn="1"/>
        </p:nvSpPr>
        <p:spPr>
          <a:xfrm>
            <a:off x="7740352" y="908720"/>
            <a:ext cx="936104"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1800" b="1" dirty="0"/>
              <a:t>刘家港</a:t>
            </a:r>
          </a:p>
        </p:txBody>
      </p:sp>
      <p:sp>
        <p:nvSpPr>
          <p:cNvPr id="20" name="TextBox 19"/>
          <p:cNvSpPr txBox="1"/>
          <p:nvPr userDrawn="1"/>
        </p:nvSpPr>
        <p:spPr>
          <a:xfrm>
            <a:off x="7524328" y="1628800"/>
            <a:ext cx="648072"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1800" b="1" dirty="0"/>
              <a:t>福州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8" presetClass="entr" presetSubtype="16"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sp>
        <p:nvSpPr>
          <p:cNvPr id="3" name="Text Box 14" descr="sichuan"/>
          <p:cNvSpPr txBox="1">
            <a:spLocks noChangeArrowheads="1"/>
          </p:cNvSpPr>
          <p:nvPr userDrawn="1"/>
        </p:nvSpPr>
        <p:spPr bwMode="auto">
          <a:xfrm>
            <a:off x="395536" y="620688"/>
            <a:ext cx="8208912" cy="1550031"/>
          </a:xfrm>
          <a:prstGeom prst="rect">
            <a:avLst/>
          </a:prstGeom>
          <a:solidFill>
            <a:srgbClr val="FFFF00"/>
          </a:solidFill>
          <a:ln w="9525">
            <a:noFill/>
            <a:miter lim="800000"/>
            <a:headEnd/>
            <a:tailEnd/>
          </a:ln>
          <a:effectLst/>
        </p:spPr>
        <p:txBody>
          <a:bodyPr wrap="square" lIns="288000" tIns="36000" rIns="72000" bIns="36000">
            <a:spAutoFit/>
          </a:bodyPr>
          <a:lstStyle/>
          <a:p>
            <a:r>
              <a:rPr lang="zh-CN" altLang="en-US" dirty="0">
                <a:solidFill>
                  <a:srgbClr val="663300"/>
                </a:solidFill>
                <a:latin typeface="华文隶书" pitchFamily="2" charset="-122"/>
                <a:ea typeface="华文隶书" pitchFamily="2" charset="-122"/>
              </a:rPr>
              <a:t>　　</a:t>
            </a:r>
            <a:r>
              <a:rPr lang="zh-CN" altLang="en-US" sz="3200" b="1" dirty="0">
                <a:solidFill>
                  <a:srgbClr val="663300"/>
                </a:solidFill>
                <a:latin typeface="华文隶书" pitchFamily="2" charset="-122"/>
                <a:ea typeface="华文隶书" pitchFamily="2" charset="-122"/>
                <a:sym typeface="Arial" pitchFamily="34" charset="0"/>
              </a:rPr>
              <a:t>成祖疑惠帝亡海外，欲踪迹之，且欲耀兵异域，示中国富强</a:t>
            </a:r>
            <a:br>
              <a:rPr lang="zh-CN" altLang="en-US" sz="3200" b="1" dirty="0">
                <a:solidFill>
                  <a:srgbClr val="663300"/>
                </a:solidFill>
                <a:latin typeface="华文隶书" pitchFamily="2" charset="-122"/>
                <a:ea typeface="华文隶书" pitchFamily="2" charset="-122"/>
                <a:sym typeface="Arial" pitchFamily="34" charset="0"/>
              </a:rPr>
            </a:br>
            <a:r>
              <a:rPr lang="zh-CN" altLang="en-US" sz="3200" b="1" dirty="0">
                <a:solidFill>
                  <a:srgbClr val="663300"/>
                </a:solidFill>
                <a:latin typeface="华文隶书" pitchFamily="2" charset="-122"/>
                <a:ea typeface="华文隶书" pitchFamily="2" charset="-122"/>
                <a:sym typeface="Arial" pitchFamily="34" charset="0"/>
              </a:rPr>
              <a:t>               </a:t>
            </a:r>
            <a:r>
              <a:rPr lang="zh-CN" altLang="en-US" sz="2800" b="1" dirty="0">
                <a:solidFill>
                  <a:srgbClr val="663300"/>
                </a:solidFill>
                <a:latin typeface="Arial"/>
                <a:ea typeface="华文隶书" pitchFamily="2" charset="-122"/>
                <a:sym typeface="Arial" pitchFamily="34" charset="0"/>
              </a:rPr>
              <a:t>——</a:t>
            </a:r>
            <a:r>
              <a:rPr lang="zh-CN" altLang="en-US" sz="2800" b="1" dirty="0">
                <a:solidFill>
                  <a:srgbClr val="663300"/>
                </a:solidFill>
                <a:latin typeface="华文隶书" pitchFamily="2" charset="-122"/>
                <a:ea typeface="华文隶书" pitchFamily="2" charset="-122"/>
                <a:sym typeface="Arial" pitchFamily="34" charset="0"/>
              </a:rPr>
              <a:t>《明史</a:t>
            </a:r>
            <a:r>
              <a:rPr lang="zh-CN" altLang="en-US" sz="2800" b="1" dirty="0">
                <a:solidFill>
                  <a:srgbClr val="663300"/>
                </a:solidFill>
                <a:latin typeface="Arial"/>
                <a:ea typeface="华文隶书" pitchFamily="2" charset="-122"/>
                <a:sym typeface="Arial" pitchFamily="34" charset="0"/>
              </a:rPr>
              <a:t>·</a:t>
            </a:r>
            <a:r>
              <a:rPr lang="zh-CN" altLang="en-US" sz="2800" b="1" dirty="0">
                <a:solidFill>
                  <a:srgbClr val="663300"/>
                </a:solidFill>
                <a:latin typeface="华文隶书" pitchFamily="2" charset="-122"/>
                <a:ea typeface="华文隶书" pitchFamily="2" charset="-122"/>
                <a:sym typeface="Arial" pitchFamily="34" charset="0"/>
              </a:rPr>
              <a:t>郑和传》</a:t>
            </a:r>
          </a:p>
        </p:txBody>
      </p:sp>
      <p:sp>
        <p:nvSpPr>
          <p:cNvPr id="4" name="Text Box 7"/>
          <p:cNvSpPr txBox="1">
            <a:spLocks noChangeArrowheads="1"/>
          </p:cNvSpPr>
          <p:nvPr userDrawn="1"/>
        </p:nvSpPr>
        <p:spPr bwMode="auto">
          <a:xfrm>
            <a:off x="971600" y="2780929"/>
            <a:ext cx="3312368" cy="1200329"/>
          </a:xfrm>
          <a:prstGeom prst="rect">
            <a:avLst/>
          </a:prstGeom>
          <a:noFill/>
          <a:ln w="9525">
            <a:noFill/>
            <a:miter lim="800000"/>
            <a:headEnd/>
            <a:tailEnd/>
          </a:ln>
          <a:effectLst/>
        </p:spPr>
        <p:txBody>
          <a:bodyPr wrap="square">
            <a:spAutoFit/>
          </a:bodyPr>
          <a:lstStyle/>
          <a:p>
            <a:pPr marL="0" marR="0" indent="0" algn="l" defTabSz="914400" rtl="0" eaLnBrk="0" fontAlgn="auto" latinLnBrk="0" hangingPunct="0">
              <a:lnSpc>
                <a:spcPct val="100000"/>
              </a:lnSpc>
              <a:spcBef>
                <a:spcPts val="0"/>
              </a:spcBef>
              <a:spcAft>
                <a:spcPts val="0"/>
              </a:spcAft>
              <a:buClrTx/>
              <a:buSzTx/>
              <a:buFontTx/>
              <a:buNone/>
              <a:tabLst/>
              <a:defRPr/>
            </a:pPr>
            <a:r>
              <a:rPr lang="zh-CN" altLang="en-US" sz="3600" dirty="0">
                <a:solidFill>
                  <a:schemeClr val="accent2"/>
                </a:solidFill>
                <a:effectLst>
                  <a:outerShdw blurRad="38100" dist="38100" dir="2700000" algn="tl">
                    <a:srgbClr val="C0C0C0"/>
                  </a:outerShdw>
                </a:effectLst>
                <a:latin typeface="华文新魏" charset="-122"/>
                <a:ea typeface="华文新魏" charset="-122"/>
              </a:rPr>
              <a:t>1、在位皇帝：</a:t>
            </a:r>
            <a:endParaRPr lang="zh-CN" altLang="en-US" sz="3600" b="1" dirty="0">
              <a:solidFill>
                <a:srgbClr val="FF6600"/>
              </a:solidFill>
              <a:effectLst>
                <a:outerShdw blurRad="38100" dist="38100" dir="2700000" algn="tl">
                  <a:srgbClr val="C0C0C0"/>
                </a:outerShdw>
              </a:effectLst>
              <a:latin typeface="华文新魏" charset="-122"/>
              <a:ea typeface="华文新魏" charset="-122"/>
              <a:sym typeface="Arial" pitchFamily="34" charset="0"/>
            </a:endParaRPr>
          </a:p>
          <a:p>
            <a:pPr algn="ctr" eaLnBrk="0" hangingPunct="0"/>
            <a:endParaRPr lang="zh-CN" altLang="en-US" sz="3600" dirty="0">
              <a:solidFill>
                <a:schemeClr val="accent2"/>
              </a:solidFill>
              <a:effectLst>
                <a:outerShdw blurRad="38100" dist="38100" dir="2700000" algn="tl">
                  <a:srgbClr val="C0C0C0"/>
                </a:outerShdw>
              </a:effectLst>
              <a:latin typeface="华文新魏" charset="-122"/>
              <a:ea typeface="华文新魏" charset="-122"/>
            </a:endParaRPr>
          </a:p>
        </p:txBody>
      </p:sp>
      <p:sp>
        <p:nvSpPr>
          <p:cNvPr id="5" name="Text Box 8"/>
          <p:cNvSpPr txBox="1">
            <a:spLocks noChangeArrowheads="1"/>
          </p:cNvSpPr>
          <p:nvPr userDrawn="1"/>
        </p:nvSpPr>
        <p:spPr bwMode="auto">
          <a:xfrm>
            <a:off x="1115616" y="4365104"/>
            <a:ext cx="2578100" cy="646331"/>
          </a:xfrm>
          <a:prstGeom prst="rect">
            <a:avLst/>
          </a:prstGeom>
          <a:noFill/>
          <a:ln w="9525">
            <a:noFill/>
            <a:miter lim="800000"/>
            <a:headEnd/>
            <a:tailEnd/>
          </a:ln>
          <a:effectLst/>
        </p:spPr>
        <p:txBody>
          <a:bodyPr>
            <a:spAutoFit/>
          </a:bodyPr>
          <a:lstStyle/>
          <a:p>
            <a:pPr eaLnBrk="0" hangingPunct="0"/>
            <a:r>
              <a:rPr lang="zh-CN" altLang="en-US" sz="3600" dirty="0">
                <a:solidFill>
                  <a:schemeClr val="accent2"/>
                </a:solidFill>
                <a:effectLst>
                  <a:outerShdw blurRad="38100" dist="38100" dir="2700000" algn="tl">
                    <a:srgbClr val="C0C0C0"/>
                  </a:outerShdw>
                </a:effectLst>
                <a:latin typeface="华文新魏" charset="-122"/>
                <a:ea typeface="华文新魏" charset="-122"/>
              </a:rPr>
              <a:t>2、目的</a:t>
            </a:r>
          </a:p>
        </p:txBody>
      </p:sp>
      <p:grpSp>
        <p:nvGrpSpPr>
          <p:cNvPr id="6" name="Group 10"/>
          <p:cNvGrpSpPr>
            <a:grpSpLocks/>
          </p:cNvGrpSpPr>
          <p:nvPr userDrawn="1"/>
        </p:nvGrpSpPr>
        <p:grpSpPr bwMode="auto">
          <a:xfrm>
            <a:off x="3203848" y="3645024"/>
            <a:ext cx="5545138" cy="1884362"/>
            <a:chOff x="0" y="0"/>
            <a:chExt cx="8731" cy="2966"/>
          </a:xfrm>
        </p:grpSpPr>
        <p:sp>
          <p:nvSpPr>
            <p:cNvPr id="7" name="Text Box 11"/>
            <p:cNvSpPr txBox="1">
              <a:spLocks noChangeArrowheads="1"/>
            </p:cNvSpPr>
            <p:nvPr/>
          </p:nvSpPr>
          <p:spPr bwMode="auto">
            <a:xfrm>
              <a:off x="454" y="0"/>
              <a:ext cx="8049" cy="1680"/>
            </a:xfrm>
            <a:prstGeom prst="rect">
              <a:avLst/>
            </a:prstGeom>
            <a:noFill/>
            <a:ln w="9525">
              <a:noFill/>
              <a:miter lim="800000"/>
              <a:headEnd/>
              <a:tailEnd/>
            </a:ln>
            <a:effectLst/>
          </p:spPr>
          <p:txBody>
            <a:bodyPr>
              <a:spAutoFit/>
            </a:bodyPr>
            <a:lstStyle/>
            <a:p>
              <a:r>
                <a:rPr lang="zh-CN" altLang="en-US" sz="3200" b="1" dirty="0">
                  <a:solidFill>
                    <a:srgbClr val="FF6600"/>
                  </a:solidFill>
                  <a:effectLst>
                    <a:outerShdw blurRad="38100" dist="38100" dir="2700000" algn="tl">
                      <a:srgbClr val="C0C0C0"/>
                    </a:outerShdw>
                  </a:effectLst>
                  <a:latin typeface="华文新魏" charset="-122"/>
                  <a:ea typeface="华文新魏" charset="-122"/>
                  <a:sym typeface="Arial" pitchFamily="34" charset="0"/>
                </a:rPr>
                <a:t>①</a:t>
              </a:r>
              <a:r>
                <a:rPr lang="zh-CN" sz="3200" b="1" dirty="0">
                  <a:solidFill>
                    <a:srgbClr val="FF6600"/>
                  </a:solidFill>
                  <a:effectLst>
                    <a:outerShdw blurRad="38100" dist="38100" dir="2700000" algn="tl">
                      <a:srgbClr val="C0C0C0"/>
                    </a:outerShdw>
                  </a:effectLst>
                  <a:latin typeface="华文新魏" charset="-122"/>
                  <a:ea typeface="华文新魏" charset="-122"/>
                  <a:sym typeface="Arial" pitchFamily="34" charset="0"/>
                </a:rPr>
                <a:t>扩大明朝的政治影响，</a:t>
              </a:r>
            </a:p>
            <a:p>
              <a:r>
                <a:rPr lang="zh-CN" sz="3200" b="1" dirty="0">
                  <a:solidFill>
                    <a:srgbClr val="FF6600"/>
                  </a:solidFill>
                  <a:effectLst>
                    <a:outerShdw blurRad="38100" dist="38100" dir="2700000" algn="tl">
                      <a:srgbClr val="C0C0C0"/>
                    </a:outerShdw>
                  </a:effectLst>
                  <a:latin typeface="华文新魏" charset="-122"/>
                  <a:ea typeface="华文新魏" charset="-122"/>
                  <a:sym typeface="Arial" pitchFamily="34" charset="0"/>
                </a:rPr>
                <a:t>宣扬国威</a:t>
              </a:r>
            </a:p>
          </p:txBody>
        </p:sp>
        <p:sp>
          <p:nvSpPr>
            <p:cNvPr id="8" name="Text Box 12"/>
            <p:cNvSpPr txBox="1">
              <a:spLocks noChangeArrowheads="1"/>
            </p:cNvSpPr>
            <p:nvPr/>
          </p:nvSpPr>
          <p:spPr bwMode="auto">
            <a:xfrm>
              <a:off x="453" y="2054"/>
              <a:ext cx="8278" cy="912"/>
            </a:xfrm>
            <a:prstGeom prst="rect">
              <a:avLst/>
            </a:prstGeom>
            <a:noFill/>
            <a:ln w="9525">
              <a:noFill/>
              <a:miter lim="800000"/>
              <a:headEnd/>
              <a:tailEnd/>
            </a:ln>
            <a:effectLst/>
          </p:spPr>
          <p:txBody>
            <a:bodyPr>
              <a:spAutoFit/>
            </a:bodyPr>
            <a:lstStyle/>
            <a:p>
              <a:pPr>
                <a:spcBef>
                  <a:spcPct val="50000"/>
                </a:spcBef>
              </a:pPr>
              <a:r>
                <a:rPr lang="zh-CN" altLang="en-US" sz="3200" b="1" dirty="0">
                  <a:solidFill>
                    <a:srgbClr val="FF6600"/>
                  </a:solidFill>
                  <a:effectLst>
                    <a:outerShdw blurRad="38100" dist="38100" dir="2700000" algn="tl">
                      <a:srgbClr val="C0C0C0"/>
                    </a:outerShdw>
                  </a:effectLst>
                  <a:latin typeface="华文新魏" charset="-122"/>
                  <a:ea typeface="华文新魏" charset="-122"/>
                  <a:sym typeface="Arial" pitchFamily="34" charset="0"/>
                </a:rPr>
                <a:t>②</a:t>
              </a:r>
              <a:r>
                <a:rPr lang="zh-CN" sz="3200" b="1" dirty="0">
                  <a:solidFill>
                    <a:srgbClr val="FF6600"/>
                  </a:solidFill>
                  <a:effectLst>
                    <a:outerShdw blurRad="38100" dist="38100" dir="2700000" algn="tl">
                      <a:srgbClr val="C0C0C0"/>
                    </a:outerShdw>
                  </a:effectLst>
                  <a:latin typeface="华文新魏" charset="-122"/>
                  <a:ea typeface="华文新魏" charset="-122"/>
                  <a:sym typeface="Arial" pitchFamily="34" charset="0"/>
                </a:rPr>
                <a:t>加强与海外各国的联系</a:t>
              </a:r>
            </a:p>
          </p:txBody>
        </p:sp>
        <p:sp>
          <p:nvSpPr>
            <p:cNvPr id="9" name="AutoShape 13"/>
            <p:cNvSpPr>
              <a:spLocks/>
            </p:cNvSpPr>
            <p:nvPr/>
          </p:nvSpPr>
          <p:spPr bwMode="auto">
            <a:xfrm>
              <a:off x="0" y="669"/>
              <a:ext cx="340" cy="1827"/>
            </a:xfrm>
            <a:prstGeom prst="leftBrace">
              <a:avLst>
                <a:gd name="adj1" fmla="val 44779"/>
                <a:gd name="adj2" fmla="val 50000"/>
              </a:avLst>
            </a:prstGeom>
            <a:noFill/>
            <a:ln w="9525" cap="flat" cmpd="sng">
              <a:solidFill>
                <a:schemeClr val="tx1"/>
              </a:solidFill>
              <a:round/>
              <a:headEnd/>
              <a:tailEnd/>
            </a:ln>
            <a:effectLst/>
          </p:spPr>
          <p:txBody>
            <a:bodyPr wrap="none" anchor="ctr"/>
            <a:lstStyle/>
            <a:p>
              <a:endParaRPr lang="zh-CN" altLang="en-US"/>
            </a:p>
          </p:txBody>
        </p:sp>
      </p:grpSp>
      <p:sp>
        <p:nvSpPr>
          <p:cNvPr id="10" name="矩形 9"/>
          <p:cNvSpPr/>
          <p:nvPr userDrawn="1"/>
        </p:nvSpPr>
        <p:spPr>
          <a:xfrm>
            <a:off x="4211960" y="2780928"/>
            <a:ext cx="3443571" cy="584775"/>
          </a:xfrm>
          <a:prstGeom prst="rect">
            <a:avLst/>
          </a:prstGeom>
        </p:spPr>
        <p:txBody>
          <a:bodyPr wrap="none">
            <a:spAutoFit/>
          </a:bodyPr>
          <a:lstStyle/>
          <a:p>
            <a:r>
              <a:rPr lang="zh-CN" altLang="en-US" sz="3200" b="1" dirty="0">
                <a:solidFill>
                  <a:srgbClr val="FF6600"/>
                </a:solidFill>
                <a:effectLst>
                  <a:outerShdw blurRad="38100" dist="38100" dir="2700000" algn="tl">
                    <a:srgbClr val="C0C0C0"/>
                  </a:outerShdw>
                </a:effectLst>
                <a:latin typeface="华文新魏" charset="-122"/>
                <a:ea typeface="华文新魏" charset="-122"/>
              </a:rPr>
              <a:t>明成祖朱棣</a:t>
            </a:r>
            <a:r>
              <a:rPr lang="zh-CN" altLang="en-US" sz="3200" b="1" dirty="0">
                <a:solidFill>
                  <a:srgbClr val="FF6600"/>
                </a:solidFill>
                <a:effectLst>
                  <a:outerShdw blurRad="38100" dist="38100" dir="2700000" algn="tl">
                    <a:srgbClr val="C0C0C0"/>
                  </a:outerShdw>
                </a:effectLst>
                <a:latin typeface="华文新魏" charset="-122"/>
                <a:ea typeface="华文新魏" charset="-122"/>
                <a:sym typeface="Arial" pitchFamily="34" charset="0"/>
              </a:rPr>
              <a:t>（d</a:t>
            </a:r>
            <a:r>
              <a:rPr lang="zh-CN" altLang="en-US" sz="3200" b="1" dirty="0">
                <a:solidFill>
                  <a:srgbClr val="FF6600"/>
                </a:solidFill>
                <a:effectLst>
                  <a:outerShdw blurRad="38100" dist="38100" dir="2700000" algn="tl">
                    <a:srgbClr val="C0C0C0"/>
                  </a:outerShdw>
                </a:effectLst>
                <a:latin typeface="Arial"/>
                <a:ea typeface="华文新魏" charset="-122"/>
                <a:sym typeface="Arial" pitchFamily="34" charset="0"/>
              </a:rPr>
              <a:t>ì</a:t>
            </a:r>
            <a:r>
              <a:rPr lang="zh-CN" altLang="en-US" sz="3200" b="1" dirty="0">
                <a:solidFill>
                  <a:srgbClr val="FF6600"/>
                </a:solidFill>
                <a:effectLst>
                  <a:outerShdw blurRad="38100" dist="38100" dir="2700000" algn="tl">
                    <a:srgbClr val="C0C0C0"/>
                  </a:outerShdw>
                </a:effectLst>
                <a:latin typeface="华文新魏" charset="-122"/>
                <a:ea typeface="华文新魏" charset="-122"/>
                <a:sym typeface="Arial" pitchFamily="34" charset="0"/>
              </a:rPr>
              <a:t>）</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sp>
        <p:nvSpPr>
          <p:cNvPr id="3" name="Text Box 7"/>
          <p:cNvSpPr txBox="1">
            <a:spLocks noChangeArrowheads="1"/>
          </p:cNvSpPr>
          <p:nvPr userDrawn="1"/>
        </p:nvSpPr>
        <p:spPr bwMode="auto">
          <a:xfrm>
            <a:off x="395536" y="620688"/>
            <a:ext cx="2590800" cy="639762"/>
          </a:xfrm>
          <a:prstGeom prst="rect">
            <a:avLst/>
          </a:prstGeom>
          <a:noFill/>
          <a:ln w="9525">
            <a:noFill/>
            <a:miter lim="800000"/>
            <a:headEnd/>
            <a:tailEnd/>
          </a:ln>
          <a:effectLst/>
        </p:spPr>
        <p:txBody>
          <a:bodyPr>
            <a:spAutoFit/>
          </a:bodyPr>
          <a:lstStyle/>
          <a:p>
            <a:pPr eaLnBrk="0" hangingPunct="0"/>
            <a:r>
              <a:rPr lang="zh-CN" altLang="en-US" sz="3600" dirty="0">
                <a:solidFill>
                  <a:schemeClr val="accent2"/>
                </a:solidFill>
                <a:effectLst>
                  <a:outerShdw blurRad="38100" dist="38100" dir="2700000" algn="tl">
                    <a:srgbClr val="C0C0C0"/>
                  </a:outerShdw>
                </a:effectLst>
                <a:latin typeface="华文新魏" charset="-122"/>
                <a:ea typeface="华文新魏" charset="-122"/>
              </a:rPr>
              <a:t>3、概况：</a:t>
            </a:r>
            <a:endParaRPr lang="zh-CN" altLang="en-US" dirty="0"/>
          </a:p>
        </p:txBody>
      </p:sp>
      <p:sp>
        <p:nvSpPr>
          <p:cNvPr id="4" name="Text Box 8"/>
          <p:cNvSpPr txBox="1">
            <a:spLocks noChangeArrowheads="1"/>
          </p:cNvSpPr>
          <p:nvPr userDrawn="1"/>
        </p:nvSpPr>
        <p:spPr bwMode="auto">
          <a:xfrm>
            <a:off x="0" y="1268760"/>
            <a:ext cx="5328592" cy="579437"/>
          </a:xfrm>
          <a:prstGeom prst="rect">
            <a:avLst/>
          </a:prstGeom>
          <a:noFill/>
          <a:ln w="9525">
            <a:noFill/>
            <a:miter lim="800000"/>
            <a:headEnd/>
            <a:tailEnd/>
          </a:ln>
          <a:effectLst/>
        </p:spPr>
        <p:txBody>
          <a:bodyPr wrap="square">
            <a:spAutoFit/>
          </a:bodyPr>
          <a:lstStyle/>
          <a:p>
            <a:r>
              <a:rPr lang="zh-CN" sz="3200" b="1" dirty="0">
                <a:latin typeface="Times New Roman" pitchFamily="18" charset="0"/>
              </a:rPr>
              <a:t>（</a:t>
            </a:r>
            <a:r>
              <a:rPr lang="zh-CN" altLang="zh-CN" sz="3200" b="1" dirty="0">
                <a:latin typeface="Times New Roman" pitchFamily="18" charset="0"/>
              </a:rPr>
              <a:t>1</a:t>
            </a:r>
            <a:r>
              <a:rPr lang="zh-CN" sz="3200" b="1" dirty="0">
                <a:latin typeface="Times New Roman" pitchFamily="18" charset="0"/>
              </a:rPr>
              <a:t>）郑和曾经几次下西洋？</a:t>
            </a:r>
          </a:p>
        </p:txBody>
      </p:sp>
      <p:sp>
        <p:nvSpPr>
          <p:cNvPr id="5" name="Text Box 12"/>
          <p:cNvSpPr txBox="1">
            <a:spLocks noChangeArrowheads="1"/>
          </p:cNvSpPr>
          <p:nvPr userDrawn="1"/>
        </p:nvSpPr>
        <p:spPr bwMode="auto">
          <a:xfrm>
            <a:off x="5580113" y="1268760"/>
            <a:ext cx="1080120" cy="579437"/>
          </a:xfrm>
          <a:prstGeom prst="rect">
            <a:avLst/>
          </a:prstGeom>
          <a:solidFill>
            <a:schemeClr val="accent2">
              <a:lumMod val="60000"/>
              <a:lumOff val="40000"/>
            </a:schemeClr>
          </a:solidFill>
          <a:ln w="9525">
            <a:noFill/>
            <a:miter lim="800000"/>
            <a:headEnd/>
            <a:tailEnd/>
          </a:ln>
          <a:effectLst/>
        </p:spPr>
        <p:txBody>
          <a:bodyPr wrap="square">
            <a:spAutoFit/>
          </a:bodyPr>
          <a:lstStyle/>
          <a:p>
            <a:pPr>
              <a:spcBef>
                <a:spcPct val="50000"/>
              </a:spcBef>
            </a:pPr>
            <a:r>
              <a:rPr lang="zh-CN" sz="3200" b="1" kern="1200" dirty="0">
                <a:solidFill>
                  <a:srgbClr val="FFFF00"/>
                </a:solidFill>
                <a:latin typeface="楷体" pitchFamily="49" charset="-122"/>
                <a:ea typeface="楷体" pitchFamily="49" charset="-122"/>
                <a:cs typeface="+mn-cs"/>
                <a:sym typeface="Arial" pitchFamily="34" charset="0"/>
              </a:rPr>
              <a:t>七次</a:t>
            </a:r>
          </a:p>
        </p:txBody>
      </p:sp>
      <p:sp>
        <p:nvSpPr>
          <p:cNvPr id="6" name="Text Box 10"/>
          <p:cNvSpPr txBox="1">
            <a:spLocks noChangeArrowheads="1"/>
          </p:cNvSpPr>
          <p:nvPr userDrawn="1"/>
        </p:nvSpPr>
        <p:spPr bwMode="auto">
          <a:xfrm>
            <a:off x="0" y="1844824"/>
            <a:ext cx="8892480" cy="553998"/>
          </a:xfrm>
          <a:prstGeom prst="rect">
            <a:avLst/>
          </a:prstGeom>
          <a:noFill/>
          <a:ln w="9525">
            <a:noFill/>
            <a:miter lim="800000"/>
            <a:headEnd/>
            <a:tailEnd/>
          </a:ln>
          <a:effectLst/>
        </p:spPr>
        <p:txBody>
          <a:bodyPr wrap="square">
            <a:spAutoFit/>
          </a:bodyPr>
          <a:lstStyle/>
          <a:p>
            <a:pPr>
              <a:spcBef>
                <a:spcPct val="50000"/>
              </a:spcBef>
            </a:pPr>
            <a:r>
              <a:rPr lang="zh-CN" altLang="en-US" sz="3000" b="1" dirty="0">
                <a:latin typeface="Times New Roman" pitchFamily="18" charset="0"/>
                <a:sym typeface="Arial" pitchFamily="34" charset="0"/>
              </a:rPr>
              <a:t>（2）第一次下西洋的时间、出发地点、到达地点</a:t>
            </a:r>
          </a:p>
        </p:txBody>
      </p:sp>
      <p:sp>
        <p:nvSpPr>
          <p:cNvPr id="7" name="Text Box 13"/>
          <p:cNvSpPr txBox="1">
            <a:spLocks noChangeArrowheads="1"/>
          </p:cNvSpPr>
          <p:nvPr userDrawn="1"/>
        </p:nvSpPr>
        <p:spPr bwMode="auto">
          <a:xfrm>
            <a:off x="1331640" y="2420888"/>
            <a:ext cx="1800225" cy="579437"/>
          </a:xfrm>
          <a:prstGeom prst="rect">
            <a:avLst/>
          </a:prstGeom>
          <a:solidFill>
            <a:schemeClr val="accent2">
              <a:lumMod val="60000"/>
              <a:lumOff val="40000"/>
            </a:schemeClr>
          </a:solidFill>
          <a:ln w="9525">
            <a:noFill/>
            <a:miter lim="800000"/>
            <a:headEnd/>
            <a:tailEnd/>
          </a:ln>
          <a:effectLst/>
        </p:spPr>
        <p:txBody>
          <a:bodyPr>
            <a:spAutoFit/>
          </a:bodyPr>
          <a:lstStyle/>
          <a:p>
            <a:pPr marL="0" algn="ctr" defTabSz="914400" rtl="0" eaLnBrk="1" latinLnBrk="0" hangingPunct="1">
              <a:spcBef>
                <a:spcPct val="50000"/>
              </a:spcBef>
            </a:pPr>
            <a:r>
              <a:rPr lang="zh-CN" altLang="zh-CN" sz="3200" b="1" kern="1200" dirty="0">
                <a:solidFill>
                  <a:srgbClr val="FFFF00"/>
                </a:solidFill>
                <a:latin typeface="楷体" pitchFamily="49" charset="-122"/>
                <a:ea typeface="楷体" pitchFamily="49" charset="-122"/>
                <a:cs typeface="+mn-cs"/>
                <a:sym typeface="Arial" pitchFamily="34" charset="0"/>
              </a:rPr>
              <a:t>1405</a:t>
            </a:r>
            <a:r>
              <a:rPr lang="zh-CN" sz="3200" b="1" kern="1200" dirty="0">
                <a:solidFill>
                  <a:srgbClr val="FFFF00"/>
                </a:solidFill>
                <a:latin typeface="楷体" pitchFamily="49" charset="-122"/>
                <a:ea typeface="楷体" pitchFamily="49" charset="-122"/>
                <a:cs typeface="+mn-cs"/>
                <a:sym typeface="Arial" pitchFamily="34" charset="0"/>
              </a:rPr>
              <a:t>年</a:t>
            </a:r>
          </a:p>
        </p:txBody>
      </p:sp>
      <p:sp>
        <p:nvSpPr>
          <p:cNvPr id="8" name="Text Box 14"/>
          <p:cNvSpPr txBox="1">
            <a:spLocks noChangeArrowheads="1"/>
          </p:cNvSpPr>
          <p:nvPr userDrawn="1"/>
        </p:nvSpPr>
        <p:spPr bwMode="auto">
          <a:xfrm>
            <a:off x="4788024" y="2420888"/>
            <a:ext cx="1656184" cy="579437"/>
          </a:xfrm>
          <a:prstGeom prst="rect">
            <a:avLst/>
          </a:prstGeom>
          <a:solidFill>
            <a:schemeClr val="accent2">
              <a:lumMod val="60000"/>
              <a:lumOff val="40000"/>
            </a:schemeClr>
          </a:solidFill>
          <a:ln w="9525">
            <a:noFill/>
            <a:miter lim="800000"/>
            <a:headEnd/>
            <a:tailEnd/>
          </a:ln>
          <a:effectLst/>
        </p:spPr>
        <p:txBody>
          <a:bodyPr wrap="square">
            <a:spAutoFit/>
          </a:bodyPr>
          <a:lstStyle/>
          <a:p>
            <a:pPr algn="ctr">
              <a:spcBef>
                <a:spcPct val="50000"/>
              </a:spcBef>
            </a:pPr>
            <a:r>
              <a:rPr lang="zh-CN" sz="3200" b="1" dirty="0">
                <a:solidFill>
                  <a:srgbClr val="FFFF00"/>
                </a:solidFill>
                <a:latin typeface="楷体" pitchFamily="49" charset="-122"/>
                <a:ea typeface="楷体" pitchFamily="49" charset="-122"/>
                <a:sym typeface="Arial" pitchFamily="34" charset="0"/>
              </a:rPr>
              <a:t>刘家港</a:t>
            </a:r>
          </a:p>
        </p:txBody>
      </p:sp>
      <p:sp>
        <p:nvSpPr>
          <p:cNvPr id="9" name="Text Box 17"/>
          <p:cNvSpPr txBox="1">
            <a:spLocks noChangeArrowheads="1"/>
          </p:cNvSpPr>
          <p:nvPr userDrawn="1"/>
        </p:nvSpPr>
        <p:spPr bwMode="auto">
          <a:xfrm>
            <a:off x="6732240" y="2420888"/>
            <a:ext cx="1885950" cy="579437"/>
          </a:xfrm>
          <a:prstGeom prst="rect">
            <a:avLst/>
          </a:prstGeom>
          <a:solidFill>
            <a:schemeClr val="accent2">
              <a:lumMod val="60000"/>
              <a:lumOff val="40000"/>
            </a:schemeClr>
          </a:solidFill>
          <a:ln w="9525">
            <a:noFill/>
            <a:miter lim="800000"/>
            <a:headEnd/>
            <a:tailEnd/>
          </a:ln>
          <a:effectLst/>
        </p:spPr>
        <p:txBody>
          <a:bodyPr>
            <a:spAutoFit/>
          </a:bodyPr>
          <a:lstStyle/>
          <a:p>
            <a:pPr>
              <a:spcBef>
                <a:spcPct val="50000"/>
              </a:spcBef>
            </a:pPr>
            <a:r>
              <a:rPr lang="zh-CN" altLang="en-US" sz="3200" b="1" dirty="0">
                <a:solidFill>
                  <a:srgbClr val="FFFF00"/>
                </a:solidFill>
                <a:latin typeface="楷体" pitchFamily="49" charset="-122"/>
                <a:ea typeface="楷体" pitchFamily="49" charset="-122"/>
                <a:sym typeface="Arial" pitchFamily="34" charset="0"/>
              </a:rPr>
              <a:t>印度古里</a:t>
            </a:r>
          </a:p>
        </p:txBody>
      </p:sp>
      <p:sp>
        <p:nvSpPr>
          <p:cNvPr id="10" name="矩形 9"/>
          <p:cNvSpPr/>
          <p:nvPr userDrawn="1"/>
        </p:nvSpPr>
        <p:spPr>
          <a:xfrm>
            <a:off x="251520" y="3284984"/>
            <a:ext cx="8496944" cy="1077218"/>
          </a:xfrm>
          <a:prstGeom prst="rect">
            <a:avLst/>
          </a:prstGeom>
        </p:spPr>
        <p:txBody>
          <a:bodyPr wrap="square">
            <a:spAutoFit/>
          </a:bodyPr>
          <a:lstStyle/>
          <a:p>
            <a:r>
              <a:rPr lang="zh-CN" altLang="en-US" sz="3200" b="1" dirty="0">
                <a:latin typeface="Times New Roman" pitchFamily="18" charset="0"/>
                <a:sym typeface="Arial" pitchFamily="34" charset="0"/>
              </a:rPr>
              <a:t>（3）郑和下西洋到过多少个国家和地区？最远到达哪里？</a:t>
            </a:r>
          </a:p>
        </p:txBody>
      </p:sp>
      <p:sp>
        <p:nvSpPr>
          <p:cNvPr id="11" name="Text Box 15"/>
          <p:cNvSpPr txBox="1">
            <a:spLocks noChangeArrowheads="1"/>
          </p:cNvSpPr>
          <p:nvPr userDrawn="1"/>
        </p:nvSpPr>
        <p:spPr bwMode="auto">
          <a:xfrm>
            <a:off x="4067945" y="3861048"/>
            <a:ext cx="1440160" cy="579437"/>
          </a:xfrm>
          <a:prstGeom prst="rect">
            <a:avLst/>
          </a:prstGeom>
          <a:solidFill>
            <a:schemeClr val="accent2">
              <a:lumMod val="60000"/>
              <a:lumOff val="40000"/>
            </a:schemeClr>
          </a:solidFill>
          <a:ln w="9525">
            <a:noFill/>
            <a:miter lim="800000"/>
            <a:headEnd/>
            <a:tailEnd/>
          </a:ln>
          <a:effectLst/>
        </p:spPr>
        <p:txBody>
          <a:bodyPr wrap="square">
            <a:spAutoFit/>
          </a:bodyPr>
          <a:lstStyle/>
          <a:p>
            <a:pPr algn="ctr">
              <a:spcBef>
                <a:spcPct val="50000"/>
              </a:spcBef>
            </a:pPr>
            <a:r>
              <a:rPr lang="zh-CN" altLang="en-US" sz="3200" b="1" kern="1200" dirty="0">
                <a:solidFill>
                  <a:srgbClr val="FFFF00"/>
                </a:solidFill>
                <a:latin typeface="楷体" pitchFamily="49" charset="-122"/>
                <a:ea typeface="楷体" pitchFamily="49" charset="-122"/>
                <a:cs typeface="+mn-cs"/>
                <a:sym typeface="Arial" pitchFamily="34" charset="0"/>
              </a:rPr>
              <a:t>30多个</a:t>
            </a:r>
          </a:p>
        </p:txBody>
      </p:sp>
      <p:sp>
        <p:nvSpPr>
          <p:cNvPr id="12" name="Text Box 16"/>
          <p:cNvSpPr txBox="1">
            <a:spLocks noChangeArrowheads="1"/>
          </p:cNvSpPr>
          <p:nvPr userDrawn="1"/>
        </p:nvSpPr>
        <p:spPr bwMode="auto">
          <a:xfrm>
            <a:off x="323528" y="4365104"/>
            <a:ext cx="4465638" cy="579437"/>
          </a:xfrm>
          <a:prstGeom prst="rect">
            <a:avLst/>
          </a:prstGeom>
          <a:solidFill>
            <a:schemeClr val="accent2">
              <a:lumMod val="60000"/>
              <a:lumOff val="40000"/>
            </a:schemeClr>
          </a:solidFill>
          <a:ln w="9525">
            <a:noFill/>
            <a:miter lim="800000"/>
            <a:headEnd/>
            <a:tailEnd/>
          </a:ln>
          <a:effectLst/>
        </p:spPr>
        <p:txBody>
          <a:bodyPr>
            <a:spAutoFit/>
          </a:bodyPr>
          <a:lstStyle/>
          <a:p>
            <a:pPr marL="0" algn="ctr" defTabSz="914400" rtl="0" eaLnBrk="1" latinLnBrk="0" hangingPunct="1">
              <a:spcBef>
                <a:spcPct val="50000"/>
              </a:spcBef>
            </a:pPr>
            <a:r>
              <a:rPr lang="zh-CN" altLang="en-US" sz="3200" b="1" kern="1200" dirty="0">
                <a:solidFill>
                  <a:srgbClr val="FFFF00"/>
                </a:solidFill>
                <a:latin typeface="楷体" pitchFamily="49" charset="-122"/>
                <a:ea typeface="楷体" pitchFamily="49" charset="-122"/>
                <a:cs typeface="+mn-cs"/>
                <a:sym typeface="Arial" pitchFamily="34" charset="0"/>
              </a:rPr>
              <a:t>红海沿岸和非洲东海岸</a:t>
            </a:r>
          </a:p>
        </p:txBody>
      </p:sp>
      <p:sp>
        <p:nvSpPr>
          <p:cNvPr id="13" name="Text Box 11"/>
          <p:cNvSpPr txBox="1">
            <a:spLocks noChangeArrowheads="1"/>
          </p:cNvSpPr>
          <p:nvPr userDrawn="1"/>
        </p:nvSpPr>
        <p:spPr bwMode="auto">
          <a:xfrm>
            <a:off x="251520" y="5229200"/>
            <a:ext cx="5905500" cy="579438"/>
          </a:xfrm>
          <a:prstGeom prst="rect">
            <a:avLst/>
          </a:prstGeom>
          <a:noFill/>
          <a:ln w="9525">
            <a:noFill/>
            <a:miter lim="800000"/>
            <a:headEnd/>
            <a:tailEnd/>
          </a:ln>
          <a:effectLst/>
        </p:spPr>
        <p:txBody>
          <a:bodyPr>
            <a:spAutoFit/>
          </a:bodyPr>
          <a:lstStyle/>
          <a:p>
            <a:r>
              <a:rPr lang="zh-CN" sz="3200" b="1" dirty="0">
                <a:latin typeface="Times New Roman" pitchFamily="18" charset="0"/>
                <a:sym typeface="Arial" pitchFamily="34" charset="0"/>
              </a:rPr>
              <a:t>（</a:t>
            </a:r>
            <a:r>
              <a:rPr lang="zh-CN" altLang="zh-CN" sz="3200" b="1" dirty="0">
                <a:latin typeface="Times New Roman" pitchFamily="18" charset="0"/>
                <a:sym typeface="Arial" pitchFamily="34" charset="0"/>
              </a:rPr>
              <a:t>4</a:t>
            </a:r>
            <a:r>
              <a:rPr lang="zh-CN" sz="3200" b="1" dirty="0">
                <a:latin typeface="Times New Roman" pitchFamily="18" charset="0"/>
                <a:sym typeface="Arial" pitchFamily="34" charset="0"/>
              </a:rPr>
              <a:t>）郑和下西洋路线图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7" grpId="0" animBg="1" autoUpdateAnimBg="0"/>
      <p:bldP spid="8" grpId="0" animBg="1" autoUpdateAnimBg="0"/>
      <p:bldP spid="9" grpId="0" animBg="1" autoUpdateAnimBg="0"/>
      <p:bldP spid="11" grpId="0" animBg="1" autoUpdateAnimBg="0"/>
      <p:bldP spid="12" grpId="0" animBg="1" autoUpdateAnimBg="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pic>
        <p:nvPicPr>
          <p:cNvPr id="3" name="Picture 7" descr="z"/>
          <p:cNvPicPr>
            <a:picLocks noChangeAspect="1" noChangeArrowheads="1"/>
          </p:cNvPicPr>
          <p:nvPr userDrawn="1"/>
        </p:nvPicPr>
        <p:blipFill>
          <a:blip r:embed="rId2" cstate="print">
            <a:lum bright="-6000" contrast="12000"/>
          </a:blip>
          <a:srcRect/>
          <a:stretch>
            <a:fillRect/>
          </a:stretch>
        </p:blipFill>
        <p:spPr>
          <a:xfrm>
            <a:off x="251520" y="476672"/>
            <a:ext cx="8716963" cy="5494337"/>
          </a:xfrm>
          <a:prstGeom prst="rect">
            <a:avLst/>
          </a:prstGeom>
          <a:noFill/>
          <a:ln/>
        </p:spPr>
      </p:pic>
      <p:sp>
        <p:nvSpPr>
          <p:cNvPr id="4" name="矩形 3"/>
          <p:cNvSpPr/>
          <p:nvPr userDrawn="1"/>
        </p:nvSpPr>
        <p:spPr>
          <a:xfrm>
            <a:off x="2915816" y="6021288"/>
            <a:ext cx="3890809" cy="646331"/>
          </a:xfrm>
          <a:prstGeom prst="rect">
            <a:avLst/>
          </a:prstGeom>
        </p:spPr>
        <p:txBody>
          <a:bodyPr wrap="none">
            <a:spAutoFit/>
          </a:bodyPr>
          <a:lstStyle/>
          <a:p>
            <a:r>
              <a:rPr lang="zh-CN" altLang="zh-CN" sz="3600" b="1" dirty="0">
                <a:solidFill>
                  <a:srgbClr val="FF0000"/>
                </a:solidFill>
                <a:latin typeface="Times New Roman" pitchFamily="18" charset="0"/>
                <a:sym typeface="Arial" pitchFamily="34" charset="0"/>
              </a:rPr>
              <a:t>郑和下西洋路线图</a:t>
            </a:r>
          </a:p>
        </p:txBody>
      </p:sp>
      <p:sp>
        <p:nvSpPr>
          <p:cNvPr id="5" name="AutoShape 9"/>
          <p:cNvSpPr>
            <a:spLocks noChangeArrowheads="1"/>
          </p:cNvSpPr>
          <p:nvPr userDrawn="1"/>
        </p:nvSpPr>
        <p:spPr bwMode="auto">
          <a:xfrm>
            <a:off x="179512" y="1556792"/>
            <a:ext cx="1752600" cy="533400"/>
          </a:xfrm>
          <a:prstGeom prst="wedgeRectCallout">
            <a:avLst>
              <a:gd name="adj1" fmla="val -22681"/>
              <a:gd name="adj2" fmla="val 157144"/>
            </a:avLst>
          </a:prstGeom>
          <a:solidFill>
            <a:srgbClr val="FF00FF"/>
          </a:solidFill>
          <a:ln w="12700" cap="sq" cmpd="sng">
            <a:solidFill>
              <a:schemeClr val="tx1"/>
            </a:solidFill>
            <a:miter lim="800000"/>
            <a:headEnd/>
            <a:tailEnd/>
          </a:ln>
          <a:effectLst/>
        </p:spPr>
        <p:txBody>
          <a:bodyPr wrap="none" anchor="ctr"/>
          <a:lstStyle/>
          <a:p>
            <a:pPr algn="ctr"/>
            <a:r>
              <a:rPr lang="zh-CN" sz="2800" b="1" dirty="0">
                <a:solidFill>
                  <a:srgbClr val="00FF00"/>
                </a:solidFill>
                <a:effectLst>
                  <a:outerShdw blurRad="38100" dist="38100" dir="2700000" algn="tl">
                    <a:srgbClr val="000000"/>
                  </a:outerShdw>
                </a:effectLst>
                <a:latin typeface="Times New Roman" pitchFamily="18" charset="0"/>
              </a:rPr>
              <a:t>红海沿岸</a:t>
            </a:r>
          </a:p>
        </p:txBody>
      </p:sp>
      <p:sp>
        <p:nvSpPr>
          <p:cNvPr id="6" name="AutoShape 10"/>
          <p:cNvSpPr>
            <a:spLocks noChangeArrowheads="1"/>
          </p:cNvSpPr>
          <p:nvPr userDrawn="1"/>
        </p:nvSpPr>
        <p:spPr bwMode="auto">
          <a:xfrm>
            <a:off x="1331640" y="3212976"/>
            <a:ext cx="1752600" cy="533400"/>
          </a:xfrm>
          <a:prstGeom prst="wedgeRectCallout">
            <a:avLst>
              <a:gd name="adj1" fmla="val -39819"/>
              <a:gd name="adj2" fmla="val 121667"/>
            </a:avLst>
          </a:prstGeom>
          <a:solidFill>
            <a:srgbClr val="FF00FF"/>
          </a:solidFill>
          <a:ln w="12700" cap="sq" cmpd="sng">
            <a:solidFill>
              <a:schemeClr val="tx1"/>
            </a:solidFill>
            <a:miter lim="800000"/>
            <a:headEnd/>
            <a:tailEnd/>
          </a:ln>
          <a:effectLst/>
        </p:spPr>
        <p:txBody>
          <a:bodyPr wrap="none" anchor="ctr"/>
          <a:lstStyle/>
          <a:p>
            <a:pPr algn="ctr"/>
            <a:r>
              <a:rPr lang="zh-CN" sz="2800" b="1">
                <a:solidFill>
                  <a:srgbClr val="00FF00"/>
                </a:solidFill>
                <a:effectLst>
                  <a:outerShdw blurRad="38100" dist="38100" dir="2700000" algn="tl">
                    <a:srgbClr val="000000"/>
                  </a:outerShdw>
                </a:effectLst>
                <a:latin typeface="Times New Roman" pitchFamily="18" charset="0"/>
              </a:rPr>
              <a:t>非洲东海岸</a:t>
            </a:r>
            <a:endParaRPr lang="zh-CN" sz="2800" b="1">
              <a:solidFill>
                <a:srgbClr val="FF00FF"/>
              </a:solidFill>
              <a:latin typeface="Times New Roman" pitchFamily="18" charset="0"/>
            </a:endParaRPr>
          </a:p>
        </p:txBody>
      </p:sp>
      <p:sp>
        <p:nvSpPr>
          <p:cNvPr id="7" name="AutoShape 8"/>
          <p:cNvSpPr>
            <a:spLocks noChangeArrowheads="1"/>
          </p:cNvSpPr>
          <p:nvPr userDrawn="1"/>
        </p:nvSpPr>
        <p:spPr bwMode="auto">
          <a:xfrm>
            <a:off x="6804248" y="1412776"/>
            <a:ext cx="1447800" cy="609600"/>
          </a:xfrm>
          <a:prstGeom prst="wedgeRoundRectCallout">
            <a:avLst>
              <a:gd name="adj1" fmla="val 71144"/>
              <a:gd name="adj2" fmla="val -67553"/>
              <a:gd name="adj3" fmla="val 16667"/>
            </a:avLst>
          </a:prstGeom>
          <a:solidFill>
            <a:srgbClr val="FF00FF"/>
          </a:solidFill>
          <a:ln w="12700" cap="sq" cmpd="sng">
            <a:solidFill>
              <a:schemeClr val="tx1"/>
            </a:solidFill>
            <a:miter lim="800000"/>
            <a:headEnd/>
            <a:tailEnd/>
          </a:ln>
          <a:effectLst/>
        </p:spPr>
        <p:txBody>
          <a:bodyPr wrap="none" anchor="ctr"/>
          <a:lstStyle/>
          <a:p>
            <a:pPr algn="ctr"/>
            <a:r>
              <a:rPr lang="zh-CN" sz="3200" b="1" dirty="0">
                <a:solidFill>
                  <a:srgbClr val="00FF00"/>
                </a:solidFill>
                <a:effectLst>
                  <a:outerShdw blurRad="38100" dist="38100" dir="2700000" algn="tl">
                    <a:srgbClr val="000000"/>
                  </a:outerShdw>
                </a:effectLst>
                <a:latin typeface="Times New Roman" pitchFamily="18" charset="0"/>
              </a:rPr>
              <a:t>刘家港</a:t>
            </a:r>
            <a:endParaRPr lang="zh-CN" sz="3200" b="1" dirty="0">
              <a:solidFill>
                <a:srgbClr val="FF3300"/>
              </a:solidFill>
              <a:latin typeface="Times New Roman" pitchFamily="18" charset="0"/>
            </a:endParaRPr>
          </a:p>
        </p:txBody>
      </p:sp>
      <p:sp>
        <p:nvSpPr>
          <p:cNvPr id="8" name="Oval 11"/>
          <p:cNvSpPr>
            <a:spLocks noChangeArrowheads="1"/>
          </p:cNvSpPr>
          <p:nvPr userDrawn="1"/>
        </p:nvSpPr>
        <p:spPr bwMode="auto">
          <a:xfrm flipH="1" flipV="1">
            <a:off x="3923928" y="3284984"/>
            <a:ext cx="720725" cy="431800"/>
          </a:xfrm>
          <a:prstGeom prst="ellipse">
            <a:avLst/>
          </a:prstGeom>
          <a:noFill/>
          <a:ln w="38100" cmpd="sng">
            <a:solidFill>
              <a:srgbClr val="FF0000"/>
            </a:solidFill>
            <a:round/>
            <a:headEnd/>
            <a:tailEnd/>
          </a:ln>
          <a:effectLst/>
        </p:spPr>
        <p:txBody>
          <a:bodyPr rot="10800000" wrap="none" anchor="ctr"/>
          <a:lstStyle/>
          <a:p>
            <a:pPr algn="ctr"/>
            <a:endParaRPr lang="zh-CN" altLang="zh-CN">
              <a:solidFill>
                <a:srgbClr val="FF0000"/>
              </a:solidFill>
            </a:endParaRPr>
          </a:p>
        </p:txBody>
      </p:sp>
      <p:sp>
        <p:nvSpPr>
          <p:cNvPr id="9" name="Rectangle 12"/>
          <p:cNvSpPr>
            <a:spLocks noChangeArrowheads="1"/>
          </p:cNvSpPr>
          <p:nvPr userDrawn="1"/>
        </p:nvSpPr>
        <p:spPr bwMode="auto">
          <a:xfrm>
            <a:off x="7956376" y="3501008"/>
            <a:ext cx="711200" cy="427037"/>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none" lIns="0" tIns="0" rIns="0" bIns="0">
            <a:spAutoFit/>
          </a:bodyPr>
          <a:lstStyle/>
          <a:p>
            <a:pPr algn="ctr"/>
            <a:r>
              <a:rPr lang="zh-CN" altLang="en-US" sz="2800" b="1" dirty="0">
                <a:solidFill>
                  <a:srgbClr val="FF0000"/>
                </a:solidFill>
                <a:ea typeface="华文琥珀" pitchFamily="2" charset="-122"/>
              </a:rPr>
              <a:t>文莱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subTnLst>
                                    <p:cmd type="evt" cmd="onstopaudio">
                                      <p:cBhvr>
                                        <p:cTn display="0" masterRel="sameClick">
                                          <p:stCondLst>
                                            <p:cond evt="begin" delay="0">
                                              <p:tn val="5"/>
                                            </p:cond>
                                          </p:stCondLst>
                                        </p:cTn>
                                        <p:tgtEl>
                                          <p:sldTgt/>
                                        </p:tgtEl>
                                      </p:cBhvr>
                                    </p:cmd>
                                  </p:sub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1"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lide(fromBottom)">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54" presetClass="entr" presetSubtype="0" accel="10000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strVal val="#ppt_w*0.05"/>
                                          </p:val>
                                        </p:tav>
                                        <p:tav tm="100000">
                                          <p:val>
                                            <p:strVal val="#ppt_w"/>
                                          </p:val>
                                        </p:tav>
                                      </p:tavLst>
                                    </p:anim>
                                    <p:anim calcmode="lin" valueType="num">
                                      <p:cBhvr>
                                        <p:cTn id="28" dur="500" fill="hold"/>
                                        <p:tgtEl>
                                          <p:spTgt spid="9"/>
                                        </p:tgtEl>
                                        <p:attrNameLst>
                                          <p:attrName>ppt_h</p:attrName>
                                        </p:attrNameLst>
                                      </p:cBhvr>
                                      <p:tavLst>
                                        <p:tav tm="0">
                                          <p:val>
                                            <p:strVal val="#ppt_h"/>
                                          </p:val>
                                        </p:tav>
                                        <p:tav tm="100000">
                                          <p:val>
                                            <p:strVal val="#ppt_h"/>
                                          </p:val>
                                        </p:tav>
                                      </p:tavLst>
                                    </p:anim>
                                    <p:anim calcmode="lin" valueType="num">
                                      <p:cBhvr>
                                        <p:cTn id="29" dur="500" fill="hold"/>
                                        <p:tgtEl>
                                          <p:spTgt spid="9"/>
                                        </p:tgtEl>
                                        <p:attrNameLst>
                                          <p:attrName>ppt_x</p:attrName>
                                        </p:attrNameLst>
                                      </p:cBhvr>
                                      <p:tavLst>
                                        <p:tav tm="0">
                                          <p:val>
                                            <p:strVal val="#ppt_x-.2"/>
                                          </p:val>
                                        </p:tav>
                                        <p:tav tm="100000">
                                          <p:val>
                                            <p:strVal val="#ppt_x"/>
                                          </p:val>
                                        </p:tav>
                                      </p:tavLst>
                                    </p:anim>
                                    <p:anim calcmode="lin" valueType="num">
                                      <p:cBhvr>
                                        <p:cTn id="30" dur="500" fill="hold"/>
                                        <p:tgtEl>
                                          <p:spTgt spid="9"/>
                                        </p:tgtEl>
                                        <p:attrNameLst>
                                          <p:attrName>ppt_y</p:attrName>
                                        </p:attrNameLst>
                                      </p:cBhvr>
                                      <p:tavLst>
                                        <p:tav tm="0">
                                          <p:val>
                                            <p:strVal val="#ppt_y"/>
                                          </p:val>
                                        </p:tav>
                                        <p:tav tm="100000">
                                          <p:val>
                                            <p:strVal val="#ppt_y"/>
                                          </p:val>
                                        </p:tav>
                                      </p:tavLst>
                                    </p:anim>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P spid="6" grpId="0" bldLvl="0" animBg="1" autoUpdateAnimBg="0"/>
      <p:bldP spid="7" grpId="0" bldLvl="0" autoUpdateAnimBg="0"/>
      <p:bldP spid="7" grpId="1" bldLvl="0" animBg="1" autoUpdateAnimBg="0"/>
      <p:bldP spid="8" grpId="0" bldLvl="0" animBg="1" autoUpdateAnimBg="0"/>
      <p:bldP spid="9" grpId="0" bldLvl="0" animBg="1"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pic>
        <p:nvPicPr>
          <p:cNvPr id="3" name="Picture 8" descr="z"/>
          <p:cNvPicPr>
            <a:picLocks noChangeAspect="1" noChangeArrowheads="1"/>
          </p:cNvPicPr>
          <p:nvPr userDrawn="1"/>
        </p:nvPicPr>
        <p:blipFill>
          <a:blip r:embed="rId2" cstate="print">
            <a:lum contrast="12000"/>
          </a:blip>
          <a:srcRect/>
          <a:stretch>
            <a:fillRect/>
          </a:stretch>
        </p:blipFill>
        <p:spPr bwMode="auto">
          <a:xfrm>
            <a:off x="179512" y="3717032"/>
            <a:ext cx="6696744" cy="3140968"/>
          </a:xfrm>
          <a:prstGeom prst="rect">
            <a:avLst/>
          </a:prstGeom>
          <a:noFill/>
          <a:ln w="9525">
            <a:noFill/>
            <a:miter lim="800000"/>
            <a:headEnd/>
            <a:tailEnd/>
          </a:ln>
          <a:effectLst/>
        </p:spPr>
      </p:pic>
      <p:sp>
        <p:nvSpPr>
          <p:cNvPr id="5" name="TextBox 4"/>
          <p:cNvSpPr txBox="1"/>
          <p:nvPr userDrawn="1"/>
        </p:nvSpPr>
        <p:spPr>
          <a:xfrm>
            <a:off x="7164288" y="1340768"/>
            <a:ext cx="1661993" cy="4392488"/>
          </a:xfrm>
          <a:prstGeom prst="rect">
            <a:avLst/>
          </a:prstGeom>
          <a:solidFill>
            <a:srgbClr val="92D050"/>
          </a:solidFill>
        </p:spPr>
        <p:txBody>
          <a:bodyPr vert="eaVert" wrap="square" rtlCol="0">
            <a:spAutoFit/>
          </a:bodyPr>
          <a:lstStyle/>
          <a:p>
            <a:r>
              <a:rPr lang="zh-CN" altLang="en-US" sz="3200" b="1" dirty="0">
                <a:solidFill>
                  <a:srgbClr val="FF0000"/>
                </a:solidFill>
              </a:rPr>
              <a:t>         郑和下西洋的船队是古代世界规模最大、设备最完备的远洋船队。</a:t>
            </a:r>
          </a:p>
        </p:txBody>
      </p:sp>
      <p:pic>
        <p:nvPicPr>
          <p:cNvPr id="3073" name="Picture 1"/>
          <p:cNvPicPr>
            <a:picLocks noChangeAspect="1" noChangeArrowheads="1"/>
          </p:cNvPicPr>
          <p:nvPr userDrawn="1"/>
        </p:nvPicPr>
        <p:blipFill>
          <a:blip r:embed="rId3" cstate="print"/>
          <a:srcRect/>
          <a:stretch>
            <a:fillRect/>
          </a:stretch>
        </p:blipFill>
        <p:spPr bwMode="auto">
          <a:xfrm>
            <a:off x="251520" y="548680"/>
            <a:ext cx="6516216" cy="303834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073"/>
                                        </p:tgtEl>
                                        <p:attrNameLst>
                                          <p:attrName>style.visibility</p:attrName>
                                        </p:attrNameLst>
                                      </p:cBhvr>
                                      <p:to>
                                        <p:strVal val="visible"/>
                                      </p:to>
                                    </p:set>
                                    <p:anim calcmode="lin" valueType="num">
                                      <p:cBhvr additive="base">
                                        <p:cTn id="7" dur="500" fill="hold"/>
                                        <p:tgtEl>
                                          <p:spTgt spid="3073"/>
                                        </p:tgtEl>
                                        <p:attrNameLst>
                                          <p:attrName>ppt_x</p:attrName>
                                        </p:attrNameLst>
                                      </p:cBhvr>
                                      <p:tavLst>
                                        <p:tav tm="0">
                                          <p:val>
                                            <p:strVal val="0-#ppt_w/2"/>
                                          </p:val>
                                        </p:tav>
                                        <p:tav tm="100000">
                                          <p:val>
                                            <p:strVal val="#ppt_x"/>
                                          </p:val>
                                        </p:tav>
                                      </p:tavLst>
                                    </p:anim>
                                    <p:anim calcmode="lin" valueType="num">
                                      <p:cBhvr additive="base">
                                        <p:cTn id="8" dur="500" fill="hold"/>
                                        <p:tgtEl>
                                          <p:spTgt spid="307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ox(in)">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C:\Users\Administrator\Desktop\10.jpg"/>
          <p:cNvPicPr>
            <a:picLocks noChangeAspect="1" noChangeArrowheads="1"/>
          </p:cNvPicPr>
          <p:nvPr userDrawn="1"/>
        </p:nvPicPr>
        <p:blipFill>
          <a:blip r:embed="rId22" cstate="print"/>
          <a:srcRect/>
          <a:stretch>
            <a:fillRect/>
          </a:stretch>
        </p:blipFill>
        <p:spPr bwMode="auto">
          <a:xfrm>
            <a:off x="0" y="0"/>
            <a:ext cx="9144000" cy="6858000"/>
          </a:xfrm>
          <a:prstGeom prst="rect">
            <a:avLst/>
          </a:prstGeom>
          <a:noFill/>
        </p:spPr>
      </p:pic>
      <p:sp>
        <p:nvSpPr>
          <p:cNvPr id="2" name="标题占位符 1"/>
          <p:cNvSpPr>
            <a:spLocks noGrp="1"/>
          </p:cNvSpPr>
          <p:nvPr>
            <p:ph type="title"/>
          </p:nvPr>
        </p:nvSpPr>
        <p:spPr>
          <a:xfrm>
            <a:off x="0" y="0"/>
            <a:ext cx="9144000" cy="404664"/>
          </a:xfrm>
          <a:prstGeom prst="rect">
            <a:avLst/>
          </a:prstGeom>
          <a:solidFill>
            <a:srgbClr val="FF0000"/>
          </a:solidFill>
        </p:spPr>
        <p:txBody>
          <a:bodyPr vert="horz" lIns="91440" tIns="45720" rIns="91440" bIns="45720" rtlCol="0" anchor="ctr">
            <a:normAutofit/>
          </a:bodyPr>
          <a:lstStyle/>
          <a:p>
            <a:r>
              <a:rPr lang="zh-CN" altLang="en-US" b="1" dirty="0">
                <a:solidFill>
                  <a:srgbClr val="FFFF00"/>
                </a:solidFill>
                <a:latin typeface="思源黑体" pitchFamily="34" charset="-122"/>
                <a:ea typeface="思源黑体" pitchFamily="34" charset="-122"/>
              </a:rPr>
              <a:t>新版  </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中国历史</a:t>
            </a:r>
            <a:r>
              <a:rPr lang="en-US" altLang="zh-CN" b="1" dirty="0">
                <a:solidFill>
                  <a:srgbClr val="FFFF00"/>
                </a:solidFill>
                <a:latin typeface="思源黑体" pitchFamily="34" charset="-122"/>
                <a:ea typeface="思源黑体" pitchFamily="34" charset="-122"/>
              </a:rPr>
              <a:t>》</a:t>
            </a:r>
            <a:r>
              <a:rPr lang="zh-CN" altLang="en-US" b="1" dirty="0">
                <a:solidFill>
                  <a:srgbClr val="FFFF00"/>
                </a:solidFill>
                <a:latin typeface="思源黑体" pitchFamily="34" charset="-122"/>
                <a:ea typeface="思源黑体" pitchFamily="34" charset="-122"/>
              </a:rPr>
              <a:t>七年级下册   第</a:t>
            </a:r>
            <a:r>
              <a:rPr lang="en-US" altLang="zh-CN" b="1" dirty="0">
                <a:solidFill>
                  <a:srgbClr val="FFFF00"/>
                </a:solidFill>
                <a:latin typeface="思源黑体" pitchFamily="34" charset="-122"/>
                <a:ea typeface="思源黑体" pitchFamily="34" charset="-122"/>
              </a:rPr>
              <a:t>14</a:t>
            </a:r>
            <a:r>
              <a:rPr lang="zh-CN" altLang="en-US" b="1" dirty="0">
                <a:solidFill>
                  <a:srgbClr val="FFFF00"/>
                </a:solidFill>
                <a:latin typeface="思源黑体" pitchFamily="34" charset="-122"/>
                <a:ea typeface="思源黑体" pitchFamily="34" charset="-122"/>
              </a:rPr>
              <a:t>课</a:t>
            </a:r>
            <a:r>
              <a:rPr lang="zh-CN" altLang="en-US" b="1" baseline="0" dirty="0">
                <a:solidFill>
                  <a:srgbClr val="FFFF00"/>
                </a:solidFill>
                <a:latin typeface="思源黑体" pitchFamily="34" charset="-122"/>
                <a:ea typeface="思源黑体" pitchFamily="34" charset="-122"/>
              </a:rPr>
              <a:t>   明朝的对外关系</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76" r:id="rId2"/>
    <p:sldLayoutId id="2147483650" r:id="rId3"/>
    <p:sldLayoutId id="2147483652" r:id="rId4"/>
    <p:sldLayoutId id="2147483651" r:id="rId5"/>
    <p:sldLayoutId id="2147483653" r:id="rId6"/>
    <p:sldLayoutId id="2147483654" r:id="rId7"/>
    <p:sldLayoutId id="2147483655" r:id="rId8"/>
    <p:sldLayoutId id="2147483656" r:id="rId9"/>
    <p:sldLayoutId id="2147483671" r:id="rId10"/>
    <p:sldLayoutId id="2147483658" r:id="rId11"/>
    <p:sldLayoutId id="2147483661" r:id="rId12"/>
    <p:sldLayoutId id="2147483660" r:id="rId13"/>
    <p:sldLayoutId id="2147483672" r:id="rId14"/>
    <p:sldLayoutId id="2147483670" r:id="rId15"/>
    <p:sldLayoutId id="2147483673" r:id="rId16"/>
    <p:sldLayoutId id="2147483674" r:id="rId17"/>
    <p:sldLayoutId id="2147483669" r:id="rId18"/>
    <p:sldLayoutId id="2147483668" r:id="rId19"/>
    <p:sldLayoutId id="2147483675" r:id="rId20"/>
  </p:sldLayoutIdLst>
  <p:txStyles>
    <p:titleStyle>
      <a:lvl1pPr algn="ctr" defTabSz="914400" rtl="0" eaLnBrk="1" latinLnBrk="0" hangingPunct="1">
        <a:spcBef>
          <a:spcPct val="0"/>
        </a:spcBef>
        <a:buNone/>
        <a:defRPr sz="1800" kern="1200">
          <a:solidFill>
            <a:srgbClr val="002060"/>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None/>
        <a:defRPr sz="4000" b="1"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9144000" cy="400110"/>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
        <p:nvSpPr>
          <p:cNvPr id="7" name="矩形 6"/>
          <p:cNvSpPr/>
          <p:nvPr/>
        </p:nvSpPr>
        <p:spPr>
          <a:xfrm>
            <a:off x="539552" y="1340768"/>
            <a:ext cx="8208912" cy="646331"/>
          </a:xfrm>
          <a:prstGeom prst="rect">
            <a:avLst/>
          </a:prstGeom>
          <a:solidFill>
            <a:schemeClr val="accent6">
              <a:lumMod val="40000"/>
              <a:lumOff val="6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3600" dirty="0">
                <a:solidFill>
                  <a:srgbClr val="002060"/>
                </a:solidFill>
                <a:latin typeface="楷体" pitchFamily="49" charset="-122"/>
                <a:ea typeface="楷体" pitchFamily="49" charset="-122"/>
              </a:rPr>
              <a:t>第七单元  明清时期  （至鸦片战争前）</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
        <p:nvSpPr>
          <p:cNvPr id="4" name="TextBox 3"/>
          <p:cNvSpPr txBox="1"/>
          <p:nvPr/>
        </p:nvSpPr>
        <p:spPr>
          <a:xfrm>
            <a:off x="0" y="0"/>
            <a:ext cx="9144000" cy="400110"/>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
        <p:nvSpPr>
          <p:cNvPr id="4" name="TextBox 3"/>
          <p:cNvSpPr txBox="1"/>
          <p:nvPr/>
        </p:nvSpPr>
        <p:spPr>
          <a:xfrm>
            <a:off x="0" y="0"/>
            <a:ext cx="9144000" cy="400110"/>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
        <p:nvSpPr>
          <p:cNvPr id="4" name="TextBox 3"/>
          <p:cNvSpPr txBox="1"/>
          <p:nvPr/>
        </p:nvSpPr>
        <p:spPr>
          <a:xfrm>
            <a:off x="0" y="0"/>
            <a:ext cx="9144000" cy="400110"/>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
        <p:nvSpPr>
          <p:cNvPr id="4" name="TextBox 3"/>
          <p:cNvSpPr txBox="1"/>
          <p:nvPr/>
        </p:nvSpPr>
        <p:spPr>
          <a:xfrm>
            <a:off x="0" y="0"/>
            <a:ext cx="9144000" cy="400110"/>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
        <p:nvSpPr>
          <p:cNvPr id="4" name="TextBox 3"/>
          <p:cNvSpPr txBox="1"/>
          <p:nvPr/>
        </p:nvSpPr>
        <p:spPr>
          <a:xfrm>
            <a:off x="0" y="0"/>
            <a:ext cx="9144000" cy="400110"/>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
        <p:nvSpPr>
          <p:cNvPr id="4" name="TextBox 3"/>
          <p:cNvSpPr txBox="1"/>
          <p:nvPr/>
        </p:nvSpPr>
        <p:spPr>
          <a:xfrm>
            <a:off x="0" y="0"/>
            <a:ext cx="9144000" cy="400110"/>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
        <p:nvSpPr>
          <p:cNvPr id="4" name="TextBox 3"/>
          <p:cNvSpPr txBox="1"/>
          <p:nvPr/>
        </p:nvSpPr>
        <p:spPr>
          <a:xfrm>
            <a:off x="0" y="0"/>
            <a:ext cx="9144000" cy="400110"/>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
        <p:nvSpPr>
          <p:cNvPr id="4" name="TextBox 3"/>
          <p:cNvSpPr txBox="1"/>
          <p:nvPr/>
        </p:nvSpPr>
        <p:spPr>
          <a:xfrm>
            <a:off x="0" y="0"/>
            <a:ext cx="9144000" cy="400110"/>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p:txBody>
          <a:bodyPr/>
          <a:lstStyle/>
          <a:p>
            <a:r>
              <a:rPr lang="zh-CN" altLang="en-US"/>
              <a:t>新版</a:t>
            </a:r>
            <a:r>
              <a:rPr lang="en-US" altLang="zh-CN"/>
              <a:t>《</a:t>
            </a:r>
            <a:r>
              <a:rPr lang="zh-CN" altLang="en-US"/>
              <a:t>中国历史</a:t>
            </a:r>
            <a:r>
              <a:rPr lang="en-US" altLang="zh-CN"/>
              <a:t>》</a:t>
            </a:r>
            <a:r>
              <a:rPr lang="zh-CN" altLang="en-US"/>
              <a:t>七年级下册  第</a:t>
            </a:r>
            <a:r>
              <a:rPr lang="en-US" altLang="zh-CN"/>
              <a:t>14</a:t>
            </a:r>
            <a:r>
              <a:rPr lang="zh-CN" altLang="en-US"/>
              <a:t>课  明朝的对外关系</a:t>
            </a:r>
            <a:endParaRPr lang="zh-CN" altLang="en-US" dirty="0"/>
          </a:p>
        </p:txBody>
      </p:sp>
      <p:sp>
        <p:nvSpPr>
          <p:cNvPr id="4" name="TextBox 3"/>
          <p:cNvSpPr txBox="1"/>
          <p:nvPr/>
        </p:nvSpPr>
        <p:spPr>
          <a:xfrm>
            <a:off x="0" y="0"/>
            <a:ext cx="9144000" cy="400110"/>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a:xfrm>
            <a:off x="179388" y="0"/>
            <a:ext cx="8507412" cy="404813"/>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
        <p:nvSpPr>
          <p:cNvPr id="4" name="TextBox 3"/>
          <p:cNvSpPr txBox="1"/>
          <p:nvPr/>
        </p:nvSpPr>
        <p:spPr>
          <a:xfrm>
            <a:off x="0" y="0"/>
            <a:ext cx="9144000" cy="400110"/>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p:txBody>
          <a:bodyPr/>
          <a:lstStyle/>
          <a:p>
            <a:r>
              <a:rPr lang="zh-CN" altLang="en-US"/>
              <a:t>新版</a:t>
            </a:r>
            <a:r>
              <a:rPr lang="en-US" altLang="zh-CN"/>
              <a:t>《</a:t>
            </a:r>
            <a:r>
              <a:rPr lang="zh-CN" altLang="en-US"/>
              <a:t>中国历史</a:t>
            </a:r>
            <a:r>
              <a:rPr lang="en-US" altLang="zh-CN"/>
              <a:t>》</a:t>
            </a:r>
            <a:r>
              <a:rPr lang="zh-CN" altLang="en-US"/>
              <a:t>七年级下册  第</a:t>
            </a:r>
            <a:r>
              <a:rPr lang="en-US" altLang="zh-CN"/>
              <a:t>14</a:t>
            </a:r>
            <a:r>
              <a:rPr lang="zh-CN" altLang="en-US"/>
              <a:t>课  明朝的对外关系</a:t>
            </a:r>
            <a:endParaRPr lang="zh-CN" altLang="en-US" dirty="0"/>
          </a:p>
        </p:txBody>
      </p:sp>
      <p:sp>
        <p:nvSpPr>
          <p:cNvPr id="4" name="TextBox 3"/>
          <p:cNvSpPr txBox="1"/>
          <p:nvPr/>
        </p:nvSpPr>
        <p:spPr>
          <a:xfrm>
            <a:off x="0" y="0"/>
            <a:ext cx="9144000" cy="400110"/>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a:xfrm>
            <a:off x="0" y="0"/>
            <a:ext cx="8686800" cy="404664"/>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txBox="1">
            <a:spLocks noGrp="1"/>
          </p:cNvSpPr>
          <p:nvPr>
            <p:ph type="title"/>
          </p:nvPr>
        </p:nvSpPr>
        <p:spPr>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
        <p:nvSpPr>
          <p:cNvPr id="5" name="TextBox 4"/>
          <p:cNvSpPr txBox="1"/>
          <p:nvPr/>
        </p:nvSpPr>
        <p:spPr>
          <a:xfrm>
            <a:off x="0" y="0"/>
            <a:ext cx="9144000" cy="400110"/>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
        <p:nvSpPr>
          <p:cNvPr id="4" name="TextBox 3"/>
          <p:cNvSpPr txBox="1"/>
          <p:nvPr/>
        </p:nvSpPr>
        <p:spPr>
          <a:xfrm>
            <a:off x="0" y="0"/>
            <a:ext cx="9144000" cy="400110"/>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
        <p:nvSpPr>
          <p:cNvPr id="4" name="TextBox 3"/>
          <p:cNvSpPr txBox="1"/>
          <p:nvPr/>
        </p:nvSpPr>
        <p:spPr>
          <a:xfrm>
            <a:off x="0" y="0"/>
            <a:ext cx="9144000" cy="400110"/>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
        <p:nvSpPr>
          <p:cNvPr id="4" name="TextBox 3"/>
          <p:cNvSpPr txBox="1"/>
          <p:nvPr/>
        </p:nvSpPr>
        <p:spPr>
          <a:xfrm>
            <a:off x="0" y="0"/>
            <a:ext cx="9144000" cy="400110"/>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txBox="1">
            <a:spLocks noGrp="1"/>
          </p:cNvSpPr>
          <p:nvPr>
            <p:ph type="title"/>
          </p:nvPr>
        </p:nvSpPr>
        <p:spPr>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
        <p:nvSpPr>
          <p:cNvPr id="4" name="TextBox 3"/>
          <p:cNvSpPr txBox="1"/>
          <p:nvPr/>
        </p:nvSpPr>
        <p:spPr>
          <a:xfrm>
            <a:off x="0" y="0"/>
            <a:ext cx="9144000" cy="400110"/>
          </a:xfrm>
          <a:prstGeom prst="rect">
            <a:avLst/>
          </a:prstGeom>
          <a:solidFill>
            <a:srgbClr val="FF0000"/>
          </a:solidFill>
        </p:spPr>
        <p:txBody>
          <a:bodyPr wrap="square" rtlCol="0">
            <a:spAutoFit/>
          </a:bodyPr>
          <a:lstStyle/>
          <a:p>
            <a:pPr algn="ctr"/>
            <a:r>
              <a:rPr lang="zh-CN" altLang="en-US" sz="2000" b="1" i="1" dirty="0">
                <a:solidFill>
                  <a:srgbClr val="FFFF00"/>
                </a:solidFill>
              </a:rPr>
              <a:t>新版</a:t>
            </a:r>
            <a:r>
              <a:rPr lang="en-US" altLang="zh-CN" sz="2000" b="1" i="1" dirty="0">
                <a:solidFill>
                  <a:srgbClr val="FFFF00"/>
                </a:solidFill>
              </a:rPr>
              <a:t>《</a:t>
            </a:r>
            <a:r>
              <a:rPr lang="zh-CN" altLang="en-US" sz="2000" b="1" i="1" dirty="0">
                <a:solidFill>
                  <a:srgbClr val="FFFF00"/>
                </a:solidFill>
              </a:rPr>
              <a:t>中国历史</a:t>
            </a:r>
            <a:r>
              <a:rPr lang="en-US" altLang="zh-CN" sz="2000" b="1" i="1" dirty="0">
                <a:solidFill>
                  <a:srgbClr val="FFFF00"/>
                </a:solidFill>
              </a:rPr>
              <a:t>》</a:t>
            </a:r>
            <a:r>
              <a:rPr lang="zh-CN" altLang="en-US" sz="2000" b="1" i="1" dirty="0">
                <a:solidFill>
                  <a:srgbClr val="FFFF00"/>
                </a:solidFill>
              </a:rPr>
              <a:t>七年级下册  第</a:t>
            </a:r>
            <a:r>
              <a:rPr lang="en-US" altLang="zh-CN" sz="2000" b="1" i="1" dirty="0">
                <a:solidFill>
                  <a:srgbClr val="FFFF00"/>
                </a:solidFill>
              </a:rPr>
              <a:t>14</a:t>
            </a:r>
            <a:r>
              <a:rPr lang="zh-CN" altLang="en-US" sz="2000" b="1" i="1" dirty="0">
                <a:solidFill>
                  <a:srgbClr val="FFFF00"/>
                </a:solidFill>
              </a:rPr>
              <a:t>课  明朝的对外关系</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571</TotalTime>
  <Words>550</Words>
  <Application>Microsoft Office PowerPoint</Application>
  <PresentationFormat>全屏显示(4:3)</PresentationFormat>
  <Paragraphs>38</Paragraphs>
  <Slides>20</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20</vt:i4>
      </vt:variant>
    </vt:vector>
  </HeadingPairs>
  <TitlesOfParts>
    <vt:vector size="37" baseType="lpstr">
      <vt:lpstr>方正兰亭超细黑简体</vt:lpstr>
      <vt:lpstr>仿宋</vt:lpstr>
      <vt:lpstr>黑体</vt:lpstr>
      <vt:lpstr>华文彩云</vt:lpstr>
      <vt:lpstr>华文行楷</vt:lpstr>
      <vt:lpstr>华文琥珀</vt:lpstr>
      <vt:lpstr>华文隶书</vt:lpstr>
      <vt:lpstr>华文新魏</vt:lpstr>
      <vt:lpstr>楷体</vt:lpstr>
      <vt:lpstr>隶书</vt:lpstr>
      <vt:lpstr>思源黑体</vt:lpstr>
      <vt:lpstr>宋体</vt:lpstr>
      <vt:lpstr>叶根友毛笔行书简体</vt:lpstr>
      <vt:lpstr>Arial</vt:lpstr>
      <vt:lpstr>Calibri</vt:lpstr>
      <vt:lpstr>Times New Roman</vt:lpstr>
      <vt:lpstr>Office 主题</vt:lpstr>
      <vt:lpstr>PowerPoint 演示文稿</vt:lpstr>
      <vt:lpstr>新版《中国历史》七年级下册  第14课  明朝的对外关系</vt:lpstr>
      <vt:lpstr>新版《中国历史》七年级下册  第14课  明朝的对外关系</vt:lpstr>
      <vt:lpstr>新版《中国历史》七年级下册  第14课  明朝的对外关系</vt:lpstr>
      <vt:lpstr>新版《中国历史》七年级下册  第14课  明朝的对外关系</vt:lpstr>
      <vt:lpstr>新版《中国历史》七年级下册  第14课  明朝的对外关系</vt:lpstr>
      <vt:lpstr>新版《中国历史》七年级下册  第14课  明朝的对外关系</vt:lpstr>
      <vt:lpstr>新版《中国历史》七年级下册  第14课  明朝的对外关系</vt:lpstr>
      <vt:lpstr>新版《中国历史》七年级下册  第14课  明朝的对外关系</vt:lpstr>
      <vt:lpstr>新版《中国历史》七年级下册  第14课  明朝的对外关系</vt:lpstr>
      <vt:lpstr>新版《中国历史》七年级下册  第14课  明朝的对外关系</vt:lpstr>
      <vt:lpstr>新版《中国历史》七年级下册  第14课  明朝的对外关系</vt:lpstr>
      <vt:lpstr>新版《中国历史》七年级下册  第14课  明朝的对外关系</vt:lpstr>
      <vt:lpstr>新版《中国历史》七年级下册  第14课  明朝的对外关系</vt:lpstr>
      <vt:lpstr>新版《中国历史》七年级下册  第14课  明朝的对外关系</vt:lpstr>
      <vt:lpstr>新版《中国历史》七年级下册  第14课  明朝的对外关系</vt:lpstr>
      <vt:lpstr>新版《中国历史》七年级下册  第14课  明朝的对外关系</vt:lpstr>
      <vt:lpstr>新版《中国历史》七年级下册  第14课  明朝的对外关系</vt:lpstr>
      <vt:lpstr>新版《中国历史》七年级下册  第14课  明朝的对外关系</vt:lpstr>
      <vt:lpstr>新版《中国历史》七年级下册  第14课  明朝的对外关系</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subject>历史备课大师【全免费】</dc:subject>
  <dc:creator>历史备课大师【全免费】</dc:creator>
  <cp:keywords>历史备课大师【全免费】</cp:keywords>
  <dc:description>历史备课大师【全免费】</dc:description>
  <cp:lastModifiedBy>舒浩</cp:lastModifiedBy>
  <cp:revision>历史备课大师【全免费】</cp:revision>
  <dcterms:created xsi:type="dcterms:W3CDTF">2017-03-30T00:46:25Z</dcterms:created>
  <dcterms:modified xsi:type="dcterms:W3CDTF">2017-04-09T14:59:18Z</dcterms:modified>
</cp:coreProperties>
</file>