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6" r:id="rId6"/>
    <p:sldId id="260" r:id="rId7"/>
    <p:sldId id="271" r:id="rId8"/>
    <p:sldId id="272" r:id="rId9"/>
    <p:sldId id="273" r:id="rId10"/>
    <p:sldId id="274" r:id="rId11"/>
    <p:sldId id="275" r:id="rId12"/>
    <p:sldId id="277" r:id="rId13"/>
    <p:sldId id="278" r:id="rId14"/>
    <p:sldId id="279" r:id="rId15"/>
    <p:sldId id="280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06363" y="2133600"/>
            <a:ext cx="89296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400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第七单元  明清时期（至鸦片战争前）</a:t>
            </a:r>
            <a:endParaRPr lang="zh-CN" altLang="en-US" sz="400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133600" y="3479800"/>
            <a:ext cx="5010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4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  <a:sym typeface="Arial" pitchFamily="34" charset="0"/>
              </a:rPr>
              <a:t>第</a:t>
            </a:r>
            <a:r>
              <a:rPr lang="en-US" altLang="en-US" sz="4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  <a:sym typeface="Arial" pitchFamily="34" charset="0"/>
              </a:rPr>
              <a:t>15</a:t>
            </a:r>
            <a:r>
              <a:rPr lang="zh-CN" altLang="en-US" sz="4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  <a:sym typeface="Arial" pitchFamily="34" charset="0"/>
              </a:rPr>
              <a:t>课 长城与北京城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98305"/>
          <p:cNvSpPr>
            <a:spLocks noChangeArrowheads="1"/>
          </p:cNvSpPr>
          <p:nvPr/>
        </p:nvSpPr>
        <p:spPr bwMode="auto">
          <a:xfrm>
            <a:off x="3135313" y="5672138"/>
            <a:ext cx="338296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嘉峪关（悬臂长城）</a:t>
            </a:r>
          </a:p>
        </p:txBody>
      </p:sp>
      <p:pic>
        <p:nvPicPr>
          <p:cNvPr id="15363" name="图片 98307" descr="嘉峪关悬臂长城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476250"/>
            <a:ext cx="6337300" cy="511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942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549275"/>
            <a:ext cx="7200900" cy="496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矩形 94210"/>
          <p:cNvSpPr>
            <a:spLocks noChangeArrowheads="1"/>
          </p:cNvSpPr>
          <p:nvPr/>
        </p:nvSpPr>
        <p:spPr bwMode="auto">
          <a:xfrm>
            <a:off x="2555875" y="5805488"/>
            <a:ext cx="4806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八达岭长城（北京延庆境内）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文本框 6151"/>
          <p:cNvSpPr txBox="1">
            <a:spLocks noChangeArrowheads="1"/>
          </p:cNvSpPr>
          <p:nvPr/>
        </p:nvSpPr>
        <p:spPr bwMode="auto">
          <a:xfrm>
            <a:off x="500034" y="428604"/>
            <a:ext cx="307007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charset="-122"/>
              </a:rPr>
              <a:t>二、北京城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charset="-122"/>
              </a:rPr>
              <a:t>的建筑</a:t>
            </a:r>
          </a:p>
        </p:txBody>
      </p:sp>
      <p:sp>
        <p:nvSpPr>
          <p:cNvPr id="17414" name="文本占位符 13314"/>
          <p:cNvSpPr>
            <a:spLocks noGrp="1" noRot="1" noChangeArrowheads="1"/>
          </p:cNvSpPr>
          <p:nvPr/>
        </p:nvSpPr>
        <p:spPr bwMode="auto">
          <a:xfrm>
            <a:off x="301625" y="1401763"/>
            <a:ext cx="8540750" cy="311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AutoNum type="arabicPeriod"/>
            </a:pPr>
            <a:r>
              <a:rPr lang="zh-CN" altLang="en-US" sz="3200" b="1" dirty="0">
                <a:solidFill>
                  <a:srgbClr val="FF0000"/>
                </a:solidFill>
              </a:rPr>
              <a:t>明成祖</a:t>
            </a:r>
            <a:r>
              <a:rPr lang="zh-CN" altLang="en-US" sz="3200" b="1" dirty="0"/>
              <a:t>在元大都的基础上营建，故宫又名</a:t>
            </a:r>
            <a:r>
              <a:rPr lang="zh-CN" altLang="en-US" sz="3200" b="1" u="sng" dirty="0"/>
              <a:t>           </a:t>
            </a:r>
            <a:r>
              <a:rPr lang="zh-CN" altLang="en-US" sz="3200" b="1" dirty="0"/>
              <a:t>。 </a:t>
            </a:r>
          </a:p>
          <a:p>
            <a:pPr marL="609600" indent="-609600" eaLnBrk="1" hangingPunct="1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AutoNum type="arabicPeriod"/>
            </a:pPr>
            <a:r>
              <a:rPr lang="zh-CN" altLang="en-US" sz="3200" b="1" dirty="0"/>
              <a:t>明朝北京城由</a:t>
            </a:r>
            <a:r>
              <a:rPr lang="zh-CN" altLang="en-US" sz="3200" b="1" u="sng" dirty="0"/>
              <a:t>           </a:t>
            </a:r>
            <a:r>
              <a:rPr lang="zh-CN" altLang="en-US" sz="3200" b="1" dirty="0"/>
              <a:t>、</a:t>
            </a:r>
            <a:r>
              <a:rPr lang="zh-CN" altLang="en-US" sz="3200" b="1" u="sng" dirty="0"/>
              <a:t>          </a:t>
            </a:r>
            <a:r>
              <a:rPr lang="zh-CN" altLang="en-US" sz="3200" b="1" dirty="0"/>
              <a:t>、</a:t>
            </a:r>
            <a:r>
              <a:rPr lang="zh-CN" altLang="en-US" sz="3200" b="1" u="sng" dirty="0"/>
              <a:t>         </a:t>
            </a:r>
            <a:r>
              <a:rPr lang="zh-CN" altLang="en-US" sz="3200" b="1" dirty="0"/>
              <a:t> 及</a:t>
            </a:r>
            <a:r>
              <a:rPr lang="zh-CN" altLang="en-US" sz="3200" b="1" dirty="0">
                <a:solidFill>
                  <a:srgbClr val="FF0000"/>
                </a:solidFill>
              </a:rPr>
              <a:t>外城</a:t>
            </a:r>
            <a:r>
              <a:rPr lang="zh-CN" altLang="en-US" sz="3200" b="1" dirty="0"/>
              <a:t>四大部分构成。           </a:t>
            </a:r>
          </a:p>
          <a:p>
            <a:pPr marL="609600" indent="-609600" eaLnBrk="1" hangingPunct="1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AutoNum type="arabicPeriod"/>
            </a:pPr>
            <a:r>
              <a:rPr lang="zh-CN" altLang="en-US" sz="3200" b="1" dirty="0">
                <a:solidFill>
                  <a:srgbClr val="FF0000"/>
                </a:solidFill>
              </a:rPr>
              <a:t>宫城</a:t>
            </a:r>
            <a:r>
              <a:rPr lang="zh-CN" altLang="en-US" sz="3200" b="1" dirty="0"/>
              <a:t>分</a:t>
            </a:r>
            <a:r>
              <a:rPr lang="zh-CN" altLang="en-US" sz="3200" b="1" u="sng" dirty="0"/>
              <a:t>         </a:t>
            </a:r>
            <a:r>
              <a:rPr lang="zh-CN" altLang="en-US" sz="3200" b="1" dirty="0"/>
              <a:t>、</a:t>
            </a:r>
            <a:r>
              <a:rPr lang="zh-CN" altLang="en-US" sz="3200" b="1" u="sng" dirty="0"/>
              <a:t>           </a:t>
            </a:r>
            <a:r>
              <a:rPr lang="zh-CN" altLang="en-US" sz="3200" b="1" dirty="0"/>
              <a:t>两大部分。 </a:t>
            </a:r>
          </a:p>
          <a:p>
            <a:pPr marL="609600" indent="-609600" eaLnBrk="1" hangingPunct="1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AutoNum type="arabicPeriod"/>
            </a:pPr>
            <a:r>
              <a:rPr lang="zh-CN" altLang="zh-CN" sz="3200" b="1" dirty="0"/>
              <a:t>故宫的</a:t>
            </a:r>
            <a:r>
              <a:rPr lang="zh-CN" altLang="zh-CN" sz="3200" b="1" dirty="0">
                <a:solidFill>
                  <a:srgbClr val="FF0000"/>
                </a:solidFill>
              </a:rPr>
              <a:t>历史地位</a:t>
            </a:r>
            <a:r>
              <a:rPr lang="zh-CN" altLang="zh-CN" sz="3200" b="1" dirty="0"/>
              <a:t>？</a:t>
            </a:r>
            <a:endParaRPr lang="zh-CN" altLang="en-US" sz="3200" b="1" dirty="0"/>
          </a:p>
        </p:txBody>
      </p:sp>
      <p:sp>
        <p:nvSpPr>
          <p:cNvPr id="13317" name="矩形 13316"/>
          <p:cNvSpPr>
            <a:spLocks noChangeArrowheads="1" noChangeShapeType="1" noTextEdit="1"/>
          </p:cNvSpPr>
          <p:nvPr/>
        </p:nvSpPr>
        <p:spPr bwMode="auto">
          <a:xfrm>
            <a:off x="1476375" y="1846263"/>
            <a:ext cx="1257300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200" b="1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紫禁城</a:t>
            </a:r>
          </a:p>
        </p:txBody>
      </p:sp>
      <p:sp>
        <p:nvSpPr>
          <p:cNvPr id="13321" name="矩形 13320"/>
          <p:cNvSpPr>
            <a:spLocks noChangeArrowheads="1" noChangeShapeType="1" noTextEdit="1"/>
          </p:cNvSpPr>
          <p:nvPr/>
        </p:nvSpPr>
        <p:spPr bwMode="auto">
          <a:xfrm>
            <a:off x="4857752" y="2357430"/>
            <a:ext cx="838200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200" b="1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皇城</a:t>
            </a:r>
          </a:p>
        </p:txBody>
      </p:sp>
      <p:sp>
        <p:nvSpPr>
          <p:cNvPr id="13322" name="矩形 13321"/>
          <p:cNvSpPr>
            <a:spLocks noChangeArrowheads="1" noChangeShapeType="1" noTextEdit="1"/>
          </p:cNvSpPr>
          <p:nvPr/>
        </p:nvSpPr>
        <p:spPr bwMode="auto">
          <a:xfrm>
            <a:off x="6286512" y="2357430"/>
            <a:ext cx="838200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200" b="1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京城</a:t>
            </a:r>
          </a:p>
        </p:txBody>
      </p:sp>
      <p:sp>
        <p:nvSpPr>
          <p:cNvPr id="13323" name="矩形 13322"/>
          <p:cNvSpPr>
            <a:spLocks noChangeArrowheads="1" noChangeShapeType="1" noTextEdit="1"/>
          </p:cNvSpPr>
          <p:nvPr/>
        </p:nvSpPr>
        <p:spPr bwMode="auto">
          <a:xfrm>
            <a:off x="3635375" y="2420938"/>
            <a:ext cx="838200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200" b="1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宫城</a:t>
            </a:r>
          </a:p>
        </p:txBody>
      </p:sp>
      <p:sp>
        <p:nvSpPr>
          <p:cNvPr id="13324" name="矩形 13323"/>
          <p:cNvSpPr>
            <a:spLocks noChangeArrowheads="1" noChangeShapeType="1" noTextEdit="1"/>
          </p:cNvSpPr>
          <p:nvPr/>
        </p:nvSpPr>
        <p:spPr bwMode="auto">
          <a:xfrm>
            <a:off x="2339975" y="3357563"/>
            <a:ext cx="838200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200" b="1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前朝</a:t>
            </a:r>
          </a:p>
        </p:txBody>
      </p:sp>
      <p:sp>
        <p:nvSpPr>
          <p:cNvPr id="13325" name="矩形 13324"/>
          <p:cNvSpPr>
            <a:spLocks noChangeArrowheads="1" noChangeShapeType="1" noTextEdit="1"/>
          </p:cNvSpPr>
          <p:nvPr/>
        </p:nvSpPr>
        <p:spPr bwMode="auto">
          <a:xfrm>
            <a:off x="3643306" y="3286124"/>
            <a:ext cx="838200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200" b="1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内廷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nimBg="1"/>
      <p:bldP spid="13321" grpId="0" animBg="1"/>
      <p:bldP spid="13322" grpId="0" animBg="1"/>
      <p:bldP spid="13323" grpId="0" animBg="1"/>
      <p:bldP spid="13324" grpId="0" animBg="1"/>
      <p:bldP spid="133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993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125" y="477838"/>
            <a:ext cx="7848600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矩形 99330"/>
          <p:cNvSpPr>
            <a:spLocks noChangeArrowheads="1"/>
          </p:cNvSpPr>
          <p:nvPr/>
        </p:nvSpPr>
        <p:spPr bwMode="auto">
          <a:xfrm>
            <a:off x="3851275" y="5807075"/>
            <a:ext cx="18081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zh-CN" altLang="en-US" sz="32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故宫全景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g"/>
          <p:cNvPicPr>
            <a:picLocks noChangeAspect="1" noChangeArrowheads="1"/>
          </p:cNvPicPr>
          <p:nvPr/>
        </p:nvPicPr>
        <p:blipFill>
          <a:blip r:embed="rId3">
            <a:lum bright="-6000" contrast="12000"/>
          </a:blip>
          <a:srcRect/>
          <a:stretch>
            <a:fillRect/>
          </a:stretch>
        </p:blipFill>
        <p:spPr bwMode="auto">
          <a:xfrm>
            <a:off x="1690688" y="935038"/>
            <a:ext cx="5194300" cy="587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AutoShape 3">
            <a:hlinkClick r:id="" action="ppaction://noaction" tooltip="详细内容"/>
          </p:cNvPr>
          <p:cNvSpPr>
            <a:spLocks/>
          </p:cNvSpPr>
          <p:nvPr/>
        </p:nvSpPr>
        <p:spPr bwMode="auto">
          <a:xfrm>
            <a:off x="7094538" y="5927725"/>
            <a:ext cx="1831975" cy="701675"/>
          </a:xfrm>
          <a:prstGeom prst="accentBorderCallout2">
            <a:avLst>
              <a:gd name="adj1" fmla="val 16292"/>
              <a:gd name="adj2" fmla="val -4157"/>
              <a:gd name="adj3" fmla="val 16292"/>
              <a:gd name="adj4" fmla="val -79028"/>
              <a:gd name="adj5" fmla="val -237556"/>
              <a:gd name="adj6" fmla="val -156847"/>
            </a:avLst>
          </a:prstGeom>
          <a:solidFill>
            <a:schemeClr val="bg1"/>
          </a:solidFill>
          <a:ln w="19050">
            <a:solidFill>
              <a:srgbClr val="008000"/>
            </a:solidFill>
            <a:miter lim="800000"/>
            <a:headEnd/>
            <a:tailEnd/>
          </a:ln>
        </p:spPr>
        <p:txBody>
          <a:bodyPr wrap="none" lIns="144000" tIns="36000" rIns="144000" bIns="36000" anchor="ctr" anchorCtr="1">
            <a:spAutoFit/>
          </a:bodyPr>
          <a:lstStyle/>
          <a:p>
            <a:r>
              <a:rPr lang="zh-CN" altLang="en-US" sz="4000">
                <a:solidFill>
                  <a:srgbClr val="996633"/>
                </a:solidFill>
                <a:latin typeface="华文琥珀" pitchFamily="2" charset="-122"/>
                <a:ea typeface="华文琥珀" pitchFamily="2" charset="-122"/>
                <a:hlinkClick r:id="" action="ppaction://noaction"/>
              </a:rPr>
              <a:t>太和殿</a:t>
            </a:r>
            <a:endParaRPr lang="zh-CN" altLang="en-US" sz="4000">
              <a:solidFill>
                <a:srgbClr val="996633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6868" name="AutoShape 4">
            <a:hlinkClick r:id="" action="ppaction://noaction" tooltip="详细内容"/>
          </p:cNvPr>
          <p:cNvSpPr>
            <a:spLocks/>
          </p:cNvSpPr>
          <p:nvPr/>
        </p:nvSpPr>
        <p:spPr bwMode="auto">
          <a:xfrm>
            <a:off x="7094538" y="4957763"/>
            <a:ext cx="1831975" cy="701675"/>
          </a:xfrm>
          <a:prstGeom prst="accentBorderCallout2">
            <a:avLst>
              <a:gd name="adj1" fmla="val 16144"/>
              <a:gd name="adj2" fmla="val -4144"/>
              <a:gd name="adj3" fmla="val 16144"/>
              <a:gd name="adj4" fmla="val -78755"/>
              <a:gd name="adj5" fmla="val -149778"/>
              <a:gd name="adj6" fmla="val -156306"/>
            </a:avLst>
          </a:prstGeom>
          <a:solidFill>
            <a:schemeClr val="bg1"/>
          </a:solidFill>
          <a:ln w="19050">
            <a:solidFill>
              <a:srgbClr val="008000"/>
            </a:solidFill>
            <a:miter lim="800000"/>
            <a:headEnd/>
            <a:tailEnd/>
          </a:ln>
        </p:spPr>
        <p:txBody>
          <a:bodyPr wrap="none" lIns="144000" tIns="36000" rIns="144000" bIns="36000" anchor="ctr" anchorCtr="1">
            <a:spAutoFit/>
          </a:bodyPr>
          <a:lstStyle/>
          <a:p>
            <a:r>
              <a:rPr lang="zh-CN" altLang="en-US" sz="4000">
                <a:solidFill>
                  <a:srgbClr val="996633"/>
                </a:solidFill>
                <a:latin typeface="华文琥珀" pitchFamily="2" charset="-122"/>
                <a:ea typeface="华文琥珀" pitchFamily="2" charset="-122"/>
                <a:hlinkClick r:id="" action="ppaction://noaction"/>
              </a:rPr>
              <a:t>中和殿</a:t>
            </a:r>
            <a:endParaRPr lang="zh-CN" altLang="en-US" sz="4000">
              <a:solidFill>
                <a:srgbClr val="996633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6869" name="AutoShape 5">
            <a:hlinkClick r:id="" action="ppaction://noaction" tooltip="详细内容"/>
          </p:cNvPr>
          <p:cNvSpPr>
            <a:spLocks/>
          </p:cNvSpPr>
          <p:nvPr/>
        </p:nvSpPr>
        <p:spPr bwMode="auto">
          <a:xfrm>
            <a:off x="7094538" y="3984625"/>
            <a:ext cx="1831975" cy="701675"/>
          </a:xfrm>
          <a:prstGeom prst="accentBorderCallout2">
            <a:avLst>
              <a:gd name="adj1" fmla="val 16292"/>
              <a:gd name="adj2" fmla="val -4157"/>
              <a:gd name="adj3" fmla="val 16292"/>
              <a:gd name="adj4" fmla="val -78509"/>
              <a:gd name="adj5" fmla="val -49773"/>
              <a:gd name="adj6" fmla="val -155894"/>
            </a:avLst>
          </a:prstGeom>
          <a:solidFill>
            <a:schemeClr val="bg1"/>
          </a:solidFill>
          <a:ln w="19050">
            <a:solidFill>
              <a:srgbClr val="008000"/>
            </a:solidFill>
            <a:miter lim="800000"/>
            <a:headEnd/>
            <a:tailEnd/>
          </a:ln>
        </p:spPr>
        <p:txBody>
          <a:bodyPr wrap="none" lIns="144000" tIns="36000" rIns="144000" bIns="36000" anchor="ctr" anchorCtr="1">
            <a:spAutoFit/>
          </a:bodyPr>
          <a:lstStyle/>
          <a:p>
            <a:r>
              <a:rPr lang="zh-CN" altLang="en-US" sz="4000">
                <a:solidFill>
                  <a:srgbClr val="996633"/>
                </a:solidFill>
                <a:latin typeface="华文琥珀" pitchFamily="2" charset="-122"/>
                <a:ea typeface="华文琥珀" pitchFamily="2" charset="-122"/>
                <a:hlinkClick r:id="" action="ppaction://noaction"/>
              </a:rPr>
              <a:t>保和殿</a:t>
            </a:r>
            <a:endParaRPr lang="zh-CN" altLang="en-US" sz="4000">
              <a:solidFill>
                <a:srgbClr val="996633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6870" name="AutoShape 6">
            <a:hlinkClick r:id="" action="ppaction://noaction" tooltip="详细内容"/>
          </p:cNvPr>
          <p:cNvSpPr>
            <a:spLocks/>
          </p:cNvSpPr>
          <p:nvPr/>
        </p:nvSpPr>
        <p:spPr bwMode="auto">
          <a:xfrm>
            <a:off x="7094538" y="3013075"/>
            <a:ext cx="1831975" cy="701675"/>
          </a:xfrm>
          <a:prstGeom prst="accentBorderCallout2">
            <a:avLst>
              <a:gd name="adj1" fmla="val 16292"/>
              <a:gd name="adj2" fmla="val -4157"/>
              <a:gd name="adj3" fmla="val 16292"/>
              <a:gd name="adj4" fmla="val -77991"/>
              <a:gd name="adj5" fmla="val -47060"/>
              <a:gd name="adj6" fmla="val -154940"/>
            </a:avLst>
          </a:prstGeom>
          <a:solidFill>
            <a:schemeClr val="bg1"/>
          </a:solidFill>
          <a:ln w="19050">
            <a:solidFill>
              <a:srgbClr val="008000"/>
            </a:solidFill>
            <a:miter lim="800000"/>
            <a:headEnd/>
            <a:tailEnd/>
          </a:ln>
        </p:spPr>
        <p:txBody>
          <a:bodyPr wrap="none" lIns="144000" tIns="36000" rIns="144000" bIns="36000" anchor="ctr" anchorCtr="1">
            <a:spAutoFit/>
          </a:bodyPr>
          <a:lstStyle/>
          <a:p>
            <a:r>
              <a:rPr lang="zh-CN" altLang="en-US" sz="4000">
                <a:solidFill>
                  <a:srgbClr val="996633"/>
                </a:solidFill>
                <a:latin typeface="华文琥珀" pitchFamily="2" charset="-122"/>
                <a:ea typeface="华文琥珀" pitchFamily="2" charset="-122"/>
                <a:hlinkClick r:id="" action="ppaction://noaction"/>
              </a:rPr>
              <a:t>乾清宫</a:t>
            </a:r>
            <a:endParaRPr lang="zh-CN" altLang="en-US" sz="4000">
              <a:solidFill>
                <a:srgbClr val="996633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6871" name="AutoShape 7">
            <a:hlinkClick r:id="" action="ppaction://noaction" tooltip="详细内容"/>
          </p:cNvPr>
          <p:cNvSpPr>
            <a:spLocks/>
          </p:cNvSpPr>
          <p:nvPr/>
        </p:nvSpPr>
        <p:spPr bwMode="auto">
          <a:xfrm>
            <a:off x="7094538" y="2041525"/>
            <a:ext cx="1831975" cy="701675"/>
          </a:xfrm>
          <a:prstGeom prst="accentBorderCallout2">
            <a:avLst>
              <a:gd name="adj1" fmla="val 16292"/>
              <a:gd name="adj2" fmla="val -4157"/>
              <a:gd name="adj3" fmla="val 16292"/>
              <a:gd name="adj4" fmla="val -77556"/>
              <a:gd name="adj5" fmla="val 58370"/>
              <a:gd name="adj6" fmla="val -153898"/>
            </a:avLst>
          </a:prstGeom>
          <a:solidFill>
            <a:schemeClr val="bg1"/>
          </a:solidFill>
          <a:ln w="19050">
            <a:solidFill>
              <a:srgbClr val="008000"/>
            </a:solidFill>
            <a:miter lim="800000"/>
            <a:headEnd/>
            <a:tailEnd/>
          </a:ln>
        </p:spPr>
        <p:txBody>
          <a:bodyPr wrap="none" lIns="144000" tIns="36000" rIns="144000" bIns="36000" anchor="ctr" anchorCtr="1">
            <a:spAutoFit/>
          </a:bodyPr>
          <a:lstStyle/>
          <a:p>
            <a:r>
              <a:rPr lang="zh-CN" altLang="en-US" sz="4000">
                <a:solidFill>
                  <a:srgbClr val="996633"/>
                </a:solidFill>
                <a:latin typeface="华文琥珀" pitchFamily="2" charset="-122"/>
                <a:ea typeface="华文琥珀" pitchFamily="2" charset="-122"/>
                <a:hlinkClick r:id="" action="ppaction://noaction"/>
              </a:rPr>
              <a:t>交泰殿</a:t>
            </a:r>
            <a:endParaRPr lang="zh-CN" altLang="en-US" sz="4000">
              <a:solidFill>
                <a:srgbClr val="996633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6872" name="AutoShape 8">
            <a:hlinkClick r:id="" action="ppaction://noaction" tooltip="详细内容"/>
          </p:cNvPr>
          <p:cNvSpPr>
            <a:spLocks/>
          </p:cNvSpPr>
          <p:nvPr/>
        </p:nvSpPr>
        <p:spPr bwMode="auto">
          <a:xfrm>
            <a:off x="7094538" y="1069975"/>
            <a:ext cx="1831975" cy="701675"/>
          </a:xfrm>
          <a:prstGeom prst="accentBorderCallout2">
            <a:avLst>
              <a:gd name="adj1" fmla="val 16292"/>
              <a:gd name="adj2" fmla="val -4157"/>
              <a:gd name="adj3" fmla="val 16292"/>
              <a:gd name="adj4" fmla="val -77731"/>
              <a:gd name="adj5" fmla="val 174208"/>
              <a:gd name="adj6" fmla="val -154157"/>
            </a:avLst>
          </a:prstGeom>
          <a:solidFill>
            <a:schemeClr val="bg1"/>
          </a:solidFill>
          <a:ln w="19050">
            <a:solidFill>
              <a:srgbClr val="008000"/>
            </a:solidFill>
            <a:miter lim="800000"/>
            <a:headEnd/>
            <a:tailEnd/>
          </a:ln>
        </p:spPr>
        <p:txBody>
          <a:bodyPr wrap="none" lIns="144000" tIns="36000" rIns="144000" bIns="36000" anchor="ctr" anchorCtr="1">
            <a:spAutoFit/>
          </a:bodyPr>
          <a:lstStyle/>
          <a:p>
            <a:r>
              <a:rPr lang="zh-CN" altLang="en-US" sz="4000">
                <a:solidFill>
                  <a:srgbClr val="996633"/>
                </a:solidFill>
                <a:latin typeface="华文琥珀" pitchFamily="2" charset="-122"/>
                <a:ea typeface="华文琥珀" pitchFamily="2" charset="-122"/>
                <a:hlinkClick r:id="" action="ppaction://noaction"/>
              </a:rPr>
              <a:t>坤宁宫</a:t>
            </a:r>
            <a:endParaRPr lang="zh-CN" altLang="en-US" sz="4000">
              <a:solidFill>
                <a:srgbClr val="996633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2517775" y="1762125"/>
            <a:ext cx="731838" cy="323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 lIns="0" tIns="0" rIns="0" bIns="0">
            <a:spAutoFit/>
          </a:bodyPr>
          <a:lstStyle/>
          <a:p>
            <a:r>
              <a:rPr lang="zh-CN" altLang="en-US" sz="4800">
                <a:solidFill>
                  <a:srgbClr val="0000FF"/>
                </a:solidFill>
                <a:ea typeface="华文隶书" pitchFamily="2" charset="-122"/>
              </a:rPr>
              <a:t>内廷　前朝</a:t>
            </a: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3692525" y="6000750"/>
            <a:ext cx="1435100" cy="51911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hlinkClick r:id="" action="ppaction://noaction"/>
              </a:rPr>
              <a:t>午门</a:t>
            </a:r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3832225" y="1543050"/>
            <a:ext cx="12493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hlinkClick r:id="" action="ppaction://noaction"/>
              </a:rPr>
              <a:t>御花园</a:t>
            </a:r>
            <a:endParaRPr lang="zh-CN" altLang="en-US" sz="2800"/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3863975" y="3130550"/>
            <a:ext cx="90328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乾清门</a:t>
            </a:r>
          </a:p>
        </p:txBody>
      </p:sp>
      <p:sp>
        <p:nvSpPr>
          <p:cNvPr id="22541" name="Line 13"/>
          <p:cNvSpPr>
            <a:spLocks noChangeShapeType="1"/>
          </p:cNvSpPr>
          <p:nvPr/>
        </p:nvSpPr>
        <p:spPr bwMode="auto">
          <a:xfrm>
            <a:off x="4221163" y="1403350"/>
            <a:ext cx="1587" cy="489426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2" name="Line 14"/>
          <p:cNvSpPr>
            <a:spLocks noChangeShapeType="1"/>
          </p:cNvSpPr>
          <p:nvPr/>
        </p:nvSpPr>
        <p:spPr bwMode="auto">
          <a:xfrm flipV="1">
            <a:off x="2101850" y="3382963"/>
            <a:ext cx="4208463" cy="3175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2428875" y="3086100"/>
            <a:ext cx="12160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楷体" pitchFamily="49" charset="-122"/>
                <a:ea typeface="楷体" pitchFamily="49" charset="-122"/>
              </a:rPr>
              <a:t>753米</a:t>
            </a:r>
          </a:p>
        </p:txBody>
      </p:sp>
      <p:sp>
        <p:nvSpPr>
          <p:cNvPr id="22544" name="Text Box 16"/>
          <p:cNvSpPr txBox="1">
            <a:spLocks noChangeArrowheads="1"/>
          </p:cNvSpPr>
          <p:nvPr/>
        </p:nvSpPr>
        <p:spPr bwMode="auto">
          <a:xfrm>
            <a:off x="3551238" y="3897313"/>
            <a:ext cx="669925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200">
                <a:latin typeface="楷体" pitchFamily="49" charset="-122"/>
                <a:ea typeface="楷体" pitchFamily="49" charset="-122"/>
              </a:rPr>
              <a:t>961米</a:t>
            </a:r>
          </a:p>
        </p:txBody>
      </p:sp>
      <p:sp>
        <p:nvSpPr>
          <p:cNvPr id="17" name="文本框 13326"/>
          <p:cNvSpPr txBox="1">
            <a:spLocks noChangeArrowheads="1"/>
          </p:cNvSpPr>
          <p:nvPr/>
        </p:nvSpPr>
        <p:spPr bwMode="auto">
          <a:xfrm>
            <a:off x="0" y="0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故宫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是世界上现存最大、最完整的宫殿建筑群，全面反映了我国古代建筑，特别是木结构建筑的杰出成就。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animBg="1" autoUpdateAnimBg="0"/>
      <p:bldP spid="36868" grpId="0" animBg="1" autoUpdateAnimBg="0"/>
      <p:bldP spid="36869" grpId="0" animBg="1" autoUpdateAnimBg="0"/>
      <p:bldP spid="36870" grpId="0" animBg="1" autoUpdateAnimBg="0"/>
      <p:bldP spid="36871" grpId="0" animBg="1" autoUpdateAnimBg="0"/>
      <p:bldP spid="36872" grpId="0" animBg="1" autoUpdateAnimBg="0"/>
      <p:bldP spid="36873" grpId="0" autoUpdateAnimBg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4"/>
          <p:cNvSpPr txBox="1">
            <a:spLocks noChangeArrowheads="1"/>
          </p:cNvSpPr>
          <p:nvPr/>
        </p:nvSpPr>
        <p:spPr bwMode="auto">
          <a:xfrm>
            <a:off x="539750" y="620713"/>
            <a:ext cx="8208963" cy="5509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CN" sz="3200" dirty="0" smtClean="0"/>
              <a:t>1</a:t>
            </a:r>
            <a:r>
              <a:rPr lang="zh-CN" altLang="en-US" sz="3200" dirty="0" smtClean="0"/>
              <a:t>．</a:t>
            </a:r>
            <a:r>
              <a:rPr lang="zh-CN" altLang="en-US" sz="3200" dirty="0"/>
              <a:t>明朝建立后，重修长城主要防御的对象是</a:t>
            </a:r>
            <a:r>
              <a:rPr lang="en-US" altLang="zh-CN" sz="3200" dirty="0"/>
              <a:t>(    )</a:t>
            </a:r>
          </a:p>
          <a:p>
            <a:pPr algn="l"/>
            <a:r>
              <a:rPr lang="en-US" altLang="zh-CN" sz="3200" dirty="0"/>
              <a:t>    A</a:t>
            </a:r>
            <a:r>
              <a:rPr lang="zh-CN" altLang="en-US" sz="3200" dirty="0"/>
              <a:t>．蒙古族和契丹族    </a:t>
            </a:r>
            <a:r>
              <a:rPr lang="en-US" altLang="zh-CN" sz="3200" dirty="0"/>
              <a:t>B</a:t>
            </a:r>
            <a:r>
              <a:rPr lang="zh-CN" altLang="en-US" sz="3200" dirty="0"/>
              <a:t>．大理和西夏</a:t>
            </a:r>
          </a:p>
          <a:p>
            <a:pPr algn="l"/>
            <a:r>
              <a:rPr lang="zh-CN" altLang="en-US" sz="3200" dirty="0"/>
              <a:t>    </a:t>
            </a:r>
            <a:r>
              <a:rPr lang="en-US" altLang="zh-CN" sz="3200" dirty="0"/>
              <a:t>c·</a:t>
            </a:r>
            <a:r>
              <a:rPr lang="zh-CN" altLang="en-US" sz="3200" dirty="0"/>
              <a:t>女真族和契丹族       </a:t>
            </a:r>
            <a:r>
              <a:rPr lang="en-US" altLang="zh-CN" sz="3200" dirty="0"/>
              <a:t>D</a:t>
            </a:r>
            <a:r>
              <a:rPr lang="zh-CN" altLang="en-US" sz="3200" dirty="0"/>
              <a:t>。蒙古族和女真族</a:t>
            </a:r>
          </a:p>
          <a:p>
            <a:pPr algn="l"/>
            <a:r>
              <a:rPr lang="en-US" altLang="zh-CN" sz="3200" dirty="0" smtClean="0"/>
              <a:t>2</a:t>
            </a:r>
            <a:r>
              <a:rPr lang="zh-CN" altLang="en-US" sz="3200" dirty="0" smtClean="0"/>
              <a:t>．</a:t>
            </a:r>
            <a:r>
              <a:rPr lang="zh-CN" altLang="en-US" sz="3200" dirty="0"/>
              <a:t>整个故宫的主体色彩特征是</a:t>
            </a:r>
            <a:r>
              <a:rPr lang="en-US" altLang="zh-CN" sz="3200" dirty="0"/>
              <a:t>(    )</a:t>
            </a:r>
          </a:p>
          <a:p>
            <a:pPr algn="l"/>
            <a:r>
              <a:rPr lang="en-US" altLang="zh-CN" sz="3200" dirty="0"/>
              <a:t>    A·</a:t>
            </a:r>
            <a:r>
              <a:rPr lang="zh-CN" altLang="en-US" sz="3200" dirty="0"/>
              <a:t>白墙青瓦    </a:t>
            </a:r>
            <a:r>
              <a:rPr lang="en-US" altLang="zh-CN" sz="3200" dirty="0"/>
              <a:t>B</a:t>
            </a:r>
            <a:r>
              <a:rPr lang="zh-CN" altLang="en-US" sz="3200" dirty="0"/>
              <a:t>．红墙黄瓦 </a:t>
            </a:r>
          </a:p>
          <a:p>
            <a:pPr algn="l"/>
            <a:r>
              <a:rPr lang="zh-CN" altLang="en-US" sz="3200" dirty="0"/>
              <a:t>    </a:t>
            </a:r>
            <a:r>
              <a:rPr lang="en-US" altLang="zh-CN" sz="3200" dirty="0"/>
              <a:t>c</a:t>
            </a:r>
            <a:r>
              <a:rPr lang="zh-CN" altLang="en-US" sz="3200" dirty="0"/>
              <a:t>．黑墙白瓦    </a:t>
            </a:r>
            <a:r>
              <a:rPr lang="en-US" altLang="zh-CN" sz="3200" dirty="0"/>
              <a:t>D</a:t>
            </a:r>
            <a:r>
              <a:rPr lang="zh-CN" altLang="en-US" sz="3200" dirty="0"/>
              <a:t>．红墙绿瓦</a:t>
            </a:r>
          </a:p>
          <a:p>
            <a:pPr algn="l"/>
            <a:r>
              <a:rPr lang="en-US" altLang="zh-CN" sz="3200" dirty="0" smtClean="0"/>
              <a:t>3.</a:t>
            </a:r>
            <a:r>
              <a:rPr lang="zh-CN" altLang="en-US" sz="3200" dirty="0" smtClean="0"/>
              <a:t>世界</a:t>
            </a:r>
            <a:r>
              <a:rPr lang="zh-CN" altLang="en-US" sz="3200" dirty="0"/>
              <a:t>上现存最大、最完整的宫殿建筑群是</a:t>
            </a:r>
            <a:r>
              <a:rPr lang="en-US" altLang="zh-CN" sz="3200" dirty="0"/>
              <a:t>(    )</a:t>
            </a:r>
          </a:p>
          <a:p>
            <a:pPr algn="l"/>
            <a:r>
              <a:rPr lang="en-US" altLang="zh-CN" sz="3200" dirty="0"/>
              <a:t>    A·</a:t>
            </a:r>
            <a:r>
              <a:rPr lang="zh-CN" altLang="en-US" sz="3200" dirty="0"/>
              <a:t>故宫    </a:t>
            </a:r>
            <a:r>
              <a:rPr lang="en-US" altLang="zh-CN" sz="3200" dirty="0"/>
              <a:t>B</a:t>
            </a:r>
            <a:r>
              <a:rPr lang="zh-CN" altLang="en-US" sz="3200" dirty="0"/>
              <a:t>．未央宫 </a:t>
            </a:r>
          </a:p>
          <a:p>
            <a:pPr algn="l"/>
            <a:r>
              <a:rPr lang="zh-CN" altLang="en-US" sz="3200" dirty="0"/>
              <a:t>    </a:t>
            </a:r>
            <a:r>
              <a:rPr lang="en-US" altLang="zh-CN" sz="3200" dirty="0"/>
              <a:t>C</a:t>
            </a:r>
            <a:r>
              <a:rPr lang="zh-CN" altLang="en-US" sz="3200" dirty="0"/>
              <a:t>．阿房宫    </a:t>
            </a:r>
            <a:r>
              <a:rPr lang="en-US" altLang="zh-CN" sz="3200" dirty="0"/>
              <a:t>D</a:t>
            </a:r>
            <a:r>
              <a:rPr lang="zh-CN" altLang="en-US" sz="3200" dirty="0"/>
              <a:t>．凡尔赛宫</a:t>
            </a:r>
          </a:p>
        </p:txBody>
      </p:sp>
      <p:sp>
        <p:nvSpPr>
          <p:cNvPr id="102405" name="Text Box 5"/>
          <p:cNvSpPr txBox="1">
            <a:spLocks noChangeArrowheads="1"/>
          </p:cNvSpPr>
          <p:nvPr/>
        </p:nvSpPr>
        <p:spPr bwMode="auto">
          <a:xfrm>
            <a:off x="827088" y="1125538"/>
            <a:ext cx="504825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02406" name="Text Box 6"/>
          <p:cNvSpPr txBox="1">
            <a:spLocks noChangeArrowheads="1"/>
          </p:cNvSpPr>
          <p:nvPr/>
        </p:nvSpPr>
        <p:spPr bwMode="auto">
          <a:xfrm>
            <a:off x="6300788" y="2636838"/>
            <a:ext cx="576262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02407" name="Text Box 7"/>
          <p:cNvSpPr txBox="1">
            <a:spLocks noChangeArrowheads="1"/>
          </p:cNvSpPr>
          <p:nvPr/>
        </p:nvSpPr>
        <p:spPr bwMode="auto">
          <a:xfrm>
            <a:off x="755650" y="4508500"/>
            <a:ext cx="576263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FF0000"/>
                </a:solidFill>
              </a:rPr>
              <a:t>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02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5" grpId="0"/>
      <p:bldP spid="102406" grpId="0"/>
      <p:bldP spid="10240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357166"/>
            <a:ext cx="6858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74750" y="500043"/>
            <a:ext cx="6781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八达岭长城</a:t>
            </a:r>
          </a:p>
        </p:txBody>
      </p:sp>
      <p:sp>
        <p:nvSpPr>
          <p:cNvPr id="4" name="文本框 6151"/>
          <p:cNvSpPr txBox="1">
            <a:spLocks noChangeArrowheads="1"/>
          </p:cNvSpPr>
          <p:nvPr/>
        </p:nvSpPr>
        <p:spPr bwMode="auto">
          <a:xfrm>
            <a:off x="0" y="0"/>
            <a:ext cx="27093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一、长城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越千年</a:t>
            </a: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500042"/>
            <a:ext cx="7429552" cy="457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1285852" y="5000636"/>
            <a:ext cx="65706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秦长城遗址</a:t>
            </a:r>
          </a:p>
        </p:txBody>
      </p:sp>
      <p:sp>
        <p:nvSpPr>
          <p:cNvPr id="7" name="文本框 3"/>
          <p:cNvSpPr txBox="1">
            <a:spLocks noChangeArrowheads="1"/>
          </p:cNvSpPr>
          <p:nvPr/>
        </p:nvSpPr>
        <p:spPr bwMode="auto">
          <a:xfrm>
            <a:off x="500034" y="5357826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400" dirty="0"/>
              <a:t>       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春秋战国时期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一些诸侯国就开始修筑长城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作为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防御工事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。秦始皇统一全国后，修筑了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西起临洮，东到辽东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的长城。</a:t>
            </a:r>
          </a:p>
          <a:p>
            <a:pPr eaLnBrk="1" hangingPunct="1"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秦长城巍峨壮观，气势雄伟，是中华文明的象征，是世界建筑史上的奇迹，更是我国古代劳动人民血泪的结晶。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73730"/>
          <p:cNvSpPr>
            <a:spLocks noGrp="1" noRot="1" noChangeArrowheads="1"/>
          </p:cNvSpPr>
          <p:nvPr/>
        </p:nvSpPr>
        <p:spPr bwMode="auto">
          <a:xfrm>
            <a:off x="323850" y="847743"/>
            <a:ext cx="8540750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 eaLnBrk="1" hangingPunct="1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AutoNum type="arabicPeriod"/>
            </a:pPr>
            <a:r>
              <a:rPr lang="zh-CN" altLang="en-US" sz="2800" b="1" dirty="0"/>
              <a:t>明长城西起</a:t>
            </a:r>
            <a:r>
              <a:rPr lang="zh-CN" altLang="en-US" sz="2800" b="1" u="sng" dirty="0"/>
              <a:t>              </a:t>
            </a:r>
            <a:r>
              <a:rPr lang="zh-CN" altLang="en-US" sz="2800" b="1" dirty="0"/>
              <a:t>，东到</a:t>
            </a:r>
            <a:r>
              <a:rPr lang="zh-CN" altLang="en-US" sz="2800" b="1" u="sng" dirty="0"/>
              <a:t>             </a:t>
            </a:r>
            <a:r>
              <a:rPr lang="zh-CN" altLang="en-US" sz="2800" b="1" dirty="0"/>
              <a:t>。</a:t>
            </a:r>
          </a:p>
          <a:p>
            <a:pPr marL="609600" indent="-609600" eaLnBrk="1" hangingPunct="1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AutoNum type="arabicPeriod"/>
            </a:pPr>
            <a:r>
              <a:rPr lang="zh-CN" altLang="en-US" sz="2800" b="1" dirty="0"/>
              <a:t>明朝重修长城的目的是什么</a:t>
            </a:r>
            <a:r>
              <a:rPr lang="en-US" altLang="zh-CN" sz="2800" b="1" dirty="0"/>
              <a:t>?</a:t>
            </a:r>
          </a:p>
          <a:p>
            <a:pPr marL="609600" indent="-609600" eaLnBrk="1" hangingPunct="1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AutoNum type="arabicPeriod"/>
            </a:pPr>
            <a:endParaRPr lang="en-US" altLang="zh-CN" sz="2800" b="1" dirty="0"/>
          </a:p>
          <a:p>
            <a:pPr marL="609600" indent="-609600" eaLnBrk="1" hangingPunct="1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AutoNum type="arabicPeriod"/>
            </a:pPr>
            <a:r>
              <a:rPr lang="zh-CN" altLang="en-US" sz="2800" b="1" dirty="0"/>
              <a:t>地位</a:t>
            </a:r>
            <a:r>
              <a:rPr lang="zh-CN" altLang="en-US" sz="2800" b="1" dirty="0" smtClean="0"/>
              <a:t>：</a:t>
            </a:r>
            <a:endParaRPr lang="en-US" altLang="zh-CN" sz="2800" b="1" dirty="0" smtClean="0"/>
          </a:p>
          <a:p>
            <a:pPr marL="609600" indent="-609600" eaLnBrk="1" hangingPunct="1">
              <a:spcBef>
                <a:spcPct val="20000"/>
              </a:spcBef>
              <a:buClr>
                <a:schemeClr val="folHlink"/>
              </a:buClr>
            </a:pPr>
            <a:endParaRPr lang="en-US" altLang="zh-CN" sz="2800" b="1" dirty="0" smtClean="0">
              <a:solidFill>
                <a:srgbClr val="FF0000"/>
              </a:solidFill>
            </a:endParaRPr>
          </a:p>
          <a:p>
            <a:pPr marL="609600" indent="-609600" eaLnBrk="1" hangingPunct="1">
              <a:spcBef>
                <a:spcPct val="20000"/>
              </a:spcBef>
              <a:buClr>
                <a:schemeClr val="folHlink"/>
              </a:buClr>
            </a:pPr>
            <a:endParaRPr lang="zh-CN" altLang="en-US" sz="2800" b="1" dirty="0">
              <a:solidFill>
                <a:srgbClr val="FF0000"/>
              </a:solidFill>
            </a:endParaRPr>
          </a:p>
          <a:p>
            <a:pPr marL="609600" indent="-609600" eaLnBrk="1" hangingPunct="1">
              <a:spcBef>
                <a:spcPct val="20000"/>
              </a:spcBef>
              <a:buClr>
                <a:schemeClr val="folHlink"/>
              </a:buClr>
            </a:pPr>
            <a:r>
              <a:rPr lang="en-US" altLang="zh-CN" sz="2800" b="1" dirty="0" smtClean="0"/>
              <a:t>4.</a:t>
            </a:r>
            <a:r>
              <a:rPr lang="zh-CN" altLang="en-US" sz="2800" b="1" dirty="0" smtClean="0"/>
              <a:t>怎样</a:t>
            </a:r>
            <a:r>
              <a:rPr lang="zh-CN" altLang="en-US" sz="2800" b="1" dirty="0"/>
              <a:t>认识（评价）明长城？</a:t>
            </a:r>
          </a:p>
        </p:txBody>
      </p:sp>
      <p:sp>
        <p:nvSpPr>
          <p:cNvPr id="3" name="矩形 2"/>
          <p:cNvSpPr>
            <a:spLocks noChangeArrowheads="1" noChangeShapeType="1" noTextEdit="1"/>
          </p:cNvSpPr>
          <p:nvPr/>
        </p:nvSpPr>
        <p:spPr bwMode="auto">
          <a:xfrm>
            <a:off x="2895600" y="846155"/>
            <a:ext cx="1257300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200" b="1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嘉峪关</a:t>
            </a:r>
          </a:p>
        </p:txBody>
      </p:sp>
      <p:sp>
        <p:nvSpPr>
          <p:cNvPr id="4" name="矩形 3"/>
          <p:cNvSpPr>
            <a:spLocks noChangeArrowheads="1" noChangeShapeType="1" noTextEdit="1"/>
          </p:cNvSpPr>
          <p:nvPr/>
        </p:nvSpPr>
        <p:spPr bwMode="auto">
          <a:xfrm>
            <a:off x="5294313" y="846155"/>
            <a:ext cx="1257300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200" b="1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鸭绿江</a:t>
            </a:r>
          </a:p>
        </p:txBody>
      </p:sp>
      <p:sp>
        <p:nvSpPr>
          <p:cNvPr id="5" name="文本框 73736"/>
          <p:cNvSpPr txBox="1"/>
          <p:nvPr/>
        </p:nvSpPr>
        <p:spPr>
          <a:xfrm>
            <a:off x="755968" y="1782463"/>
            <a:ext cx="1512887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32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cs typeface="+mn-ea"/>
              </a:rPr>
              <a:t>目的：</a:t>
            </a:r>
            <a:endParaRPr lang="zh-CN" altLang="en-US" sz="3200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6" name="矩形 73739"/>
          <p:cNvSpPr>
            <a:spLocks noChangeArrowheads="1"/>
          </p:cNvSpPr>
          <p:nvPr/>
        </p:nvSpPr>
        <p:spPr bwMode="auto">
          <a:xfrm>
            <a:off x="2054225" y="1782780"/>
            <a:ext cx="54879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加强对蒙古族和女真族的防御</a:t>
            </a:r>
          </a:p>
        </p:txBody>
      </p:sp>
      <p:sp>
        <p:nvSpPr>
          <p:cNvPr id="7" name="文本框 73740"/>
          <p:cNvSpPr txBox="1">
            <a:spLocks noChangeArrowheads="1"/>
          </p:cNvSpPr>
          <p:nvPr/>
        </p:nvSpPr>
        <p:spPr bwMode="auto">
          <a:xfrm>
            <a:off x="755650" y="4375168"/>
            <a:ext cx="78486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一方面，长城兴建加重了人民的负担，给人民带来了痛苦；另一方面，长城是古代世界的伟大工程，是中国古代文明的象征。</a:t>
            </a:r>
          </a:p>
        </p:txBody>
      </p:sp>
      <p:sp>
        <p:nvSpPr>
          <p:cNvPr id="16" name="文本框 6151"/>
          <p:cNvSpPr txBox="1">
            <a:spLocks noChangeArrowheads="1"/>
          </p:cNvSpPr>
          <p:nvPr/>
        </p:nvSpPr>
        <p:spPr bwMode="auto">
          <a:xfrm>
            <a:off x="0" y="0"/>
            <a:ext cx="27093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一、长城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越千年</a:t>
            </a:r>
          </a:p>
        </p:txBody>
      </p:sp>
      <p:sp>
        <p:nvSpPr>
          <p:cNvPr id="9" name="矩形 8"/>
          <p:cNvSpPr/>
          <p:nvPr/>
        </p:nvSpPr>
        <p:spPr>
          <a:xfrm>
            <a:off x="2000232" y="2428868"/>
            <a:ext cx="678661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全长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6000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多米，是历代规模最大，防御设施最完善的城防工程，与秦长城同为世界伟大的工程。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/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77825"/>
          <p:cNvSpPr>
            <a:spLocks noGrp="1" noRot="1" noChangeArrowheads="1"/>
          </p:cNvSpPr>
          <p:nvPr/>
        </p:nvSpPr>
        <p:spPr bwMode="auto">
          <a:xfrm>
            <a:off x="1476375" y="340244"/>
            <a:ext cx="5494338" cy="683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3600" b="1">
                <a:solidFill>
                  <a:srgbClr val="0000FF"/>
                </a:solidFill>
              </a:rPr>
              <a:t>明长城示意图</a:t>
            </a:r>
          </a:p>
        </p:txBody>
      </p:sp>
      <p:pic>
        <p:nvPicPr>
          <p:cNvPr id="3" name="图片 77827" descr="pic_2494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049525"/>
            <a:ext cx="8713787" cy="5405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77828"/>
          <p:cNvSpPr txBox="1">
            <a:spLocks noChangeArrowheads="1"/>
          </p:cNvSpPr>
          <p:nvPr/>
        </p:nvSpPr>
        <p:spPr bwMode="auto">
          <a:xfrm>
            <a:off x="8023622" y="1142239"/>
            <a:ext cx="615553" cy="1350136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 dirty="0">
                <a:solidFill>
                  <a:srgbClr val="0000FF"/>
                </a:solidFill>
              </a:rPr>
              <a:t>鸭绿江</a:t>
            </a:r>
          </a:p>
        </p:txBody>
      </p:sp>
      <p:sp>
        <p:nvSpPr>
          <p:cNvPr id="5" name="文本框 77829"/>
          <p:cNvSpPr txBox="1">
            <a:spLocks noChangeArrowheads="1"/>
          </p:cNvSpPr>
          <p:nvPr/>
        </p:nvSpPr>
        <p:spPr bwMode="auto">
          <a:xfrm>
            <a:off x="395288" y="2428868"/>
            <a:ext cx="1296987" cy="52322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 dirty="0">
                <a:solidFill>
                  <a:srgbClr val="0000FF"/>
                </a:solidFill>
              </a:rPr>
              <a:t>嘉峪关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9" name="Picture 11" descr="秦长城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52513"/>
            <a:ext cx="4500563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 Box 2"/>
          <p:cNvSpPr txBox="1">
            <a:spLocks noChangeArrowheads="1"/>
          </p:cNvSpPr>
          <p:nvPr/>
        </p:nvSpPr>
        <p:spPr bwMode="auto">
          <a:xfrm>
            <a:off x="611188" y="5805488"/>
            <a:ext cx="3227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400">
                <a:solidFill>
                  <a:srgbClr val="FF0000"/>
                </a:solidFill>
                <a:latin typeface="Times New Roman" pitchFamily="18" charset="0"/>
              </a:rPr>
              <a:t>秦长城</a:t>
            </a:r>
            <a:endParaRPr kumimoji="1" lang="zh-CN" altLang="en-US" sz="2400">
              <a:solidFill>
                <a:srgbClr val="FF0000"/>
              </a:solidFill>
              <a:latin typeface="Times New Roman" pitchFamily="18" charset="0"/>
              <a:ea typeface=""/>
              <a:cs typeface="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250825" y="188913"/>
            <a:ext cx="5834063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/>
              <a:t>看一看，比一比</a:t>
            </a:r>
          </a:p>
        </p:txBody>
      </p:sp>
      <p:pic>
        <p:nvPicPr>
          <p:cNvPr id="14341" name="Picture 5" descr="pic_2494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1052513"/>
            <a:ext cx="4643437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5508625" y="5805488"/>
            <a:ext cx="208756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</a:rPr>
              <a:t>明长城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0" y="4868863"/>
            <a:ext cx="1223963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</a:rPr>
              <a:t>临洮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3563938" y="2349500"/>
            <a:ext cx="936625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</a:rPr>
              <a:t>辽东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4427538" y="2060575"/>
            <a:ext cx="1295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嘉峪关</a:t>
            </a: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7812088" y="2708275"/>
            <a:ext cx="1331912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鸭绿江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143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2625" y="1347788"/>
            <a:ext cx="7791450" cy="486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72705"/>
          <p:cNvSpPr>
            <a:spLocks noGrp="1" noRot="1" noChangeArrowheads="1"/>
          </p:cNvSpPr>
          <p:nvPr/>
        </p:nvSpPr>
        <p:spPr bwMode="auto">
          <a:xfrm>
            <a:off x="2763838" y="403225"/>
            <a:ext cx="3262312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44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明长城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95233" descr="山海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404813"/>
            <a:ext cx="5832475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文本框 95234"/>
          <p:cNvSpPr txBox="1">
            <a:spLocks noChangeArrowheads="1"/>
          </p:cNvSpPr>
          <p:nvPr/>
        </p:nvSpPr>
        <p:spPr bwMode="auto">
          <a:xfrm>
            <a:off x="4430713" y="4495800"/>
            <a:ext cx="12509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dist" eaLnBrk="1" hangingPunct="1">
              <a:buFont typeface="Arial" pitchFamily="34" charset="0"/>
              <a:buNone/>
            </a:pPr>
            <a:r>
              <a:rPr lang="zh-CN" altLang="en-US" sz="28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山海关</a:t>
            </a:r>
          </a:p>
        </p:txBody>
      </p:sp>
      <p:sp>
        <p:nvSpPr>
          <p:cNvPr id="12292" name="文本框 95235"/>
          <p:cNvSpPr txBox="1">
            <a:spLocks noChangeArrowheads="1"/>
          </p:cNvSpPr>
          <p:nvPr/>
        </p:nvSpPr>
        <p:spPr bwMode="auto">
          <a:xfrm>
            <a:off x="827088" y="4941888"/>
            <a:ext cx="8101012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 dirty="0">
                <a:latin typeface="Times New Roman" pitchFamily="18" charset="0"/>
              </a:rPr>
              <a:t>         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山海关，在河北省秦皇岛市东北，明洪武十四年（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1381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年）由大将徐达在此构筑。山海关北依燕山，南临渤海，地势险要，是东北、华北间的咽喉要冲，有两京锁钥无双地，万里长城“第一关”之称。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4150" y="412750"/>
            <a:ext cx="5737225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矩形 96257"/>
          <p:cNvSpPr>
            <a:spLocks noChangeArrowheads="1"/>
          </p:cNvSpPr>
          <p:nvPr/>
        </p:nvSpPr>
        <p:spPr bwMode="auto">
          <a:xfrm>
            <a:off x="3925888" y="4654550"/>
            <a:ext cx="124936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居庸关</a:t>
            </a:r>
          </a:p>
        </p:txBody>
      </p:sp>
      <p:sp>
        <p:nvSpPr>
          <p:cNvPr id="13316" name="文本框 96258"/>
          <p:cNvSpPr txBox="1">
            <a:spLocks noChangeArrowheads="1"/>
          </p:cNvSpPr>
          <p:nvPr/>
        </p:nvSpPr>
        <p:spPr bwMode="auto">
          <a:xfrm>
            <a:off x="492125" y="5086350"/>
            <a:ext cx="827881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000">
                <a:latin typeface="Times New Roman" pitchFamily="18" charset="0"/>
              </a:rPr>
              <a:t>          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居庸关，在北京昌平境内，为明长城重要关口之一；南北两个关口，南名“南口”，北称“八达岭”。两旁高山屹立，翠嶂重迭，中间有长达</a:t>
            </a:r>
            <a:r>
              <a:rPr lang="en-US" altLang="zh-CN" sz="2400">
                <a:latin typeface="楷体" pitchFamily="49" charset="-122"/>
                <a:ea typeface="楷体" pitchFamily="49" charset="-122"/>
              </a:rPr>
              <a:t>18.5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公里的溪谷，俗称关沟。居庸关为古代北京西北的屏嶂。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97281"/>
          <p:cNvSpPr txBox="1">
            <a:spLocks noChangeArrowheads="1"/>
          </p:cNvSpPr>
          <p:nvPr/>
        </p:nvSpPr>
        <p:spPr bwMode="auto">
          <a:xfrm>
            <a:off x="444500" y="5375275"/>
            <a:ext cx="86233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000">
                <a:latin typeface="Times New Roman" pitchFamily="18" charset="0"/>
              </a:rPr>
              <a:t>      </a:t>
            </a:r>
            <a:r>
              <a:rPr lang="en-US" altLang="zh-CN" sz="240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雁门关，又名西陉关，在山西代县城西北雁门山腰，与宁武关、偏关合称三关。关城为明洪武七年（</a:t>
            </a:r>
            <a:r>
              <a:rPr lang="en-US" altLang="zh-CN" sz="2400">
                <a:latin typeface="楷体" pitchFamily="49" charset="-122"/>
                <a:ea typeface="楷体" pitchFamily="49" charset="-122"/>
              </a:rPr>
              <a:t>1374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年）所建，被人称作“三关冲要无双地，九塞尊崇第一关”。</a:t>
            </a:r>
          </a:p>
        </p:txBody>
      </p:sp>
      <p:sp>
        <p:nvSpPr>
          <p:cNvPr id="14339" name="文本框 97282"/>
          <p:cNvSpPr txBox="1">
            <a:spLocks noChangeArrowheads="1"/>
          </p:cNvSpPr>
          <p:nvPr/>
        </p:nvSpPr>
        <p:spPr bwMode="auto">
          <a:xfrm>
            <a:off x="4454525" y="5014913"/>
            <a:ext cx="12493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dist" eaLnBrk="1" hangingPunct="1">
              <a:buFont typeface="Arial" pitchFamily="34" charset="0"/>
              <a:buNone/>
            </a:pPr>
            <a:r>
              <a:rPr lang="zh-CN" altLang="en-US" sz="28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雁门关</a:t>
            </a:r>
          </a:p>
        </p:txBody>
      </p:sp>
      <p:pic>
        <p:nvPicPr>
          <p:cNvPr id="14340" name="图片 97284" descr="yanmenguan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404813"/>
            <a:ext cx="53276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4145</TotalTime>
  <Words>595</Words>
  <PresentationFormat>全屏显示(4:3)</PresentationFormat>
  <Paragraphs>77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subject>历史备课大师【全免费】</dc:subject>
  <dc:creator>历史备课大师【全免费】</dc:creator>
  <cp:keywords>历史备课大师【全免费】</cp:keywords>
  <dc:description>历史备课大师【全免费】</dc:description>
  <cp:lastModifiedBy>xt114</cp:lastModifiedBy>
  <cp:revision>历史备课大师【全免费】</cp:revision>
  <dcterms:created xsi:type="dcterms:W3CDTF">2017-04-04T03:48:54Z</dcterms:created>
  <dcterms:modified xsi:type="dcterms:W3CDTF">2017-04-23T15:07:24Z</dcterms:modified>
</cp:coreProperties>
</file>