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8" r:id="rId8"/>
    <p:sldId id="262" r:id="rId9"/>
    <p:sldId id="263" r:id="rId10"/>
    <p:sldId id="269" r:id="rId11"/>
    <p:sldId id="270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06363" y="571480"/>
            <a:ext cx="89296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pitchFamily="34" charset="0"/>
              <a:buNone/>
            </a:pPr>
            <a:r>
              <a:rPr lang="zh-CN" altLang="en-US" sz="400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第七单元  明清时期（至鸦片战争前）</a:t>
            </a:r>
            <a:endParaRPr lang="zh-CN" altLang="en-US" sz="400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214414" y="1500174"/>
            <a:ext cx="653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>
              <a:buFont typeface="Arial" pitchFamily="34" charset="0"/>
              <a:buNone/>
            </a:pPr>
            <a:r>
              <a:rPr lang="zh-CN" altLang="en-US" sz="4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  <a:sym typeface="Arial" pitchFamily="34" charset="0"/>
              </a:rPr>
              <a:t>第</a:t>
            </a:r>
            <a:r>
              <a:rPr lang="en-US" altLang="en-US" sz="4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  <a:sym typeface="Arial" pitchFamily="34" charset="0"/>
              </a:rPr>
              <a:t>17</a:t>
            </a:r>
            <a:r>
              <a:rPr lang="zh-CN" altLang="en-US" sz="4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  <a:sym typeface="Arial" pitchFamily="34" charset="0"/>
              </a:rPr>
              <a:t>课 李自成起义推翻明朝</a:t>
            </a:r>
          </a:p>
        </p:txBody>
      </p:sp>
      <p:pic>
        <p:nvPicPr>
          <p:cNvPr id="4" name="图片 5" descr="8644ebf81a4c510f1a6154dc6759252dd52aa54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219325"/>
            <a:ext cx="5527675" cy="389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99"/>
          <p:cNvSpPr txBox="1">
            <a:spLocks noChangeArrowheads="1"/>
          </p:cNvSpPr>
          <p:nvPr/>
        </p:nvSpPr>
        <p:spPr bwMode="auto">
          <a:xfrm>
            <a:off x="3197204" y="6400800"/>
            <a:ext cx="2644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4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闯王进京</a:t>
            </a:r>
            <a:r>
              <a:rPr lang="en-US" altLang="zh-CN" sz="24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4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图</a:t>
            </a:r>
            <a:endParaRPr lang="zh-CN" altLang="en-US" sz="240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6838" y="728663"/>
            <a:ext cx="6570662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88963" y="5843588"/>
            <a:ext cx="76565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九宫山李自成墓</a:t>
            </a: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13" y="752475"/>
            <a:ext cx="6572250" cy="492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658" name="文本框 4103"/>
          <p:cNvSpPr txBox="1">
            <a:spLocks noChangeArrowheads="1"/>
          </p:cNvSpPr>
          <p:nvPr/>
        </p:nvSpPr>
        <p:spPr bwMode="auto">
          <a:xfrm>
            <a:off x="0" y="0"/>
            <a:ext cx="12954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课堂小结</a:t>
            </a:r>
          </a:p>
        </p:txBody>
      </p:sp>
      <p:sp>
        <p:nvSpPr>
          <p:cNvPr id="1222659" name="文本框 1"/>
          <p:cNvSpPr txBox="1">
            <a:spLocks noChangeArrowheads="1"/>
          </p:cNvSpPr>
          <p:nvPr/>
        </p:nvSpPr>
        <p:spPr bwMode="auto">
          <a:xfrm>
            <a:off x="168275" y="1377950"/>
            <a:ext cx="671513" cy="424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3200" b="1"/>
              <a:t>李自成起义推翻明朝</a:t>
            </a:r>
          </a:p>
        </p:txBody>
      </p:sp>
      <p:sp>
        <p:nvSpPr>
          <p:cNvPr id="1222660" name="左大括号 19458"/>
          <p:cNvSpPr>
            <a:spLocks/>
          </p:cNvSpPr>
          <p:nvPr/>
        </p:nvSpPr>
        <p:spPr bwMode="auto">
          <a:xfrm>
            <a:off x="863600" y="1454150"/>
            <a:ext cx="431800" cy="4043363"/>
          </a:xfrm>
          <a:prstGeom prst="leftBrace">
            <a:avLst>
              <a:gd name="adj1" fmla="val 8457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zh-CN"/>
          </a:p>
        </p:txBody>
      </p:sp>
      <p:sp>
        <p:nvSpPr>
          <p:cNvPr id="1222661" name="文本框 2"/>
          <p:cNvSpPr txBox="1">
            <a:spLocks noChangeArrowheads="1"/>
          </p:cNvSpPr>
          <p:nvPr/>
        </p:nvSpPr>
        <p:spPr bwMode="auto">
          <a:xfrm>
            <a:off x="1482725" y="1568450"/>
            <a:ext cx="24542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/>
              <a:t>明朝后期的腐朽统治</a:t>
            </a:r>
          </a:p>
        </p:txBody>
      </p:sp>
      <p:sp>
        <p:nvSpPr>
          <p:cNvPr id="1222662" name="文本框 3"/>
          <p:cNvSpPr txBox="1">
            <a:spLocks noChangeArrowheads="1"/>
          </p:cNvSpPr>
          <p:nvPr/>
        </p:nvSpPr>
        <p:spPr bwMode="auto">
          <a:xfrm>
            <a:off x="1450975" y="3062288"/>
            <a:ext cx="2408238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/>
              <a:t>李自成起义推翻明朝</a:t>
            </a:r>
          </a:p>
        </p:txBody>
      </p:sp>
      <p:sp>
        <p:nvSpPr>
          <p:cNvPr id="1222663" name="文本框 4"/>
          <p:cNvSpPr txBox="1">
            <a:spLocks noChangeArrowheads="1"/>
          </p:cNvSpPr>
          <p:nvPr/>
        </p:nvSpPr>
        <p:spPr bwMode="auto">
          <a:xfrm>
            <a:off x="1462088" y="4765675"/>
            <a:ext cx="289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/>
              <a:t>起义军撤离北京</a:t>
            </a:r>
          </a:p>
        </p:txBody>
      </p:sp>
      <p:sp>
        <p:nvSpPr>
          <p:cNvPr id="1222664" name="左大括号 19462"/>
          <p:cNvSpPr>
            <a:spLocks/>
          </p:cNvSpPr>
          <p:nvPr/>
        </p:nvSpPr>
        <p:spPr bwMode="auto">
          <a:xfrm>
            <a:off x="3776663" y="1162050"/>
            <a:ext cx="431800" cy="1257300"/>
          </a:xfrm>
          <a:prstGeom prst="leftBrace">
            <a:avLst>
              <a:gd name="adj1" fmla="val 2772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zh-CN"/>
          </a:p>
        </p:txBody>
      </p:sp>
      <p:sp>
        <p:nvSpPr>
          <p:cNvPr id="1222665" name="左大括号 19462"/>
          <p:cNvSpPr>
            <a:spLocks/>
          </p:cNvSpPr>
          <p:nvPr/>
        </p:nvSpPr>
        <p:spPr bwMode="auto">
          <a:xfrm>
            <a:off x="3759200" y="2724150"/>
            <a:ext cx="431800" cy="1257300"/>
          </a:xfrm>
          <a:prstGeom prst="leftBrace">
            <a:avLst>
              <a:gd name="adj1" fmla="val 2772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zh-CN"/>
          </a:p>
        </p:txBody>
      </p:sp>
      <p:sp>
        <p:nvSpPr>
          <p:cNvPr id="1222666" name="左大括号 19462"/>
          <p:cNvSpPr>
            <a:spLocks/>
          </p:cNvSpPr>
          <p:nvPr/>
        </p:nvSpPr>
        <p:spPr bwMode="auto">
          <a:xfrm>
            <a:off x="3759200" y="4383088"/>
            <a:ext cx="431800" cy="1258887"/>
          </a:xfrm>
          <a:prstGeom prst="leftBrace">
            <a:avLst>
              <a:gd name="adj1" fmla="val 2776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endParaRPr lang="zh-CN" altLang="zh-CN"/>
          </a:p>
        </p:txBody>
      </p:sp>
      <p:sp>
        <p:nvSpPr>
          <p:cNvPr id="1222667" name="文本框 8"/>
          <p:cNvSpPr txBox="1">
            <a:spLocks noChangeArrowheads="1"/>
          </p:cNvSpPr>
          <p:nvPr/>
        </p:nvSpPr>
        <p:spPr bwMode="auto">
          <a:xfrm>
            <a:off x="4213225" y="1019175"/>
            <a:ext cx="4632325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/>
              <a:t>皇帝不上朝，吏治败坏</a:t>
            </a:r>
          </a:p>
          <a:p>
            <a:pPr>
              <a:buFont typeface="Arial" pitchFamily="34" charset="0"/>
              <a:buNone/>
            </a:pPr>
            <a:r>
              <a:rPr lang="zh-CN" altLang="en-US" sz="2400" dirty="0"/>
              <a:t>宦官专权</a:t>
            </a:r>
          </a:p>
          <a:p>
            <a:pPr>
              <a:buFont typeface="Arial" pitchFamily="34" charset="0"/>
              <a:buNone/>
            </a:pPr>
            <a:r>
              <a:rPr lang="zh-CN" altLang="en-US" sz="2400" dirty="0"/>
              <a:t>土地兼并严重</a:t>
            </a:r>
          </a:p>
          <a:p>
            <a:pPr>
              <a:buFont typeface="Arial" pitchFamily="34" charset="0"/>
              <a:buNone/>
            </a:pPr>
            <a:r>
              <a:rPr lang="zh-CN" altLang="en-US" sz="2400" dirty="0"/>
              <a:t>加派“三饷”</a:t>
            </a:r>
          </a:p>
          <a:p>
            <a:pPr>
              <a:buFont typeface="Arial" pitchFamily="34" charset="0"/>
              <a:buNone/>
            </a:pPr>
            <a:r>
              <a:rPr lang="zh-CN" altLang="en-US" sz="2400" dirty="0"/>
              <a:t>陕北大旱，催逼税粮</a:t>
            </a:r>
          </a:p>
          <a:p>
            <a:pPr>
              <a:buFont typeface="Arial" pitchFamily="34" charset="0"/>
              <a:buNone/>
            </a:pPr>
            <a:r>
              <a:rPr lang="zh-CN" altLang="en-US" sz="2400" dirty="0"/>
              <a:t>农民起义</a:t>
            </a:r>
          </a:p>
          <a:p>
            <a:pPr>
              <a:buFont typeface="Arial" pitchFamily="34" charset="0"/>
              <a:buNone/>
            </a:pPr>
            <a:r>
              <a:rPr lang="zh-CN" altLang="en-US" sz="2400" dirty="0"/>
              <a:t>提出“均田免粮”“平买平卖”</a:t>
            </a:r>
          </a:p>
          <a:p>
            <a:pPr>
              <a:buFont typeface="Arial" pitchFamily="34" charset="0"/>
              <a:buNone/>
            </a:pPr>
            <a:r>
              <a:rPr lang="zh-CN" altLang="en-US" sz="2400" dirty="0"/>
              <a:t>灭亡明朝</a:t>
            </a:r>
          </a:p>
          <a:p>
            <a:pPr>
              <a:buFont typeface="Arial" pitchFamily="34" charset="0"/>
              <a:buNone/>
            </a:pPr>
            <a:endParaRPr lang="zh-CN" altLang="en-US" sz="2400" dirty="0"/>
          </a:p>
          <a:p>
            <a:pPr>
              <a:buFont typeface="Arial" pitchFamily="34" charset="0"/>
              <a:buNone/>
            </a:pPr>
            <a:r>
              <a:rPr lang="zh-CN" altLang="en-US" sz="2400" dirty="0"/>
              <a:t>山海关大战遭受夹击</a:t>
            </a:r>
          </a:p>
          <a:p>
            <a:pPr>
              <a:buFont typeface="Arial" pitchFamily="34" charset="0"/>
              <a:buNone/>
            </a:pPr>
            <a:r>
              <a:rPr lang="zh-CN" altLang="en-US" sz="2400" dirty="0"/>
              <a:t>农民军损失惨重</a:t>
            </a:r>
          </a:p>
          <a:p>
            <a:pPr>
              <a:buFont typeface="Arial" pitchFamily="34" charset="0"/>
              <a:buNone/>
            </a:pPr>
            <a:r>
              <a:rPr lang="zh-CN" altLang="en-US" sz="2400" dirty="0"/>
              <a:t>撤离北京</a:t>
            </a:r>
          </a:p>
          <a:p>
            <a:pPr>
              <a:buFont typeface="Arial" pitchFamily="34" charset="0"/>
              <a:buNone/>
            </a:pPr>
            <a:r>
              <a:rPr lang="zh-CN" altLang="en-US" sz="2400" dirty="0"/>
              <a:t>九宫山遇难，起义高潮结束</a:t>
            </a:r>
          </a:p>
          <a:p>
            <a:pPr>
              <a:buFont typeface="Arial" pitchFamily="34" charset="0"/>
              <a:buNone/>
            </a:pPr>
            <a:endParaRPr lang="zh-CN" altLang="en-US" sz="2400" dirty="0"/>
          </a:p>
          <a:p>
            <a:pPr>
              <a:buFont typeface="Arial" pitchFamily="34" charset="0"/>
              <a:buNone/>
            </a:pPr>
            <a:endParaRPr lang="zh-CN" altLang="en-US" sz="2400" dirty="0"/>
          </a:p>
          <a:p>
            <a:pPr>
              <a:buFont typeface="Arial" pitchFamily="34" charset="0"/>
              <a:buNone/>
            </a:pPr>
            <a:endParaRPr lang="en-US" altLang="zh-CN" sz="2400" dirty="0"/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714348" y="500042"/>
            <a:ext cx="42148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朝廷腐败：最高统治者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 descr="51982789_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143116"/>
            <a:ext cx="4701898" cy="3527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000364" y="5715016"/>
            <a:ext cx="5080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明宪宗元宵行乐图</a:t>
            </a:r>
            <a:r>
              <a:rPr lang="en-US" altLang="zh-CN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71472" y="1071546"/>
            <a:ext cx="8001056" cy="95410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2800" noProof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明神宗大肆营建宫殿和陵墓，不理朝政，致使吏治</a:t>
            </a:r>
            <a:r>
              <a:rPr lang="zh-CN" altLang="en-US" sz="2800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败坏，宦官专权，</a:t>
            </a:r>
            <a:r>
              <a:rPr lang="zh-CN" altLang="en-US" sz="2800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政治</a:t>
            </a:r>
            <a:r>
              <a:rPr lang="zh-CN" altLang="en-US" sz="2800" noProof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黑暗，民不聊生；</a:t>
            </a:r>
            <a:endParaRPr lang="zh-CN" altLang="en-US" sz="2800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Rectangle 15"/>
          <p:cNvSpPr>
            <a:spLocks noChangeArrowheads="1"/>
          </p:cNvSpPr>
          <p:nvPr/>
        </p:nvSpPr>
        <p:spPr bwMode="auto">
          <a:xfrm>
            <a:off x="0" y="0"/>
            <a:ext cx="6705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一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sym typeface="宋体" pitchFamily="2" charset="-122"/>
              </a:rPr>
              <a:t>、明朝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后期的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腐朽统治</a:t>
            </a:r>
          </a:p>
        </p:txBody>
      </p:sp>
      <p:pic>
        <p:nvPicPr>
          <p:cNvPr id="7" name="图片 1"/>
          <p:cNvPicPr>
            <a:picLocks noChangeAspect="1" noChangeArrowheads="1"/>
          </p:cNvPicPr>
          <p:nvPr/>
        </p:nvPicPr>
        <p:blipFill>
          <a:blip r:embed="rId3"/>
          <a:srcRect b="7497"/>
          <a:stretch>
            <a:fillRect/>
          </a:stretch>
        </p:blipFill>
        <p:spPr bwMode="auto">
          <a:xfrm>
            <a:off x="1571604" y="2143116"/>
            <a:ext cx="6570662" cy="421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857224" y="6340475"/>
            <a:ext cx="77374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明朝后期，宦官专权严重，图为“魏忠贤生祠”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9"/>
          <p:cNvSpPr txBox="1">
            <a:spLocks noChangeArrowheads="1"/>
          </p:cNvSpPr>
          <p:nvPr/>
        </p:nvSpPr>
        <p:spPr bwMode="auto">
          <a:xfrm>
            <a:off x="357158" y="0"/>
            <a:ext cx="37862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残酷剥削：统治集团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428596" y="500042"/>
            <a:ext cx="8429684" cy="95410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lvl="0"/>
            <a:r>
              <a:rPr lang="zh-CN" altLang="en-US" sz="2800" noProof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①大量</a:t>
            </a:r>
            <a:r>
              <a:rPr lang="zh-CN" altLang="en-US" sz="2800" noProof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侵占</a:t>
            </a:r>
            <a:r>
              <a:rPr lang="zh-CN" altLang="en-US" sz="2800" noProof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民田，</a:t>
            </a:r>
            <a:r>
              <a:rPr lang="zh-CN" altLang="en-US" sz="2800" noProof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土地</a:t>
            </a:r>
            <a:r>
              <a:rPr lang="zh-CN" altLang="en-US" sz="2800" noProof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兼并</a:t>
            </a:r>
            <a:r>
              <a:rPr lang="zh-CN" altLang="en-US" sz="2800" noProof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严重，对佃农进行残酷的剥削，转嫁赋役</a:t>
            </a:r>
            <a:endParaRPr kumimoji="0" lang="zh-CN" altLang="en-US" sz="2800" i="0" u="none" strike="noStrike" kern="0" normalizeH="0" baseline="0" noProof="1">
              <a:solidFill>
                <a:srgbClr val="0000FF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1" y="1500175"/>
            <a:ext cx="4786346" cy="269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3"/>
          <p:cNvSpPr txBox="1">
            <a:spLocks noChangeArrowheads="1"/>
          </p:cNvSpPr>
          <p:nvPr/>
        </p:nvSpPr>
        <p:spPr bwMode="auto">
          <a:xfrm>
            <a:off x="3214678" y="4214818"/>
            <a:ext cx="2527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明朝</a:t>
            </a:r>
            <a:r>
              <a:rPr lang="en-US" altLang="zh-CN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流民图</a:t>
            </a:r>
            <a:r>
              <a:rPr lang="en-US" altLang="zh-CN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</p:txBody>
      </p:sp>
      <p:sp>
        <p:nvSpPr>
          <p:cNvPr id="10" name="文本框 1"/>
          <p:cNvSpPr txBox="1"/>
          <p:nvPr/>
        </p:nvSpPr>
        <p:spPr>
          <a:xfrm>
            <a:off x="285720" y="4643446"/>
            <a:ext cx="8501122" cy="95410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lvl="0"/>
            <a:r>
              <a:rPr kumimoji="0" lang="zh-CN" altLang="en-US" sz="2800" i="0" u="none" strike="noStrike" kern="0" normalizeH="0" baseline="0" noProof="1" smtClean="0">
                <a:solidFill>
                  <a:srgbClr val="0000FF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②巧立名目，加派赋税，大肆收刮：辽饷、剿饷、练饷</a:t>
            </a:r>
            <a:endParaRPr kumimoji="0" lang="zh-CN" altLang="en-US" sz="2800" i="0" u="none" strike="noStrike" kern="0" normalizeH="0" baseline="0" noProof="1">
              <a:solidFill>
                <a:srgbClr val="0000FF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9" grpId="0"/>
      <p:bldP spid="10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99"/>
          <p:cNvSpPr txBox="1">
            <a:spLocks noChangeArrowheads="1"/>
          </p:cNvSpPr>
          <p:nvPr/>
        </p:nvSpPr>
        <p:spPr bwMode="auto">
          <a:xfrm>
            <a:off x="428596" y="500042"/>
            <a:ext cx="42148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朝廷腐败：最高统治者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Rectangle 15"/>
          <p:cNvSpPr>
            <a:spLocks noChangeArrowheads="1"/>
          </p:cNvSpPr>
          <p:nvPr/>
        </p:nvSpPr>
        <p:spPr bwMode="auto">
          <a:xfrm>
            <a:off x="0" y="0"/>
            <a:ext cx="74295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一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sym typeface="宋体" pitchFamily="2" charset="-122"/>
              </a:rPr>
              <a:t>、明朝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后期的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腐朽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统治（起义背景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/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原因）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1472" y="1071546"/>
            <a:ext cx="7858180" cy="95410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2800" noProof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明神宗大肆营建宫殿和陵墓，不理朝政，致使吏治</a:t>
            </a:r>
            <a:r>
              <a:rPr lang="zh-CN" altLang="en-US" sz="2800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败坏，宦官专权，</a:t>
            </a:r>
            <a:r>
              <a:rPr lang="zh-CN" altLang="en-US" sz="2800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政治</a:t>
            </a:r>
            <a:r>
              <a:rPr lang="zh-CN" altLang="en-US" sz="2800" noProof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黑暗，民不聊生；</a:t>
            </a:r>
            <a:endParaRPr lang="zh-CN" altLang="en-US" sz="2800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文本框 99"/>
          <p:cNvSpPr txBox="1">
            <a:spLocks noChangeArrowheads="1"/>
          </p:cNvSpPr>
          <p:nvPr/>
        </p:nvSpPr>
        <p:spPr bwMode="auto">
          <a:xfrm>
            <a:off x="357158" y="2119986"/>
            <a:ext cx="37862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残酷剥削：统治集团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428596" y="2620028"/>
            <a:ext cx="8429684" cy="95410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lvl="0"/>
            <a:r>
              <a:rPr lang="zh-CN" altLang="en-US" sz="2800" noProof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①大量</a:t>
            </a:r>
            <a:r>
              <a:rPr lang="zh-CN" altLang="en-US" sz="2800" noProof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侵占</a:t>
            </a:r>
            <a:r>
              <a:rPr lang="zh-CN" altLang="en-US" sz="2800" noProof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民田，</a:t>
            </a:r>
            <a:r>
              <a:rPr lang="zh-CN" altLang="en-US" sz="2800" noProof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土地</a:t>
            </a:r>
            <a:r>
              <a:rPr lang="zh-CN" altLang="en-US" sz="2800" noProof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兼并</a:t>
            </a:r>
            <a:r>
              <a:rPr lang="zh-CN" altLang="en-US" sz="2800" noProof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严重，对佃农进行残酷的剥削，转嫁赋役</a:t>
            </a:r>
            <a:endParaRPr kumimoji="0" lang="zh-CN" altLang="en-US" sz="2800" i="0" u="none" strike="noStrike" kern="0" normalizeH="0" baseline="0" noProof="1">
              <a:solidFill>
                <a:srgbClr val="0000FF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357158" y="3643314"/>
            <a:ext cx="8501122" cy="95410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lvl="0"/>
            <a:r>
              <a:rPr kumimoji="0" lang="zh-CN" altLang="en-US" sz="2800" i="0" u="none" strike="noStrike" kern="0" normalizeH="0" baseline="0" noProof="1" smtClean="0">
                <a:solidFill>
                  <a:srgbClr val="0000FF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②巧立名目，加派赋税，大肆收刮：辽饷、剿饷、练饷</a:t>
            </a:r>
            <a:endParaRPr kumimoji="0" lang="zh-CN" altLang="en-US" sz="2800" i="0" u="none" strike="noStrike" kern="0" normalizeH="0" baseline="0" noProof="1">
              <a:solidFill>
                <a:srgbClr val="0000FF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文本框 99"/>
          <p:cNvSpPr txBox="1">
            <a:spLocks noChangeArrowheads="1"/>
          </p:cNvSpPr>
          <p:nvPr/>
        </p:nvSpPr>
        <p:spPr bwMode="auto">
          <a:xfrm>
            <a:off x="357158" y="4620292"/>
            <a:ext cx="15716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后果：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85918" y="4643446"/>
            <a:ext cx="67866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广大贫苦农民无以为生（民不聊生）</a:t>
            </a:r>
            <a:endParaRPr lang="en-US" altLang="zh-CN" sz="28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政局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动荡不安，社会矛盾一场尖锐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0" y="0"/>
            <a:ext cx="559480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二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、李自成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起义推翻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明朝（经过）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3" name="文本框 99"/>
          <p:cNvSpPr txBox="1">
            <a:spLocks noChangeArrowheads="1"/>
          </p:cNvSpPr>
          <p:nvPr/>
        </p:nvSpPr>
        <p:spPr bwMode="auto">
          <a:xfrm>
            <a:off x="666750" y="558800"/>
            <a:ext cx="826296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直接原因：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明末，陕西地区自然灾害频发，催逼粮睡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文本框 99"/>
          <p:cNvSpPr txBox="1">
            <a:spLocks noChangeArrowheads="1"/>
          </p:cNvSpPr>
          <p:nvPr/>
        </p:nvSpPr>
        <p:spPr bwMode="auto">
          <a:xfrm>
            <a:off x="500034" y="1403323"/>
            <a:ext cx="826296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序幕：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澄县农民起义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文本框 99"/>
          <p:cNvSpPr txBox="1">
            <a:spLocks noChangeArrowheads="1"/>
          </p:cNvSpPr>
          <p:nvPr/>
        </p:nvSpPr>
        <p:spPr bwMode="auto">
          <a:xfrm>
            <a:off x="452436" y="2260579"/>
            <a:ext cx="826296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代表人物：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高迎祥、张献忠、李自成（闯王）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4150" y="892175"/>
            <a:ext cx="6321425" cy="418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038225" y="5359400"/>
            <a:ext cx="699135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1640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年，李自成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攻克洛阳后，处死明神宗的宠儿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贪暴的福王朱常洵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0" y="0"/>
            <a:ext cx="559480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二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、李自成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起义推翻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明朝（经过）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3" name="文本框 99"/>
          <p:cNvSpPr txBox="1">
            <a:spLocks noChangeArrowheads="1"/>
          </p:cNvSpPr>
          <p:nvPr/>
        </p:nvSpPr>
        <p:spPr bwMode="auto">
          <a:xfrm>
            <a:off x="666750" y="558800"/>
            <a:ext cx="826296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直接原因：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明末，陕西地区自然灾害频发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文本框 99"/>
          <p:cNvSpPr txBox="1">
            <a:spLocks noChangeArrowheads="1"/>
          </p:cNvSpPr>
          <p:nvPr/>
        </p:nvSpPr>
        <p:spPr bwMode="auto">
          <a:xfrm>
            <a:off x="500034" y="1403323"/>
            <a:ext cx="826296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序幕：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澄县农民起义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文本框 99"/>
          <p:cNvSpPr txBox="1">
            <a:spLocks noChangeArrowheads="1"/>
          </p:cNvSpPr>
          <p:nvPr/>
        </p:nvSpPr>
        <p:spPr bwMode="auto">
          <a:xfrm>
            <a:off x="452436" y="2260579"/>
            <a:ext cx="826296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代表人物：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高迎祥、张献忠、李自成（闯王）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文本框 99"/>
          <p:cNvSpPr txBox="1">
            <a:spLocks noChangeArrowheads="1"/>
          </p:cNvSpPr>
          <p:nvPr/>
        </p:nvSpPr>
        <p:spPr bwMode="auto">
          <a:xfrm>
            <a:off x="428596" y="3117835"/>
            <a:ext cx="17859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口号：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85918" y="3214686"/>
            <a:ext cx="4512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“均田免粮”“平买平卖”</a:t>
            </a:r>
            <a:endParaRPr lang="zh-CN" altLang="en-US" sz="2800" dirty="0"/>
          </a:p>
        </p:txBody>
      </p:sp>
      <p:sp>
        <p:nvSpPr>
          <p:cNvPr id="8" name="文本框 99"/>
          <p:cNvSpPr txBox="1">
            <a:spLocks noChangeArrowheads="1"/>
          </p:cNvSpPr>
          <p:nvPr/>
        </p:nvSpPr>
        <p:spPr bwMode="auto">
          <a:xfrm>
            <a:off x="428596" y="3643314"/>
            <a:ext cx="82629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5.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建立政权：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1643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年，“新顺王”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文本框 99"/>
          <p:cNvSpPr txBox="1">
            <a:spLocks noChangeArrowheads="1"/>
          </p:cNvSpPr>
          <p:nvPr/>
        </p:nvSpPr>
        <p:spPr bwMode="auto">
          <a:xfrm>
            <a:off x="428596" y="4048788"/>
            <a:ext cx="82629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6.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建国：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1644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年，西安，“大顺”，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年号永昌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文本框 99"/>
          <p:cNvSpPr txBox="1">
            <a:spLocks noChangeArrowheads="1"/>
          </p:cNvSpPr>
          <p:nvPr/>
        </p:nvSpPr>
        <p:spPr bwMode="auto">
          <a:xfrm>
            <a:off x="357158" y="4691730"/>
            <a:ext cx="82629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明朝的灭亡：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1644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年，李自成攻占北京，明朝灭完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642918"/>
            <a:ext cx="8070591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2857488" y="5786454"/>
            <a:ext cx="23161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崇祯帝自缢之处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0" y="0"/>
            <a:ext cx="30572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三、起义军的失败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714356"/>
            <a:ext cx="5762625" cy="357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99"/>
          <p:cNvSpPr txBox="1">
            <a:spLocks noChangeArrowheads="1"/>
          </p:cNvSpPr>
          <p:nvPr/>
        </p:nvSpPr>
        <p:spPr bwMode="auto">
          <a:xfrm>
            <a:off x="357158" y="4429132"/>
            <a:ext cx="850112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李自成东征，与明朝总兵吴三桂大战于山海关，遭到吴三桂与清军的夹击，败，退出北京。同年，清军占领并迁都北京。</a:t>
            </a:r>
            <a:endParaRPr lang="en-US" altLang="zh-CN" sz="28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 typeface="Arial" pitchFamily="34" charset="0"/>
              <a:buNone/>
            </a:pP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1645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年，李自成遇难于九宫山。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512</Words>
  <PresentationFormat>全屏显示(4:3)</PresentationFormat>
  <Paragraphs>65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subject>历史备课大师【全免费】</dc:subject>
  <dc:creator>历史备课大师【全免费】</dc:creator>
  <cp:keywords>历史备课大师【全免费】</cp:keywords>
  <dc:description>历史备课大师【全免费】</dc:description>
  <cp:lastModifiedBy>xt114</cp:lastModifiedBy>
  <cp:revision>历史备课大师【全免费】</cp:revision>
  <dcterms:created xsi:type="dcterms:W3CDTF">2017-04-10T09:01:47Z</dcterms:created>
  <dcterms:modified xsi:type="dcterms:W3CDTF">2017-05-01T05:33:36Z</dcterms:modified>
</cp:coreProperties>
</file>