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1" r:id="rId2"/>
    <p:sldId id="317" r:id="rId3"/>
    <p:sldId id="264" r:id="rId4"/>
    <p:sldId id="257" r:id="rId5"/>
    <p:sldId id="296" r:id="rId6"/>
    <p:sldId id="314" r:id="rId7"/>
    <p:sldId id="312" r:id="rId8"/>
    <p:sldId id="297" r:id="rId9"/>
    <p:sldId id="284" r:id="rId10"/>
    <p:sldId id="290" r:id="rId11"/>
    <p:sldId id="316" r:id="rId12"/>
    <p:sldId id="287" r:id="rId13"/>
    <p:sldId id="295" r:id="rId14"/>
    <p:sldId id="318" r:id="rId15"/>
    <p:sldId id="281" r:id="rId16"/>
    <p:sldId id="294" r:id="rId17"/>
    <p:sldId id="293" r:id="rId18"/>
    <p:sldId id="278" r:id="rId19"/>
    <p:sldId id="279" r:id="rId20"/>
    <p:sldId id="286" r:id="rId21"/>
    <p:sldId id="315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CC"/>
    <a:srgbClr val="0033CC"/>
    <a:srgbClr val="28F850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7116E-9E28-434E-8E5E-58BDF13436CF}" type="datetimeFigureOut">
              <a:rPr lang="zh-CN" altLang="en-US" smtClean="0"/>
              <a:t>2017/5/8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41782-2E97-4C1A-857B-02119BE74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345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819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0" hangingPunct="0"/>
            <a:fld id="{56BE107D-5501-40D2-9A42-5DFB9C8360AC}" type="slidenum">
              <a:rPr lang="zh-CN" altLang="en-US" sz="1200">
                <a:solidFill>
                  <a:srgbClr val="000000"/>
                </a:solidFill>
                <a:latin typeface="Calibri" pitchFamily="34" charset="0"/>
              </a:rPr>
              <a:pPr algn="r" eaLnBrk="0" hangingPunct="0"/>
              <a:t>3</a:t>
            </a:fld>
            <a:endParaRPr lang="zh-CN" altLang="en-US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41782-2E97-4C1A-857B-02119BE746B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684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2017/5/8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2017/5/8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2017/5/8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2017/5/8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2017/5/8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2017/5/8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2017/5/8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2017/5/8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2017/5/8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2017/5/8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2017/5/8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2017/5/8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1a35eb57688b682ddce958d070b4194d-f4v-h264-aac-452-32-128128.0-7867619-1486175623612-ce832f6164c4fe5b88545a1d658632d5-1-00-00-00.f4v%5b1%5d.mp4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MH_Number_1">
            <a:hlinkClick r:id="rId8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16125" y="1874838"/>
            <a:ext cx="501650" cy="434975"/>
          </a:xfrm>
          <a:custGeom>
            <a:avLst/>
            <a:gdLst>
              <a:gd name="T0" fmla="*/ 125412 w 373220"/>
              <a:gd name="T1" fmla="*/ 0 h 323217"/>
              <a:gd name="T2" fmla="*/ 376238 w 373220"/>
              <a:gd name="T3" fmla="*/ 0 h 323217"/>
              <a:gd name="T4" fmla="*/ 501650 w 373220"/>
              <a:gd name="T5" fmla="*/ 217488 h 323217"/>
              <a:gd name="T6" fmla="*/ 376238 w 373220"/>
              <a:gd name="T7" fmla="*/ 434975 h 323217"/>
              <a:gd name="T8" fmla="*/ 125414 w 373220"/>
              <a:gd name="T9" fmla="*/ 434974 h 323217"/>
              <a:gd name="T10" fmla="*/ 0 w 373220"/>
              <a:gd name="T11" fmla="*/ 217487 h 323217"/>
              <a:gd name="T12" fmla="*/ 125412 w 373220"/>
              <a:gd name="T13" fmla="*/ 0 h 3232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73220"/>
              <a:gd name="T22" fmla="*/ 0 h 323217"/>
              <a:gd name="T23" fmla="*/ 373220 w 373220"/>
              <a:gd name="T24" fmla="*/ 323217 h 3232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0" hangingPunct="0"/>
            <a:r>
              <a:rPr lang="en-US" altLang="zh-CN" sz="2400">
                <a:solidFill>
                  <a:srgbClr val="FFFFFF"/>
                </a:solidFill>
                <a:latin typeface="Calibri" pitchFamily="34" charset="0"/>
                <a:ea typeface="Alt Matey"/>
                <a:cs typeface="Alt Matey"/>
              </a:rPr>
              <a:t>1</a:t>
            </a:r>
            <a:endParaRPr lang="zh-CN" altLang="en-US" sz="2400">
              <a:solidFill>
                <a:srgbClr val="FFFFFF"/>
              </a:solidFill>
              <a:latin typeface="Calibri" pitchFamily="34" charset="0"/>
              <a:ea typeface="Alt Matey"/>
              <a:cs typeface="Alt Matey"/>
            </a:endParaRPr>
          </a:p>
        </p:txBody>
      </p:sp>
      <p:sp>
        <p:nvSpPr>
          <p:cNvPr id="4099" name="MH_Entry_1">
            <a:hlinkClick r:id="rId8" action="ppaction://hlinksldjump"/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54225" y="2527300"/>
            <a:ext cx="5400600" cy="436563"/>
          </a:xfrm>
          <a:custGeom>
            <a:avLst/>
            <a:gdLst>
              <a:gd name="T0" fmla="*/ 0 w 2520280"/>
              <a:gd name="T1" fmla="*/ 436563 h 1872208"/>
              <a:gd name="T2" fmla="*/ 4787900 w 2520280"/>
              <a:gd name="T3" fmla="*/ 436563 h 1872208"/>
              <a:gd name="T4" fmla="*/ 0 w 2520280"/>
              <a:gd name="T5" fmla="*/ 436563 h 1872208"/>
              <a:gd name="T6" fmla="*/ 0 w 2520280"/>
              <a:gd name="T7" fmla="*/ 0 h 1872208"/>
              <a:gd name="T8" fmla="*/ 1740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0" rIns="0" bIns="72000" anchor="ctr"/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一、清朝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的建立</a:t>
            </a:r>
          </a:p>
        </p:txBody>
      </p:sp>
      <p:sp>
        <p:nvSpPr>
          <p:cNvPr id="4101" name="MH_Number_1">
            <a:hlinkClick r:id="rId8" action="ppaction://hlinksldjump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016125" y="2806700"/>
            <a:ext cx="501650" cy="434975"/>
          </a:xfrm>
          <a:custGeom>
            <a:avLst/>
            <a:gdLst>
              <a:gd name="T0" fmla="*/ 125412 w 373220"/>
              <a:gd name="T1" fmla="*/ 0 h 323217"/>
              <a:gd name="T2" fmla="*/ 376238 w 373220"/>
              <a:gd name="T3" fmla="*/ 0 h 323217"/>
              <a:gd name="T4" fmla="*/ 501650 w 373220"/>
              <a:gd name="T5" fmla="*/ 217488 h 323217"/>
              <a:gd name="T6" fmla="*/ 376238 w 373220"/>
              <a:gd name="T7" fmla="*/ 434975 h 323217"/>
              <a:gd name="T8" fmla="*/ 125414 w 373220"/>
              <a:gd name="T9" fmla="*/ 434974 h 323217"/>
              <a:gd name="T10" fmla="*/ 0 w 373220"/>
              <a:gd name="T11" fmla="*/ 217487 h 323217"/>
              <a:gd name="T12" fmla="*/ 125412 w 373220"/>
              <a:gd name="T13" fmla="*/ 0 h 3232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73220"/>
              <a:gd name="T22" fmla="*/ 0 h 323217"/>
              <a:gd name="T23" fmla="*/ 373220 w 373220"/>
              <a:gd name="T24" fmla="*/ 323217 h 3232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0" hangingPunct="0"/>
            <a:r>
              <a:rPr lang="en-US" altLang="zh-CN" sz="2400">
                <a:solidFill>
                  <a:srgbClr val="FFFFFF"/>
                </a:solidFill>
                <a:latin typeface="Calibri" pitchFamily="34" charset="0"/>
                <a:ea typeface="Alt Matey"/>
                <a:cs typeface="Alt Matey"/>
              </a:rPr>
              <a:t>2</a:t>
            </a:r>
            <a:endParaRPr lang="zh-CN" altLang="en-US" sz="2400">
              <a:solidFill>
                <a:srgbClr val="FFFFFF"/>
              </a:solidFill>
              <a:latin typeface="Calibri" pitchFamily="34" charset="0"/>
              <a:ea typeface="Alt Matey"/>
              <a:cs typeface="Alt Matey"/>
            </a:endParaRPr>
          </a:p>
        </p:txBody>
      </p:sp>
      <p:sp>
        <p:nvSpPr>
          <p:cNvPr id="4102" name="MH_Number_1">
            <a:hlinkClick r:id="rId8" action="ppaction://hlinksldjump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16125" y="3843338"/>
            <a:ext cx="501650" cy="434975"/>
          </a:xfrm>
          <a:custGeom>
            <a:avLst/>
            <a:gdLst>
              <a:gd name="T0" fmla="*/ 125412 w 373220"/>
              <a:gd name="T1" fmla="*/ 0 h 323217"/>
              <a:gd name="T2" fmla="*/ 376238 w 373220"/>
              <a:gd name="T3" fmla="*/ 0 h 323217"/>
              <a:gd name="T4" fmla="*/ 501650 w 373220"/>
              <a:gd name="T5" fmla="*/ 217488 h 323217"/>
              <a:gd name="T6" fmla="*/ 376238 w 373220"/>
              <a:gd name="T7" fmla="*/ 434975 h 323217"/>
              <a:gd name="T8" fmla="*/ 125414 w 373220"/>
              <a:gd name="T9" fmla="*/ 434974 h 323217"/>
              <a:gd name="T10" fmla="*/ 0 w 373220"/>
              <a:gd name="T11" fmla="*/ 217487 h 323217"/>
              <a:gd name="T12" fmla="*/ 125412 w 373220"/>
              <a:gd name="T13" fmla="*/ 0 h 3232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73220"/>
              <a:gd name="T22" fmla="*/ 0 h 323217"/>
              <a:gd name="T23" fmla="*/ 373220 w 373220"/>
              <a:gd name="T24" fmla="*/ 323217 h 3232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0" hangingPunct="0"/>
            <a:r>
              <a:rPr lang="en-US" altLang="zh-CN" sz="2400">
                <a:solidFill>
                  <a:srgbClr val="FFFFFF"/>
                </a:solidFill>
                <a:latin typeface="Calibri" pitchFamily="34" charset="0"/>
                <a:ea typeface="Alt Matey"/>
                <a:cs typeface="Alt Matey"/>
              </a:rPr>
              <a:t>3</a:t>
            </a:r>
            <a:endParaRPr lang="zh-CN" altLang="en-US" sz="2400">
              <a:solidFill>
                <a:srgbClr val="FFFFFF"/>
              </a:solidFill>
              <a:latin typeface="Calibri" pitchFamily="34" charset="0"/>
              <a:ea typeface="Alt Matey"/>
              <a:cs typeface="Alt Matey"/>
            </a:endParaRPr>
          </a:p>
        </p:txBody>
      </p:sp>
      <p:sp>
        <p:nvSpPr>
          <p:cNvPr id="4104" name="MH_Number_1">
            <a:hlinkClick r:id="rId8" action="ppaction://hlinksldjump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16125" y="4878388"/>
            <a:ext cx="501650" cy="434975"/>
          </a:xfrm>
          <a:custGeom>
            <a:avLst/>
            <a:gdLst>
              <a:gd name="T0" fmla="*/ 125412 w 373220"/>
              <a:gd name="T1" fmla="*/ 0 h 323217"/>
              <a:gd name="T2" fmla="*/ 376238 w 373220"/>
              <a:gd name="T3" fmla="*/ 0 h 323217"/>
              <a:gd name="T4" fmla="*/ 501650 w 373220"/>
              <a:gd name="T5" fmla="*/ 217488 h 323217"/>
              <a:gd name="T6" fmla="*/ 376238 w 373220"/>
              <a:gd name="T7" fmla="*/ 434975 h 323217"/>
              <a:gd name="T8" fmla="*/ 125414 w 373220"/>
              <a:gd name="T9" fmla="*/ 434974 h 323217"/>
              <a:gd name="T10" fmla="*/ 0 w 373220"/>
              <a:gd name="T11" fmla="*/ 217487 h 323217"/>
              <a:gd name="T12" fmla="*/ 125412 w 373220"/>
              <a:gd name="T13" fmla="*/ 0 h 3232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73220"/>
              <a:gd name="T22" fmla="*/ 0 h 323217"/>
              <a:gd name="T23" fmla="*/ 373220 w 373220"/>
              <a:gd name="T24" fmla="*/ 323217 h 3232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0" hangingPunct="0"/>
            <a:r>
              <a:rPr lang="en-US" altLang="zh-CN" sz="2400">
                <a:solidFill>
                  <a:srgbClr val="FFFFFF"/>
                </a:solidFill>
                <a:latin typeface="Calibri" pitchFamily="34" charset="0"/>
                <a:ea typeface="Alt Matey"/>
                <a:cs typeface="Alt Matey"/>
              </a:rPr>
              <a:t>4</a:t>
            </a:r>
            <a:endParaRPr lang="zh-CN" altLang="en-US" sz="2400">
              <a:solidFill>
                <a:srgbClr val="FFFFFF"/>
              </a:solidFill>
              <a:latin typeface="Calibri" pitchFamily="34" charset="0"/>
              <a:ea typeface="Alt Matey"/>
              <a:cs typeface="Alt Matey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1907704" y="305178"/>
            <a:ext cx="532859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5400" b="1" dirty="0" smtClean="0">
                <a:latin typeface="华文彩云" panose="02010800040101010101" charset="-122"/>
                <a:ea typeface="华文彩云" panose="02010800040101010101" charset="-122"/>
              </a:rPr>
              <a:t>第</a:t>
            </a:r>
            <a:r>
              <a:rPr lang="en-US" altLang="zh-CN" sz="5400" b="1" dirty="0" smtClean="0">
                <a:latin typeface="华文彩云" panose="02010800040101010101" charset="-122"/>
                <a:ea typeface="华文彩云" panose="02010800040101010101" charset="-122"/>
              </a:rPr>
              <a:t>18</a:t>
            </a:r>
            <a:r>
              <a:rPr lang="zh-CN" altLang="en-US" sz="5400" b="1" dirty="0" smtClean="0">
                <a:latin typeface="华文彩云" panose="02010800040101010101" charset="-122"/>
                <a:ea typeface="华文彩云" panose="02010800040101010101" charset="-122"/>
              </a:rPr>
              <a:t>课 </a:t>
            </a:r>
            <a:endParaRPr lang="zh-CN" altLang="en-US" sz="5400" b="1" dirty="0">
              <a:latin typeface="华文彩云" panose="02010800040101010101" charset="-122"/>
              <a:ea typeface="华文彩云" panose="02010800040101010101" charset="-122"/>
            </a:endParaRPr>
          </a:p>
          <a:p>
            <a:pPr lvl="0"/>
            <a:r>
              <a:rPr lang="zh-CN" altLang="en-US" sz="3600" b="1" dirty="0">
                <a:latin typeface="华文彩云" panose="02010800040101010101" charset="-122"/>
                <a:ea typeface="华文彩云" panose="02010800040101010101" charset="-122"/>
              </a:rPr>
              <a:t>清朝</a:t>
            </a:r>
            <a:r>
              <a:rPr lang="zh-CN" altLang="en-US" sz="3600" b="1" dirty="0">
                <a:solidFill>
                  <a:srgbClr val="FF0000"/>
                </a:solidFill>
                <a:latin typeface="华文彩云" panose="02010800040101010101" charset="-122"/>
                <a:ea typeface="华文彩云" panose="02010800040101010101" charset="-122"/>
              </a:rPr>
              <a:t>君主专制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彩云" panose="02010800040101010101" charset="-122"/>
                <a:ea typeface="华文彩云" panose="02010800040101010101" charset="-122"/>
              </a:rPr>
              <a:t>的极端强</a:t>
            </a:r>
            <a:r>
              <a:rPr lang="zh-CN" altLang="en-US" sz="3600" b="1" dirty="0">
                <a:solidFill>
                  <a:srgbClr val="FF0000"/>
                </a:solidFill>
                <a:latin typeface="华文彩云" panose="02010800040101010101" charset="-122"/>
                <a:ea typeface="华文彩云" panose="02010800040101010101" charset="-122"/>
              </a:rPr>
              <a:t>化</a:t>
            </a:r>
          </a:p>
        </p:txBody>
      </p:sp>
      <p:sp>
        <p:nvSpPr>
          <p:cNvPr id="11" name="MH_Entry_1">
            <a:hlinkClick r:id="rId8" action="ppaction://hlinksldjump"/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71800" y="3412173"/>
            <a:ext cx="5400600" cy="436563"/>
          </a:xfrm>
          <a:custGeom>
            <a:avLst/>
            <a:gdLst>
              <a:gd name="T0" fmla="*/ 0 w 2520280"/>
              <a:gd name="T1" fmla="*/ 436563 h 1872208"/>
              <a:gd name="T2" fmla="*/ 4787900 w 2520280"/>
              <a:gd name="T3" fmla="*/ 436563 h 1872208"/>
              <a:gd name="T4" fmla="*/ 0 w 2520280"/>
              <a:gd name="T5" fmla="*/ 436563 h 1872208"/>
              <a:gd name="T6" fmla="*/ 0 w 2520280"/>
              <a:gd name="T7" fmla="*/ 0 h 1872208"/>
              <a:gd name="T8" fmla="*/ 1740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0" rIns="0" bIns="72000" anchor="ctr"/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、君主专制的极端强化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35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33CC"/>
                </a:solidFill>
              </a:rPr>
              <a:t>活动</a:t>
            </a:r>
            <a:r>
              <a:rPr lang="zh-CN" altLang="en-US" sz="2800" dirty="0">
                <a:solidFill>
                  <a:srgbClr val="FF33CC"/>
                </a:solidFill>
              </a:rPr>
              <a:t>四</a:t>
            </a:r>
            <a:r>
              <a:rPr lang="zh-CN" altLang="en-US" sz="2800" dirty="0" smtClean="0">
                <a:solidFill>
                  <a:srgbClr val="FF33CC"/>
                </a:solidFill>
              </a:rPr>
              <a:t>：历史再现</a:t>
            </a:r>
            <a:endParaRPr lang="zh-CN" altLang="en-US" sz="2800" dirty="0">
              <a:solidFill>
                <a:srgbClr val="FF33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3968" y="332656"/>
            <a:ext cx="9144000" cy="6768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dirty="0" smtClean="0"/>
              <a:t>（旁白：雍正皇帝正在上朝）</a:t>
            </a:r>
            <a:endParaRPr lang="en-US" altLang="zh-CN" sz="2800" dirty="0" smtClean="0"/>
          </a:p>
          <a:p>
            <a:r>
              <a:rPr lang="zh-CN" altLang="en-US" sz="2800" dirty="0" smtClean="0"/>
              <a:t>大臣</a:t>
            </a:r>
            <a:r>
              <a:rPr lang="en-US" altLang="zh-CN" sz="2800" dirty="0" smtClean="0"/>
              <a:t>A</a:t>
            </a:r>
            <a:r>
              <a:rPr lang="zh-CN" altLang="en-US" sz="2800" dirty="0" smtClean="0"/>
              <a:t>：启奏陛下，近日臣听闻徐骏写了一首诗，</a:t>
            </a:r>
            <a:r>
              <a:rPr lang="zh-CN" altLang="en-US" sz="2800" dirty="0" smtClean="0">
                <a:solidFill>
                  <a:srgbClr val="0033CC"/>
                </a:solidFill>
              </a:rPr>
              <a:t>“明月有情还顾我，清风无意不留人”。</a:t>
            </a:r>
            <a:endParaRPr lang="en-US" altLang="zh-CN" sz="2800" dirty="0" smtClean="0">
              <a:solidFill>
                <a:srgbClr val="0033CC"/>
              </a:solidFill>
            </a:endParaRPr>
          </a:p>
          <a:p>
            <a:r>
              <a:rPr lang="zh-CN" altLang="en-US" sz="2800" dirty="0" smtClean="0"/>
              <a:t>大臣</a:t>
            </a:r>
            <a:r>
              <a:rPr lang="en-US" altLang="zh-CN" sz="2800" dirty="0" smtClean="0"/>
              <a:t>B</a:t>
            </a:r>
            <a:r>
              <a:rPr lang="zh-CN" altLang="en-US" sz="2800" dirty="0" smtClean="0"/>
              <a:t>：陛下，微臣以为徐骏分明是</a:t>
            </a:r>
            <a:r>
              <a:rPr lang="zh-CN" altLang="en-US" sz="2800" dirty="0"/>
              <a:t>蓄意诽谤</a:t>
            </a:r>
            <a:r>
              <a:rPr lang="zh-CN" altLang="en-US" sz="2800" dirty="0" smtClean="0"/>
              <a:t>朝廷。这</a:t>
            </a:r>
            <a:r>
              <a:rPr lang="en-US" altLang="zh-CN" sz="2800" dirty="0" smtClean="0"/>
              <a:t>“</a:t>
            </a:r>
            <a:r>
              <a:rPr lang="zh-CN" altLang="en-US" sz="2800" dirty="0" smtClean="0"/>
              <a:t>明月</a:t>
            </a:r>
            <a:r>
              <a:rPr lang="en-US" altLang="zh-CN" sz="2800" dirty="0" smtClean="0"/>
              <a:t>”</a:t>
            </a:r>
            <a:r>
              <a:rPr lang="zh-CN" altLang="en-US" sz="2800" dirty="0" smtClean="0"/>
              <a:t>是怀恋</a:t>
            </a:r>
            <a:r>
              <a:rPr lang="zh-CN" altLang="en-US" sz="2800" dirty="0"/>
              <a:t>明朝</a:t>
            </a:r>
            <a:r>
              <a:rPr lang="zh-CN" altLang="en-US" sz="2800" dirty="0" smtClean="0"/>
              <a:t>，</a:t>
            </a:r>
            <a:r>
              <a:rPr lang="en-US" altLang="zh-CN" sz="2800" dirty="0" smtClean="0"/>
              <a:t>“</a:t>
            </a:r>
            <a:r>
              <a:rPr lang="zh-CN" altLang="en-US" sz="2800" dirty="0" smtClean="0"/>
              <a:t>清风</a:t>
            </a:r>
            <a:r>
              <a:rPr lang="en-US" altLang="zh-CN" sz="2800" dirty="0" smtClean="0"/>
              <a:t>”</a:t>
            </a:r>
            <a:r>
              <a:rPr lang="zh-CN" altLang="en-US" sz="2800" dirty="0" smtClean="0"/>
              <a:t>是影射</a:t>
            </a:r>
            <a:r>
              <a:rPr lang="zh-CN" altLang="en-US" sz="2800" dirty="0"/>
              <a:t>大</a:t>
            </a:r>
            <a:r>
              <a:rPr lang="zh-CN" altLang="en-US" sz="2800" dirty="0" smtClean="0"/>
              <a:t>清。</a:t>
            </a:r>
            <a:endParaRPr lang="en-US" altLang="zh-CN" sz="2800" dirty="0" smtClean="0"/>
          </a:p>
          <a:p>
            <a:r>
              <a:rPr lang="zh-CN" altLang="en-US" sz="2800" dirty="0" smtClean="0"/>
              <a:t>皇帝：岂有此理！来人，徐骏居心不良，</a:t>
            </a:r>
            <a:r>
              <a:rPr lang="zh-CN" altLang="en-US" sz="2800" dirty="0"/>
              <a:t>依大不敬律斩立决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zh-CN" altLang="en-US" sz="2800" dirty="0" smtClean="0"/>
              <a:t>（旁白：大臣</a:t>
            </a:r>
            <a:r>
              <a:rPr lang="en-US" altLang="zh-CN" sz="2800" dirty="0" smtClean="0"/>
              <a:t>A</a:t>
            </a:r>
            <a:r>
              <a:rPr lang="zh-CN" altLang="en-US" sz="2800" dirty="0" smtClean="0"/>
              <a:t>带着一众衙役去徐骏家抓人）</a:t>
            </a:r>
            <a:endParaRPr lang="en-US" altLang="zh-CN" sz="2800" dirty="0" smtClean="0"/>
          </a:p>
          <a:p>
            <a:r>
              <a:rPr lang="zh-CN" altLang="en-US" sz="2800" dirty="0" smtClean="0"/>
              <a:t>徐骏：为什么抓我？我犯了何罪？</a:t>
            </a:r>
            <a:endParaRPr lang="en-US" altLang="zh-CN" sz="2800" dirty="0" smtClean="0"/>
          </a:p>
          <a:p>
            <a:r>
              <a:rPr lang="zh-CN" altLang="en-US" sz="2800" dirty="0" smtClean="0"/>
              <a:t>大臣</a:t>
            </a:r>
            <a:r>
              <a:rPr lang="en-US" altLang="zh-CN" sz="2800" dirty="0" smtClean="0"/>
              <a:t>A</a:t>
            </a:r>
            <a:r>
              <a:rPr lang="zh-CN" altLang="en-US" sz="2800" dirty="0" smtClean="0"/>
              <a:t>：“明月</a:t>
            </a:r>
            <a:r>
              <a:rPr lang="zh-CN" altLang="en-US" sz="2800" dirty="0"/>
              <a:t>有情还顾我，清风无意不留人”</a:t>
            </a:r>
            <a:r>
              <a:rPr lang="zh-CN" altLang="en-US" sz="2800" dirty="0" smtClean="0"/>
              <a:t>。这句诗是你写的吧。你这是</a:t>
            </a:r>
            <a:r>
              <a:rPr lang="zh-CN" altLang="en-US" sz="2800" dirty="0"/>
              <a:t>蓄意诽谤</a:t>
            </a:r>
            <a:r>
              <a:rPr lang="zh-CN" altLang="en-US" sz="2800" dirty="0" smtClean="0"/>
              <a:t>朝廷，哼！带走。</a:t>
            </a:r>
            <a:endParaRPr lang="en-US" altLang="zh-CN" sz="2800" dirty="0" smtClean="0"/>
          </a:p>
          <a:p>
            <a:r>
              <a:rPr lang="zh-CN" altLang="en-US" sz="2800" dirty="0" smtClean="0"/>
              <a:t>徐骏：大人、冤枉啊！这是我送别朋友时即兴写的，绝无任何不敬之意啊。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endParaRPr lang="en-US" altLang="zh-CN" sz="2800" dirty="0" smtClean="0"/>
          </a:p>
          <a:p>
            <a:endParaRPr lang="en-US" altLang="zh-CN" sz="2800" dirty="0" smtClean="0"/>
          </a:p>
          <a:p>
            <a:endParaRPr lang="en-US" altLang="zh-CN" sz="2800" dirty="0" smtClean="0"/>
          </a:p>
          <a:p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361199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Text Box 2"/>
          <p:cNvSpPr txBox="1">
            <a:spLocks noChangeArrowheads="1"/>
          </p:cNvSpPr>
          <p:nvPr/>
        </p:nvSpPr>
        <p:spPr bwMode="auto">
          <a:xfrm>
            <a:off x="919844" y="2822462"/>
            <a:ext cx="5410200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0600" b="1" dirty="0">
                <a:latin typeface="楷体_GB2312" pitchFamily="49" charset="-122"/>
                <a:ea typeface="楷体_GB2312" pitchFamily="49" charset="-122"/>
              </a:rPr>
              <a:t>维   止</a:t>
            </a:r>
          </a:p>
        </p:txBody>
      </p:sp>
      <p:grpSp>
        <p:nvGrpSpPr>
          <p:cNvPr id="254979" name="Group 3"/>
          <p:cNvGrpSpPr>
            <a:grpSpLocks/>
          </p:cNvGrpSpPr>
          <p:nvPr/>
        </p:nvGrpSpPr>
        <p:grpSpPr bwMode="auto">
          <a:xfrm>
            <a:off x="1135744" y="2101737"/>
            <a:ext cx="1535112" cy="1784350"/>
            <a:chOff x="1486" y="1968"/>
            <a:chExt cx="967" cy="1124"/>
          </a:xfrm>
        </p:grpSpPr>
        <p:sp>
          <p:nvSpPr>
            <p:cNvPr id="254980" name="Text Box 4"/>
            <p:cNvSpPr txBox="1">
              <a:spLocks noChangeArrowheads="1"/>
            </p:cNvSpPr>
            <p:nvPr/>
          </p:nvSpPr>
          <p:spPr bwMode="auto">
            <a:xfrm>
              <a:off x="1776" y="1968"/>
              <a:ext cx="646" cy="6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600" b="1"/>
                <a:t>、</a:t>
              </a:r>
            </a:p>
          </p:txBody>
        </p:sp>
        <p:sp>
          <p:nvSpPr>
            <p:cNvPr id="254981" name="Text Box 5"/>
            <p:cNvSpPr txBox="1">
              <a:spLocks noChangeArrowheads="1"/>
            </p:cNvSpPr>
            <p:nvPr/>
          </p:nvSpPr>
          <p:spPr bwMode="auto">
            <a:xfrm>
              <a:off x="1486" y="2016"/>
              <a:ext cx="967" cy="10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600" b="1">
                  <a:ea typeface="楷体_GB2312" pitchFamily="49" charset="-122"/>
                </a:rPr>
                <a:t>一</a:t>
              </a:r>
            </a:p>
          </p:txBody>
        </p:sp>
      </p:grpSp>
      <p:sp>
        <p:nvSpPr>
          <p:cNvPr id="254982" name="Text Box 6"/>
          <p:cNvSpPr txBox="1">
            <a:spLocks noChangeArrowheads="1"/>
          </p:cNvSpPr>
          <p:nvPr/>
        </p:nvSpPr>
        <p:spPr bwMode="auto">
          <a:xfrm>
            <a:off x="4663169" y="2389074"/>
            <a:ext cx="1306512" cy="143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8800" b="1" dirty="0">
                <a:ea typeface="楷体_GB2312" pitchFamily="49" charset="-122"/>
              </a:rPr>
              <a:t>一</a:t>
            </a:r>
          </a:p>
        </p:txBody>
      </p:sp>
      <p:sp>
        <p:nvSpPr>
          <p:cNvPr id="254983" name="Text Box 7"/>
          <p:cNvSpPr txBox="1">
            <a:spLocks noChangeArrowheads="1"/>
          </p:cNvSpPr>
          <p:nvPr/>
        </p:nvSpPr>
        <p:spPr bwMode="auto">
          <a:xfrm>
            <a:off x="2851831" y="2665299"/>
            <a:ext cx="2209800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维</a:t>
            </a:r>
          </a:p>
        </p:txBody>
      </p:sp>
      <p:sp>
        <p:nvSpPr>
          <p:cNvPr id="254984" name="Text Box 8"/>
          <p:cNvSpPr txBox="1">
            <a:spLocks noChangeArrowheads="1"/>
          </p:cNvSpPr>
          <p:nvPr/>
        </p:nvSpPr>
        <p:spPr bwMode="auto">
          <a:xfrm>
            <a:off x="5815694" y="2670062"/>
            <a:ext cx="1985962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06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止</a:t>
            </a:r>
          </a:p>
        </p:txBody>
      </p:sp>
      <p:sp>
        <p:nvSpPr>
          <p:cNvPr id="254985" name="Text Box 9"/>
          <p:cNvSpPr txBox="1">
            <a:spLocks noChangeArrowheads="1"/>
          </p:cNvSpPr>
          <p:nvPr/>
        </p:nvSpPr>
        <p:spPr bwMode="auto">
          <a:xfrm>
            <a:off x="6324600" y="3124200"/>
            <a:ext cx="281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b="1"/>
          </a:p>
        </p:txBody>
      </p:sp>
      <p:sp>
        <p:nvSpPr>
          <p:cNvPr id="254986" name="Text Box 10"/>
          <p:cNvSpPr txBox="1">
            <a:spLocks noChangeArrowheads="1"/>
          </p:cNvSpPr>
          <p:nvPr/>
        </p:nvSpPr>
        <p:spPr bwMode="auto">
          <a:xfrm>
            <a:off x="323850" y="908050"/>
            <a:ext cx="842486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F0B05"/>
                </a:solidFill>
                <a:latin typeface="Arial" pitchFamily="34" charset="0"/>
                <a:ea typeface="隶书" pitchFamily="49" charset="-122"/>
              </a:rPr>
              <a:t>       </a:t>
            </a:r>
            <a:r>
              <a:rPr lang="en-US" altLang="zh-CN" sz="3600" dirty="0" smtClean="0">
                <a:solidFill>
                  <a:srgbClr val="0F0B05"/>
                </a:solidFill>
                <a:latin typeface="Arial" pitchFamily="34" charset="0"/>
                <a:ea typeface="隶书" pitchFamily="49" charset="-122"/>
              </a:rPr>
              <a:t>1.</a:t>
            </a:r>
            <a:r>
              <a:rPr lang="zh-CN" altLang="en-US" sz="3600" b="1" dirty="0" smtClean="0">
                <a:solidFill>
                  <a:srgbClr val="0F0B05"/>
                </a:solidFill>
                <a:latin typeface="Arial" pitchFamily="34" charset="0"/>
                <a:ea typeface="隶书" pitchFamily="49" charset="-122"/>
              </a:rPr>
              <a:t>查嗣庭在</a:t>
            </a:r>
            <a:r>
              <a:rPr lang="zh-CN" altLang="en-US" sz="3600" b="1" dirty="0">
                <a:solidFill>
                  <a:srgbClr val="0F0B05"/>
                </a:solidFill>
                <a:latin typeface="Arial" pitchFamily="34" charset="0"/>
                <a:ea typeface="隶书" pitchFamily="49" charset="-122"/>
              </a:rPr>
              <a:t>江南主持科举考试时，出了一道考题“</a:t>
            </a:r>
            <a:r>
              <a:rPr lang="zh-CN" altLang="en-US" sz="3600" b="1" dirty="0">
                <a:solidFill>
                  <a:srgbClr val="FF0000"/>
                </a:solidFill>
                <a:latin typeface="Arial" pitchFamily="34" charset="0"/>
                <a:ea typeface="隶书" pitchFamily="49" charset="-122"/>
              </a:rPr>
              <a:t>维民所止</a:t>
            </a:r>
            <a:r>
              <a:rPr lang="zh-CN" altLang="en-US" sz="3600" b="1" dirty="0">
                <a:solidFill>
                  <a:srgbClr val="0F0B05"/>
                </a:solidFill>
                <a:latin typeface="Arial" pitchFamily="34" charset="0"/>
                <a:ea typeface="隶书" pitchFamily="49" charset="-122"/>
              </a:rPr>
              <a:t>”</a:t>
            </a:r>
            <a:r>
              <a:rPr lang="zh-CN" altLang="en-US" sz="3600" b="1" dirty="0" smtClean="0">
                <a:solidFill>
                  <a:srgbClr val="0F0B05"/>
                </a:solidFill>
                <a:latin typeface="Arial" pitchFamily="34" charset="0"/>
                <a:ea typeface="隶书" pitchFamily="49" charset="-122"/>
              </a:rPr>
              <a:t>。因此查嗣庭被</a:t>
            </a:r>
            <a:r>
              <a:rPr lang="zh-CN" altLang="en-US" sz="3600" b="1" dirty="0">
                <a:solidFill>
                  <a:srgbClr val="0F0B05"/>
                </a:solidFill>
                <a:latin typeface="Arial" pitchFamily="34" charset="0"/>
                <a:ea typeface="隶书" pitchFamily="49" charset="-122"/>
              </a:rPr>
              <a:t>押入狱，死在狱中</a:t>
            </a:r>
            <a:r>
              <a:rPr lang="zh-CN" altLang="en-US" sz="3600" b="1" dirty="0" smtClean="0">
                <a:solidFill>
                  <a:srgbClr val="0F0B05"/>
                </a:solidFill>
                <a:latin typeface="Arial" pitchFamily="34" charset="0"/>
                <a:ea typeface="隶书" pitchFamily="49" charset="-122"/>
              </a:rPr>
              <a:t>。他错在哪里？</a:t>
            </a:r>
            <a:endParaRPr kumimoji="0" lang="zh-CN" altLang="en-US" sz="3600" b="1" dirty="0">
              <a:latin typeface="Arial" pitchFamily="34" charset="0"/>
              <a:ea typeface="隶书" pitchFamily="49" charset="-122"/>
            </a:endParaRPr>
          </a:p>
        </p:txBody>
      </p:sp>
      <p:sp>
        <p:nvSpPr>
          <p:cNvPr id="254987" name="Rectangle 11"/>
          <p:cNvSpPr>
            <a:spLocks noChangeArrowheads="1"/>
          </p:cNvSpPr>
          <p:nvPr/>
        </p:nvSpPr>
        <p:spPr bwMode="auto">
          <a:xfrm>
            <a:off x="217376" y="0"/>
            <a:ext cx="2757486" cy="707886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CC3300"/>
                </a:solidFill>
              </a:rPr>
              <a:t>我有罪吗？</a:t>
            </a:r>
            <a:endParaRPr lang="zh-CN" altLang="en-US" sz="4000" b="1" dirty="0">
              <a:solidFill>
                <a:srgbClr val="CC3300"/>
              </a:solidFill>
            </a:endParaRPr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893204" y="5157192"/>
            <a:ext cx="72009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505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清风</a:t>
            </a:r>
            <a:r>
              <a:rPr lang="zh-CN" altLang="en-US" sz="4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不识字，何故乱翻书</a:t>
            </a:r>
            <a:r>
              <a:rPr lang="en-US" altLang="zh-CN" sz="4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? </a:t>
            </a:r>
          </a:p>
        </p:txBody>
      </p:sp>
      <p:sp>
        <p:nvSpPr>
          <p:cNvPr id="2" name="椭圆 1"/>
          <p:cNvSpPr/>
          <p:nvPr/>
        </p:nvSpPr>
        <p:spPr>
          <a:xfrm>
            <a:off x="1475656" y="5157192"/>
            <a:ext cx="1376175" cy="7694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60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49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49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4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4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4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4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4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4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78" grpId="0" autoUpdateAnimBg="0"/>
      <p:bldP spid="254982" grpId="0" autoUpdateAnimBg="0"/>
      <p:bldP spid="254983" grpId="0" autoUpdateAnimBg="0"/>
      <p:bldP spid="254984" grpId="0" autoUpdateAnimBg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8344" y="1855278"/>
            <a:ext cx="87641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）文字狱产生怎样的影响？</a:t>
            </a:r>
            <a:endParaRPr lang="en-US" altLang="zh-CN" sz="4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544" y="3213620"/>
            <a:ext cx="941796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通过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加强思想控制，维护了清王朝的统治</a:t>
            </a:r>
            <a:endParaRPr lang="zh-CN" altLang="en-US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903" y="4498776"/>
            <a:ext cx="890500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实际上是严重阻碍社会进步和文化发展</a:t>
            </a:r>
            <a:endParaRPr lang="zh-CN" altLang="en-US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18344" y="648961"/>
            <a:ext cx="36627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ea typeface="黑体" pitchFamily="49" charset="-122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ea typeface="黑体" pitchFamily="49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ea typeface="黑体" pitchFamily="49" charset="-122"/>
              </a:rPr>
              <a:t>）</a:t>
            </a:r>
            <a:r>
              <a:rPr lang="zh-CN" altLang="en-US" sz="3200" dirty="0">
                <a:solidFill>
                  <a:srgbClr val="C00000"/>
                </a:solidFill>
                <a:ea typeface="黑体" pitchFamily="49" charset="-122"/>
              </a:rPr>
              <a:t>目的：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225778" y="663389"/>
            <a:ext cx="69139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600" dirty="0">
                <a:ea typeface="黑体" pitchFamily="49" charset="-122"/>
              </a:rPr>
              <a:t>为了加强思想</a:t>
            </a:r>
            <a:r>
              <a:rPr lang="zh-CN" altLang="en-US" sz="3600" dirty="0" smtClean="0">
                <a:ea typeface="黑体" pitchFamily="49" charset="-122"/>
              </a:rPr>
              <a:t>控制</a:t>
            </a:r>
            <a:r>
              <a:rPr lang="en-US" altLang="zh-CN" sz="3600" dirty="0" smtClean="0">
                <a:ea typeface="黑体" pitchFamily="49" charset="-122"/>
              </a:rPr>
              <a:t>,</a:t>
            </a:r>
            <a:r>
              <a:rPr lang="zh-CN" altLang="en-US" sz="3600" dirty="0" smtClean="0">
                <a:ea typeface="黑体" pitchFamily="49" charset="-122"/>
              </a:rPr>
              <a:t>加强中央集权</a:t>
            </a:r>
            <a:endParaRPr lang="zh-CN" altLang="en-US" sz="3600" dirty="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898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 txBox="1">
            <a:spLocks/>
          </p:cNvSpPr>
          <p:nvPr/>
        </p:nvSpPr>
        <p:spPr>
          <a:xfrm>
            <a:off x="511969" y="15140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四、毁书与删书（</a:t>
            </a:r>
            <a:r>
              <a:rPr lang="zh-CN" altLang="en-US" sz="4800" dirty="0">
                <a:solidFill>
                  <a:srgbClr val="FF33C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文化</a:t>
            </a:r>
            <a:r>
              <a:rPr lang="zh-CN" altLang="en-US" sz="4800" dirty="0" smtClean="0">
                <a:solidFill>
                  <a:srgbClr val="FF33C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上</a:t>
            </a:r>
            <a:r>
              <a:rPr lang="zh-CN" altLang="en-US" sz="48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）</a:t>
            </a:r>
            <a:endParaRPr lang="zh-CN" altLang="en-US" sz="48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544" y="620688"/>
            <a:ext cx="911845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和珅：启奏陛下，已从全国各地征书</a:t>
            </a:r>
            <a:r>
              <a:rPr lang="en-US" altLang="zh-CN" sz="2800" dirty="0" smtClean="0"/>
              <a:t>7000</a:t>
            </a:r>
            <a:r>
              <a:rPr lang="zh-CN" altLang="en-US" sz="2800" dirty="0" smtClean="0"/>
              <a:t>多册，臣大略清查一番，发现有些书中称呼满人为夷人等。似乎有些不妥。</a:t>
            </a:r>
            <a:endParaRPr lang="en-US" altLang="zh-CN" sz="2800" dirty="0" smtClean="0"/>
          </a:p>
          <a:p>
            <a:r>
              <a:rPr lang="zh-CN" altLang="en-US" sz="2800" dirty="0" smtClean="0"/>
              <a:t>皇帝：爱卿所言即是，现今天下都是大清的，那些汉人还敢瞧不起满人。凡是触犯了大清的字、词、义都要删除或者篡改。</a:t>
            </a:r>
            <a:endParaRPr lang="en-US" altLang="zh-CN" sz="2800" dirty="0" smtClean="0"/>
          </a:p>
          <a:p>
            <a:r>
              <a:rPr lang="zh-CN" altLang="en-US" sz="2800" dirty="0"/>
              <a:t>纪</a:t>
            </a:r>
            <a:r>
              <a:rPr lang="zh-CN" altLang="en-US" sz="2800" dirty="0" smtClean="0"/>
              <a:t>晓岚：皇上，岳飞在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满江红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中写到“</a:t>
            </a:r>
            <a:r>
              <a:rPr lang="zh-CN" altLang="en-US" sz="2800" dirty="0"/>
              <a:t>壮志饥餐胡虏肉，笑谈渴饮匈奴</a:t>
            </a:r>
            <a:r>
              <a:rPr lang="zh-CN" altLang="en-US" sz="2800" dirty="0" smtClean="0"/>
              <a:t>”。“胡虏”、“匈奴”不能提，那应该怎样改？</a:t>
            </a:r>
            <a:endParaRPr lang="en-US" altLang="zh-CN" sz="2800" dirty="0" smtClean="0"/>
          </a:p>
          <a:p>
            <a:r>
              <a:rPr lang="zh-CN" altLang="en-US" sz="2800" dirty="0"/>
              <a:t>和</a:t>
            </a:r>
            <a:r>
              <a:rPr lang="zh-CN" altLang="en-US" sz="2800" dirty="0" smtClean="0"/>
              <a:t>珅：皇上，这样改如何？胡虏改成飞食，匈奴改成</a:t>
            </a:r>
            <a:r>
              <a:rPr lang="zh-CN" altLang="en-US" sz="2800" dirty="0"/>
              <a:t>盈</a:t>
            </a:r>
            <a:r>
              <a:rPr lang="zh-CN" altLang="en-US" sz="2800" dirty="0" smtClean="0"/>
              <a:t>腔。</a:t>
            </a:r>
            <a:endParaRPr lang="en-US" altLang="zh-CN" sz="2800" dirty="0" smtClean="0"/>
          </a:p>
          <a:p>
            <a:r>
              <a:rPr lang="zh-CN" altLang="en-US" sz="2800" dirty="0" smtClean="0"/>
              <a:t>皇帝：</a:t>
            </a:r>
            <a:r>
              <a:rPr lang="zh-CN" altLang="en-US" sz="2800" dirty="0"/>
              <a:t> “壮志饥餐飞</a:t>
            </a:r>
            <a:r>
              <a:rPr lang="zh-CN" altLang="en-US" sz="2800" dirty="0" smtClean="0"/>
              <a:t>食肉，</a:t>
            </a:r>
            <a:r>
              <a:rPr lang="zh-CN" altLang="en-US" sz="2800" dirty="0"/>
              <a:t> </a:t>
            </a:r>
            <a:r>
              <a:rPr lang="zh-CN" altLang="en-US" sz="2800" dirty="0" smtClean="0"/>
              <a:t>笑谈</a:t>
            </a:r>
            <a:r>
              <a:rPr lang="zh-CN" altLang="en-US" sz="2800" dirty="0"/>
              <a:t>欲洒盈腔血</a:t>
            </a:r>
            <a:r>
              <a:rPr lang="zh-CN" altLang="en-US" sz="2800" dirty="0" smtClean="0"/>
              <a:t>”？甚好，深得朕心。（ 哈哈大笑）</a:t>
            </a:r>
            <a:endParaRPr lang="en-US" altLang="zh-CN" sz="2800" dirty="0" smtClean="0"/>
          </a:p>
          <a:p>
            <a:r>
              <a:rPr lang="zh-CN" altLang="en-US" sz="2800" dirty="0"/>
              <a:t>纪</a:t>
            </a:r>
            <a:r>
              <a:rPr lang="zh-CN" altLang="en-US" sz="2800" dirty="0" smtClean="0"/>
              <a:t>晓岚：皇上，不行啊。本来是岳飞让敌人撒</a:t>
            </a:r>
            <a:r>
              <a:rPr lang="zh-CN" altLang="en-US" sz="2800" dirty="0"/>
              <a:t>这个血，现在</a:t>
            </a:r>
            <a:r>
              <a:rPr lang="zh-CN" altLang="en-US" sz="2800" dirty="0" smtClean="0"/>
              <a:t>变成岳飞自己</a:t>
            </a:r>
            <a:r>
              <a:rPr lang="zh-CN" altLang="en-US" sz="2800" dirty="0"/>
              <a:t>撒血了，完全气势就不对了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en-US" sz="2800" dirty="0" smtClean="0"/>
              <a:t>皇帝：就这样改，爱卿不必多说了。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843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40" y="1461047"/>
            <a:ext cx="3583329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文本框 2"/>
          <p:cNvSpPr txBox="1">
            <a:spLocks noChangeArrowheads="1"/>
          </p:cNvSpPr>
          <p:nvPr/>
        </p:nvSpPr>
        <p:spPr bwMode="auto">
          <a:xfrm>
            <a:off x="4141171" y="1700808"/>
            <a:ext cx="518094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一些</a:t>
            </a:r>
            <a:r>
              <a:rPr lang="zh-CN" altLang="en-US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不符合统治者要求的书籍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被大量删除或者篡改，使我国古代文化遭受又一次大的</a:t>
            </a:r>
            <a:r>
              <a:rPr lang="zh-CN" altLang="en-US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浩劫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4" name="标题 3"/>
          <p:cNvSpPr txBox="1">
            <a:spLocks/>
          </p:cNvSpPr>
          <p:nvPr/>
        </p:nvSpPr>
        <p:spPr>
          <a:xfrm>
            <a:off x="511969" y="15140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四、毁书与删书（</a:t>
            </a:r>
            <a:r>
              <a:rPr lang="zh-CN" altLang="en-US" sz="4800" dirty="0">
                <a:solidFill>
                  <a:srgbClr val="FF33C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文化</a:t>
            </a:r>
            <a:r>
              <a:rPr lang="zh-CN" altLang="en-US" sz="4800" dirty="0" smtClean="0">
                <a:solidFill>
                  <a:srgbClr val="FF33C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上</a:t>
            </a:r>
            <a:r>
              <a:rPr lang="zh-CN" altLang="en-US" sz="48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）</a:t>
            </a:r>
            <a:endParaRPr lang="zh-CN" altLang="en-US" sz="48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31734" y="5445224"/>
            <a:ext cx="95038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FF0000"/>
                </a:solidFill>
                <a:ea typeface="黑体" pitchFamily="49" charset="-122"/>
              </a:rPr>
              <a:t>目的：禁锢人们思想</a:t>
            </a:r>
            <a:r>
              <a:rPr lang="zh-CN" altLang="en-US" sz="3600" dirty="0" smtClean="0">
                <a:solidFill>
                  <a:srgbClr val="FF0000"/>
                </a:solidFill>
                <a:ea typeface="黑体" pitchFamily="49" charset="-122"/>
              </a:rPr>
              <a:t>，强化</a:t>
            </a:r>
            <a:r>
              <a:rPr lang="zh-CN" altLang="en-US" sz="3600" dirty="0" smtClean="0">
                <a:solidFill>
                  <a:srgbClr val="FF0000"/>
                </a:solidFill>
                <a:ea typeface="黑体" pitchFamily="49" charset="-122"/>
              </a:rPr>
              <a:t>君主专制。</a:t>
            </a:r>
            <a:endParaRPr lang="zh-CN" altLang="en-US" sz="3600" dirty="0">
              <a:solidFill>
                <a:srgbClr val="FF0000"/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502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4055" y="1132773"/>
            <a:ext cx="8242300" cy="5393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6"/>
          <p:cNvSpPr/>
          <p:nvPr/>
        </p:nvSpPr>
        <p:spPr>
          <a:xfrm>
            <a:off x="2987675" y="3193383"/>
            <a:ext cx="25923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焚书坑儒</a:t>
            </a:r>
          </a:p>
        </p:txBody>
      </p:sp>
      <p:sp>
        <p:nvSpPr>
          <p:cNvPr id="21508" name="Rectangle 4"/>
          <p:cNvSpPr/>
          <p:nvPr/>
        </p:nvSpPr>
        <p:spPr>
          <a:xfrm>
            <a:off x="1908493" y="4201446"/>
            <a:ext cx="44640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罢黜百家，独尊儒术</a:t>
            </a:r>
          </a:p>
        </p:txBody>
      </p:sp>
      <p:sp>
        <p:nvSpPr>
          <p:cNvPr id="21509" name="Rectangle 5"/>
          <p:cNvSpPr/>
          <p:nvPr/>
        </p:nvSpPr>
        <p:spPr>
          <a:xfrm>
            <a:off x="3044825" y="4883404"/>
            <a:ext cx="27114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八股取士</a:t>
            </a:r>
          </a:p>
        </p:txBody>
      </p:sp>
      <p:sp>
        <p:nvSpPr>
          <p:cNvPr id="21510" name="Rectangle 3"/>
          <p:cNvSpPr/>
          <p:nvPr/>
        </p:nvSpPr>
        <p:spPr>
          <a:xfrm>
            <a:off x="6300153" y="3289427"/>
            <a:ext cx="2638132" cy="35548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3600" dirty="0">
                <a:solidFill>
                  <a:srgbClr val="333399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为了加强思想统治，为了加强专制主义中央集权制。</a:t>
            </a:r>
          </a:p>
        </p:txBody>
      </p:sp>
      <p:sp>
        <p:nvSpPr>
          <p:cNvPr id="21511" name="Rectangle 7"/>
          <p:cNvSpPr/>
          <p:nvPr/>
        </p:nvSpPr>
        <p:spPr>
          <a:xfrm>
            <a:off x="3436938" y="5849271"/>
            <a:ext cx="1927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文字狱</a:t>
            </a:r>
          </a:p>
        </p:txBody>
      </p:sp>
      <p:sp>
        <p:nvSpPr>
          <p:cNvPr id="9" name="文本框 24577"/>
          <p:cNvSpPr txBox="1">
            <a:spLocks noChangeArrowheads="1"/>
          </p:cNvSpPr>
          <p:nvPr/>
        </p:nvSpPr>
        <p:spPr bwMode="auto">
          <a:xfrm>
            <a:off x="851560" y="1204473"/>
            <a:ext cx="8086725" cy="70788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TW" altLang="en-US" sz="4000" b="1" dirty="0">
                <a:latin typeface="方正硬笔楷书简体" charset="-122"/>
                <a:ea typeface="方正硬笔楷书简体" charset="-122"/>
              </a:rPr>
              <a:t> </a:t>
            </a:r>
            <a:r>
              <a:rPr lang="zh-CN" altLang="en-US" sz="4000" b="1" dirty="0">
                <a:latin typeface="方正硬笔楷书简体" charset="-122"/>
                <a:ea typeface="方正硬笔楷书简体" charset="-122"/>
              </a:rPr>
              <a:t>历代</a:t>
            </a:r>
            <a:r>
              <a:rPr lang="zh-TW" altLang="en-US" sz="4000" b="1" dirty="0">
                <a:latin typeface="方正硬笔楷书简体" charset="-122"/>
                <a:ea typeface="方正硬笔楷书简体" charset="-122"/>
              </a:rPr>
              <a:t>统治者是如何加强思想控制的？</a:t>
            </a:r>
          </a:p>
        </p:txBody>
      </p:sp>
      <p:sp>
        <p:nvSpPr>
          <p:cNvPr id="2" name="爆炸形 1 1"/>
          <p:cNvSpPr/>
          <p:nvPr/>
        </p:nvSpPr>
        <p:spPr>
          <a:xfrm>
            <a:off x="-30440" y="-197641"/>
            <a:ext cx="2048793" cy="1377684"/>
          </a:xfrm>
          <a:prstGeom prst="irregularSeal1">
            <a:avLst/>
          </a:prstGeom>
          <a:solidFill>
            <a:srgbClr val="28F8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62719" y="168035"/>
            <a:ext cx="412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33CC"/>
                </a:solidFill>
              </a:rPr>
              <a:t>活动五：温故知新</a:t>
            </a:r>
            <a:endParaRPr lang="zh-CN" altLang="en-US" sz="3600" b="1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16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  <p:bldP spid="215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467544" y="639763"/>
            <a:ext cx="828092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4400" b="1" dirty="0">
                <a:solidFill>
                  <a:srgbClr val="CC0099"/>
                </a:solidFill>
                <a:latin typeface="Calibri" pitchFamily="34" charset="0"/>
              </a:rPr>
              <a:t>3</a:t>
            </a:r>
            <a:r>
              <a:rPr lang="zh-CN" altLang="en-US" sz="4400" b="1" dirty="0">
                <a:solidFill>
                  <a:srgbClr val="CC0099"/>
                </a:solidFill>
                <a:latin typeface="Calibri" pitchFamily="34" charset="0"/>
              </a:rPr>
              <a:t>、讨论</a:t>
            </a:r>
            <a:r>
              <a:rPr lang="zh-CN" altLang="en-US" sz="4400" b="1" dirty="0">
                <a:solidFill>
                  <a:srgbClr val="000000"/>
                </a:solidFill>
                <a:latin typeface="Calibri" pitchFamily="34" charset="0"/>
              </a:rPr>
              <a:t>：清朝君主集权的强化，在后来的历史上产生了什么影响</a:t>
            </a:r>
            <a:r>
              <a:rPr lang="en-US" altLang="zh-CN" sz="4400" b="1" dirty="0">
                <a:solidFill>
                  <a:srgbClr val="000000"/>
                </a:solidFill>
                <a:latin typeface="Calibri" pitchFamily="34" charset="0"/>
              </a:rPr>
              <a:t>?</a:t>
            </a:r>
          </a:p>
          <a:p>
            <a:r>
              <a:rPr lang="zh-CN" altLang="en-US" sz="4400" b="1" dirty="0">
                <a:solidFill>
                  <a:srgbClr val="000000"/>
                </a:solidFill>
                <a:latin typeface="Calibri" pitchFamily="34" charset="0"/>
              </a:rPr>
              <a:t>　</a:t>
            </a:r>
            <a:endParaRPr lang="en-US" altLang="zh-CN" sz="4400" b="1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2972335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巩固了</a:t>
            </a:r>
            <a:r>
              <a:rPr lang="zh-CN" altLang="en-US" sz="4000" b="1" dirty="0" smtClean="0">
                <a:latin typeface="Calibri" pitchFamily="34" charset="0"/>
                <a:ea typeface="黑体" pitchFamily="49" charset="-122"/>
              </a:rPr>
              <a:t>清朝</a:t>
            </a:r>
            <a:r>
              <a:rPr lang="zh-CN" altLang="en-US" sz="4000" b="1" dirty="0">
                <a:latin typeface="Calibri" pitchFamily="34" charset="0"/>
                <a:ea typeface="黑体" pitchFamily="49" charset="-122"/>
              </a:rPr>
              <a:t>专制统治的作用，</a:t>
            </a:r>
            <a:endParaRPr lang="en-US" altLang="zh-CN" sz="4000" b="1" dirty="0">
              <a:latin typeface="Calibri" pitchFamily="34" charset="0"/>
              <a:ea typeface="黑体" pitchFamily="49" charset="-122"/>
            </a:endParaRPr>
          </a:p>
          <a:p>
            <a:r>
              <a:rPr lang="zh-CN" altLang="en-US" sz="4000" b="1" dirty="0">
                <a:latin typeface="Calibri" pitchFamily="34" charset="0"/>
                <a:ea typeface="黑体" pitchFamily="49" charset="-122"/>
              </a:rPr>
              <a:t>但也严重地</a:t>
            </a:r>
            <a:r>
              <a:rPr lang="zh-CN" altLang="en-US" sz="4000" b="1" dirty="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阻碍</a:t>
            </a:r>
            <a:r>
              <a:rPr lang="zh-CN" altLang="en-US" sz="4000" b="1" dirty="0">
                <a:latin typeface="Calibri" pitchFamily="34" charset="0"/>
                <a:ea typeface="黑体" pitchFamily="49" charset="-122"/>
              </a:rPr>
              <a:t>了中国社会的发展和进步</a:t>
            </a:r>
            <a:endParaRPr lang="en-US" altLang="zh-CN" sz="4000" b="1" dirty="0">
              <a:latin typeface="Calibri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207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charRg st="29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40">
                                            <p:txEl>
                                              <p:charRg st="29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资料带 16"/>
          <p:cNvSpPr/>
          <p:nvPr/>
        </p:nvSpPr>
        <p:spPr>
          <a:xfrm>
            <a:off x="162719" y="94308"/>
            <a:ext cx="2376264" cy="886420"/>
          </a:xfrm>
          <a:prstGeom prst="flowChartPunchedTap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76041" y="2031813"/>
            <a:ext cx="3015504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军机处的设立</a:t>
            </a:r>
            <a:endParaRPr lang="zh-CN" altLang="en-US" sz="3600" dirty="0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6041" y="3462974"/>
            <a:ext cx="3015504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大兴文字狱</a:t>
            </a:r>
            <a:endParaRPr lang="zh-CN" altLang="en-US" sz="36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6041" y="4877165"/>
            <a:ext cx="3015504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毁书、删书</a:t>
            </a:r>
            <a:endParaRPr lang="zh-CN" altLang="en-US" sz="36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91545" y="3284319"/>
            <a:ext cx="3187681" cy="120032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/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加强</a:t>
            </a:r>
            <a:endParaRPr lang="en-US" altLang="zh-CN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君主专制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3482625" y="2451204"/>
            <a:ext cx="453838" cy="2866561"/>
          </a:xfrm>
          <a:prstGeom prst="rightBrace">
            <a:avLst>
              <a:gd name="adj1" fmla="val 0"/>
              <a:gd name="adj2" fmla="val 51605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6588224" y="3402133"/>
            <a:ext cx="701119" cy="48235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289343" y="1495766"/>
            <a:ext cx="1723549" cy="4322295"/>
          </a:xfrm>
          <a:prstGeom prst="rect">
            <a:avLst/>
          </a:prstGeom>
          <a:solidFill>
            <a:srgbClr val="FF0000"/>
          </a:solidFill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封建君主专制发展到</a:t>
            </a:r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顶峰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5457" y="2607573"/>
            <a:ext cx="18966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(</a:t>
            </a:r>
            <a:r>
              <a:rPr lang="zh-CN" altLang="en-US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政治上</a:t>
            </a:r>
            <a:r>
              <a:rPr lang="en-US" altLang="zh-CN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  <a:endParaRPr lang="en-US" altLang="zh-CN" sz="36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8963" y="4005740"/>
            <a:ext cx="18966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(</a:t>
            </a:r>
            <a:r>
              <a:rPr lang="zh-CN" altLang="en-US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思想上</a:t>
            </a:r>
            <a:r>
              <a:rPr lang="en-US" altLang="zh-CN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320531" y="5659467"/>
            <a:ext cx="18966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(</a:t>
            </a:r>
            <a:r>
              <a:rPr lang="zh-CN" alt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文化</a:t>
            </a:r>
            <a:r>
              <a:rPr lang="zh-CN" altLang="en-US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上</a:t>
            </a:r>
            <a:r>
              <a:rPr lang="en-US" altLang="zh-CN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62719" y="168035"/>
            <a:ext cx="412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33CC"/>
                </a:solidFill>
              </a:rPr>
              <a:t>课堂小结</a:t>
            </a:r>
            <a:endParaRPr lang="zh-CN" altLang="en-US" sz="3600" b="1" dirty="0">
              <a:solidFill>
                <a:srgbClr val="FF33CC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6041" y="946627"/>
            <a:ext cx="3015504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清朝的建立</a:t>
            </a:r>
            <a:endParaRPr lang="zh-CN" altLang="en-US" sz="36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右箭头 20"/>
          <p:cNvSpPr/>
          <p:nvPr/>
        </p:nvSpPr>
        <p:spPr>
          <a:xfrm rot="5400000">
            <a:off x="1465759" y="1605150"/>
            <a:ext cx="701119" cy="48235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00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资料带 1"/>
          <p:cNvSpPr/>
          <p:nvPr/>
        </p:nvSpPr>
        <p:spPr>
          <a:xfrm>
            <a:off x="162719" y="94308"/>
            <a:ext cx="2376264" cy="886420"/>
          </a:xfrm>
          <a:prstGeom prst="flowChartPunchedTap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914" name="Picture 4" descr="C:\Users\ADMINI~1\AppData\Local\Temp\ksohtml\wps5F02.tm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152400"/>
            <a:ext cx="19050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文本框 1"/>
          <p:cNvSpPr txBox="1">
            <a:spLocks noChangeArrowheads="1"/>
          </p:cNvSpPr>
          <p:nvPr/>
        </p:nvSpPr>
        <p:spPr bwMode="auto">
          <a:xfrm>
            <a:off x="847725" y="814388"/>
            <a:ext cx="7672388" cy="514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  <a:sym typeface="Arial" pitchFamily="34" charset="0"/>
              </a:rPr>
              <a:t>．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如果把“锦衣卫、东厂和西厂”“军机处”“文字狱”确定为一个学习单元，则这个单元的主题应该是 （   ） 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．特务统治的强化          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  <a:sym typeface="Arial" pitchFamily="34" charset="0"/>
              </a:rPr>
              <a:t>．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思想控制的加强 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C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  <a:sym typeface="Arial" pitchFamily="34" charset="0"/>
              </a:rPr>
              <a:t>．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文化专制的强化          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D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  <a:sym typeface="Arial" pitchFamily="34" charset="0"/>
              </a:rPr>
              <a:t>．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专制集权的加强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940152" y="2473325"/>
            <a:ext cx="7810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2719" y="168035"/>
            <a:ext cx="412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33CC"/>
                </a:solidFill>
              </a:rPr>
              <a:t>我能行</a:t>
            </a:r>
            <a:endParaRPr lang="zh-CN" altLang="en-US" sz="3600" b="1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4148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4"/>
          <p:cNvSpPr txBox="1">
            <a:spLocks noChangeArrowheads="1"/>
          </p:cNvSpPr>
          <p:nvPr/>
        </p:nvSpPr>
        <p:spPr bwMode="auto">
          <a:xfrm>
            <a:off x="685284" y="2386346"/>
            <a:ext cx="7192963" cy="14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清朝初年，掌握实权的是  （     ）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A.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内阁                 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B.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六部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C.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议政王大臣会议       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D.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宦官</a:t>
            </a:r>
          </a:p>
        </p:txBody>
      </p:sp>
      <p:sp>
        <p:nvSpPr>
          <p:cNvPr id="30727" name="Text Box 2"/>
          <p:cNvSpPr txBox="1">
            <a:spLocks noChangeArrowheads="1"/>
          </p:cNvSpPr>
          <p:nvPr/>
        </p:nvSpPr>
        <p:spPr bwMode="auto">
          <a:xfrm>
            <a:off x="673100" y="3100388"/>
            <a:ext cx="81978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宋体" pitchFamily="2" charset="-122"/>
              </a:rPr>
              <a:t> 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444208" y="2441338"/>
            <a:ext cx="7810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44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531584" y="554508"/>
            <a:ext cx="7810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4400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08456" y="609907"/>
            <a:ext cx="7192963" cy="14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清王朝第一个入关的皇帝是（    ）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A.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努尔哈赤          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B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顺治帝  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C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皇太极           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D.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雍正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3100" y="4167664"/>
            <a:ext cx="742831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US" altLang="zh-CN" sz="2800" b="1" dirty="0" smtClean="0"/>
              <a:t>4.“</a:t>
            </a:r>
            <a:r>
              <a:rPr lang="zh-CN" altLang="zh-CN" sz="2800" b="1" dirty="0"/>
              <a:t>倘使我们说，中国传统政治是专制的，政府由一个皇帝来独裁</a:t>
            </a:r>
            <a:r>
              <a:rPr lang="en-US" altLang="zh-CN" sz="2800" b="1" dirty="0"/>
              <a:t>…”“</a:t>
            </a:r>
            <a:r>
              <a:rPr lang="zh-CN" altLang="zh-CN" sz="2800" b="1" dirty="0"/>
              <a:t>政府由一个皇帝来独裁</a:t>
            </a:r>
            <a:r>
              <a:rPr lang="en-US" altLang="zh-CN" sz="2800" b="1" dirty="0"/>
              <a:t>”</a:t>
            </a:r>
            <a:r>
              <a:rPr lang="zh-CN" altLang="zh-CN" sz="2800" b="1" dirty="0"/>
              <a:t>达到顶峰的标志是（　　）</a:t>
            </a:r>
            <a:r>
              <a:rPr lang="en-US" altLang="zh-CN" sz="2800" b="1" dirty="0"/>
              <a:t> </a:t>
            </a:r>
            <a:br>
              <a:rPr lang="en-US" altLang="zh-CN" sz="2800" b="1" dirty="0"/>
            </a:br>
            <a:r>
              <a:rPr lang="en-US" altLang="zh-CN" sz="2800" b="1" dirty="0"/>
              <a:t>A.</a:t>
            </a:r>
            <a:r>
              <a:rPr lang="zh-CN" altLang="zh-CN" sz="2800" b="1" dirty="0"/>
              <a:t>实行郡县制</a:t>
            </a:r>
            <a:r>
              <a:rPr lang="en-US" altLang="zh-CN" sz="2800" b="1" dirty="0"/>
              <a:t> </a:t>
            </a:r>
            <a:r>
              <a:rPr lang="en-US" altLang="zh-CN" sz="2800" b="1" dirty="0" smtClean="0"/>
              <a:t>               B</a:t>
            </a:r>
            <a:r>
              <a:rPr lang="en-US" altLang="zh-CN" sz="2800" b="1" dirty="0"/>
              <a:t>.</a:t>
            </a:r>
            <a:r>
              <a:rPr lang="zh-CN" altLang="zh-CN" sz="2800" b="1" dirty="0"/>
              <a:t>废除丞相</a:t>
            </a:r>
            <a:r>
              <a:rPr lang="en-US" altLang="zh-CN" sz="2800" b="1" dirty="0"/>
              <a:t> </a:t>
            </a:r>
            <a:endParaRPr lang="en-US" altLang="zh-CN" sz="2800" b="1" dirty="0" smtClean="0"/>
          </a:p>
          <a:p>
            <a:pPr fontAlgn="ctr"/>
            <a:r>
              <a:rPr lang="en-US" altLang="zh-CN" sz="2800" b="1" dirty="0"/>
              <a:t> C.</a:t>
            </a:r>
            <a:r>
              <a:rPr lang="zh-CN" altLang="zh-CN" sz="2800" b="1" dirty="0"/>
              <a:t>设立厂卫</a:t>
            </a:r>
            <a:r>
              <a:rPr lang="zh-CN" altLang="zh-CN" sz="2800" b="1" dirty="0" smtClean="0"/>
              <a:t>机构</a:t>
            </a:r>
            <a:r>
              <a:rPr lang="en-US" altLang="zh-CN" sz="2800" b="1" dirty="0" smtClean="0"/>
              <a:t>          </a:t>
            </a:r>
            <a:r>
              <a:rPr lang="en-US" altLang="zh-CN" sz="2800" b="1" dirty="0"/>
              <a:t> D.</a:t>
            </a:r>
            <a:r>
              <a:rPr lang="zh-CN" altLang="zh-CN" sz="2800" b="1" dirty="0"/>
              <a:t>设立军机处</a:t>
            </a: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4289757" y="4882335"/>
            <a:ext cx="7810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4400" dirty="0" smtClean="0">
                <a:solidFill>
                  <a:srgbClr val="FF0000"/>
                </a:solidFill>
              </a:rPr>
              <a:t>D</a:t>
            </a:r>
            <a:endParaRPr lang="en-US" altLang="zh-CN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28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</p:cNvPr>
          <p:cNvSpPr txBox="1"/>
          <p:nvPr/>
        </p:nvSpPr>
        <p:spPr>
          <a:xfrm>
            <a:off x="2267744" y="98072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插入视频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962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704842" y="692696"/>
            <a:ext cx="8115629" cy="575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清朝为强化专制统治而采取的措施中，在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一定程度上提高了办事效率的是（    ）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A.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设立军机处       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B.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设立厂卫特务机构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C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设锦衣卫         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D.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大兴文字狱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en-US" altLang="zh-CN" sz="32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“明月有情还顾我，清风无意不留人”。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雍正皇帝时一位进士因写了这两句诗而斩首，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这反映了清朝（   ）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A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设立特务机构     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B.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制造文字狱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C.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实行八股取士     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D.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设立军机处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6948264" y="939228"/>
            <a:ext cx="7810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4400" dirty="0" smtClean="0">
                <a:solidFill>
                  <a:srgbClr val="FF0000"/>
                </a:solidFill>
              </a:rPr>
              <a:t>A</a:t>
            </a:r>
            <a:endParaRPr lang="en-US" altLang="zh-CN" sz="4400" dirty="0">
              <a:solidFill>
                <a:srgbClr val="FF0000"/>
              </a:solidFill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3779912" y="4389784"/>
            <a:ext cx="7810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4400" dirty="0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23783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Text Box 2"/>
          <p:cNvSpPr txBox="1">
            <a:spLocks noChangeArrowheads="1"/>
          </p:cNvSpPr>
          <p:nvPr/>
        </p:nvSpPr>
        <p:spPr bwMode="auto">
          <a:xfrm>
            <a:off x="0" y="3068638"/>
            <a:ext cx="2122488" cy="1203325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000066"/>
                </a:solidFill>
                <a:ea typeface="黑体" pitchFamily="49" charset="-122"/>
              </a:rPr>
              <a:t>军机处的设立</a:t>
            </a:r>
          </a:p>
        </p:txBody>
      </p:sp>
      <p:sp>
        <p:nvSpPr>
          <p:cNvPr id="230403" name="AutoShape 3"/>
          <p:cNvSpPr>
            <a:spLocks/>
          </p:cNvSpPr>
          <p:nvPr/>
        </p:nvSpPr>
        <p:spPr bwMode="auto">
          <a:xfrm>
            <a:off x="2268538" y="1484313"/>
            <a:ext cx="431800" cy="4391025"/>
          </a:xfrm>
          <a:prstGeom prst="leftBrace">
            <a:avLst>
              <a:gd name="adj1" fmla="val 0"/>
              <a:gd name="adj2" fmla="val 50000"/>
            </a:avLst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0404" name="Text Box 4"/>
          <p:cNvSpPr txBox="1">
            <a:spLocks noChangeArrowheads="1"/>
          </p:cNvSpPr>
          <p:nvPr/>
        </p:nvSpPr>
        <p:spPr bwMode="auto">
          <a:xfrm>
            <a:off x="2843213" y="2151062"/>
            <a:ext cx="2089150" cy="523220"/>
          </a:xfrm>
          <a:prstGeom prst="rect">
            <a:avLst/>
          </a:prstGeom>
          <a:noFill/>
          <a:ln w="38100" algn="ctr">
            <a:solidFill>
              <a:srgbClr val="FF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ea typeface="黑体" pitchFamily="49" charset="-122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设置时间</a:t>
            </a:r>
          </a:p>
        </p:txBody>
      </p:sp>
      <p:sp>
        <p:nvSpPr>
          <p:cNvPr id="230406" name="Text Box 6"/>
          <p:cNvSpPr txBox="1">
            <a:spLocks noChangeArrowheads="1"/>
          </p:cNvSpPr>
          <p:nvPr/>
        </p:nvSpPr>
        <p:spPr bwMode="auto">
          <a:xfrm>
            <a:off x="5194300" y="3384222"/>
            <a:ext cx="3949700" cy="557213"/>
          </a:xfrm>
          <a:prstGeom prst="rect">
            <a:avLst/>
          </a:prstGeom>
          <a:noFill/>
          <a:ln w="38100" algn="ctr">
            <a:solidFill>
              <a:srgbClr val="FF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ea typeface="黑体" pitchFamily="49" charset="-122"/>
              </a:rPr>
              <a:t>跪着听旨，承旨传达</a:t>
            </a:r>
          </a:p>
        </p:txBody>
      </p:sp>
      <p:sp>
        <p:nvSpPr>
          <p:cNvPr id="230412" name="Rectangle 12"/>
          <p:cNvSpPr>
            <a:spLocks noChangeArrowheads="1"/>
          </p:cNvSpPr>
          <p:nvPr/>
        </p:nvSpPr>
        <p:spPr bwMode="auto">
          <a:xfrm>
            <a:off x="3059113" y="3418215"/>
            <a:ext cx="1368425" cy="523220"/>
          </a:xfrm>
          <a:prstGeom prst="rect">
            <a:avLst/>
          </a:prstGeom>
          <a:noFill/>
          <a:ln w="38100" algn="ctr">
            <a:solidFill>
              <a:srgbClr val="FF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ea typeface="黑体" pitchFamily="49" charset="-122"/>
              </a:rPr>
              <a:t>3.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职能</a:t>
            </a:r>
          </a:p>
        </p:txBody>
      </p:sp>
      <p:sp>
        <p:nvSpPr>
          <p:cNvPr id="230413" name="Text Box 13"/>
          <p:cNvSpPr txBox="1">
            <a:spLocks noChangeArrowheads="1"/>
          </p:cNvSpPr>
          <p:nvPr/>
        </p:nvSpPr>
        <p:spPr bwMode="auto">
          <a:xfrm>
            <a:off x="5377844" y="2127074"/>
            <a:ext cx="3779837" cy="523220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</a:rPr>
              <a:t>雍正</a:t>
            </a:r>
            <a:r>
              <a:rPr lang="zh-CN" altLang="en-US" sz="2800" b="1" dirty="0" smtClean="0">
                <a:solidFill>
                  <a:srgbClr val="FF0000"/>
                </a:solidFill>
                <a:ea typeface="黑体" pitchFamily="49" charset="-122"/>
              </a:rPr>
              <a:t>时期</a:t>
            </a:r>
            <a:endParaRPr lang="zh-CN" altLang="en-US" sz="2800" b="1" dirty="0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230414" name="Rectangle 14"/>
          <p:cNvSpPr>
            <a:spLocks noChangeArrowheads="1"/>
          </p:cNvSpPr>
          <p:nvPr/>
        </p:nvSpPr>
        <p:spPr bwMode="auto">
          <a:xfrm>
            <a:off x="5364163" y="981075"/>
            <a:ext cx="3168650" cy="557213"/>
          </a:xfrm>
          <a:prstGeom prst="rect">
            <a:avLst/>
          </a:prstGeom>
          <a:noFill/>
          <a:ln w="38100" algn="ctr">
            <a:solidFill>
              <a:srgbClr val="FF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为了加强君主专制</a:t>
            </a:r>
          </a:p>
        </p:txBody>
      </p:sp>
      <p:sp>
        <p:nvSpPr>
          <p:cNvPr id="230415" name="Text Box 15"/>
          <p:cNvSpPr txBox="1">
            <a:spLocks noChangeArrowheads="1"/>
          </p:cNvSpPr>
          <p:nvPr/>
        </p:nvSpPr>
        <p:spPr bwMode="auto">
          <a:xfrm>
            <a:off x="3059113" y="1052513"/>
            <a:ext cx="1439862" cy="523220"/>
          </a:xfrm>
          <a:prstGeom prst="rect">
            <a:avLst/>
          </a:prstGeom>
          <a:noFill/>
          <a:ln w="38100" algn="ctr">
            <a:solidFill>
              <a:srgbClr val="FF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ea typeface="黑体" pitchFamily="49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目的</a:t>
            </a:r>
          </a:p>
        </p:txBody>
      </p:sp>
      <p:sp>
        <p:nvSpPr>
          <p:cNvPr id="230416" name="Text Box 16"/>
          <p:cNvSpPr txBox="1">
            <a:spLocks noChangeArrowheads="1"/>
          </p:cNvSpPr>
          <p:nvPr/>
        </p:nvSpPr>
        <p:spPr bwMode="auto">
          <a:xfrm>
            <a:off x="4702335" y="4988847"/>
            <a:ext cx="4441665" cy="1077218"/>
          </a:xfrm>
          <a:prstGeom prst="rect">
            <a:avLst/>
          </a:prstGeom>
          <a:noFill/>
          <a:ln w="38100" algn="ctr">
            <a:solidFill>
              <a:srgbClr val="FF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黑体" pitchFamily="49" charset="-122"/>
              </a:rPr>
              <a:t>标志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着我国封建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itchFamily="49" charset="-122"/>
              </a:rPr>
              <a:t>君主专制发展到顶峰</a:t>
            </a:r>
            <a:endParaRPr lang="zh-CN" altLang="en-US" sz="3200" b="1" dirty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3034591" y="5445224"/>
            <a:ext cx="1368425" cy="523220"/>
          </a:xfrm>
          <a:prstGeom prst="rect">
            <a:avLst/>
          </a:prstGeom>
          <a:noFill/>
          <a:ln w="38100" algn="ctr">
            <a:solidFill>
              <a:srgbClr val="FF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ea typeface="黑体" pitchFamily="49" charset="-122"/>
              </a:rPr>
              <a:t>4.</a:t>
            </a:r>
            <a:r>
              <a:rPr lang="zh-CN" altLang="en-US" sz="2800" b="1" dirty="0" smtClean="0">
                <a:solidFill>
                  <a:srgbClr val="0000FF"/>
                </a:solidFill>
                <a:ea typeface="黑体" pitchFamily="49" charset="-122"/>
              </a:rPr>
              <a:t>影响</a:t>
            </a:r>
            <a:endParaRPr lang="zh-CN" altLang="en-US" sz="2800" b="1" dirty="0">
              <a:solidFill>
                <a:srgbClr val="0000FF"/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82329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0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30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6" grpId="0" animBg="1"/>
      <p:bldP spid="230413" grpId="0" animBg="1" autoUpdateAnimBg="0"/>
      <p:bldP spid="230414" grpId="0" animBg="1"/>
      <p:bldP spid="2304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-22831" y="116632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一、清朝的建立</a:t>
            </a:r>
            <a:endParaRPr lang="zh-CN" altLang="en-US" sz="48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流程图: 可选过程 9"/>
          <p:cNvSpPr>
            <a:spLocks noChangeArrowheads="1"/>
          </p:cNvSpPr>
          <p:nvPr/>
        </p:nvSpPr>
        <p:spPr bwMode="auto">
          <a:xfrm>
            <a:off x="327457" y="1100609"/>
            <a:ext cx="8784976" cy="768350"/>
          </a:xfrm>
          <a:prstGeom prst="flowChartAlternateProcess">
            <a:avLst/>
          </a:prstGeom>
          <a:solidFill>
            <a:srgbClr val="FFFFFF"/>
          </a:solidFill>
          <a:ln w="25400">
            <a:solidFill>
              <a:srgbClr val="008000"/>
            </a:solidFill>
            <a:bevel/>
            <a:headEnd/>
            <a:tailEnd/>
          </a:ln>
        </p:spPr>
        <p:txBody>
          <a:bodyPr wrap="none" lIns="36000" tIns="36000" rIns="36000" bIns="36000" anchor="ctr" anchorCtr="1"/>
          <a:lstStyle/>
          <a:p>
            <a:pPr algn="ctr"/>
            <a:r>
              <a:rPr lang="en-US" altLang="zh-CN" sz="3200" b="1" dirty="0">
                <a:latin typeface="+mn-ea"/>
              </a:rPr>
              <a:t>1616</a:t>
            </a:r>
            <a:r>
              <a:rPr lang="zh-CN" altLang="en-US" sz="3200" b="1" dirty="0">
                <a:latin typeface="+mn-ea"/>
              </a:rPr>
              <a:t>年</a:t>
            </a:r>
            <a:r>
              <a:rPr lang="zh-CN" altLang="en-US" sz="3200" b="1" dirty="0">
                <a:solidFill>
                  <a:srgbClr val="FF33CC"/>
                </a:solidFill>
                <a:latin typeface="+mn-ea"/>
              </a:rPr>
              <a:t>努尔哈赤</a:t>
            </a:r>
            <a:r>
              <a:rPr lang="zh-CN" altLang="en-US" sz="3200" b="1" dirty="0">
                <a:latin typeface="+mn-ea"/>
              </a:rPr>
              <a:t>统一</a:t>
            </a:r>
            <a:r>
              <a:rPr lang="zh-CN" altLang="en-US" sz="3200" b="1" dirty="0" smtClean="0">
                <a:latin typeface="+mn-ea"/>
              </a:rPr>
              <a:t>女真</a:t>
            </a:r>
            <a:r>
              <a:rPr lang="en-US" altLang="zh-CN" sz="3200" b="1" dirty="0" smtClean="0">
                <a:latin typeface="+mn-ea"/>
              </a:rPr>
              <a:t>,</a:t>
            </a:r>
            <a:r>
              <a:rPr lang="zh-CN" altLang="en-US" sz="3200" b="1" dirty="0" smtClean="0">
                <a:latin typeface="+mn-ea"/>
              </a:rPr>
              <a:t>建立金国，史称</a:t>
            </a:r>
            <a:r>
              <a:rPr lang="zh-CN" altLang="en-US" sz="3200" b="1" dirty="0" smtClean="0">
                <a:solidFill>
                  <a:srgbClr val="FF33CC"/>
                </a:solidFill>
                <a:latin typeface="+mn-ea"/>
              </a:rPr>
              <a:t>后金</a:t>
            </a:r>
            <a:endParaRPr lang="zh-CN" altLang="en-US" sz="3200" b="1" dirty="0">
              <a:solidFill>
                <a:srgbClr val="FF33CC"/>
              </a:solidFill>
              <a:latin typeface="+mn-ea"/>
            </a:endParaRPr>
          </a:p>
        </p:txBody>
      </p:sp>
      <p:sp>
        <p:nvSpPr>
          <p:cNvPr id="13" name="流程图: 可选过程 12"/>
          <p:cNvSpPr>
            <a:spLocks noChangeArrowheads="1"/>
          </p:cNvSpPr>
          <p:nvPr/>
        </p:nvSpPr>
        <p:spPr bwMode="auto">
          <a:xfrm>
            <a:off x="408709" y="2636912"/>
            <a:ext cx="8280920" cy="1152128"/>
          </a:xfrm>
          <a:prstGeom prst="flowChartAlternateProcess">
            <a:avLst/>
          </a:prstGeom>
          <a:solidFill>
            <a:srgbClr val="FFFFFF"/>
          </a:solidFill>
          <a:ln w="25400">
            <a:solidFill>
              <a:srgbClr val="008000"/>
            </a:solidFill>
            <a:bevel/>
            <a:headEnd/>
            <a:tailEnd/>
          </a:ln>
        </p:spPr>
        <p:txBody>
          <a:bodyPr wrap="none" lIns="36000" tIns="36000" rIns="36000" bIns="36000" anchor="ctr" anchorCtr="1"/>
          <a:lstStyle/>
          <a:p>
            <a:pPr algn="ctr"/>
            <a:r>
              <a:rPr lang="zh-CN" altLang="en-US" sz="3200" b="1" dirty="0" smtClean="0">
                <a:solidFill>
                  <a:srgbClr val="FF33CC"/>
                </a:solidFill>
                <a:latin typeface="+mn-ea"/>
              </a:rPr>
              <a:t>皇太极</a:t>
            </a:r>
            <a:r>
              <a:rPr lang="zh-CN" altLang="en-US" sz="3200" b="1" dirty="0" smtClean="0">
                <a:latin typeface="+mn-ea"/>
              </a:rPr>
              <a:t>改</a:t>
            </a:r>
            <a:r>
              <a:rPr lang="zh-CN" altLang="en-US" sz="3200" b="1" dirty="0">
                <a:latin typeface="+mn-ea"/>
              </a:rPr>
              <a:t>“女真”为</a:t>
            </a:r>
            <a:r>
              <a:rPr lang="zh-CN" altLang="en-US" sz="3200" b="1" dirty="0" smtClean="0">
                <a:latin typeface="+mn-ea"/>
              </a:rPr>
              <a:t>“</a:t>
            </a:r>
            <a:r>
              <a:rPr lang="zh-CN" altLang="en-US" sz="3200" b="1" dirty="0" smtClean="0">
                <a:solidFill>
                  <a:srgbClr val="FF33CC"/>
                </a:solidFill>
                <a:latin typeface="+mn-ea"/>
              </a:rPr>
              <a:t>满洲</a:t>
            </a:r>
            <a:r>
              <a:rPr lang="zh-CN" altLang="en-US" sz="3200" b="1" dirty="0" smtClean="0">
                <a:latin typeface="+mn-ea"/>
              </a:rPr>
              <a:t>”</a:t>
            </a:r>
            <a:endParaRPr lang="en-US" altLang="zh-CN" sz="3200" b="1" dirty="0" smtClean="0">
              <a:latin typeface="+mn-ea"/>
            </a:endParaRPr>
          </a:p>
          <a:p>
            <a:pPr algn="ctr"/>
            <a:r>
              <a:rPr lang="en-US" altLang="zh-CN" sz="3200" b="1" dirty="0" smtClean="0">
                <a:latin typeface="+mn-ea"/>
              </a:rPr>
              <a:t>1636</a:t>
            </a:r>
            <a:r>
              <a:rPr lang="zh-CN" altLang="en-US" sz="3200" b="1" dirty="0">
                <a:latin typeface="+mn-ea"/>
              </a:rPr>
              <a:t>年，改国号为</a:t>
            </a:r>
            <a:r>
              <a:rPr lang="zh-CN" altLang="en-US" sz="3200" b="1" dirty="0">
                <a:solidFill>
                  <a:srgbClr val="FF33CC"/>
                </a:solidFill>
                <a:latin typeface="+mn-ea"/>
              </a:rPr>
              <a:t>清</a:t>
            </a:r>
            <a:r>
              <a:rPr lang="zh-CN" altLang="en-US" sz="3200" b="1" dirty="0">
                <a:latin typeface="+mn-ea"/>
              </a:rPr>
              <a:t>。</a:t>
            </a:r>
          </a:p>
        </p:txBody>
      </p:sp>
      <p:sp>
        <p:nvSpPr>
          <p:cNvPr id="15" name="流程图: 可选过程 14"/>
          <p:cNvSpPr>
            <a:spLocks noChangeArrowheads="1"/>
          </p:cNvSpPr>
          <p:nvPr/>
        </p:nvSpPr>
        <p:spPr bwMode="auto">
          <a:xfrm>
            <a:off x="408709" y="4509120"/>
            <a:ext cx="8280920" cy="1152128"/>
          </a:xfrm>
          <a:prstGeom prst="flowChartAlternateProcess">
            <a:avLst/>
          </a:prstGeom>
          <a:solidFill>
            <a:srgbClr val="FFFFFF"/>
          </a:solidFill>
          <a:ln w="25400">
            <a:solidFill>
              <a:srgbClr val="008000"/>
            </a:solidFill>
            <a:bevel/>
            <a:headEnd/>
            <a:tailEnd/>
          </a:ln>
        </p:spPr>
        <p:txBody>
          <a:bodyPr wrap="none" lIns="36000" tIns="36000" rIns="36000" bIns="36000" anchor="ctr" anchorCtr="1"/>
          <a:lstStyle/>
          <a:p>
            <a:pPr algn="ctr"/>
            <a:r>
              <a:rPr lang="en-US" altLang="zh-CN" sz="3200" b="1" dirty="0">
                <a:latin typeface="+mn-ea"/>
              </a:rPr>
              <a:t>1644</a:t>
            </a:r>
            <a:r>
              <a:rPr lang="zh-CN" altLang="en-US" sz="3200" b="1" dirty="0">
                <a:latin typeface="+mn-ea"/>
              </a:rPr>
              <a:t>年，</a:t>
            </a:r>
            <a:r>
              <a:rPr lang="zh-CN" altLang="en-US" sz="3200" b="1" dirty="0">
                <a:solidFill>
                  <a:srgbClr val="FF33CC"/>
                </a:solidFill>
                <a:latin typeface="+mn-ea"/>
              </a:rPr>
              <a:t>顺治帝</a:t>
            </a:r>
            <a:r>
              <a:rPr lang="zh-CN" altLang="en-US" sz="3200" b="1" dirty="0">
                <a:latin typeface="+mn-ea"/>
              </a:rPr>
              <a:t>率领清军入关，迁都</a:t>
            </a:r>
            <a:r>
              <a:rPr lang="zh-CN" altLang="en-US" sz="3200" b="1" dirty="0" smtClean="0">
                <a:latin typeface="+mn-ea"/>
              </a:rPr>
              <a:t>北京</a:t>
            </a:r>
            <a:r>
              <a:rPr lang="en-US" altLang="zh-CN" sz="3200" b="1" dirty="0" smtClean="0">
                <a:latin typeface="+mn-ea"/>
              </a:rPr>
              <a:t>,</a:t>
            </a:r>
          </a:p>
          <a:p>
            <a:pPr algn="ctr"/>
            <a:r>
              <a:rPr lang="zh-CN" altLang="en-US" sz="3200" b="1" dirty="0">
                <a:latin typeface="+mn-ea"/>
              </a:rPr>
              <a:t>实现</a:t>
            </a:r>
            <a:r>
              <a:rPr lang="zh-CN" altLang="en-US" sz="3200" b="1" dirty="0" smtClean="0">
                <a:latin typeface="+mn-ea"/>
              </a:rPr>
              <a:t>了</a:t>
            </a:r>
            <a:r>
              <a:rPr lang="zh-CN" altLang="en-US" sz="3200" dirty="0"/>
              <a:t>东北政权向全国政权</a:t>
            </a:r>
            <a:r>
              <a:rPr lang="zh-CN" altLang="en-US" sz="3200" dirty="0" smtClean="0"/>
              <a:t>转变。</a:t>
            </a:r>
            <a:endParaRPr lang="zh-CN" altLang="en-US" sz="3200" b="1" dirty="0"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990766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 txBox="1">
            <a:spLocks noGrp="1"/>
          </p:cNvSpPr>
          <p:nvPr>
            <p:ph type="title"/>
          </p:nvPr>
        </p:nvSpPr>
        <p:spPr>
          <a:xfrm>
            <a:off x="458788" y="260648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华文隶书" panose="02010800040101010101" pitchFamily="2" charset="-122"/>
                <a:ea typeface="华文隶书" panose="02010800040101010101" pitchFamily="2" charset="-122"/>
              </a:rPr>
              <a:t>二</a:t>
            </a:r>
            <a:r>
              <a:rPr lang="zh-CN" altLang="en-US" sz="48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、君主专制的极端强化</a:t>
            </a:r>
            <a:endParaRPr lang="zh-CN" altLang="en-US" sz="48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567743" y="2204864"/>
            <a:ext cx="83495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  <a:sym typeface="+mn-ea"/>
              </a:rPr>
              <a:t>1.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  <a:sym typeface="+mn-ea"/>
              </a:rPr>
              <a:t>设置时间：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  <a:sym typeface="+mn-ea"/>
            </a:endParaRPr>
          </a:p>
          <a:p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  <a:sym typeface="+mn-ea"/>
              </a:rPr>
              <a:t>2.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  <a:sym typeface="+mn-ea"/>
              </a:rPr>
              <a:t>思考：清朝统治者建立军机处的目的是什么?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4950" y="5805264"/>
            <a:ext cx="5129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77114" y="4630575"/>
            <a:ext cx="35309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皇权</a:t>
            </a:r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受到威胁</a:t>
            </a:r>
            <a:endParaRPr lang="en-US" altLang="zh-CN" sz="36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君主专制受制约</a:t>
            </a:r>
            <a:endParaRPr lang="zh-CN" altLang="en-US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下箭头 8"/>
          <p:cNvSpPr/>
          <p:nvPr/>
        </p:nvSpPr>
        <p:spPr>
          <a:xfrm rot="16200000">
            <a:off x="3739347" y="4871303"/>
            <a:ext cx="729579" cy="792150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99592" y="1412776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(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一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)</a:t>
            </a:r>
            <a:r>
              <a:rPr lang="zh-CN" altLang="en-US" sz="3600" dirty="0">
                <a:solidFill>
                  <a:srgbClr val="FF33C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政治</a:t>
            </a:r>
            <a:r>
              <a:rPr lang="zh-CN" altLang="en-US" sz="3600" dirty="0" smtClean="0">
                <a:solidFill>
                  <a:srgbClr val="FF33C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上</a:t>
            </a:r>
            <a:r>
              <a:rPr lang="en-US" altLang="zh-CN" sz="3600" dirty="0" smtClean="0">
                <a:solidFill>
                  <a:srgbClr val="FF33C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: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军机处的设立</a:t>
            </a:r>
            <a:endParaRPr lang="zh-CN" altLang="en-US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4500212" y="4978204"/>
            <a:ext cx="4643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33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加强君主专制统治</a:t>
            </a:r>
            <a:endParaRPr lang="zh-CN" altLang="en-US" sz="4000" dirty="0">
              <a:solidFill>
                <a:srgbClr val="FF33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32763" y="220486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33CC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雍正皇帝</a:t>
            </a:r>
            <a:endParaRPr lang="en-US" altLang="zh-CN" sz="3600" b="1" dirty="0">
              <a:solidFill>
                <a:srgbClr val="FF33CC"/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34099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>
            <a:spLocks noChangeArrowheads="1"/>
          </p:cNvSpPr>
          <p:nvPr/>
        </p:nvSpPr>
        <p:spPr bwMode="auto">
          <a:xfrm>
            <a:off x="411519" y="3573016"/>
            <a:ext cx="763284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3.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讨论：军机处的职责是什么？</a:t>
            </a: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军机大臣有没有独立决策的权利？</a:t>
            </a:r>
            <a:endParaRPr lang="en-US" altLang="zh-CN" sz="3600" b="1" dirty="0" smtClean="0">
              <a:latin typeface="仿宋" pitchFamily="49" charset="-122"/>
              <a:ea typeface="仿宋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军机处</a:t>
            </a:r>
            <a:r>
              <a:rPr lang="zh-CN" altLang="en-US" sz="3600" b="1" dirty="0">
                <a:latin typeface="仿宋" pitchFamily="49" charset="-122"/>
                <a:ea typeface="仿宋" pitchFamily="49" charset="-122"/>
              </a:rPr>
              <a:t>的设立对君主集权的强化有什么作用？</a:t>
            </a:r>
          </a:p>
        </p:txBody>
      </p:sp>
      <p:sp>
        <p:nvSpPr>
          <p:cNvPr id="18434" name="矩形 22530"/>
          <p:cNvSpPr/>
          <p:nvPr/>
        </p:nvSpPr>
        <p:spPr>
          <a:xfrm>
            <a:off x="395535" y="332656"/>
            <a:ext cx="8100137" cy="21852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/>
            <a:r>
              <a:rPr lang="zh-CN" altLang="en-US" sz="36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军机</a:t>
            </a: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大臣“只供传述缮撰，而不能稍有赞画于其间。</a:t>
            </a:r>
            <a:r>
              <a:rPr lang="zh-CN" altLang="en-US" sz="36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noProof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32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dirty="0" smtClean="0">
                <a:solidFill>
                  <a:srgbClr val="C00000"/>
                </a:solidFill>
                <a:ea typeface="黑体" pitchFamily="49" charset="-122"/>
              </a:rPr>
              <a:t>意思</a:t>
            </a:r>
            <a:r>
              <a:rPr lang="zh-CN" altLang="en-US" sz="3200" dirty="0">
                <a:solidFill>
                  <a:srgbClr val="C00000"/>
                </a:solidFill>
                <a:ea typeface="黑体" pitchFamily="49" charset="-122"/>
              </a:rPr>
              <a:t>：</a:t>
            </a:r>
            <a:r>
              <a:rPr lang="zh-CN" altLang="en-US" sz="3200" dirty="0">
                <a:ea typeface="黑体" pitchFamily="49" charset="-122"/>
              </a:rPr>
              <a:t>军机大臣的任务是传达、抄写皇帝的旨意，而不能把自己的意见夹杂</a:t>
            </a:r>
            <a:r>
              <a:rPr lang="zh-CN" altLang="en-US" sz="3200" dirty="0" smtClean="0">
                <a:ea typeface="黑体" pitchFamily="49" charset="-122"/>
              </a:rPr>
              <a:t>进去）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1497" y="2276872"/>
            <a:ext cx="8004175" cy="460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ea typeface="黑体" pitchFamily="49" charset="-122"/>
              </a:rPr>
              <a:t>。 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999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6044" y="1196752"/>
            <a:ext cx="8827956" cy="4948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职责：</a:t>
            </a:r>
            <a:r>
              <a:rPr lang="zh-CN" altLang="en-US" sz="3600" b="1" dirty="0">
                <a:solidFill>
                  <a:srgbClr val="0000FF"/>
                </a:solidFill>
                <a:ea typeface="黑体" pitchFamily="49" charset="-122"/>
              </a:rPr>
              <a:t>跪着听旨，承旨</a:t>
            </a:r>
            <a:r>
              <a:rPr lang="zh-CN" altLang="en-US" sz="3600" b="1" dirty="0" smtClean="0">
                <a:solidFill>
                  <a:srgbClr val="0000FF"/>
                </a:solidFill>
                <a:ea typeface="黑体" pitchFamily="49" charset="-122"/>
              </a:rPr>
              <a:t>传达（上传下达）</a:t>
            </a:r>
            <a:endParaRPr lang="en-US" altLang="zh-CN" sz="3600" b="1" dirty="0" smtClean="0">
              <a:solidFill>
                <a:srgbClr val="0000FF"/>
              </a:solidFill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没有（只是皇帝行使大权的工具）</a:t>
            </a:r>
            <a:endParaRPr lang="en-US" altLang="zh-CN" sz="3600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作用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：军机处设立后，军国大事完全由皇帝裁决，军机大臣只能</a:t>
            </a:r>
            <a:r>
              <a: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跪受笔录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。地方军政首脑也直接听从皇帝指挥。</a:t>
            </a:r>
            <a:r>
              <a: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标志着我国封建集权的进一步</a:t>
            </a: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强化，发展到顶峰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3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013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-652395" y="704863"/>
            <a:ext cx="1024067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材料：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君臣礼仪是中国古代政治制度发展的外在表现。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7419" name="图片 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43472"/>
            <a:ext cx="7272808" cy="2279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277426" y="4368006"/>
            <a:ext cx="866839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从材料中可以看出中国古代政治制度有怎样的演变趋势？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7426" y="3675732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（汉）坐而论道 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3232081" y="3699174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宋）站议时政 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6145051" y="3675732"/>
            <a:ext cx="2800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清）跪受笔录</a:t>
            </a:r>
            <a:endParaRPr lang="zh-CN" altLang="en-US" sz="2400" dirty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爆炸形 1 13"/>
          <p:cNvSpPr/>
          <p:nvPr/>
        </p:nvSpPr>
        <p:spPr>
          <a:xfrm>
            <a:off x="-180528" y="-197641"/>
            <a:ext cx="2048793" cy="1377684"/>
          </a:xfrm>
          <a:prstGeom prst="irregularSeal1">
            <a:avLst/>
          </a:prstGeom>
          <a:solidFill>
            <a:srgbClr val="28F8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同侧圆角矩形 8"/>
          <p:cNvSpPr>
            <a:spLocks noChangeArrowheads="1"/>
          </p:cNvSpPr>
          <p:nvPr/>
        </p:nvSpPr>
        <p:spPr bwMode="auto">
          <a:xfrm>
            <a:off x="-156555" y="195132"/>
            <a:ext cx="4476527" cy="592137"/>
          </a:xfrm>
          <a:custGeom>
            <a:avLst/>
            <a:gdLst>
              <a:gd name="T0" fmla="*/ 98691 w 2098675"/>
              <a:gd name="T1" fmla="*/ 0 h 592137"/>
              <a:gd name="T2" fmla="*/ 1999984 w 2098675"/>
              <a:gd name="T3" fmla="*/ 0 h 592137"/>
              <a:gd name="T4" fmla="*/ 2098675 w 2098675"/>
              <a:gd name="T5" fmla="*/ 98691 h 592137"/>
              <a:gd name="T6" fmla="*/ 2098675 w 2098675"/>
              <a:gd name="T7" fmla="*/ 592137 h 592137"/>
              <a:gd name="T8" fmla="*/ 2098675 w 2098675"/>
              <a:gd name="T9" fmla="*/ 592137 h 592137"/>
              <a:gd name="T10" fmla="*/ 0 w 2098675"/>
              <a:gd name="T11" fmla="*/ 592137 h 592137"/>
              <a:gd name="T12" fmla="*/ 0 w 2098675"/>
              <a:gd name="T13" fmla="*/ 592137 h 592137"/>
              <a:gd name="T14" fmla="*/ 0 w 2098675"/>
              <a:gd name="T15" fmla="*/ 98691 h 592137"/>
              <a:gd name="T16" fmla="*/ 98691 w 2098675"/>
              <a:gd name="T17" fmla="*/ 0 h 5921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98675"/>
              <a:gd name="T28" fmla="*/ 0 h 592137"/>
              <a:gd name="T29" fmla="*/ 2098675 w 2098675"/>
              <a:gd name="T30" fmla="*/ 592137 h 59213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98675" h="592137">
                <a:moveTo>
                  <a:pt x="98691" y="0"/>
                </a:moveTo>
                <a:lnTo>
                  <a:pt x="1999984" y="0"/>
                </a:lnTo>
                <a:cubicBezTo>
                  <a:pt x="2054490" y="0"/>
                  <a:pt x="2098675" y="44185"/>
                  <a:pt x="2098675" y="98691"/>
                </a:cubicBezTo>
                <a:lnTo>
                  <a:pt x="2098675" y="592137"/>
                </a:lnTo>
                <a:lnTo>
                  <a:pt x="0" y="592137"/>
                </a:lnTo>
                <a:lnTo>
                  <a:pt x="0" y="98691"/>
                </a:lnTo>
                <a:cubicBezTo>
                  <a:pt x="0" y="44185"/>
                  <a:pt x="44185" y="0"/>
                  <a:pt x="98691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zh-CN" altLang="en-US" sz="3600" dirty="0" smtClean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活动三：图说历史</a:t>
            </a:r>
            <a:endParaRPr lang="zh-CN" altLang="en-US" sz="3600" dirty="0">
              <a:solidFill>
                <a:srgbClr val="FF33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715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13" b="89954" l="9732" r="93289">
                        <a14:foregroundMark x1="82550" y1="15068" x2="82550" y2="15068"/>
                        <a14:foregroundMark x1="82550" y1="15068" x2="67450" y2="38356"/>
                        <a14:foregroundMark x1="74497" y1="27854" x2="48993" y2="60274"/>
                        <a14:backgroundMark x1="86913" y1="45662" x2="86913" y2="45662"/>
                        <a14:backgroundMark x1="87248" y1="49772" x2="87584" y2="899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23" t="2912" r="8829" b="17167"/>
          <a:stretch/>
        </p:blipFill>
        <p:spPr bwMode="auto">
          <a:xfrm>
            <a:off x="1358734" y="116632"/>
            <a:ext cx="4881282" cy="509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588224" y="908720"/>
            <a:ext cx="2339102" cy="44675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军机处的设立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标志中国封建君主专制发展到</a:t>
            </a:r>
            <a:r>
              <a:rPr lang="zh-CN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顶峰</a:t>
            </a:r>
            <a:endParaRPr lang="zh-CN" alt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 rot="19576329">
            <a:off x="2885806" y="2622540"/>
            <a:ext cx="1257614" cy="1569660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皇权</a:t>
            </a:r>
            <a:endParaRPr lang="zh-CN" altLang="en-US" sz="4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304" y="5613230"/>
            <a:ext cx="7386687" cy="64633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皇权是在不断的加强，发展到顶峰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310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标题 3"/>
          <p:cNvSpPr txBox="1">
            <a:spLocks noGrp="1"/>
          </p:cNvSpPr>
          <p:nvPr>
            <p:ph type="title"/>
          </p:nvPr>
        </p:nvSpPr>
        <p:spPr>
          <a:xfrm>
            <a:off x="467544" y="332656"/>
            <a:ext cx="8676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(</a:t>
            </a:r>
            <a:r>
              <a:rPr lang="zh-CN" altLang="en-US" sz="48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二</a:t>
            </a:r>
            <a:r>
              <a:rPr lang="en-US" altLang="zh-CN" sz="48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)</a:t>
            </a:r>
            <a:r>
              <a:rPr lang="zh-CN" altLang="en-US" sz="4800" dirty="0" smtClean="0">
                <a:solidFill>
                  <a:srgbClr val="FF33C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思想上：</a:t>
            </a:r>
            <a:r>
              <a:rPr lang="zh-CN" altLang="en-US" sz="48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文字狱</a:t>
            </a:r>
            <a:endParaRPr lang="zh-CN" altLang="en-US" sz="48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 rot="19576329">
            <a:off x="1567873" y="1689649"/>
            <a:ext cx="1676818" cy="830997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文字</a:t>
            </a:r>
            <a:endParaRPr lang="zh-CN" altLang="en-US" sz="4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2464003">
            <a:off x="6798903" y="1755926"/>
            <a:ext cx="1676818" cy="830997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狱</a:t>
            </a:r>
            <a:endParaRPr lang="zh-CN" altLang="en-US" sz="4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1" b="99322" l="9955" r="89593">
                        <a14:foregroundMark x1="46606" y1="74237" x2="46606" y2="742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279" y="1156745"/>
            <a:ext cx="2105025" cy="322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23528" y="4354546"/>
            <a:ext cx="28488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ea typeface="黑体" pitchFamily="49" charset="-122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ea typeface="黑体" pitchFamily="49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ea typeface="黑体" pitchFamily="49" charset="-122"/>
              </a:rPr>
              <a:t>）含义：</a:t>
            </a:r>
            <a:endParaRPr lang="zh-CN" altLang="en-US" sz="3200" dirty="0">
              <a:solidFill>
                <a:srgbClr val="C00000"/>
              </a:solidFill>
              <a:ea typeface="黑体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2835382" y="4380824"/>
            <a:ext cx="480232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4000" dirty="0" smtClean="0">
                <a:ea typeface="黑体" pitchFamily="49" charset="-122"/>
              </a:rPr>
              <a:t>统治者</a:t>
            </a:r>
            <a:r>
              <a:rPr lang="zh-CN" altLang="en-US" sz="4000" dirty="0" smtClean="0">
                <a:solidFill>
                  <a:srgbClr val="FF0000"/>
                </a:solidFill>
                <a:ea typeface="黑体" pitchFamily="49" charset="-122"/>
              </a:rPr>
              <a:t>故意挑剔文字的错误</a:t>
            </a:r>
            <a:r>
              <a:rPr lang="zh-CN" altLang="en-US" sz="4000" dirty="0" smtClean="0">
                <a:ea typeface="黑体" pitchFamily="49" charset="-122"/>
              </a:rPr>
              <a:t>而制造的冤狱</a:t>
            </a:r>
            <a:endParaRPr lang="zh-CN" altLang="en-US" sz="4000" dirty="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118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12853"/>
  <p:tag name="MH_LIBRARY" val="CONTENTS"/>
  <p:tag name="MH_TYPE" val="NUMBER"/>
  <p:tag name="ID" val="54526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12853"/>
  <p:tag name="MH_LIBRARY" val="CONTENTS"/>
  <p:tag name="MH_TYPE" val="ENTRY"/>
  <p:tag name="ID" val="54526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12853"/>
  <p:tag name="MH_LIBRARY" val="CONTENTS"/>
  <p:tag name="MH_TYPE" val="NUMBER"/>
  <p:tag name="ID" val="54526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12853"/>
  <p:tag name="MH_LIBRARY" val="CONTENTS"/>
  <p:tag name="MH_TYPE" val="NUMBER"/>
  <p:tag name="ID" val="54526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12853"/>
  <p:tag name="MH_LIBRARY" val="CONTENTS"/>
  <p:tag name="MH_TYPE" val="NUMBER"/>
  <p:tag name="ID" val="54526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12853"/>
  <p:tag name="MH_LIBRARY" val="CONTENTS"/>
  <p:tag name="MH_TYPE" val="ENTRY"/>
  <p:tag name="ID" val="54526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TuWHP#"/>
  <p:tag name="MH_LAYOUT" val="SubTitleText"/>
  <p:tag name="MH" val="20151125134043"/>
  <p:tag name="MH_LIBRARY" val="GRAPHIC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1308</Words>
  <Application>Microsoft Office PowerPoint</Application>
  <PresentationFormat>全屏显示(4:3)</PresentationFormat>
  <Paragraphs>148</Paragraphs>
  <Slides>21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二、君主专制的极端强化</vt:lpstr>
      <vt:lpstr>PowerPoint 演示文稿</vt:lpstr>
      <vt:lpstr>PowerPoint 演示文稿</vt:lpstr>
      <vt:lpstr>PowerPoint 演示文稿</vt:lpstr>
      <vt:lpstr>PowerPoint 演示文稿</vt:lpstr>
      <vt:lpstr>(二)思想上：文字狱</vt:lpstr>
      <vt:lpstr>活动四：历史再现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AutoBVT</cp:lastModifiedBy>
  <cp:revision>历史备课大师【全免费】</cp:revision>
  <dcterms:created xsi:type="dcterms:W3CDTF">2017-05-07T01:33:09Z</dcterms:created>
  <dcterms:modified xsi:type="dcterms:W3CDTF">2017-05-08T11:31:57Z</dcterms:modified>
</cp:coreProperties>
</file>