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78" r:id="rId2"/>
    <p:sldId id="310" r:id="rId3"/>
    <p:sldId id="312" r:id="rId4"/>
    <p:sldId id="311" r:id="rId5"/>
    <p:sldId id="313" r:id="rId6"/>
    <p:sldId id="314" r:id="rId7"/>
    <p:sldId id="315" r:id="rId8"/>
    <p:sldId id="306" r:id="rId9"/>
    <p:sldId id="307" r:id="rId10"/>
    <p:sldId id="286" r:id="rId11"/>
    <p:sldId id="282" r:id="rId12"/>
    <p:sldId id="309" r:id="rId13"/>
    <p:sldId id="283" r:id="rId14"/>
    <p:sldId id="316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1824" y="-96"/>
      </p:cViewPr>
      <p:guideLst>
        <p:guide orient="horz" pos="2124"/>
        <p:guide pos="285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2017-05-04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2017-05-04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Box 4"/>
          <p:cNvSpPr txBox="1"/>
          <p:nvPr/>
        </p:nvSpPr>
        <p:spPr>
          <a:xfrm>
            <a:off x="2123728" y="2251710"/>
            <a:ext cx="532859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5400" b="1" dirty="0" smtClean="0">
                <a:latin typeface="华文彩云" panose="02010800040101010101" charset="-122"/>
                <a:ea typeface="华文彩云" panose="02010800040101010101" charset="-122"/>
              </a:rPr>
              <a:t>第</a:t>
            </a:r>
            <a:r>
              <a:rPr lang="en-US" altLang="zh-CN" sz="5400" b="1" dirty="0" smtClean="0">
                <a:latin typeface="华文彩云" panose="02010800040101010101" charset="-122"/>
                <a:ea typeface="华文彩云" panose="02010800040101010101" charset="-122"/>
              </a:rPr>
              <a:t>18</a:t>
            </a:r>
            <a:r>
              <a:rPr lang="zh-CN" altLang="en-US" sz="5400" b="1" dirty="0" smtClean="0">
                <a:latin typeface="华文彩云" panose="02010800040101010101" charset="-122"/>
                <a:ea typeface="华文彩云" panose="02010800040101010101" charset="-122"/>
              </a:rPr>
              <a:t>课 </a:t>
            </a:r>
            <a:endParaRPr lang="zh-CN" altLang="en-US" sz="5400" b="1" dirty="0">
              <a:latin typeface="华文彩云" panose="02010800040101010101" charset="-122"/>
              <a:ea typeface="华文彩云" panose="02010800040101010101" charset="-122"/>
            </a:endParaRPr>
          </a:p>
          <a:p>
            <a:pPr lvl="0"/>
            <a:r>
              <a:rPr lang="zh-CN" altLang="en-US" sz="3600" b="1" dirty="0">
                <a:latin typeface="华文彩云" panose="02010800040101010101" charset="-122"/>
                <a:ea typeface="华文彩云" panose="02010800040101010101" charset="-122"/>
              </a:rPr>
              <a:t>清朝</a:t>
            </a:r>
            <a:r>
              <a:rPr lang="zh-CN" altLang="en-US" sz="3600" b="1" dirty="0">
                <a:solidFill>
                  <a:srgbClr val="FF0000"/>
                </a:solidFill>
                <a:latin typeface="华文彩云" panose="02010800040101010101" charset="-122"/>
                <a:ea typeface="华文彩云" panose="02010800040101010101" charset="-122"/>
              </a:rPr>
              <a:t>君主专制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彩云" panose="02010800040101010101" charset="-122"/>
                <a:ea typeface="华文彩云" panose="02010800040101010101" charset="-122"/>
              </a:rPr>
              <a:t>的极端强</a:t>
            </a:r>
            <a:r>
              <a:rPr lang="zh-CN" altLang="en-US" sz="3600" b="1" dirty="0">
                <a:solidFill>
                  <a:srgbClr val="FF0000"/>
                </a:solidFill>
                <a:latin typeface="华文彩云" panose="02010800040101010101" charset="-122"/>
                <a:ea typeface="华文彩云" panose="02010800040101010101" charset="-122"/>
              </a:rPr>
              <a:t>化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4"/>
          <p:cNvSpPr/>
          <p:nvPr/>
        </p:nvSpPr>
        <p:spPr>
          <a:xfrm>
            <a:off x="1116330" y="2263140"/>
            <a:ext cx="7381240" cy="32932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目的</a:t>
            </a:r>
            <a:r>
              <a:rPr lang="zh-CN" altLang="en-US" sz="3200" b="1" dirty="0">
                <a:solidFill>
                  <a:srgbClr val="92D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3200" b="1" dirty="0">
                <a:solidFill>
                  <a:srgbClr val="CC3300"/>
                </a:solidFill>
                <a:sym typeface="+mn-ea"/>
              </a:rPr>
              <a:t>加强君主专制</a:t>
            </a:r>
            <a:endParaRPr lang="zh-CN" altLang="en-US" sz="3200" b="1" dirty="0">
              <a:solidFill>
                <a:srgbClr val="CC33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设立时间：</a:t>
            </a:r>
            <a:r>
              <a:rPr lang="zh-CN" altLang="en-US" sz="3200" b="1" dirty="0">
                <a:solidFill>
                  <a:srgbClr val="C00000"/>
                </a:solidFill>
                <a:sym typeface="+mn-ea"/>
              </a:rPr>
              <a:t>雍正帝时设立</a:t>
            </a:r>
            <a:endParaRPr lang="zh-CN" altLang="en-US" sz="3200" b="1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srgbClr val="C00000"/>
                </a:solidFill>
                <a:sym typeface="+mn-ea"/>
              </a:rPr>
              <a:t>乾隆帝时，彻底取代议政王大臣会议。</a:t>
            </a:r>
            <a:endParaRPr lang="zh-CN" altLang="en-US" sz="3200" b="1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影响：</a:t>
            </a:r>
            <a:r>
              <a:rPr lang="zh-CN" altLang="en-US" sz="3200" b="1" dirty="0">
                <a:solidFill>
                  <a:srgbClr val="C00000"/>
                </a:solidFill>
                <a:sym typeface="+mn-ea"/>
              </a:rPr>
              <a:t>军机处的设立，标志我国封建君 </a:t>
            </a:r>
          </a:p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srgbClr val="C00000"/>
                </a:solidFill>
                <a:sym typeface="+mn-ea"/>
              </a:rPr>
              <a:t>            </a:t>
            </a:r>
            <a:r>
              <a:rPr lang="zh-CN" altLang="en-US" sz="3200" b="1" dirty="0" smtClean="0">
                <a:solidFill>
                  <a:srgbClr val="C00000"/>
                </a:solidFill>
                <a:sym typeface="+mn-ea"/>
              </a:rPr>
              <a:t>主专制发展到顶峰。</a:t>
            </a:r>
            <a:endParaRPr lang="zh-CN" altLang="en-US" sz="3200" b="1" u="sng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4587" name="Text Box 11"/>
          <p:cNvSpPr txBox="1"/>
          <p:nvPr/>
        </p:nvSpPr>
        <p:spPr>
          <a:xfrm>
            <a:off x="395536" y="1268760"/>
            <a:ext cx="292989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5757FF"/>
                </a:solidFill>
                <a:latin typeface="Calibri" panose="020F0502020204030204" pitchFamily="34" charset="0"/>
                <a:ea typeface="华文中宋" panose="02010600040101010101" charset="-122"/>
              </a:rPr>
              <a:t>军机处的设立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850" y="572770"/>
            <a:ext cx="8242300" cy="5888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6"/>
          <p:cNvSpPr/>
          <p:nvPr/>
        </p:nvSpPr>
        <p:spPr>
          <a:xfrm>
            <a:off x="2987675" y="2781300"/>
            <a:ext cx="25923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焚书坑儒</a:t>
            </a:r>
          </a:p>
        </p:txBody>
      </p:sp>
      <p:sp>
        <p:nvSpPr>
          <p:cNvPr id="21508" name="Rectangle 4"/>
          <p:cNvSpPr/>
          <p:nvPr/>
        </p:nvSpPr>
        <p:spPr>
          <a:xfrm>
            <a:off x="1908493" y="3789363"/>
            <a:ext cx="44640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罢黜百家，独尊儒术</a:t>
            </a:r>
          </a:p>
        </p:txBody>
      </p:sp>
      <p:sp>
        <p:nvSpPr>
          <p:cNvPr id="21509" name="Rectangle 5"/>
          <p:cNvSpPr/>
          <p:nvPr/>
        </p:nvSpPr>
        <p:spPr>
          <a:xfrm>
            <a:off x="3084513" y="4581525"/>
            <a:ext cx="27114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八股取士</a:t>
            </a:r>
          </a:p>
        </p:txBody>
      </p:sp>
      <p:sp>
        <p:nvSpPr>
          <p:cNvPr id="21510" name="Rectangle 3"/>
          <p:cNvSpPr/>
          <p:nvPr/>
        </p:nvSpPr>
        <p:spPr>
          <a:xfrm>
            <a:off x="6300153" y="2924175"/>
            <a:ext cx="2305050" cy="3106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3200" dirty="0">
                <a:solidFill>
                  <a:srgbClr val="333399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为了加强思想统治，为了加强专制主义中央集权制。</a:t>
            </a:r>
          </a:p>
        </p:txBody>
      </p:sp>
      <p:sp>
        <p:nvSpPr>
          <p:cNvPr id="21511" name="Rectangle 7"/>
          <p:cNvSpPr/>
          <p:nvPr/>
        </p:nvSpPr>
        <p:spPr>
          <a:xfrm>
            <a:off x="3436938" y="5437188"/>
            <a:ext cx="1927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文字狱</a:t>
            </a:r>
          </a:p>
        </p:txBody>
      </p:sp>
      <p:sp>
        <p:nvSpPr>
          <p:cNvPr id="24588" name="Text Box 12"/>
          <p:cNvSpPr txBox="1"/>
          <p:nvPr/>
        </p:nvSpPr>
        <p:spPr>
          <a:xfrm>
            <a:off x="193675" y="197485"/>
            <a:ext cx="394525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5757FF"/>
                </a:solidFill>
                <a:latin typeface="Calibri" panose="020F0502020204030204" pitchFamily="34" charset="0"/>
                <a:ea typeface="华文中宋" panose="02010600040101010101" charset="-122"/>
              </a:rPr>
              <a:t>文字狱与文化专制政策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图0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2797"/>
            <a:ext cx="9144000" cy="659240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Box 5"/>
          <p:cNvSpPr txBox="1"/>
          <p:nvPr/>
        </p:nvSpPr>
        <p:spPr>
          <a:xfrm>
            <a:off x="2194878" y="1475740"/>
            <a:ext cx="5400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文字狱的影响</a:t>
            </a:r>
          </a:p>
        </p:txBody>
      </p:sp>
      <p:sp>
        <p:nvSpPr>
          <p:cNvPr id="23558" name="TextBox 6"/>
          <p:cNvSpPr txBox="1"/>
          <p:nvPr/>
        </p:nvSpPr>
        <p:spPr>
          <a:xfrm>
            <a:off x="1404303" y="2572703"/>
            <a:ext cx="6191250" cy="2534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造成了社会恐怖，摧残了人才。</a:t>
            </a:r>
          </a:p>
          <a:p>
            <a:pPr lvl="0"/>
            <a:r>
              <a:rPr lang="en-US" altLang="zh-CN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禁锢了知识分子的思想，使他</a:t>
            </a:r>
          </a:p>
          <a:p>
            <a:pPr lvl="0"/>
            <a:r>
              <a:rPr lang="zh-CN" altLang="en-US" sz="3200" b="1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们不敢过问政治。</a:t>
            </a:r>
          </a:p>
          <a:p>
            <a:pPr lvl="0"/>
            <a:r>
              <a:rPr lang="en-US" altLang="zh-CN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严重阻碍了中国社会的发展和</a:t>
            </a:r>
          </a:p>
          <a:p>
            <a:pPr lvl="0"/>
            <a:r>
              <a:rPr lang="zh-CN" altLang="en-US" sz="3200" b="1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进步。</a:t>
            </a:r>
          </a:p>
        </p:txBody>
      </p:sp>
      <p:sp>
        <p:nvSpPr>
          <p:cNvPr id="24588" name="Text Box 12"/>
          <p:cNvSpPr txBox="1"/>
          <p:nvPr/>
        </p:nvSpPr>
        <p:spPr>
          <a:xfrm>
            <a:off x="711835" y="492125"/>
            <a:ext cx="394525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5757FF"/>
                </a:solidFill>
                <a:latin typeface="Calibri" panose="020F0502020204030204" pitchFamily="34" charset="0"/>
                <a:ea typeface="华文中宋" panose="02010600040101010101" charset="-122"/>
              </a:rPr>
              <a:t>文字狱与文化专制政策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3" name="Text Box 3"/>
          <p:cNvSpPr txBox="1">
            <a:spLocks noChangeArrowheads="1"/>
          </p:cNvSpPr>
          <p:nvPr/>
        </p:nvSpPr>
        <p:spPr bwMode="auto">
          <a:xfrm>
            <a:off x="1187624" y="1844824"/>
            <a:ext cx="731520" cy="3426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华文中宋" panose="02010600040101010101" charset="-122"/>
                <a:cs typeface="+mn-cs"/>
              </a:rPr>
              <a:t>君主专制的强化</a:t>
            </a:r>
          </a:p>
        </p:txBody>
      </p:sp>
      <p:sp>
        <p:nvSpPr>
          <p:cNvPr id="24584" name="AutoShape 8"/>
          <p:cNvSpPr/>
          <p:nvPr/>
        </p:nvSpPr>
        <p:spPr>
          <a:xfrm>
            <a:off x="2195831" y="1368424"/>
            <a:ext cx="215930" cy="4508847"/>
          </a:xfrm>
          <a:prstGeom prst="leftBrace">
            <a:avLst>
              <a:gd name="adj1" fmla="val 45833"/>
              <a:gd name="adj2" fmla="val 50263"/>
            </a:avLst>
          </a:prstGeom>
          <a:noFill/>
          <a:ln w="95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/>
            <a:endParaRPr lang="zh-CN" altLang="en-US" sz="1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587" name="Text Box 11"/>
          <p:cNvSpPr txBox="1"/>
          <p:nvPr/>
        </p:nvSpPr>
        <p:spPr>
          <a:xfrm>
            <a:off x="2555776" y="1268760"/>
            <a:ext cx="292989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5757FF"/>
                </a:solidFill>
                <a:latin typeface="Calibri" panose="020F0502020204030204" pitchFamily="34" charset="0"/>
                <a:ea typeface="华文中宋" panose="02010600040101010101" charset="-122"/>
              </a:rPr>
              <a:t>军机处的设立</a:t>
            </a:r>
          </a:p>
        </p:txBody>
      </p:sp>
      <p:sp>
        <p:nvSpPr>
          <p:cNvPr id="24588" name="Text Box 12"/>
          <p:cNvSpPr txBox="1"/>
          <p:nvPr/>
        </p:nvSpPr>
        <p:spPr>
          <a:xfrm>
            <a:off x="2555776" y="2636912"/>
            <a:ext cx="394525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5757FF"/>
                </a:solidFill>
                <a:latin typeface="Calibri" panose="020F0502020204030204" pitchFamily="34" charset="0"/>
                <a:ea typeface="华文中宋" panose="02010600040101010101" charset="-122"/>
              </a:rPr>
              <a:t>文字</a:t>
            </a:r>
            <a:r>
              <a:rPr lang="zh-CN" altLang="en-US" sz="2800" b="1" dirty="0" smtClean="0">
                <a:solidFill>
                  <a:srgbClr val="5757FF"/>
                </a:solidFill>
                <a:latin typeface="Calibri" panose="020F0502020204030204" pitchFamily="34" charset="0"/>
                <a:ea typeface="华文中宋" panose="02010600040101010101" charset="-122"/>
              </a:rPr>
              <a:t>狱</a:t>
            </a:r>
            <a:endParaRPr lang="zh-CN" altLang="en-US" sz="2800" b="1" dirty="0">
              <a:solidFill>
                <a:srgbClr val="5757FF"/>
              </a:solidFill>
              <a:latin typeface="Calibri" panose="020F0502020204030204" pitchFamily="34" charset="0"/>
              <a:ea typeface="华文中宋" panose="02010600040101010101" charset="-122"/>
            </a:endParaRPr>
          </a:p>
        </p:txBody>
      </p:sp>
      <p:sp>
        <p:nvSpPr>
          <p:cNvPr id="24589" name="Text Box 13"/>
          <p:cNvSpPr txBox="1"/>
          <p:nvPr/>
        </p:nvSpPr>
        <p:spPr>
          <a:xfrm>
            <a:off x="3764121" y="1515904"/>
            <a:ext cx="309880" cy="3225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endParaRPr lang="zh-CN" altLang="en-US" sz="15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590" name="Rectangle 14"/>
          <p:cNvSpPr/>
          <p:nvPr/>
        </p:nvSpPr>
        <p:spPr>
          <a:xfrm>
            <a:off x="2461895" y="1956435"/>
            <a:ext cx="641540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ea typeface="华文新魏" panose="02010800040101010101" charset="-122"/>
              </a:rPr>
              <a:t>标志着我国封建君</a:t>
            </a:r>
            <a:r>
              <a:rPr lang="zh-CN" altLang="en-US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华文新魏" panose="02010800040101010101" charset="-122"/>
              </a:rPr>
              <a:t>主</a:t>
            </a:r>
            <a:r>
              <a:rPr lang="zh-CN" altLang="en-US" sz="2800" b="1" dirty="0" smtClean="0">
                <a:solidFill>
                  <a:srgbClr val="000000"/>
                </a:solidFill>
                <a:ea typeface="华文新魏" panose="02010800040101010101" charset="-122"/>
              </a:rPr>
              <a:t>专</a:t>
            </a:r>
            <a:r>
              <a:rPr lang="zh-CN" altLang="en-US" sz="2800" b="1" dirty="0" smtClean="0">
                <a:solidFill>
                  <a:srgbClr val="000000"/>
                </a:solidFill>
                <a:ea typeface="华文新魏" panose="02010800040101010101" charset="-122"/>
              </a:rPr>
              <a:t>制发展到顶峰</a:t>
            </a:r>
            <a:endParaRPr lang="zh-CN" altLang="en-US" sz="2800" b="1" dirty="0">
              <a:solidFill>
                <a:srgbClr val="000000"/>
              </a:solidFill>
              <a:latin typeface="Calibri" panose="020F0502020204030204" pitchFamily="34" charset="0"/>
              <a:ea typeface="华文新魏" panose="02010800040101010101" charset="-122"/>
            </a:endParaRPr>
          </a:p>
        </p:txBody>
      </p:sp>
      <p:sp>
        <p:nvSpPr>
          <p:cNvPr id="10" name="Text Box 12"/>
          <p:cNvSpPr txBox="1"/>
          <p:nvPr/>
        </p:nvSpPr>
        <p:spPr>
          <a:xfrm>
            <a:off x="2555776" y="4365104"/>
            <a:ext cx="394525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5757FF"/>
                </a:solidFill>
                <a:latin typeface="Calibri" panose="020F0502020204030204" pitchFamily="34" charset="0"/>
                <a:ea typeface="华文中宋" panose="02010600040101010101" charset="-122"/>
              </a:rPr>
              <a:t>毁书与删书</a:t>
            </a:r>
            <a:endParaRPr lang="zh-CN" altLang="en-US" sz="2800" b="1" dirty="0">
              <a:solidFill>
                <a:srgbClr val="5757FF"/>
              </a:solidFill>
              <a:latin typeface="Calibri" panose="020F0502020204030204" pitchFamily="34" charset="0"/>
              <a:ea typeface="华文中宋" panose="02010600040101010101" charset="-122"/>
            </a:endParaRPr>
          </a:p>
        </p:txBody>
      </p:sp>
      <p:sp>
        <p:nvSpPr>
          <p:cNvPr id="11" name="Rectangle 14"/>
          <p:cNvSpPr/>
          <p:nvPr/>
        </p:nvSpPr>
        <p:spPr>
          <a:xfrm>
            <a:off x="2483768" y="3356992"/>
            <a:ext cx="641540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华文新魏" panose="02010800040101010101" charset="-122"/>
              </a:rPr>
              <a:t>严重阻碍了社会的进步和文化的发展</a:t>
            </a:r>
            <a:endParaRPr lang="zh-CN" altLang="en-US" sz="2800" b="1" dirty="0">
              <a:solidFill>
                <a:srgbClr val="000000"/>
              </a:solidFill>
              <a:latin typeface="Calibri" panose="020F0502020204030204" pitchFamily="34" charset="0"/>
              <a:ea typeface="华文新魏" panose="02010800040101010101" charset="-122"/>
            </a:endParaRPr>
          </a:p>
        </p:txBody>
      </p:sp>
      <p:sp>
        <p:nvSpPr>
          <p:cNvPr id="12" name="Rectangle 14"/>
          <p:cNvSpPr/>
          <p:nvPr/>
        </p:nvSpPr>
        <p:spPr>
          <a:xfrm>
            <a:off x="2483768" y="5085184"/>
            <a:ext cx="641540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华文新魏" panose="02010800040101010101" charset="-122"/>
              </a:rPr>
              <a:t>中国古代文化的浩劫</a:t>
            </a:r>
            <a:endParaRPr lang="zh-CN" altLang="en-US" sz="2800" b="1" dirty="0">
              <a:solidFill>
                <a:srgbClr val="000000"/>
              </a:solidFill>
              <a:latin typeface="Calibri" panose="020F0502020204030204" pitchFamily="34" charset="0"/>
              <a:ea typeface="华文新魏" panose="02010800040101010101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图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1767"/>
            <a:ext cx="9144000" cy="65544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图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2282"/>
            <a:ext cx="9144000" cy="657343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图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6632"/>
            <a:ext cx="8778059" cy="631179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图0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1686"/>
            <a:ext cx="9144000" cy="663462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图0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8869"/>
            <a:ext cx="9144000" cy="658026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图0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2282"/>
            <a:ext cx="9144000" cy="657343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58369" descr="雍正皇帝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lum bright="6000"/>
          </a:blip>
          <a:srcRect l="3244" t="3334" r="2670" b="4445"/>
          <a:stretch>
            <a:fillRect/>
          </a:stretch>
        </p:blipFill>
        <p:spPr>
          <a:xfrm>
            <a:off x="46038" y="188913"/>
            <a:ext cx="3932237" cy="568801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8371" name="文本框 58370"/>
          <p:cNvSpPr txBox="1"/>
          <p:nvPr/>
        </p:nvSpPr>
        <p:spPr>
          <a:xfrm>
            <a:off x="34925" y="115888"/>
            <a:ext cx="612775" cy="1728787"/>
          </a:xfrm>
          <a:prstGeom prst="rect">
            <a:avLst/>
          </a:prstGeom>
          <a:noFill/>
          <a:ln w="38100">
            <a:noFill/>
          </a:ln>
        </p:spPr>
        <p:txBody>
          <a:bodyPr vert="eaVert"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0030101010101" pitchFamily="2" charset="-122"/>
              </a:rPr>
              <a:t>雍正帝</a:t>
            </a:r>
            <a:endParaRPr lang="zh-CN" altLang="en-US" sz="2800" b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pic>
        <p:nvPicPr>
          <p:cNvPr id="58372" name="图片 58371" descr="军机处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175" y="333375"/>
            <a:ext cx="4800600" cy="2949575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58373" name="图片 58372" descr="军机处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6100" y="3446463"/>
            <a:ext cx="3671888" cy="3006725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8374" name="文本框 58373"/>
          <p:cNvSpPr txBox="1"/>
          <p:nvPr/>
        </p:nvSpPr>
        <p:spPr>
          <a:xfrm>
            <a:off x="8027988" y="3573463"/>
            <a:ext cx="671512" cy="3068637"/>
          </a:xfrm>
          <a:prstGeom prst="rect">
            <a:avLst/>
          </a:prstGeom>
          <a:noFill/>
          <a:ln w="38100">
            <a:noFill/>
          </a:ln>
        </p:spPr>
        <p:txBody>
          <a:bodyPr vert="eaVert"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军机处内景</a:t>
            </a:r>
            <a:endParaRPr lang="zh-CN" altLang="en-US" sz="3200" b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58375" name="文本框 58374"/>
          <p:cNvSpPr txBox="1"/>
          <p:nvPr/>
        </p:nvSpPr>
        <p:spPr>
          <a:xfrm>
            <a:off x="3995738" y="260350"/>
            <a:ext cx="4464050" cy="579438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隆宗门内军机处外景</a:t>
            </a:r>
            <a:endParaRPr lang="zh-CN" altLang="en-US" sz="3200" b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文本框 59393"/>
          <p:cNvSpPr txBox="1"/>
          <p:nvPr/>
        </p:nvSpPr>
        <p:spPr>
          <a:xfrm>
            <a:off x="107950" y="2924175"/>
            <a:ext cx="2030413" cy="1079500"/>
          </a:xfrm>
          <a:prstGeom prst="rect">
            <a:avLst/>
          </a:prstGeom>
          <a:solidFill>
            <a:srgbClr val="FFCC99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军机处的设立</a:t>
            </a:r>
          </a:p>
        </p:txBody>
      </p:sp>
      <p:sp>
        <p:nvSpPr>
          <p:cNvPr id="59395" name="左大括号 59394"/>
          <p:cNvSpPr/>
          <p:nvPr/>
        </p:nvSpPr>
        <p:spPr>
          <a:xfrm>
            <a:off x="2233930" y="1671320"/>
            <a:ext cx="682625" cy="3371850"/>
          </a:xfrm>
          <a:prstGeom prst="leftBrace">
            <a:avLst>
              <a:gd name="adj1" fmla="val 0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397" name="文本框 59396"/>
          <p:cNvSpPr txBox="1"/>
          <p:nvPr/>
        </p:nvSpPr>
        <p:spPr>
          <a:xfrm>
            <a:off x="2872105" y="3185478"/>
            <a:ext cx="3400425" cy="518160"/>
          </a:xfrm>
          <a:prstGeom prst="rect">
            <a:avLst/>
          </a:prstGeom>
          <a:solidFill>
            <a:srgbClr val="FFFF99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0030101010101" pitchFamily="2" charset="-122"/>
              </a:rPr>
              <a:t>特点：简、速、密 </a:t>
            </a:r>
            <a:endParaRPr lang="zh-CN" altLang="en-US" sz="2800" b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59398" name="矩形 59397"/>
          <p:cNvSpPr/>
          <p:nvPr/>
        </p:nvSpPr>
        <p:spPr>
          <a:xfrm>
            <a:off x="3006725" y="4737100"/>
            <a:ext cx="5253990" cy="518160"/>
          </a:xfrm>
          <a:prstGeom prst="rect">
            <a:avLst/>
          </a:prstGeom>
          <a:solidFill>
            <a:srgbClr val="FFFF99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影响：君主专制制度发展到顶峰</a:t>
            </a:r>
          </a:p>
        </p:txBody>
      </p:sp>
      <p:sp>
        <p:nvSpPr>
          <p:cNvPr id="59399" name="文本框 59398"/>
          <p:cNvSpPr txBox="1"/>
          <p:nvPr/>
        </p:nvSpPr>
        <p:spPr>
          <a:xfrm>
            <a:off x="4455478" y="1470978"/>
            <a:ext cx="3949700" cy="557212"/>
          </a:xfrm>
          <a:prstGeom prst="rect">
            <a:avLst/>
          </a:prstGeom>
          <a:solidFill>
            <a:srgbClr val="FFFF99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0030101010101" pitchFamily="2" charset="-122"/>
              </a:rPr>
              <a:t>跪受笔录，承旨传达</a:t>
            </a:r>
            <a:endParaRPr lang="zh-CN" altLang="en-US" sz="2800" b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59400" name="左大括号 59399"/>
          <p:cNvSpPr/>
          <p:nvPr/>
        </p:nvSpPr>
        <p:spPr>
          <a:xfrm>
            <a:off x="6371908" y="2639695"/>
            <a:ext cx="465137" cy="1511300"/>
          </a:xfrm>
          <a:prstGeom prst="leftBrace">
            <a:avLst>
              <a:gd name="adj1" fmla="val 0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01" name="文本框 59400"/>
          <p:cNvSpPr txBox="1"/>
          <p:nvPr/>
        </p:nvSpPr>
        <p:spPr>
          <a:xfrm>
            <a:off x="6876415" y="2495233"/>
            <a:ext cx="1524000" cy="49530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0030101010101" pitchFamily="2" charset="-122"/>
              </a:rPr>
              <a:t>人员简单</a:t>
            </a:r>
            <a:endParaRPr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59402" name="文本框 59401"/>
          <p:cNvSpPr txBox="1"/>
          <p:nvPr/>
        </p:nvSpPr>
        <p:spPr>
          <a:xfrm>
            <a:off x="6876415" y="3142933"/>
            <a:ext cx="1905000" cy="49530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办事效率高</a:t>
            </a:r>
            <a:endParaRPr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59403" name="文本框 59402"/>
          <p:cNvSpPr txBox="1"/>
          <p:nvPr/>
        </p:nvSpPr>
        <p:spPr>
          <a:xfrm>
            <a:off x="6876415" y="3863658"/>
            <a:ext cx="1447800" cy="461665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0030101010101" pitchFamily="2" charset="-122"/>
              </a:rPr>
              <a:t>严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0030101010101" pitchFamily="2" charset="-122"/>
              </a:rPr>
              <a:t>格保密</a:t>
            </a:r>
            <a:endParaRPr lang="zh-CN" altLang="en-US" sz="24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pic>
        <p:nvPicPr>
          <p:cNvPr id="59404" name="图片 59403" descr="隆宗门匾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388" y="115888"/>
            <a:ext cx="2174875" cy="240030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9405" name="矩形 59404"/>
          <p:cNvSpPr/>
          <p:nvPr/>
        </p:nvSpPr>
        <p:spPr>
          <a:xfrm>
            <a:off x="2987993" y="1470978"/>
            <a:ext cx="1368425" cy="518160"/>
          </a:xfrm>
          <a:prstGeom prst="rect">
            <a:avLst/>
          </a:prstGeom>
          <a:solidFill>
            <a:srgbClr val="FFFF99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0030101010101" pitchFamily="2" charset="-122"/>
              </a:rPr>
              <a:t>职能</a:t>
            </a:r>
          </a:p>
        </p:txBody>
      </p:sp>
      <p:pic>
        <p:nvPicPr>
          <p:cNvPr id="59408" name="图片 59407" descr="200404280011_16139">
            <a:hlinkClick r:id="" action="ppaction://noaction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7988" y="144463"/>
            <a:ext cx="887412" cy="1123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 bldLvl="0" animBg="1"/>
      <p:bldP spid="59398" grpId="0" bldLvl="0" animBg="1"/>
      <p:bldP spid="59399" grpId="0" bldLvl="0" animBg="1"/>
      <p:bldP spid="59401" grpId="0" bldLvl="0" animBg="1"/>
      <p:bldP spid="59402" grpId="0" bldLvl="0" animBg="1"/>
      <p:bldP spid="59403" grpId="0" bldLvl="0" animBg="1"/>
      <p:bldP spid="59405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344</Words>
  <Application>Microsoft Office PowerPoint</Application>
  <PresentationFormat>全屏显示(4:3)</PresentationFormat>
  <Paragraphs>39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Administrator</cp:lastModifiedBy>
  <cp:revision>历史备课大师【全免费】</cp:revision>
  <dcterms:created xsi:type="dcterms:W3CDTF">2016-03-20T01:28:00Z</dcterms:created>
  <dcterms:modified xsi:type="dcterms:W3CDTF">2017-05-04T00:38:45Z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