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1"/>
  </p:notesMasterIdLst>
  <p:sldIdLst>
    <p:sldId id="260" r:id="rId2"/>
    <p:sldId id="361" r:id="rId3"/>
    <p:sldId id="320" r:id="rId4"/>
    <p:sldId id="319" r:id="rId5"/>
    <p:sldId id="321" r:id="rId6"/>
    <p:sldId id="322" r:id="rId7"/>
    <p:sldId id="323" r:id="rId8"/>
    <p:sldId id="360" r:id="rId9"/>
    <p:sldId id="305" r:id="rId10"/>
    <p:sldId id="324" r:id="rId11"/>
    <p:sldId id="301" r:id="rId12"/>
    <p:sldId id="325" r:id="rId13"/>
    <p:sldId id="307" r:id="rId14"/>
    <p:sldId id="308" r:id="rId15"/>
    <p:sldId id="264" r:id="rId16"/>
    <p:sldId id="266" r:id="rId17"/>
    <p:sldId id="326" r:id="rId18"/>
    <p:sldId id="312" r:id="rId19"/>
    <p:sldId id="349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2604"/>
    <a:srgbClr val="800900"/>
    <a:srgbClr val="0C03BF"/>
    <a:srgbClr val="2D955F"/>
    <a:srgbClr val="5B2136"/>
    <a:srgbClr val="E5815D"/>
    <a:srgbClr val="20718F"/>
    <a:srgbClr val="5D203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7269" autoAdjust="0"/>
    <p:restoredTop sz="94700" autoAdjust="0"/>
  </p:normalViewPr>
  <p:slideViewPr>
    <p:cSldViewPr snapToGrid="0">
      <p:cViewPr varScale="1">
        <p:scale>
          <a:sx n="72" d="100"/>
          <a:sy n="72" d="100"/>
        </p:scale>
        <p:origin x="-79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9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3D41586-492E-4997-8F36-5AA992187965}" type="datetimeFigureOut">
              <a:rPr lang="zh-CN" altLang="en-US"/>
              <a:pPr>
                <a:defRPr/>
              </a:pPr>
              <a:t>2017-5-12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3D5E829-5390-4FA0-ADFE-BB0955E3EC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4CB54C-E543-4945-A148-818F99BE876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Rectangle 3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耘田：稻田中除草作业。</a:t>
            </a:r>
          </a:p>
          <a:p>
            <a:r>
              <a:rPr lang="zh-CN" altLang="en-US" smtClean="0"/>
              <a:t>耖（</a:t>
            </a:r>
            <a:r>
              <a:rPr lang="en-US" altLang="zh-CN" smtClean="0"/>
              <a:t>chào</a:t>
            </a:r>
            <a:r>
              <a:rPr lang="zh-CN" altLang="en-US" smtClean="0"/>
              <a:t>）：水田耕耙后疏通田泥、熟化土壤、平整田面的农具。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Rectangle 3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Rectangle 3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8"/>
          <p:cNvCxnSpPr/>
          <p:nvPr/>
        </p:nvCxnSpPr>
        <p:spPr>
          <a:xfrm>
            <a:off x="906463" y="4343400"/>
            <a:ext cx="7405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/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BF5CA-8E64-42A9-AF43-67732FABFA67}" type="datetimeFigureOut">
              <a:rPr lang="zh-CN" altLang="en-US"/>
              <a:pPr>
                <a:defRPr/>
              </a:pPr>
              <a:t>2017-5-12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387D7-D30D-4D2A-BF9E-776D1D329A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71452-B8EE-48F1-A5A7-842B34697A63}" type="datetimeFigureOut">
              <a:rPr lang="zh-CN" altLang="en-US"/>
              <a:pPr>
                <a:defRPr/>
              </a:pPr>
              <a:t>2017-5-12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F4DDC-9D9C-4401-B179-4994A72813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A659C-ABD0-4E54-BA1A-6E4909403FED}" type="datetimeFigureOut">
              <a:rPr lang="zh-CN" altLang="en-US"/>
              <a:pPr>
                <a:defRPr/>
              </a:pPr>
              <a:t>2017-5-12</a:t>
            </a:fld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213B7-AF22-4FFA-930D-E434BCE8B8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4F275-9A53-432F-9437-4AB9239D835D}" type="datetimeFigureOut">
              <a:rPr lang="zh-CN" altLang="en-US"/>
              <a:pPr>
                <a:defRPr/>
              </a:pPr>
              <a:t>2017-5-12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FCD0D-73AD-4630-B6E3-1234419773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8"/>
          <p:cNvCxnSpPr/>
          <p:nvPr/>
        </p:nvCxnSpPr>
        <p:spPr>
          <a:xfrm>
            <a:off x="906463" y="4343400"/>
            <a:ext cx="7405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Ctr="0"/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7EFCB-4043-4FC0-9D63-8F2049E089DC}" type="datetimeFigureOut">
              <a:rPr lang="zh-CN" altLang="en-US"/>
              <a:pPr>
                <a:defRPr/>
              </a:pPr>
              <a:t>2017-5-12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435F2-60CC-43AF-A02B-40C6A2CF4B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5BBF2-3C11-4C10-AB38-A72F3D08763E}" type="datetimeFigureOut">
              <a:rPr lang="zh-CN" altLang="en-US"/>
              <a:pPr>
                <a:defRPr/>
              </a:pPr>
              <a:t>2017-5-12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733C0-E593-4790-9737-9481D04D21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21466-A6AB-4734-9E7B-D0E1BEDECC27}" type="datetimeFigureOut">
              <a:rPr lang="zh-CN" altLang="en-US"/>
              <a:pPr>
                <a:defRPr/>
              </a:pPr>
              <a:t>2017-5-12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0FDA8-1D15-496B-8B93-A30EDC62A3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C0167-EC4D-4D0A-BD8D-FFEC9B7A2F8A}" type="datetimeFigureOut">
              <a:rPr lang="zh-CN" altLang="en-US"/>
              <a:pPr>
                <a:defRPr/>
              </a:pPr>
              <a:t>2017-5-12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3A1C9-02F8-46FE-98CE-3ED4BA249F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5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AFF36-B2D3-4A3A-9243-CB47D3E75156}" type="datetimeFigureOut">
              <a:rPr lang="zh-CN" altLang="en-US"/>
              <a:pPr>
                <a:defRPr/>
              </a:pPr>
              <a:t>2017-5-12</a:t>
            </a:fld>
            <a:endParaRPr lang="zh-CN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3EB82-1AF3-4B93-8CF9-77336FC07E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30384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3030538" y="0"/>
            <a:ext cx="476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/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349250" y="6459538"/>
            <a:ext cx="1963738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6D543672-8C63-41AC-9C31-B7ABF4B2DB80}" type="datetimeFigureOut">
              <a:rPr lang="zh-CN" altLang="en-US"/>
              <a:pPr>
                <a:defRPr/>
              </a:pPr>
              <a:t>2017-5-12</a:t>
            </a:fld>
            <a:endParaRPr lang="zh-CN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538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9E1452F-7C2C-434A-9AD3-97F8A3D00B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4953000"/>
            <a:ext cx="9142413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0" y="4914900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rtlCol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AEB3F-0F95-4806-89DF-2949B9D92893}" type="datetimeFigureOut">
              <a:rPr lang="zh-CN" altLang="en-US"/>
              <a:pPr>
                <a:defRPr/>
              </a:pPr>
              <a:t>2017-5-12</a:t>
            </a:fld>
            <a:endParaRPr lang="zh-CN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E88EA-85AF-4840-9DBF-465894D74C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125"/>
            <a:ext cx="9144000" cy="66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325" y="287338"/>
            <a:ext cx="7543800" cy="14493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22325" y="1846263"/>
            <a:ext cx="7543800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FD387BC-929F-47FB-A7B0-1E7402B46B5F}" type="datetimeFigureOut">
              <a:rPr lang="zh-CN" altLang="en-US"/>
              <a:pPr>
                <a:defRPr/>
              </a:pPr>
              <a:t>2017-5-12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cap="all" baseline="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4738" y="6459538"/>
            <a:ext cx="984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C2B4D20-406B-43B4-BC62-3B210680CD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350" y="1738313"/>
            <a:ext cx="747553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 kern="1200" spc="-50">
          <a:solidFill>
            <a:srgbClr val="40404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/>
          <a:ea typeface="宋体" charset="-122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/>
          <a:ea typeface="宋体" charset="-122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/>
          <a:ea typeface="宋体" charset="-122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/>
          <a:ea typeface="宋体" charset="-122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/>
          <a:ea typeface="宋体" charset="-122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/>
          <a:ea typeface="宋体" charset="-122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/>
          <a:ea typeface="宋体" charset="-122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/>
          <a:ea typeface="宋体" charset="-122"/>
        </a:defRPr>
      </a:lvl9pPr>
    </p:titleStyle>
    <p:bodyStyle>
      <a:lvl1pPr marL="90488" indent="-90488" algn="l" rtl="0" eaLnBrk="0" fontAlgn="base" hangingPunct="0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itchFamily="34" charset="0"/>
        <a:buChar char=" "/>
        <a:defRPr sz="2000" kern="1200">
          <a:solidFill>
            <a:srgbClr val="404040"/>
          </a:solidFill>
          <a:latin typeface="+mn-lt"/>
          <a:ea typeface="+mn-ea"/>
          <a:cs typeface="+mn-cs"/>
        </a:defRPr>
      </a:lvl1pPr>
      <a:lvl2pPr marL="38258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ern="1200">
          <a:solidFill>
            <a:srgbClr val="404040"/>
          </a:solidFill>
          <a:latin typeface="+mn-lt"/>
          <a:ea typeface="+mn-ea"/>
          <a:cs typeface="+mn-cs"/>
        </a:defRPr>
      </a:lvl2pPr>
      <a:lvl3pPr marL="56673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749300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4pPr>
      <a:lvl5pPr marL="931863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hyperlink" Target="&#24247;&#20094;&#30427;&#19990;.flv" TargetMode="Externa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50087.com/list.jsp?ProdId=01901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2"/>
          <p:cNvSpPr>
            <a:spLocks noChangeArrowheads="1"/>
          </p:cNvSpPr>
          <p:nvPr/>
        </p:nvSpPr>
        <p:spPr bwMode="auto">
          <a:xfrm>
            <a:off x="1273175" y="871538"/>
            <a:ext cx="13954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黑体" pitchFamily="2" charset="-122"/>
                <a:ea typeface="黑体" pitchFamily="2" charset="-122"/>
              </a:rPr>
              <a:t>第</a:t>
            </a:r>
            <a:r>
              <a:rPr lang="en-US" altLang="zh-CN" sz="2800">
                <a:latin typeface="Calibri" pitchFamily="34" charset="0"/>
              </a:rPr>
              <a:t>19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课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93988" y="781050"/>
            <a:ext cx="5988050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spc="300" dirty="0">
                <a:solidFill>
                  <a:srgbClr val="20718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清朝前期的兴盛</a:t>
            </a:r>
          </a:p>
        </p:txBody>
      </p:sp>
      <p:sp>
        <p:nvSpPr>
          <p:cNvPr id="14340" name="文本框 5"/>
          <p:cNvSpPr txBox="1">
            <a:spLocks noChangeArrowheads="1"/>
          </p:cNvSpPr>
          <p:nvPr/>
        </p:nvSpPr>
        <p:spPr bwMode="auto">
          <a:xfrm>
            <a:off x="3073400" y="3862388"/>
            <a:ext cx="5254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solidFill>
                  <a:srgbClr val="5B2136"/>
                </a:solidFill>
                <a:latin typeface="黑体" pitchFamily="2" charset="-122"/>
                <a:ea typeface="黑体" pitchFamily="2" charset="-122"/>
                <a:hlinkClick r:id="rId4" action="ppaction://hlinksldjump"/>
              </a:rPr>
              <a:t>农业、手工业的发展</a:t>
            </a:r>
            <a:endParaRPr lang="zh-CN" altLang="en-US">
              <a:solidFill>
                <a:srgbClr val="5B2136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4341" name="文本框 7"/>
          <p:cNvSpPr txBox="1">
            <a:spLocks noChangeArrowheads="1"/>
          </p:cNvSpPr>
          <p:nvPr/>
        </p:nvSpPr>
        <p:spPr bwMode="auto">
          <a:xfrm>
            <a:off x="3073400" y="4441825"/>
            <a:ext cx="5254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solidFill>
                  <a:srgbClr val="5B2136"/>
                </a:solidFill>
                <a:latin typeface="黑体" pitchFamily="2" charset="-122"/>
                <a:ea typeface="黑体" pitchFamily="2" charset="-122"/>
                <a:hlinkClick r:id="" action="ppaction://noaction"/>
              </a:rPr>
              <a:t>商业的繁荣</a:t>
            </a:r>
            <a:endParaRPr lang="zh-CN" altLang="en-US">
              <a:solidFill>
                <a:srgbClr val="5B2136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4342" name="文本框 8"/>
          <p:cNvSpPr txBox="1">
            <a:spLocks noChangeArrowheads="1"/>
          </p:cNvSpPr>
          <p:nvPr/>
        </p:nvSpPr>
        <p:spPr bwMode="auto">
          <a:xfrm>
            <a:off x="3073400" y="5027613"/>
            <a:ext cx="5254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solidFill>
                  <a:srgbClr val="5B2136"/>
                </a:solidFill>
                <a:latin typeface="黑体" pitchFamily="2" charset="-122"/>
                <a:ea typeface="黑体" pitchFamily="2" charset="-122"/>
                <a:hlinkClick r:id="" action="ppaction://noaction"/>
              </a:rPr>
              <a:t>人口的增长</a:t>
            </a:r>
            <a:endParaRPr lang="zh-CN" altLang="en-US">
              <a:solidFill>
                <a:srgbClr val="5B2136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4343" name="文本框 9"/>
          <p:cNvSpPr txBox="1">
            <a:spLocks noChangeArrowheads="1"/>
          </p:cNvSpPr>
          <p:nvPr/>
        </p:nvSpPr>
        <p:spPr bwMode="auto">
          <a:xfrm>
            <a:off x="3073400" y="5610225"/>
            <a:ext cx="5254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solidFill>
                  <a:srgbClr val="5B2136"/>
                </a:solidFill>
                <a:latin typeface="黑体" pitchFamily="2" charset="-122"/>
                <a:ea typeface="黑体" pitchFamily="2" charset="-122"/>
                <a:hlinkClick r:id="" action="ppaction://noaction"/>
              </a:rPr>
              <a:t>康乾盛世</a:t>
            </a:r>
            <a:endParaRPr lang="zh-CN" altLang="en-US">
              <a:solidFill>
                <a:srgbClr val="5B2136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1706563" y="1079500"/>
            <a:ext cx="7239000" cy="1143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 anchorCtr="1">
            <a:spAutoFit/>
          </a:bodyPr>
          <a:lstStyle/>
          <a:p>
            <a:pPr algn="ctr"/>
            <a:r>
              <a:rPr kumimoji="1" lang="zh-CN" altLang="en-US" sz="3000">
                <a:solidFill>
                  <a:srgbClr val="996633"/>
                </a:solidFill>
                <a:latin typeface="Times New Roman" pitchFamily="18" charset="0"/>
                <a:ea typeface="华文隶书"/>
                <a:cs typeface="华文隶书"/>
              </a:rPr>
              <a:t>苏州的丝，杭州的绸，</a:t>
            </a:r>
            <a:r>
              <a:rPr kumimoji="1" lang="zh-CN" altLang="en-US" sz="3000">
                <a:solidFill>
                  <a:srgbClr val="FF0000"/>
                </a:solidFill>
                <a:latin typeface="Times New Roman" pitchFamily="18" charset="0"/>
                <a:ea typeface="华文隶书"/>
                <a:cs typeface="华文隶书"/>
              </a:rPr>
              <a:t>南京</a:t>
            </a:r>
            <a:r>
              <a:rPr kumimoji="1" lang="zh-CN" altLang="en-US" sz="3000">
                <a:solidFill>
                  <a:srgbClr val="996633"/>
                </a:solidFill>
                <a:latin typeface="Times New Roman" pitchFamily="18" charset="0"/>
                <a:ea typeface="华文隶书"/>
                <a:cs typeface="华文隶书"/>
              </a:rPr>
              <a:t>织布苏杭愁</a:t>
            </a:r>
          </a:p>
          <a:p>
            <a:pPr algn="ctr">
              <a:lnSpc>
                <a:spcPct val="150000"/>
              </a:lnSpc>
            </a:pPr>
            <a:r>
              <a:rPr kumimoji="1" lang="zh-CN" altLang="en-US" sz="3000">
                <a:solidFill>
                  <a:srgbClr val="FF0000"/>
                </a:solidFill>
                <a:latin typeface="Times New Roman" pitchFamily="18" charset="0"/>
                <a:ea typeface="华文隶书"/>
                <a:cs typeface="华文隶书"/>
              </a:rPr>
              <a:t>松江</a:t>
            </a:r>
            <a:r>
              <a:rPr kumimoji="1" lang="zh-CN" altLang="en-US" sz="3000">
                <a:solidFill>
                  <a:srgbClr val="996633"/>
                </a:solidFill>
                <a:latin typeface="Times New Roman" pitchFamily="18" charset="0"/>
                <a:ea typeface="华文隶书"/>
                <a:cs typeface="华文隶书"/>
              </a:rPr>
              <a:t>质地好，</a:t>
            </a:r>
            <a:r>
              <a:rPr kumimoji="1" lang="zh-CN" altLang="en-US" sz="3000">
                <a:solidFill>
                  <a:srgbClr val="FF0000"/>
                </a:solidFill>
                <a:latin typeface="Times New Roman" pitchFamily="18" charset="0"/>
                <a:ea typeface="华文隶书"/>
                <a:cs typeface="华文隶书"/>
              </a:rPr>
              <a:t>无锡</a:t>
            </a:r>
            <a:r>
              <a:rPr kumimoji="1" lang="zh-CN" altLang="en-US" sz="3000">
                <a:solidFill>
                  <a:srgbClr val="996633"/>
                </a:solidFill>
                <a:latin typeface="Times New Roman" pitchFamily="18" charset="0"/>
                <a:ea typeface="华文隶书"/>
                <a:cs typeface="华文隶书"/>
              </a:rPr>
              <a:t>花色新，棉布生产成中心</a:t>
            </a:r>
          </a:p>
        </p:txBody>
      </p:sp>
      <p:sp>
        <p:nvSpPr>
          <p:cNvPr id="26626" name="Text Box 3"/>
          <p:cNvSpPr txBox="1">
            <a:spLocks noChangeArrowheads="1"/>
          </p:cNvSpPr>
          <p:nvPr/>
        </p:nvSpPr>
        <p:spPr bwMode="auto">
          <a:xfrm>
            <a:off x="3513138" y="6477000"/>
            <a:ext cx="2540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kumimoji="1" lang="zh-CN" altLang="en-US" sz="2000">
                <a:latin typeface="Times New Roman" pitchFamily="18" charset="0"/>
                <a:ea typeface="黑体" pitchFamily="2" charset="-122"/>
              </a:rPr>
              <a:t>清金线地玉堂富贵地毯</a:t>
            </a:r>
          </a:p>
        </p:txBody>
      </p:sp>
      <p:pic>
        <p:nvPicPr>
          <p:cNvPr id="76804" name="Picture 4" descr="z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213" y="2228850"/>
            <a:ext cx="8759825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Rectangle 5"/>
          <p:cNvSpPr>
            <a:spLocks noChangeArrowheads="1"/>
          </p:cNvSpPr>
          <p:nvPr/>
        </p:nvSpPr>
        <p:spPr bwMode="auto">
          <a:xfrm>
            <a:off x="900113" y="28575"/>
            <a:ext cx="4591050" cy="54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kumimoji="1" lang="zh-CN" altLang="en-US" sz="3600" b="1">
                <a:latin typeface="Times New Roman" pitchFamily="18" charset="0"/>
                <a:ea typeface="幼圆"/>
                <a:cs typeface="幼圆"/>
              </a:rPr>
              <a:t>手工业</a:t>
            </a:r>
            <a:r>
              <a:rPr kumimoji="1" lang="en-US" altLang="zh-CN" sz="3600" b="1">
                <a:latin typeface="Times New Roman" pitchFamily="18" charset="0"/>
                <a:ea typeface="幼圆"/>
                <a:cs typeface="幼圆"/>
              </a:rPr>
              <a:t>——</a:t>
            </a:r>
            <a:r>
              <a:rPr kumimoji="1" lang="zh-CN" altLang="en-US" sz="3200" b="1">
                <a:latin typeface="Times New Roman" pitchFamily="18" charset="0"/>
                <a:ea typeface="幼圆"/>
                <a:cs typeface="幼圆"/>
              </a:rPr>
              <a:t>纺织业</a:t>
            </a:r>
            <a:endParaRPr kumimoji="1" lang="zh-CN" altLang="en-US" sz="3200">
              <a:latin typeface="Times New Roman" pitchFamily="18" charset="0"/>
              <a:ea typeface="幼圆"/>
              <a:cs typeface="幼圆"/>
            </a:endParaRPr>
          </a:p>
        </p:txBody>
      </p:sp>
      <p:sp>
        <p:nvSpPr>
          <p:cNvPr id="76806" name="AutoShape 6"/>
          <p:cNvSpPr>
            <a:spLocks noChangeArrowheads="1"/>
          </p:cNvSpPr>
          <p:nvPr/>
        </p:nvSpPr>
        <p:spPr bwMode="auto">
          <a:xfrm>
            <a:off x="5372100" y="360363"/>
            <a:ext cx="1685925" cy="479425"/>
          </a:xfrm>
          <a:prstGeom prst="wedgeRectCallout">
            <a:avLst>
              <a:gd name="adj1" fmla="val 2731"/>
              <a:gd name="adj2" fmla="val 91060"/>
            </a:avLst>
          </a:prstGeom>
          <a:solidFill>
            <a:srgbClr val="FF99CC"/>
          </a:solidFill>
          <a:ln w="25400" algn="ctr">
            <a:solidFill>
              <a:srgbClr val="008000"/>
            </a:solidFill>
            <a:miter lim="800000"/>
            <a:headEnd/>
            <a:tailEnd/>
          </a:ln>
        </p:spPr>
        <p:txBody>
          <a:bodyPr wrap="none" lIns="36000" tIns="36000" rIns="36000" bIns="36000" anchor="ctr" anchorCtr="1">
            <a:spAutoFit/>
          </a:bodyPr>
          <a:lstStyle/>
          <a:p>
            <a:r>
              <a:rPr kumimoji="1" lang="zh-CN" altLang="en-US" sz="2500">
                <a:solidFill>
                  <a:srgbClr val="663300"/>
                </a:solidFill>
                <a:latin typeface="华文琥珀"/>
                <a:ea typeface="华文琥珀"/>
                <a:cs typeface="华文琥珀"/>
              </a:rPr>
              <a:t>丝织业中心</a:t>
            </a:r>
          </a:p>
        </p:txBody>
      </p:sp>
      <p:grpSp>
        <p:nvGrpSpPr>
          <p:cNvPr id="76807" name="Group 7"/>
          <p:cNvGrpSpPr>
            <a:grpSpLocks/>
          </p:cNvGrpSpPr>
          <p:nvPr/>
        </p:nvGrpSpPr>
        <p:grpSpPr bwMode="auto">
          <a:xfrm>
            <a:off x="1876425" y="1001713"/>
            <a:ext cx="3376613" cy="479425"/>
            <a:chOff x="1088" y="680"/>
            <a:chExt cx="2127" cy="302"/>
          </a:xfrm>
        </p:grpSpPr>
        <p:sp>
          <p:nvSpPr>
            <p:cNvPr id="26631" name="AutoShape 8"/>
            <p:cNvSpPr>
              <a:spLocks noChangeArrowheads="1"/>
            </p:cNvSpPr>
            <p:nvPr/>
          </p:nvSpPr>
          <p:spPr bwMode="auto">
            <a:xfrm>
              <a:off x="1088" y="680"/>
              <a:ext cx="1062" cy="302"/>
            </a:xfrm>
            <a:prstGeom prst="wedgeRectCallout">
              <a:avLst>
                <a:gd name="adj1" fmla="val -23727"/>
                <a:gd name="adj2" fmla="val 96690"/>
              </a:avLst>
            </a:prstGeom>
            <a:solidFill>
              <a:srgbClr val="FF99CC"/>
            </a:solidFill>
            <a:ln w="25400" algn="ctr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 lIns="36000" tIns="36000" rIns="36000" bIns="36000" anchor="ctr" anchorCtr="1">
              <a:spAutoFit/>
            </a:bodyPr>
            <a:lstStyle/>
            <a:p>
              <a:r>
                <a:rPr kumimoji="1" lang="zh-CN" altLang="en-US" sz="2500">
                  <a:solidFill>
                    <a:srgbClr val="663300"/>
                  </a:solidFill>
                  <a:latin typeface="华文琥珀"/>
                  <a:ea typeface="华文琥珀"/>
                  <a:cs typeface="华文琥珀"/>
                </a:rPr>
                <a:t>棉织业中心</a:t>
              </a:r>
            </a:p>
          </p:txBody>
        </p:sp>
        <p:sp>
          <p:nvSpPr>
            <p:cNvPr id="26632" name="AutoShape 9"/>
            <p:cNvSpPr>
              <a:spLocks noChangeArrowheads="1"/>
            </p:cNvSpPr>
            <p:nvPr/>
          </p:nvSpPr>
          <p:spPr bwMode="auto">
            <a:xfrm>
              <a:off x="2153" y="680"/>
              <a:ext cx="1062" cy="302"/>
            </a:xfrm>
            <a:prstGeom prst="wedgeRectCallout">
              <a:avLst>
                <a:gd name="adj1" fmla="val 21093"/>
                <a:gd name="adj2" fmla="val 94704"/>
              </a:avLst>
            </a:prstGeom>
            <a:solidFill>
              <a:srgbClr val="FF99CC"/>
            </a:solidFill>
            <a:ln w="25400" algn="ctr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 lIns="36000" tIns="36000" rIns="36000" bIns="36000" anchor="ctr" anchorCtr="1">
              <a:spAutoFit/>
            </a:bodyPr>
            <a:lstStyle/>
            <a:p>
              <a:r>
                <a:rPr kumimoji="1" lang="zh-CN" altLang="en-US" sz="2500">
                  <a:solidFill>
                    <a:srgbClr val="663300"/>
                  </a:solidFill>
                  <a:latin typeface="华文琥珀"/>
                  <a:ea typeface="华文琥珀"/>
                  <a:cs typeface="华文琥珀"/>
                </a:rPr>
                <a:t>棉织业中心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  <p:bldP spid="7680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3" descr="调整大小 清 彩绣龙凤双喜纱帘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7488" y="819150"/>
            <a:ext cx="2820987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4" descr="调整大小 清 彩绣龙凤双喜纱帘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820738"/>
            <a:ext cx="3440113" cy="41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Rectangle 5"/>
          <p:cNvSpPr>
            <a:spLocks noChangeArrowheads="1"/>
          </p:cNvSpPr>
          <p:nvPr/>
        </p:nvSpPr>
        <p:spPr bwMode="auto">
          <a:xfrm>
            <a:off x="3733800" y="5256213"/>
            <a:ext cx="2355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CC9900"/>
                </a:solidFill>
                <a:latin typeface="黑体" pitchFamily="2" charset="-122"/>
                <a:ea typeface="黑体" pitchFamily="2" charset="-122"/>
              </a:rPr>
              <a:t>清 彩绣龙凤双喜纱帘</a:t>
            </a:r>
          </a:p>
        </p:txBody>
      </p:sp>
      <p:sp>
        <p:nvSpPr>
          <p:cNvPr id="28676" name="Rectangle 5"/>
          <p:cNvSpPr>
            <a:spLocks noChangeArrowheads="1"/>
          </p:cNvSpPr>
          <p:nvPr/>
        </p:nvSpPr>
        <p:spPr bwMode="auto">
          <a:xfrm>
            <a:off x="900113" y="28575"/>
            <a:ext cx="4591050" cy="54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kumimoji="1" lang="zh-CN" altLang="en-US" sz="3600" b="1">
                <a:latin typeface="Times New Roman" pitchFamily="18" charset="0"/>
                <a:ea typeface="幼圆"/>
                <a:cs typeface="幼圆"/>
              </a:rPr>
              <a:t>手工业</a:t>
            </a:r>
            <a:r>
              <a:rPr kumimoji="1" lang="en-US" altLang="zh-CN" sz="3600" b="1">
                <a:latin typeface="Times New Roman" pitchFamily="18" charset="0"/>
                <a:ea typeface="幼圆"/>
                <a:cs typeface="幼圆"/>
              </a:rPr>
              <a:t>——</a:t>
            </a:r>
            <a:r>
              <a:rPr kumimoji="1" lang="zh-CN" altLang="en-US" sz="3200" b="1">
                <a:latin typeface="Times New Roman" pitchFamily="18" charset="0"/>
                <a:ea typeface="幼圆"/>
                <a:cs typeface="幼圆"/>
              </a:rPr>
              <a:t>纺织业</a:t>
            </a:r>
            <a:endParaRPr kumimoji="1" lang="zh-CN" altLang="en-US" sz="3200">
              <a:latin typeface="Times New Roman" pitchFamily="18" charset="0"/>
              <a:ea typeface="幼圆"/>
              <a:cs typeface="幼圆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ChangeArrowheads="1"/>
          </p:cNvSpPr>
          <p:nvPr/>
        </p:nvSpPr>
        <p:spPr bwMode="auto">
          <a:xfrm>
            <a:off x="5278438" y="973138"/>
            <a:ext cx="762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kumimoji="1" lang="zh-CN" altLang="en-US" sz="2000">
                <a:solidFill>
                  <a:srgbClr val="663300"/>
                </a:solidFill>
                <a:latin typeface="Times New Roman" pitchFamily="18" charset="0"/>
                <a:ea typeface="黑体" pitchFamily="2" charset="-122"/>
              </a:rPr>
              <a:t>纺织图</a:t>
            </a:r>
          </a:p>
        </p:txBody>
      </p:sp>
      <p:pic>
        <p:nvPicPr>
          <p:cNvPr id="29698" name="Picture 3" descr="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5025" y="2144713"/>
            <a:ext cx="7242175" cy="337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Rectangle 4"/>
          <p:cNvSpPr>
            <a:spLocks noChangeArrowheads="1"/>
          </p:cNvSpPr>
          <p:nvPr/>
        </p:nvSpPr>
        <p:spPr bwMode="auto">
          <a:xfrm>
            <a:off x="28575" y="4405313"/>
            <a:ext cx="8909050" cy="258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r>
              <a:rPr kumimoji="1" lang="zh-CN" altLang="en-US" sz="1700">
                <a:solidFill>
                  <a:srgbClr val="333333"/>
                </a:solidFill>
                <a:latin typeface="华文楷体"/>
                <a:ea typeface="华文楷体"/>
                <a:cs typeface="华文楷体"/>
              </a:rPr>
              <a:t>　　</a:t>
            </a:r>
            <a:endParaRPr kumimoji="1" lang="zh-CN" altLang="en-US" sz="2000" b="1">
              <a:solidFill>
                <a:srgbClr val="333333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29700" name="Rectangle 5"/>
          <p:cNvSpPr>
            <a:spLocks noChangeArrowheads="1"/>
          </p:cNvSpPr>
          <p:nvPr/>
        </p:nvSpPr>
        <p:spPr bwMode="auto">
          <a:xfrm>
            <a:off x="900113" y="28575"/>
            <a:ext cx="4591050" cy="54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kumimoji="1" lang="zh-CN" altLang="en-US" sz="3600" b="1">
                <a:latin typeface="Times New Roman" pitchFamily="18" charset="0"/>
                <a:ea typeface="幼圆"/>
                <a:cs typeface="幼圆"/>
              </a:rPr>
              <a:t>手工业</a:t>
            </a:r>
            <a:r>
              <a:rPr kumimoji="1" lang="en-US" altLang="zh-CN" sz="3600" b="1">
                <a:latin typeface="Times New Roman" pitchFamily="18" charset="0"/>
                <a:ea typeface="幼圆"/>
                <a:cs typeface="幼圆"/>
              </a:rPr>
              <a:t>——</a:t>
            </a:r>
            <a:r>
              <a:rPr kumimoji="1" lang="zh-CN" altLang="en-US" sz="3200" b="1">
                <a:latin typeface="Times New Roman" pitchFamily="18" charset="0"/>
                <a:ea typeface="幼圆"/>
                <a:cs typeface="幼圆"/>
              </a:rPr>
              <a:t>纺织业</a:t>
            </a:r>
            <a:endParaRPr kumimoji="1" lang="zh-CN" altLang="en-US" sz="3200">
              <a:latin typeface="Times New Roman" pitchFamily="18" charset="0"/>
              <a:ea typeface="幼圆"/>
              <a:cs typeface="幼圆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调整大小 北京前门商业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" y="1512888"/>
            <a:ext cx="7454900" cy="439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Rectangle 3"/>
          <p:cNvSpPr>
            <a:spLocks noChangeArrowheads="1"/>
          </p:cNvSpPr>
          <p:nvPr/>
        </p:nvSpPr>
        <p:spPr bwMode="auto">
          <a:xfrm>
            <a:off x="3416300" y="5930900"/>
            <a:ext cx="2127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CC9900"/>
                </a:solidFill>
                <a:latin typeface="黑体" pitchFamily="2" charset="-122"/>
                <a:ea typeface="黑体" pitchFamily="2" charset="-122"/>
              </a:rPr>
              <a:t>清 北京前门商业区</a:t>
            </a:r>
          </a:p>
        </p:txBody>
      </p:sp>
      <p:sp>
        <p:nvSpPr>
          <p:cNvPr id="31747" name="Text Box 4"/>
          <p:cNvSpPr txBox="1">
            <a:spLocks noChangeArrowheads="1"/>
          </p:cNvSpPr>
          <p:nvPr/>
        </p:nvSpPr>
        <p:spPr bwMode="auto">
          <a:xfrm>
            <a:off x="42863" y="693738"/>
            <a:ext cx="2743200" cy="365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zh-CN" altLang="en-US" sz="2400" b="1">
                <a:ea typeface="华文隶书"/>
                <a:cs typeface="华文隶书"/>
              </a:rPr>
              <a:t>农业、手工业的发展</a:t>
            </a:r>
          </a:p>
        </p:txBody>
      </p:sp>
      <p:sp>
        <p:nvSpPr>
          <p:cNvPr id="39941" name="AutoShape 5"/>
          <p:cNvSpPr>
            <a:spLocks noChangeArrowheads="1"/>
          </p:cNvSpPr>
          <p:nvPr/>
        </p:nvSpPr>
        <p:spPr bwMode="auto">
          <a:xfrm>
            <a:off x="3132138" y="830263"/>
            <a:ext cx="1181100" cy="225425"/>
          </a:xfrm>
          <a:prstGeom prst="rightArrow">
            <a:avLst>
              <a:gd name="adj1" fmla="val 50000"/>
              <a:gd name="adj2" fmla="val 13098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4583113" y="635000"/>
            <a:ext cx="2286000" cy="54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zh-CN" altLang="en-US" sz="3600" b="1">
                <a:ea typeface="华文隶书"/>
                <a:cs typeface="华文隶书"/>
              </a:rPr>
              <a:t>商业的繁荣</a:t>
            </a:r>
          </a:p>
        </p:txBody>
      </p:sp>
      <p:sp>
        <p:nvSpPr>
          <p:cNvPr id="31750" name="Text Box 7"/>
          <p:cNvSpPr txBox="1">
            <a:spLocks noChangeArrowheads="1"/>
          </p:cNvSpPr>
          <p:nvPr/>
        </p:nvSpPr>
        <p:spPr bwMode="auto">
          <a:xfrm>
            <a:off x="958850" y="0"/>
            <a:ext cx="2286000" cy="54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zh-CN" altLang="en-US" sz="3600" b="1">
                <a:ea typeface="华文隶书"/>
                <a:cs typeface="华文隶书"/>
              </a:rPr>
              <a:t>商业的繁荣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41" grpId="0" animBg="1"/>
      <p:bldP spid="399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调整大小 苏州繁忙的怀胥桥商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7350" y="928688"/>
            <a:ext cx="8091488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3468688" y="5834063"/>
            <a:ext cx="2813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CC9900"/>
                </a:solidFill>
                <a:latin typeface="黑体" pitchFamily="2" charset="-122"/>
                <a:ea typeface="黑体" pitchFamily="2" charset="-122"/>
              </a:rPr>
              <a:t>清 苏州繁忙的怀胥桥商市</a:t>
            </a:r>
          </a:p>
        </p:txBody>
      </p:sp>
      <p:sp>
        <p:nvSpPr>
          <p:cNvPr id="32771" name="Text Box 7"/>
          <p:cNvSpPr txBox="1">
            <a:spLocks noChangeArrowheads="1"/>
          </p:cNvSpPr>
          <p:nvPr/>
        </p:nvSpPr>
        <p:spPr bwMode="auto">
          <a:xfrm>
            <a:off x="958850" y="0"/>
            <a:ext cx="2286000" cy="54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zh-CN" altLang="en-US" sz="3600" b="1">
                <a:ea typeface="华文隶书"/>
                <a:cs typeface="华文隶书"/>
              </a:rPr>
              <a:t>商业的繁荣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2575" y="719138"/>
            <a:ext cx="5915025" cy="428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矩形 2"/>
          <p:cNvSpPr>
            <a:spLocks noChangeArrowheads="1"/>
          </p:cNvSpPr>
          <p:nvPr/>
        </p:nvSpPr>
        <p:spPr bwMode="auto">
          <a:xfrm>
            <a:off x="2819400" y="5519738"/>
            <a:ext cx="1327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itchFamily="34" charset="0"/>
              </a:rPr>
              <a:t>姑苏繁华图</a:t>
            </a:r>
          </a:p>
        </p:txBody>
      </p:sp>
      <p:sp>
        <p:nvSpPr>
          <p:cNvPr id="43014" name="AutoShape 6"/>
          <p:cNvSpPr>
            <a:spLocks noChangeArrowheads="1"/>
          </p:cNvSpPr>
          <p:nvPr/>
        </p:nvSpPr>
        <p:spPr bwMode="auto">
          <a:xfrm>
            <a:off x="6583363" y="2798763"/>
            <a:ext cx="2152650" cy="1871662"/>
          </a:xfrm>
          <a:prstGeom prst="wedgeRoundRectCallout">
            <a:avLst>
              <a:gd name="adj1" fmla="val -71829"/>
              <a:gd name="adj2" fmla="val 10504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6697663" y="3005138"/>
            <a:ext cx="217805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itchFamily="2" charset="-122"/>
              </a:rPr>
              <a:t>天下四聚：北京、汉口苏州、佛山</a:t>
            </a:r>
          </a:p>
        </p:txBody>
      </p:sp>
      <p:sp>
        <p:nvSpPr>
          <p:cNvPr id="33797" name="Text Box 7"/>
          <p:cNvSpPr txBox="1">
            <a:spLocks noChangeArrowheads="1"/>
          </p:cNvSpPr>
          <p:nvPr/>
        </p:nvSpPr>
        <p:spPr bwMode="auto">
          <a:xfrm>
            <a:off x="958850" y="0"/>
            <a:ext cx="2286000" cy="54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zh-CN" altLang="en-US" sz="3600" b="1">
                <a:ea typeface="华文隶书"/>
                <a:cs typeface="华文隶书"/>
              </a:rPr>
              <a:t>商业的繁荣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 animBg="1"/>
      <p:bldP spid="430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矩形 1"/>
          <p:cNvSpPr>
            <a:spLocks noChangeArrowheads="1"/>
          </p:cNvSpPr>
          <p:nvPr/>
        </p:nvSpPr>
        <p:spPr bwMode="auto">
          <a:xfrm>
            <a:off x="3400425" y="668338"/>
            <a:ext cx="1565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Calibri" pitchFamily="34" charset="0"/>
              </a:rPr>
              <a:t>清朝前期人口</a:t>
            </a:r>
          </a:p>
        </p:txBody>
      </p:sp>
      <p:graphicFrame>
        <p:nvGraphicFramePr>
          <p:cNvPr id="48130" name="表格 2"/>
          <p:cNvGraphicFramePr>
            <a:graphicFrameLocks noGrp="1"/>
          </p:cNvGraphicFramePr>
          <p:nvPr/>
        </p:nvGraphicFramePr>
        <p:xfrm>
          <a:off x="1427163" y="1108075"/>
          <a:ext cx="6096000" cy="185420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时间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人口数量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康熙六十一年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(1722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年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)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1.0124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D9CC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乾隆六年（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1741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年）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1.4341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7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乾隆五十五年（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1790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年）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突破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3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D9CC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道光十四年（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1834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年）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4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亿多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7"/>
                    </a:solidFill>
                  </a:tcPr>
                </a:tc>
              </a:tr>
            </a:tbl>
          </a:graphicData>
        </a:graphic>
      </p:graphicFrame>
      <p:sp>
        <p:nvSpPr>
          <p:cNvPr id="34838" name="Text Box 25"/>
          <p:cNvSpPr txBox="1">
            <a:spLocks noChangeArrowheads="1"/>
          </p:cNvSpPr>
          <p:nvPr/>
        </p:nvSpPr>
        <p:spPr bwMode="auto">
          <a:xfrm>
            <a:off x="773113" y="-88900"/>
            <a:ext cx="3241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/>
              <a:t>人口的增长：</a:t>
            </a:r>
          </a:p>
        </p:txBody>
      </p:sp>
      <p:sp>
        <p:nvSpPr>
          <p:cNvPr id="48156" name="AutoShape 28"/>
          <p:cNvSpPr>
            <a:spLocks noChangeArrowheads="1"/>
          </p:cNvSpPr>
          <p:nvPr/>
        </p:nvSpPr>
        <p:spPr bwMode="auto">
          <a:xfrm>
            <a:off x="1157288" y="3805238"/>
            <a:ext cx="7342187" cy="1673225"/>
          </a:xfrm>
          <a:prstGeom prst="cloudCallout">
            <a:avLst>
              <a:gd name="adj1" fmla="val 26931"/>
              <a:gd name="adj2" fmla="val -9013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48158" name="Text Box 30"/>
          <p:cNvSpPr txBox="1">
            <a:spLocks noChangeArrowheads="1"/>
          </p:cNvSpPr>
          <p:nvPr/>
        </p:nvSpPr>
        <p:spPr bwMode="auto">
          <a:xfrm>
            <a:off x="1843088" y="4079875"/>
            <a:ext cx="52133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汉仪旗黑-55" pitchFamily="18" charset="-122"/>
                <a:ea typeface="汉仪旗黑-55" pitchFamily="18" charset="-122"/>
              </a:rPr>
              <a:t>原因</a:t>
            </a:r>
            <a:r>
              <a:rPr lang="zh-CN" altLang="en-US" b="1">
                <a:latin typeface="汉仪旗黑-55" pitchFamily="18" charset="-122"/>
                <a:ea typeface="汉仪旗黑-55" pitchFamily="18" charset="-122"/>
                <a:sym typeface="Wingdings" pitchFamily="2" charset="2"/>
              </a:rPr>
              <a:t>：（</a:t>
            </a:r>
            <a:r>
              <a:rPr lang="en-US" altLang="zh-CN" b="1">
                <a:latin typeface="汉仪旗黑-55" pitchFamily="18" charset="-122"/>
                <a:ea typeface="汉仪旗黑-55" pitchFamily="18" charset="-122"/>
                <a:sym typeface="Wingdings" pitchFamily="2" charset="2"/>
              </a:rPr>
              <a:t>1</a:t>
            </a:r>
            <a:r>
              <a:rPr lang="zh-CN" altLang="en-US" b="1">
                <a:latin typeface="汉仪旗黑-55" pitchFamily="18" charset="-122"/>
                <a:ea typeface="汉仪旗黑-55" pitchFamily="18" charset="-122"/>
                <a:sym typeface="Wingdings" pitchFamily="2" charset="2"/>
              </a:rPr>
              <a:t>）国力强盛，社会稳定</a:t>
            </a:r>
          </a:p>
          <a:p>
            <a:r>
              <a:rPr lang="zh-CN" altLang="en-US" b="1">
                <a:latin typeface="汉仪旗黑-55" pitchFamily="18" charset="-122"/>
                <a:ea typeface="汉仪旗黑-55" pitchFamily="18" charset="-122"/>
                <a:sym typeface="Wingdings" pitchFamily="2" charset="2"/>
              </a:rPr>
              <a:t>      （</a:t>
            </a:r>
            <a:r>
              <a:rPr lang="en-US" altLang="zh-CN" b="1">
                <a:latin typeface="汉仪旗黑-55" pitchFamily="18" charset="-122"/>
                <a:ea typeface="汉仪旗黑-55" pitchFamily="18" charset="-122"/>
                <a:sym typeface="Wingdings" pitchFamily="2" charset="2"/>
              </a:rPr>
              <a:t>2</a:t>
            </a:r>
            <a:r>
              <a:rPr lang="zh-CN" altLang="en-US" b="1">
                <a:latin typeface="汉仪旗黑-55" pitchFamily="18" charset="-122"/>
                <a:ea typeface="汉仪旗黑-55" pitchFamily="18" charset="-122"/>
                <a:sym typeface="Wingdings" pitchFamily="2" charset="2"/>
              </a:rPr>
              <a:t>）耕地面积扩大，高产作物的广泛种植</a:t>
            </a:r>
          </a:p>
          <a:p>
            <a:r>
              <a:rPr lang="zh-CN" altLang="en-US" b="1">
                <a:latin typeface="汉仪旗黑-55" pitchFamily="18" charset="-122"/>
                <a:ea typeface="汉仪旗黑-55" pitchFamily="18" charset="-122"/>
                <a:sym typeface="Wingdings" pitchFamily="2" charset="2"/>
              </a:rPr>
              <a:t>      （</a:t>
            </a:r>
            <a:r>
              <a:rPr lang="en-US" altLang="zh-CN" b="1">
                <a:latin typeface="汉仪旗黑-55" pitchFamily="18" charset="-122"/>
                <a:ea typeface="汉仪旗黑-55" pitchFamily="18" charset="-122"/>
                <a:sym typeface="Wingdings" pitchFamily="2" charset="2"/>
              </a:rPr>
              <a:t>3</a:t>
            </a:r>
            <a:r>
              <a:rPr lang="zh-CN" altLang="en-US" b="1">
                <a:latin typeface="汉仪旗黑-55" pitchFamily="18" charset="-122"/>
                <a:ea typeface="汉仪旗黑-55" pitchFamily="18" charset="-122"/>
                <a:sym typeface="Wingdings" pitchFamily="2" charset="2"/>
              </a:rPr>
              <a:t>）清政府推行</a:t>
            </a:r>
            <a:r>
              <a:rPr lang="zh-CN" altLang="en-US" b="1">
                <a:ea typeface="汉仪旗黑-55" pitchFamily="18" charset="-122"/>
                <a:sym typeface="Wingdings" pitchFamily="2" charset="2"/>
              </a:rPr>
              <a:t>“</a:t>
            </a:r>
            <a:r>
              <a:rPr lang="zh-CN" altLang="en-US" b="1">
                <a:latin typeface="汉仪旗黑-55" pitchFamily="18" charset="-122"/>
                <a:ea typeface="汉仪旗黑-55" pitchFamily="18" charset="-122"/>
                <a:sym typeface="Wingdings" pitchFamily="2" charset="2"/>
              </a:rPr>
              <a:t>滋生人丁，永不加赋</a:t>
            </a:r>
            <a:r>
              <a:rPr lang="zh-CN" altLang="en-US" b="1">
                <a:ea typeface="汉仪旗黑-55" pitchFamily="18" charset="-122"/>
                <a:sym typeface="Wingdings" pitchFamily="2" charset="2"/>
              </a:rPr>
              <a:t>”</a:t>
            </a:r>
            <a:r>
              <a:rPr lang="zh-CN" altLang="en-US" b="1">
                <a:latin typeface="汉仪旗黑-55" pitchFamily="18" charset="-122"/>
                <a:ea typeface="汉仪旗黑-55" pitchFamily="18" charset="-122"/>
                <a:sym typeface="Wingdings" pitchFamily="2" charset="2"/>
              </a:rPr>
              <a:t>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8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8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56" grpId="0" animBg="1"/>
      <p:bldP spid="481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ext Box 2"/>
          <p:cNvSpPr txBox="1">
            <a:spLocks noChangeArrowheads="1"/>
          </p:cNvSpPr>
          <p:nvPr/>
        </p:nvSpPr>
        <p:spPr bwMode="auto">
          <a:xfrm>
            <a:off x="249238" y="5489575"/>
            <a:ext cx="8623300" cy="609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r>
              <a:rPr kumimoji="1" lang="zh-CN" altLang="en-US" sz="1700">
                <a:solidFill>
                  <a:srgbClr val="333333"/>
                </a:solidFill>
                <a:latin typeface="华文楷体"/>
                <a:ea typeface="华文楷体"/>
                <a:cs typeface="华文楷体"/>
              </a:rPr>
              <a:t>　　</a:t>
            </a:r>
            <a:r>
              <a:rPr kumimoji="1" lang="en-US" altLang="zh-CN" sz="2000" b="1">
                <a:latin typeface="华文楷体"/>
                <a:ea typeface="华文楷体"/>
                <a:cs typeface="华文楷体"/>
              </a:rPr>
              <a:t>17</a:t>
            </a:r>
            <a:r>
              <a:rPr kumimoji="1" lang="zh-CN" altLang="en-US" sz="2000" b="1">
                <a:latin typeface="华文楷体"/>
                <a:ea typeface="华文楷体"/>
                <a:cs typeface="华文楷体"/>
              </a:rPr>
              <a:t>世纪</a:t>
            </a:r>
            <a:r>
              <a:rPr kumimoji="1" lang="en-US" altLang="zh-CN" sz="2000" b="1">
                <a:latin typeface="华文楷体"/>
                <a:ea typeface="华文楷体"/>
                <a:cs typeface="华文楷体"/>
              </a:rPr>
              <a:t>60</a:t>
            </a:r>
            <a:r>
              <a:rPr kumimoji="1" lang="zh-CN" altLang="en-US" sz="2000" b="1">
                <a:latin typeface="华文楷体"/>
                <a:ea typeface="华文楷体"/>
                <a:cs typeface="华文楷体"/>
              </a:rPr>
              <a:t>年代至</a:t>
            </a:r>
            <a:r>
              <a:rPr kumimoji="1" lang="en-US" altLang="zh-CN" sz="2000" b="1">
                <a:latin typeface="华文楷体"/>
                <a:ea typeface="华文楷体"/>
                <a:cs typeface="华文楷体"/>
              </a:rPr>
              <a:t>18</a:t>
            </a:r>
            <a:r>
              <a:rPr kumimoji="1" lang="zh-CN" altLang="en-US" sz="2000" b="1">
                <a:latin typeface="华文楷体"/>
                <a:ea typeface="华文楷体"/>
                <a:cs typeface="华文楷体"/>
              </a:rPr>
              <a:t>世纪</a:t>
            </a:r>
            <a:r>
              <a:rPr kumimoji="1" lang="en-US" altLang="zh-CN" sz="2000" b="1">
                <a:latin typeface="华文楷体"/>
                <a:ea typeface="华文楷体"/>
                <a:cs typeface="华文楷体"/>
              </a:rPr>
              <a:t>90</a:t>
            </a:r>
            <a:r>
              <a:rPr kumimoji="1" lang="zh-CN" altLang="en-US" sz="2000" b="1">
                <a:latin typeface="华文楷体"/>
                <a:ea typeface="华文楷体"/>
                <a:cs typeface="华文楷体"/>
              </a:rPr>
              <a:t>年代，包括康熙、雍正、乾隆三代皇帝在位期间，共</a:t>
            </a:r>
            <a:r>
              <a:rPr kumimoji="1" lang="en-US" altLang="zh-CN" sz="2000" b="1">
                <a:latin typeface="华文楷体"/>
                <a:ea typeface="华文楷体"/>
                <a:cs typeface="华文楷体"/>
              </a:rPr>
              <a:t>100</a:t>
            </a:r>
            <a:r>
              <a:rPr kumimoji="1" lang="zh-CN" altLang="en-US" sz="2000" b="1">
                <a:latin typeface="华文楷体"/>
                <a:ea typeface="华文楷体"/>
                <a:cs typeface="华文楷体"/>
              </a:rPr>
              <a:t>多年，历史上称作“康乾盛世”。</a:t>
            </a:r>
          </a:p>
        </p:txBody>
      </p:sp>
      <p:sp>
        <p:nvSpPr>
          <p:cNvPr id="81923" name="Rectangle 3"/>
          <p:cNvSpPr>
            <a:spLocks noChangeArrowheads="1"/>
          </p:cNvSpPr>
          <p:nvPr/>
        </p:nvSpPr>
        <p:spPr bwMode="auto">
          <a:xfrm>
            <a:off x="6538913" y="4981575"/>
            <a:ext cx="2032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kumimoji="1" lang="zh-CN" altLang="en-US" sz="2000">
                <a:solidFill>
                  <a:srgbClr val="663300"/>
                </a:solidFill>
                <a:latin typeface="Times New Roman" pitchFamily="18" charset="0"/>
                <a:ea typeface="黑体" pitchFamily="2" charset="-122"/>
              </a:rPr>
              <a:t>清高宗弘历</a:t>
            </a:r>
            <a:r>
              <a:rPr kumimoji="1" lang="zh-CN" altLang="en-US" sz="20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乾隆</a:t>
            </a:r>
            <a:r>
              <a:rPr kumimoji="1" lang="zh-CN" altLang="en-US" sz="2000">
                <a:solidFill>
                  <a:srgbClr val="663300"/>
                </a:solidFill>
                <a:latin typeface="Times New Roman" pitchFamily="18" charset="0"/>
                <a:ea typeface="黑体" pitchFamily="2" charset="-122"/>
              </a:rPr>
              <a:t>帝</a:t>
            </a:r>
          </a:p>
        </p:txBody>
      </p:sp>
      <p:pic>
        <p:nvPicPr>
          <p:cNvPr id="81924" name="Picture 4" descr="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3700" y="1423988"/>
            <a:ext cx="2728913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5" name="Picture 5" descr="q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78563" y="1511300"/>
            <a:ext cx="2619375" cy="338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6" name="Picture 6" descr="q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41713" y="1452563"/>
            <a:ext cx="2492375" cy="348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7" name="Text Box 7"/>
          <p:cNvSpPr txBox="1">
            <a:spLocks noChangeArrowheads="1"/>
          </p:cNvSpPr>
          <p:nvPr/>
        </p:nvSpPr>
        <p:spPr bwMode="auto">
          <a:xfrm>
            <a:off x="487363" y="5008563"/>
            <a:ext cx="22352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kumimoji="1" lang="zh-CN" altLang="en-US" sz="1600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kumimoji="1" lang="zh-CN" altLang="en-US" sz="2000">
                <a:solidFill>
                  <a:srgbClr val="663300"/>
                </a:solidFill>
                <a:latin typeface="Times New Roman" pitchFamily="18" charset="0"/>
                <a:ea typeface="黑体" pitchFamily="2" charset="-122"/>
              </a:rPr>
              <a:t>清圣祖玄烨</a:t>
            </a:r>
            <a:r>
              <a:rPr kumimoji="1" lang="zh-CN" altLang="en-US" sz="20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康熙</a:t>
            </a:r>
            <a:r>
              <a:rPr kumimoji="1" lang="zh-CN" altLang="en-US" sz="2000">
                <a:solidFill>
                  <a:srgbClr val="663300"/>
                </a:solidFill>
                <a:latin typeface="Times New Roman" pitchFamily="18" charset="0"/>
                <a:ea typeface="黑体" pitchFamily="2" charset="-122"/>
              </a:rPr>
              <a:t>帝</a:t>
            </a:r>
          </a:p>
        </p:txBody>
      </p:sp>
      <p:sp>
        <p:nvSpPr>
          <p:cNvPr id="81928" name="Rectangle 8"/>
          <p:cNvSpPr>
            <a:spLocks noChangeArrowheads="1"/>
          </p:cNvSpPr>
          <p:nvPr/>
        </p:nvSpPr>
        <p:spPr bwMode="auto">
          <a:xfrm>
            <a:off x="3859213" y="5026025"/>
            <a:ext cx="2032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kumimoji="1" lang="zh-CN" altLang="en-US" sz="2000">
                <a:solidFill>
                  <a:srgbClr val="663300"/>
                </a:solidFill>
                <a:latin typeface="Times New Roman" pitchFamily="18" charset="0"/>
                <a:ea typeface="黑体" pitchFamily="2" charset="-122"/>
              </a:rPr>
              <a:t>清世宗胤禛</a:t>
            </a:r>
            <a:r>
              <a:rPr kumimoji="1" lang="zh-CN" altLang="en-US" sz="20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雍正</a:t>
            </a:r>
            <a:r>
              <a:rPr kumimoji="1" lang="zh-CN" altLang="en-US" sz="2000">
                <a:solidFill>
                  <a:srgbClr val="663300"/>
                </a:solidFill>
                <a:latin typeface="Times New Roman" pitchFamily="18" charset="0"/>
                <a:ea typeface="黑体" pitchFamily="2" charset="-122"/>
              </a:rPr>
              <a:t>帝</a:t>
            </a:r>
          </a:p>
        </p:txBody>
      </p:sp>
      <p:sp>
        <p:nvSpPr>
          <p:cNvPr id="35848" name="Text Box 9">
            <a:hlinkClick r:id="rId6" action="ppaction://hlinkfile"/>
          </p:cNvPr>
          <p:cNvSpPr txBox="1">
            <a:spLocks noChangeArrowheads="1"/>
          </p:cNvSpPr>
          <p:nvPr/>
        </p:nvSpPr>
        <p:spPr bwMode="auto">
          <a:xfrm>
            <a:off x="781050" y="0"/>
            <a:ext cx="2709863" cy="609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zh-CN" altLang="en-US" sz="4000" b="1">
                <a:ea typeface="华文隶书"/>
                <a:cs typeface="华文隶书"/>
              </a:rPr>
              <a:t>“康乾盛世”</a:t>
            </a:r>
            <a:r>
              <a:rPr lang="en-US" altLang="zh-CN" sz="4000" b="1">
                <a:ea typeface="华文隶书"/>
                <a:cs typeface="华文隶书"/>
              </a:rPr>
              <a:t>:</a:t>
            </a:r>
          </a:p>
        </p:txBody>
      </p:sp>
      <p:sp>
        <p:nvSpPr>
          <p:cNvPr id="81930" name="Text Box 10"/>
          <p:cNvSpPr txBox="1">
            <a:spLocks noChangeArrowheads="1"/>
          </p:cNvSpPr>
          <p:nvPr/>
        </p:nvSpPr>
        <p:spPr bwMode="auto">
          <a:xfrm>
            <a:off x="1306513" y="2316163"/>
            <a:ext cx="6702425" cy="1500187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008000"/>
            </a:solidFill>
            <a:miter lim="800000"/>
            <a:headEnd/>
            <a:tailEnd/>
          </a:ln>
        </p:spPr>
        <p:txBody>
          <a:bodyPr wrap="none" lIns="36000" tIns="36000" rIns="36000" bIns="36000" anchor="ctr" anchorCtr="1">
            <a:spAutoFit/>
          </a:bodyPr>
          <a:lstStyle/>
          <a:p>
            <a:pPr algn="ctr"/>
            <a:r>
              <a:rPr kumimoji="1" lang="zh-CN" altLang="en-US" sz="4000">
                <a:solidFill>
                  <a:srgbClr val="006666"/>
                </a:solidFill>
                <a:latin typeface="华文隶书"/>
                <a:ea typeface="华文隶书"/>
                <a:cs typeface="华文隶书"/>
              </a:rPr>
              <a:t>继汉、唐盛世后的第三个盛世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4000">
                <a:solidFill>
                  <a:srgbClr val="006666"/>
                </a:solidFill>
                <a:latin typeface="华文隶书"/>
                <a:ea typeface="华文隶书"/>
                <a:cs typeface="华文隶书"/>
              </a:rPr>
              <a:t>中国古代史上最后一个盛世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1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/>
      <p:bldP spid="81923" grpId="0"/>
      <p:bldP spid="81927" grpId="0"/>
      <p:bldP spid="81928" grpId="0"/>
      <p:bldP spid="819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4" descr="pic_42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8175"/>
            <a:ext cx="4284663" cy="473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Text Box 11"/>
          <p:cNvSpPr txBox="1">
            <a:spLocks noChangeArrowheads="1"/>
          </p:cNvSpPr>
          <p:nvPr/>
        </p:nvSpPr>
        <p:spPr bwMode="auto">
          <a:xfrm>
            <a:off x="0" y="5662613"/>
            <a:ext cx="4876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CC9900"/>
                </a:solidFill>
                <a:latin typeface="Calibri" pitchFamily="34" charset="0"/>
                <a:ea typeface="黑体" pitchFamily="2" charset="-122"/>
              </a:rPr>
              <a:t>《</a:t>
            </a:r>
            <a:r>
              <a:rPr lang="zh-CN" altLang="en-US">
                <a:solidFill>
                  <a:srgbClr val="CC9900"/>
                </a:solidFill>
                <a:latin typeface="Calibri" pitchFamily="34" charset="0"/>
                <a:ea typeface="黑体" pitchFamily="2" charset="-122"/>
              </a:rPr>
              <a:t>康熙南巡图</a:t>
            </a:r>
            <a:r>
              <a:rPr lang="en-US" altLang="zh-CN">
                <a:solidFill>
                  <a:srgbClr val="CC9900"/>
                </a:solidFill>
                <a:latin typeface="Calibri" pitchFamily="34" charset="0"/>
                <a:ea typeface="黑体" pitchFamily="2" charset="-122"/>
              </a:rPr>
              <a:t>》</a:t>
            </a:r>
            <a:r>
              <a:rPr lang="zh-CN" altLang="en-US">
                <a:solidFill>
                  <a:srgbClr val="CC9900"/>
                </a:solidFill>
                <a:latin typeface="Calibri" pitchFamily="34" charset="0"/>
                <a:ea typeface="黑体" pitchFamily="2" charset="-122"/>
              </a:rPr>
              <a:t>（局部，</a:t>
            </a:r>
            <a:r>
              <a:rPr lang="zh-CN" altLang="en-US">
                <a:solidFill>
                  <a:srgbClr val="CC9900"/>
                </a:solidFill>
                <a:latin typeface="宋体" charset="-122"/>
                <a:ea typeface="黑体" pitchFamily="2" charset="-122"/>
              </a:rPr>
              <a:t>清宫廷画家</a:t>
            </a:r>
            <a:r>
              <a:rPr lang="zh-CN" altLang="en-US">
                <a:solidFill>
                  <a:srgbClr val="CC9900"/>
                </a:solidFill>
                <a:latin typeface="Calibri" pitchFamily="34" charset="0"/>
                <a:ea typeface="黑体" pitchFamily="2" charset="-122"/>
              </a:rPr>
              <a:t>王翚</a:t>
            </a:r>
            <a:r>
              <a:rPr lang="zh-CN" altLang="en-US">
                <a:solidFill>
                  <a:srgbClr val="CC9900"/>
                </a:solidFill>
                <a:latin typeface="宋体" charset="-122"/>
                <a:ea typeface="黑体" pitchFamily="2" charset="-122"/>
              </a:rPr>
              <a:t>画</a:t>
            </a:r>
            <a:r>
              <a:rPr lang="zh-CN" altLang="en-US">
                <a:solidFill>
                  <a:srgbClr val="CC9900"/>
                </a:solidFill>
                <a:latin typeface="Calibri" pitchFamily="34" charset="0"/>
                <a:ea typeface="黑体" pitchFamily="2" charset="-122"/>
              </a:rPr>
              <a:t>）</a:t>
            </a:r>
          </a:p>
        </p:txBody>
      </p:sp>
      <p:sp>
        <p:nvSpPr>
          <p:cNvPr id="36867" name="Text Box 12"/>
          <p:cNvSpPr txBox="1">
            <a:spLocks noChangeArrowheads="1"/>
          </p:cNvSpPr>
          <p:nvPr/>
        </p:nvSpPr>
        <p:spPr bwMode="auto">
          <a:xfrm>
            <a:off x="4492625" y="5603875"/>
            <a:ext cx="4756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CC9900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>
                <a:solidFill>
                  <a:srgbClr val="CC9900"/>
                </a:solidFill>
                <a:latin typeface="黑体" pitchFamily="2" charset="-122"/>
                <a:ea typeface="黑体" pitchFamily="2" charset="-122"/>
              </a:rPr>
              <a:t>乾隆南巡图</a:t>
            </a:r>
            <a:r>
              <a:rPr lang="en-US" altLang="zh-CN">
                <a:solidFill>
                  <a:srgbClr val="CC9900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>
                <a:solidFill>
                  <a:srgbClr val="CC9900"/>
                </a:solidFill>
                <a:latin typeface="黑体" pitchFamily="2" charset="-122"/>
                <a:ea typeface="黑体" pitchFamily="2" charset="-122"/>
              </a:rPr>
              <a:t>（局部，清宫廷画家徐扬画）</a:t>
            </a: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209550" y="1941513"/>
            <a:ext cx="4303713" cy="10144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汉仪旗黑-55" pitchFamily="18" charset="-122"/>
                <a:ea typeface="汉仪旗黑-55" pitchFamily="18" charset="-122"/>
              </a:rPr>
              <a:t>表现：经济恢复和发展、国家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汉仪旗黑-55" pitchFamily="18" charset="-122"/>
                <a:ea typeface="汉仪旗黑-55" pitchFamily="18" charset="-122"/>
              </a:rPr>
              <a:t>      巩固、社会相对安定</a:t>
            </a:r>
          </a:p>
        </p:txBody>
      </p:sp>
      <p:sp>
        <p:nvSpPr>
          <p:cNvPr id="36869" name="Text Box 8"/>
          <p:cNvSpPr txBox="1">
            <a:spLocks noChangeArrowheads="1"/>
          </p:cNvSpPr>
          <p:nvPr/>
        </p:nvSpPr>
        <p:spPr bwMode="auto">
          <a:xfrm>
            <a:off x="2255838" y="57991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2400" b="1"/>
          </a:p>
        </p:txBody>
      </p:sp>
      <p:pic>
        <p:nvPicPr>
          <p:cNvPr id="36870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1850" y="661988"/>
            <a:ext cx="4387850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7" name="AutoShape 11"/>
          <p:cNvSpPr>
            <a:spLocks noChangeArrowheads="1"/>
          </p:cNvSpPr>
          <p:nvPr/>
        </p:nvSpPr>
        <p:spPr bwMode="auto">
          <a:xfrm>
            <a:off x="5133975" y="4052888"/>
            <a:ext cx="2573338" cy="1454150"/>
          </a:xfrm>
          <a:prstGeom prst="wedgeEllipseCallout">
            <a:avLst>
              <a:gd name="adj1" fmla="val -70171"/>
              <a:gd name="adj2" fmla="val 36134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/>
              <a:t>原因：统治者调整政策</a:t>
            </a:r>
          </a:p>
          <a:p>
            <a:pPr algn="ctr"/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4" grpId="0" animBg="1"/>
      <p:bldP spid="348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5" name="Text Box 3"/>
          <p:cNvSpPr txBox="1">
            <a:spLocks noChangeArrowheads="1"/>
          </p:cNvSpPr>
          <p:nvPr/>
        </p:nvSpPr>
        <p:spPr bwMode="auto">
          <a:xfrm>
            <a:off x="3513138" y="2095500"/>
            <a:ext cx="13017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400"/>
              <a:t>结束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3"/>
          <p:cNvSpPr>
            <a:spLocks noGrp="1"/>
          </p:cNvSpPr>
          <p:nvPr>
            <p:ph type="body" idx="4294967295"/>
          </p:nvPr>
        </p:nvSpPr>
        <p:spPr>
          <a:xfrm>
            <a:off x="2103438" y="2735263"/>
            <a:ext cx="6038850" cy="969962"/>
          </a:xfrm>
        </p:spPr>
        <p:txBody>
          <a:bodyPr/>
          <a:lstStyle/>
          <a:p>
            <a:r>
              <a:rPr lang="zh-CN" altLang="en-US" sz="3600" smtClean="0">
                <a:ea typeface="黑体" pitchFamily="2" charset="-122"/>
              </a:rPr>
              <a:t>农业、手工业的发展</a:t>
            </a:r>
            <a:r>
              <a:rPr lang="zh-CN" altLang="en-US" sz="2800" b="1" smtClean="0">
                <a:solidFill>
                  <a:srgbClr val="800900"/>
                </a:solidFill>
              </a:rPr>
              <a:t>（重点）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body" idx="4294967295"/>
          </p:nvPr>
        </p:nvSpPr>
        <p:spPr>
          <a:xfrm>
            <a:off x="1027113" y="1125538"/>
            <a:ext cx="7358062" cy="3384550"/>
          </a:xfrm>
        </p:spPr>
        <p:txBody>
          <a:bodyPr/>
          <a:lstStyle/>
          <a:p>
            <a:r>
              <a:rPr lang="zh-CN" altLang="en-US" sz="280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    康熙八年，清政府正式下达停止圈地的命令，宣布把当年圈占土地退还原主。 </a:t>
            </a:r>
          </a:p>
          <a:p>
            <a:r>
              <a:rPr lang="zh-CN" altLang="en-US" sz="280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    康熙十二年开始，清政府修改顺治年间的垦荒政策，将起科年限进一步放宽，从原来最高６年改为１０年。而且遇上灾荒之年，还可以临时申请延缓起科（</a:t>
            </a:r>
            <a:r>
              <a:rPr lang="zh-CN" altLang="en-US" sz="2800" smtClean="0">
                <a:solidFill>
                  <a:schemeClr val="tx1"/>
                </a:solidFill>
              </a:rPr>
              <a:t>谓对农田计亩征收钱粮 </a:t>
            </a:r>
            <a:r>
              <a:rPr lang="zh-CN" altLang="en-US" sz="280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）年限。</a:t>
            </a:r>
            <a:br>
              <a:rPr lang="zh-CN" altLang="en-US" sz="280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</a:br>
            <a:endParaRPr lang="zh-CN" altLang="en-US" sz="2800" smtClean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1044575" y="4518025"/>
            <a:ext cx="6788150" cy="11890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ea typeface="黑体" pitchFamily="2" charset="-122"/>
              </a:rPr>
              <a:t>农业发展的原因：</a:t>
            </a:r>
          </a:p>
          <a:p>
            <a:r>
              <a:rPr lang="zh-CN" altLang="en-US" sz="4000"/>
              <a:t>统治者采取措施发展农业生产</a:t>
            </a:r>
          </a:p>
        </p:txBody>
      </p:sp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801688" y="0"/>
            <a:ext cx="16732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农业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1"/>
          <p:cNvSpPr>
            <a:spLocks noChangeArrowheads="1"/>
          </p:cNvSpPr>
          <p:nvPr/>
        </p:nvSpPr>
        <p:spPr bwMode="auto">
          <a:xfrm>
            <a:off x="3079750" y="2828925"/>
            <a:ext cx="294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Calibri" pitchFamily="34" charset="0"/>
              </a:rPr>
              <a:t>清朝前期耕地面积统计简表</a:t>
            </a:r>
          </a:p>
        </p:txBody>
      </p:sp>
      <p:graphicFrame>
        <p:nvGraphicFramePr>
          <p:cNvPr id="68611" name="表格 2"/>
          <p:cNvGraphicFramePr>
            <a:graphicFrameLocks noGrp="1"/>
          </p:cNvGraphicFramePr>
          <p:nvPr/>
        </p:nvGraphicFramePr>
        <p:xfrm>
          <a:off x="1695450" y="3454400"/>
          <a:ext cx="6096000" cy="1482725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时间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全国耕地面积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顺治十八年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5.2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亿亩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D9CC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康熙二十四年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5.9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亿亩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DE7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康熙六十一年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D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突破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8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亿亩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D9CC"/>
                    </a:solidFill>
                  </a:tcPr>
                </a:tc>
              </a:tr>
            </a:tbl>
          </a:graphicData>
        </a:graphic>
      </p:graphicFrame>
      <p:sp>
        <p:nvSpPr>
          <p:cNvPr id="68628" name="AutoShape 20"/>
          <p:cNvSpPr>
            <a:spLocks noChangeArrowheads="1"/>
          </p:cNvSpPr>
          <p:nvPr/>
        </p:nvSpPr>
        <p:spPr bwMode="auto">
          <a:xfrm>
            <a:off x="3206750" y="731838"/>
            <a:ext cx="3236913" cy="1547812"/>
          </a:xfrm>
          <a:prstGeom prst="wedgeEllipseCallout">
            <a:avLst>
              <a:gd name="adj1" fmla="val -68981"/>
              <a:gd name="adj2" fmla="val 49384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68629" name="Text Box 21"/>
          <p:cNvSpPr txBox="1">
            <a:spLocks noChangeArrowheads="1"/>
          </p:cNvSpPr>
          <p:nvPr/>
        </p:nvSpPr>
        <p:spPr bwMode="auto">
          <a:xfrm>
            <a:off x="3792538" y="923925"/>
            <a:ext cx="22796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楷体_GB2312" pitchFamily="49" charset="-122"/>
              </a:rPr>
              <a:t>耕地面积大幅度增加</a:t>
            </a:r>
          </a:p>
        </p:txBody>
      </p:sp>
      <p:sp>
        <p:nvSpPr>
          <p:cNvPr id="18453" name="Text Box 22"/>
          <p:cNvSpPr txBox="1">
            <a:spLocks noChangeArrowheads="1"/>
          </p:cNvSpPr>
          <p:nvPr/>
        </p:nvSpPr>
        <p:spPr bwMode="auto">
          <a:xfrm>
            <a:off x="801688" y="0"/>
            <a:ext cx="14208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农业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28" grpId="0" animBg="1"/>
      <p:bldP spid="686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2"/>
          <p:cNvSpPr txBox="1">
            <a:spLocks noChangeArrowheads="1"/>
          </p:cNvSpPr>
          <p:nvPr/>
        </p:nvSpPr>
        <p:spPr bwMode="auto">
          <a:xfrm>
            <a:off x="312738" y="4327525"/>
            <a:ext cx="3048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kumimoji="1" lang="zh-CN" altLang="en-US" sz="2000">
                <a:solidFill>
                  <a:srgbClr val="663300"/>
                </a:solidFill>
                <a:latin typeface="Times New Roman" pitchFamily="18" charset="0"/>
                <a:ea typeface="黑体" pitchFamily="2" charset="-122"/>
              </a:rPr>
              <a:t>耘田（清康熙</a:t>
            </a:r>
            <a:r>
              <a:rPr kumimoji="1" lang="en-US" altLang="zh-CN" sz="2000">
                <a:solidFill>
                  <a:srgbClr val="663300"/>
                </a:solidFill>
                <a:latin typeface="Times New Roman" pitchFamily="18" charset="0"/>
                <a:ea typeface="黑体" pitchFamily="2" charset="-122"/>
              </a:rPr>
              <a:t>《</a:t>
            </a:r>
            <a:r>
              <a:rPr kumimoji="1" lang="zh-CN" altLang="en-US" sz="2000">
                <a:solidFill>
                  <a:srgbClr val="663300"/>
                </a:solidFill>
                <a:latin typeface="Times New Roman" pitchFamily="18" charset="0"/>
                <a:ea typeface="黑体" pitchFamily="2" charset="-122"/>
              </a:rPr>
              <a:t>耕织图</a:t>
            </a:r>
            <a:r>
              <a:rPr kumimoji="1" lang="en-US" altLang="zh-CN" sz="2000">
                <a:solidFill>
                  <a:srgbClr val="663300"/>
                </a:solidFill>
                <a:latin typeface="Times New Roman" pitchFamily="18" charset="0"/>
                <a:ea typeface="黑体" pitchFamily="2" charset="-122"/>
              </a:rPr>
              <a:t>》</a:t>
            </a:r>
            <a:r>
              <a:rPr kumimoji="1" lang="zh-CN" altLang="en-US" sz="2000">
                <a:solidFill>
                  <a:srgbClr val="663300"/>
                </a:solidFill>
                <a:latin typeface="Times New Roman" pitchFamily="18" charset="0"/>
                <a:ea typeface="黑体" pitchFamily="2" charset="-122"/>
              </a:rPr>
              <a:t>）</a:t>
            </a:r>
          </a:p>
        </p:txBody>
      </p:sp>
      <p:sp>
        <p:nvSpPr>
          <p:cNvPr id="19458" name="Rectangle 6"/>
          <p:cNvSpPr>
            <a:spLocks noChangeArrowheads="1"/>
          </p:cNvSpPr>
          <p:nvPr/>
        </p:nvSpPr>
        <p:spPr bwMode="auto">
          <a:xfrm>
            <a:off x="6245225" y="4252913"/>
            <a:ext cx="508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kumimoji="1" lang="zh-CN" altLang="en-US" sz="2000">
                <a:solidFill>
                  <a:srgbClr val="663300"/>
                </a:solidFill>
                <a:latin typeface="Times New Roman" pitchFamily="18" charset="0"/>
                <a:ea typeface="黑体" pitchFamily="2" charset="-122"/>
              </a:rPr>
              <a:t>水稻</a:t>
            </a:r>
          </a:p>
        </p:txBody>
      </p:sp>
      <p:pic>
        <p:nvPicPr>
          <p:cNvPr id="19459" name="Picture 7" descr="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47700"/>
            <a:ext cx="3875088" cy="352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8" descr="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2925" y="620713"/>
            <a:ext cx="4819650" cy="351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91" name="AutoShape 11"/>
          <p:cNvSpPr>
            <a:spLocks noChangeArrowheads="1"/>
          </p:cNvSpPr>
          <p:nvPr/>
        </p:nvSpPr>
        <p:spPr bwMode="auto">
          <a:xfrm>
            <a:off x="2897188" y="4503738"/>
            <a:ext cx="3321050" cy="1547812"/>
          </a:xfrm>
          <a:prstGeom prst="wedgeEllipseCallout">
            <a:avLst>
              <a:gd name="adj1" fmla="val -23995"/>
              <a:gd name="adj2" fmla="val -88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71692" name="Text Box 12"/>
          <p:cNvSpPr txBox="1">
            <a:spLocks noChangeArrowheads="1"/>
          </p:cNvSpPr>
          <p:nvPr/>
        </p:nvSpPr>
        <p:spPr bwMode="auto">
          <a:xfrm>
            <a:off x="3486150" y="4821238"/>
            <a:ext cx="2082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ea typeface="楷体_GB2312" pitchFamily="49" charset="-122"/>
              </a:rPr>
              <a:t>水稻等产量</a:t>
            </a:r>
          </a:p>
          <a:p>
            <a:r>
              <a:rPr lang="zh-CN" altLang="en-US" sz="2800" b="1">
                <a:ea typeface="楷体_GB2312" pitchFamily="49" charset="-122"/>
              </a:rPr>
              <a:t>显著提高</a:t>
            </a:r>
          </a:p>
        </p:txBody>
      </p:sp>
      <p:sp>
        <p:nvSpPr>
          <p:cNvPr id="19463" name="Text Box 13"/>
          <p:cNvSpPr txBox="1">
            <a:spLocks noChangeArrowheads="1"/>
          </p:cNvSpPr>
          <p:nvPr/>
        </p:nvSpPr>
        <p:spPr bwMode="auto">
          <a:xfrm>
            <a:off x="844550" y="-28575"/>
            <a:ext cx="14208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农业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1" grpId="0" animBg="1"/>
      <p:bldP spid="7169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ChangeArrowheads="1"/>
          </p:cNvSpPr>
          <p:nvPr/>
        </p:nvSpPr>
        <p:spPr bwMode="auto">
          <a:xfrm>
            <a:off x="3200400" y="2514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1506" name="Line 4"/>
          <p:cNvSpPr>
            <a:spLocks noChangeShapeType="1"/>
          </p:cNvSpPr>
          <p:nvPr/>
        </p:nvSpPr>
        <p:spPr bwMode="auto">
          <a:xfrm>
            <a:off x="0" y="0"/>
            <a:ext cx="9144000" cy="0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7" name="Line 5"/>
          <p:cNvSpPr>
            <a:spLocks noChangeShapeType="1"/>
          </p:cNvSpPr>
          <p:nvPr/>
        </p:nvSpPr>
        <p:spPr bwMode="auto">
          <a:xfrm>
            <a:off x="0" y="639763"/>
            <a:ext cx="9144000" cy="0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8" name="Line 6"/>
          <p:cNvSpPr>
            <a:spLocks noChangeShapeType="1"/>
          </p:cNvSpPr>
          <p:nvPr/>
        </p:nvSpPr>
        <p:spPr bwMode="auto">
          <a:xfrm>
            <a:off x="0" y="0"/>
            <a:ext cx="0" cy="639763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9" name="Line 7"/>
          <p:cNvSpPr>
            <a:spLocks noChangeShapeType="1"/>
          </p:cNvSpPr>
          <p:nvPr/>
        </p:nvSpPr>
        <p:spPr bwMode="auto">
          <a:xfrm>
            <a:off x="9144000" y="0"/>
            <a:ext cx="0" cy="639763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3736" name="Text Box 8"/>
          <p:cNvSpPr txBox="1">
            <a:spLocks noChangeArrowheads="1"/>
          </p:cNvSpPr>
          <p:nvPr/>
        </p:nvSpPr>
        <p:spPr bwMode="auto">
          <a:xfrm>
            <a:off x="0" y="0"/>
            <a:ext cx="3733800" cy="588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kumimoji="1"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新品种的引进</a:t>
            </a:r>
          </a:p>
        </p:txBody>
      </p:sp>
      <p:sp>
        <p:nvSpPr>
          <p:cNvPr id="21511" name="Text Box 9"/>
          <p:cNvSpPr txBox="1">
            <a:spLocks noChangeArrowheads="1"/>
          </p:cNvSpPr>
          <p:nvPr/>
        </p:nvSpPr>
        <p:spPr bwMode="auto">
          <a:xfrm>
            <a:off x="514350" y="839788"/>
            <a:ext cx="8135938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latin typeface="仿宋_GB2312" pitchFamily="49" charset="-122"/>
                <a:ea typeface="仿宋_GB2312" pitchFamily="49" charset="-122"/>
              </a:rPr>
              <a:t>  </a:t>
            </a:r>
            <a:r>
              <a:rPr kumimoji="1" lang="zh-CN" altLang="en-US" sz="2400" b="1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新引进和传播推广的外来作物</a:t>
            </a:r>
            <a:r>
              <a:rPr kumimoji="1" lang="zh-CN" altLang="en-US" sz="2400" b="1">
                <a:latin typeface="仿宋_GB2312" pitchFamily="49" charset="-122"/>
                <a:ea typeface="仿宋_GB2312" pitchFamily="49" charset="-122"/>
              </a:rPr>
              <a:t>如甘薯、玉米（这两种农作物原产美洲）等具有耐干旱的特点，不需要良好的水土条件，使地形崎岖和干旱贫瘠的土地得到了利用。</a:t>
            </a:r>
            <a:r>
              <a:rPr kumimoji="1" lang="zh-CN" altLang="en-US" sz="2400" b="1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一定程度上缓解了人地矛盾。</a:t>
            </a:r>
            <a:r>
              <a:rPr kumimoji="1" lang="zh-CN" altLang="en-US" sz="2800" b="1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 </a:t>
            </a:r>
          </a:p>
        </p:txBody>
      </p:sp>
      <p:pic>
        <p:nvPicPr>
          <p:cNvPr id="21512" name="Picture 10" descr="0174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3888" y="2611438"/>
            <a:ext cx="3595687" cy="27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11" descr="maize4"/>
          <p:cNvPicPr>
            <a:picLocks noChangeAspect="1" noChangeArrowheads="1"/>
          </p:cNvPicPr>
          <p:nvPr/>
        </p:nvPicPr>
        <p:blipFill>
          <a:blip r:embed="rId4"/>
          <a:srcRect r="2368"/>
          <a:stretch>
            <a:fillRect/>
          </a:stretch>
        </p:blipFill>
        <p:spPr bwMode="auto">
          <a:xfrm>
            <a:off x="5173663" y="2593975"/>
            <a:ext cx="3533775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40" name="AutoShape 12"/>
          <p:cNvSpPr>
            <a:spLocks noChangeArrowheads="1"/>
          </p:cNvSpPr>
          <p:nvPr/>
        </p:nvSpPr>
        <p:spPr bwMode="auto">
          <a:xfrm>
            <a:off x="3348038" y="4729163"/>
            <a:ext cx="3152775" cy="1547812"/>
          </a:xfrm>
          <a:prstGeom prst="wedgeEllipseCallout">
            <a:avLst>
              <a:gd name="adj1" fmla="val -34694"/>
              <a:gd name="adj2" fmla="val -6692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73741" name="Text Box 13"/>
          <p:cNvSpPr txBox="1">
            <a:spLocks noChangeArrowheads="1"/>
          </p:cNvSpPr>
          <p:nvPr/>
        </p:nvSpPr>
        <p:spPr bwMode="auto">
          <a:xfrm>
            <a:off x="3648075" y="5059363"/>
            <a:ext cx="26844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ea typeface="楷体_GB2312" pitchFamily="49" charset="-122"/>
              </a:rPr>
              <a:t>甘薯和玉米普遍</a:t>
            </a:r>
          </a:p>
          <a:p>
            <a:r>
              <a:rPr lang="zh-CN" altLang="en-US" sz="2800" b="1">
                <a:ea typeface="楷体_GB2312" pitchFamily="49" charset="-122"/>
              </a:rPr>
              <a:t>推广和种植</a:t>
            </a:r>
          </a:p>
        </p:txBody>
      </p:sp>
      <p:sp>
        <p:nvSpPr>
          <p:cNvPr id="21516" name="Text Box 14"/>
          <p:cNvSpPr txBox="1">
            <a:spLocks noChangeArrowheads="1"/>
          </p:cNvSpPr>
          <p:nvPr/>
        </p:nvSpPr>
        <p:spPr bwMode="auto">
          <a:xfrm>
            <a:off x="1878013" y="5414963"/>
            <a:ext cx="641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/>
              <a:t>甘薯</a:t>
            </a:r>
          </a:p>
        </p:txBody>
      </p:sp>
      <p:sp>
        <p:nvSpPr>
          <p:cNvPr id="21517" name="Text Box 15"/>
          <p:cNvSpPr txBox="1">
            <a:spLocks noChangeArrowheads="1"/>
          </p:cNvSpPr>
          <p:nvPr/>
        </p:nvSpPr>
        <p:spPr bwMode="auto">
          <a:xfrm>
            <a:off x="6899275" y="5275263"/>
            <a:ext cx="641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/>
              <a:t>玉米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40" grpId="0" animBg="1"/>
      <p:bldP spid="737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2"/>
          <p:cNvSpPr txBox="1">
            <a:spLocks noChangeArrowheads="1"/>
          </p:cNvSpPr>
          <p:nvPr/>
        </p:nvSpPr>
        <p:spPr bwMode="auto">
          <a:xfrm>
            <a:off x="3683000" y="3213100"/>
            <a:ext cx="508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kumimoji="1" lang="zh-CN" altLang="en-US" sz="2000">
                <a:solidFill>
                  <a:srgbClr val="663300"/>
                </a:solidFill>
                <a:latin typeface="Times New Roman" pitchFamily="18" charset="0"/>
                <a:ea typeface="黑体" pitchFamily="2" charset="-122"/>
              </a:rPr>
              <a:t>烟草</a:t>
            </a:r>
          </a:p>
        </p:txBody>
      </p:sp>
      <p:pic>
        <p:nvPicPr>
          <p:cNvPr id="22530" name="Picture 9" descr="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9900" y="582613"/>
            <a:ext cx="2668588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AutoShape 10"/>
          <p:cNvSpPr>
            <a:spLocks noChangeArrowheads="1"/>
          </p:cNvSpPr>
          <p:nvPr/>
        </p:nvSpPr>
        <p:spPr bwMode="auto">
          <a:xfrm>
            <a:off x="3559175" y="4729163"/>
            <a:ext cx="2941638" cy="1392237"/>
          </a:xfrm>
          <a:prstGeom prst="wedgeEllipseCallout">
            <a:avLst>
              <a:gd name="adj1" fmla="val -40773"/>
              <a:gd name="adj2" fmla="val -68815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21508" name="Text Box 11"/>
          <p:cNvSpPr txBox="1">
            <a:spLocks noChangeArrowheads="1"/>
          </p:cNvSpPr>
          <p:nvPr/>
        </p:nvSpPr>
        <p:spPr bwMode="auto">
          <a:xfrm>
            <a:off x="3716338" y="4987925"/>
            <a:ext cx="26844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ea typeface="楷体_GB2312" pitchFamily="49" charset="-122"/>
              </a:rPr>
              <a:t>棉花等经济作物</a:t>
            </a:r>
          </a:p>
          <a:p>
            <a:r>
              <a:rPr lang="zh-CN" altLang="en-US" sz="2800" b="1">
                <a:ea typeface="楷体_GB2312" pitchFamily="49" charset="-122"/>
              </a:rPr>
              <a:t>种植更广泛</a:t>
            </a:r>
          </a:p>
        </p:txBody>
      </p:sp>
      <p:sp>
        <p:nvSpPr>
          <p:cNvPr id="22533" name="Text Box 12"/>
          <p:cNvSpPr txBox="1">
            <a:spLocks noChangeArrowheads="1"/>
          </p:cNvSpPr>
          <p:nvPr/>
        </p:nvSpPr>
        <p:spPr bwMode="auto">
          <a:xfrm>
            <a:off x="944563" y="-42863"/>
            <a:ext cx="1420812" cy="701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农业</a:t>
            </a:r>
          </a:p>
        </p:txBody>
      </p:sp>
      <p:sp>
        <p:nvSpPr>
          <p:cNvPr id="22534" name="Text Box 13"/>
          <p:cNvSpPr txBox="1">
            <a:spLocks noChangeArrowheads="1"/>
          </p:cNvSpPr>
          <p:nvPr/>
        </p:nvSpPr>
        <p:spPr bwMode="auto">
          <a:xfrm>
            <a:off x="935038" y="3473450"/>
            <a:ext cx="508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kumimoji="1" lang="zh-CN" altLang="en-US" sz="2000">
                <a:solidFill>
                  <a:srgbClr val="663300"/>
                </a:solidFill>
                <a:latin typeface="Times New Roman" pitchFamily="18" charset="0"/>
                <a:ea typeface="黑体" pitchFamily="2" charset="-122"/>
              </a:rPr>
              <a:t>棉花</a:t>
            </a:r>
          </a:p>
        </p:txBody>
      </p:sp>
      <p:pic>
        <p:nvPicPr>
          <p:cNvPr id="22535" name="Picture 14" descr="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52463"/>
            <a:ext cx="2493963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  <p:bldP spid="2150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144588" y="-71438"/>
            <a:ext cx="1887537" cy="703263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zh-CN" altLang="en-US" sz="4000" b="1" smtClean="0">
                <a:solidFill>
                  <a:schemeClr val="tx1"/>
                </a:solidFill>
              </a:rPr>
              <a:t>手工业</a:t>
            </a:r>
          </a:p>
        </p:txBody>
      </p:sp>
      <p:sp>
        <p:nvSpPr>
          <p:cNvPr id="122883" name="Rectangle 3"/>
          <p:cNvSpPr>
            <a:spLocks noGrp="1"/>
          </p:cNvSpPr>
          <p:nvPr>
            <p:ph type="body" idx="4294967295"/>
          </p:nvPr>
        </p:nvSpPr>
        <p:spPr>
          <a:xfrm>
            <a:off x="2058988" y="1547813"/>
            <a:ext cx="5137150" cy="2403475"/>
          </a:xfrm>
        </p:spPr>
        <p:txBody>
          <a:bodyPr/>
          <a:lstStyle/>
          <a:p>
            <a:pPr>
              <a:buFont typeface="Calibri" pitchFamily="34" charset="0"/>
              <a:buNone/>
            </a:pPr>
            <a:r>
              <a:rPr lang="zh-CN" altLang="en-US" sz="2800" b="1" smtClean="0"/>
              <a:t>（</a:t>
            </a:r>
            <a:r>
              <a:rPr lang="en-US" altLang="zh-CN" sz="2800" b="1" smtClean="0"/>
              <a:t>1</a:t>
            </a:r>
            <a:r>
              <a:rPr lang="zh-CN" altLang="en-US" sz="2800" b="1" smtClean="0"/>
              <a:t>）生产工具得到改进，</a:t>
            </a:r>
          </a:p>
          <a:p>
            <a:pPr>
              <a:buFont typeface="Calibri" pitchFamily="34" charset="0"/>
              <a:buNone/>
            </a:pPr>
            <a:r>
              <a:rPr lang="zh-CN" altLang="en-US" sz="2800" b="1" smtClean="0"/>
              <a:t>（</a:t>
            </a:r>
            <a:r>
              <a:rPr lang="en-US" altLang="zh-CN" sz="2800" b="1" smtClean="0"/>
              <a:t>2</a:t>
            </a:r>
            <a:r>
              <a:rPr lang="zh-CN" altLang="en-US" sz="2800" b="1" smtClean="0"/>
              <a:t>）生产技术得到提高，</a:t>
            </a:r>
          </a:p>
          <a:p>
            <a:pPr>
              <a:buFont typeface="Calibri" pitchFamily="34" charset="0"/>
              <a:buNone/>
            </a:pPr>
            <a:r>
              <a:rPr lang="zh-CN" altLang="en-US" sz="2800" b="1" smtClean="0"/>
              <a:t>（</a:t>
            </a:r>
            <a:r>
              <a:rPr lang="en-US" altLang="zh-CN" sz="2800" b="1" smtClean="0"/>
              <a:t>3</a:t>
            </a:r>
            <a:r>
              <a:rPr lang="zh-CN" altLang="en-US" sz="2800" b="1" smtClean="0"/>
              <a:t>）生产规模扩大，</a:t>
            </a:r>
          </a:p>
          <a:p>
            <a:pPr>
              <a:buFont typeface="Calibri" pitchFamily="34" charset="0"/>
              <a:buNone/>
            </a:pPr>
            <a:r>
              <a:rPr lang="zh-CN" altLang="en-US" sz="2800" b="1" smtClean="0"/>
              <a:t>（</a:t>
            </a:r>
            <a:r>
              <a:rPr lang="en-US" altLang="zh-CN" sz="2800" b="1" smtClean="0"/>
              <a:t>4</a:t>
            </a:r>
            <a:r>
              <a:rPr lang="zh-CN" altLang="en-US" sz="2800" b="1" smtClean="0"/>
              <a:t>）生产分工更加细密。</a:t>
            </a:r>
          </a:p>
          <a:p>
            <a:endParaRPr lang="en-US" altLang="zh-CN" sz="2800" smtClean="0"/>
          </a:p>
        </p:txBody>
      </p:sp>
      <p:sp>
        <p:nvSpPr>
          <p:cNvPr id="24579" name="Rectangle 4"/>
          <p:cNvSpPr>
            <a:spLocks/>
          </p:cNvSpPr>
          <p:nvPr/>
        </p:nvSpPr>
        <p:spPr bwMode="auto">
          <a:xfrm>
            <a:off x="854075" y="1157288"/>
            <a:ext cx="1887538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85000"/>
              </a:lnSpc>
            </a:pPr>
            <a:r>
              <a:rPr lang="zh-CN" altLang="en-US" sz="3200" b="1">
                <a:latin typeface="Calibri Light"/>
              </a:rPr>
              <a:t>表现：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4675"/>
            <a:ext cx="3506788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矩形 2"/>
          <p:cNvSpPr>
            <a:spLocks noChangeArrowheads="1"/>
          </p:cNvSpPr>
          <p:nvPr/>
        </p:nvSpPr>
        <p:spPr bwMode="auto">
          <a:xfrm>
            <a:off x="0" y="5619750"/>
            <a:ext cx="35163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latin typeface="Calibri" pitchFamily="34" charset="0"/>
              </a:rPr>
              <a:t>景德镇瓷器生产场景</a:t>
            </a:r>
          </a:p>
        </p:txBody>
      </p:sp>
      <p:pic>
        <p:nvPicPr>
          <p:cNvPr id="23555" name="Picture 2" descr="景德镇窑五彩采莲图瓶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3988" y="563563"/>
            <a:ext cx="1811337" cy="309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Rectangle 7"/>
          <p:cNvSpPr>
            <a:spLocks noChangeArrowheads="1"/>
          </p:cNvSpPr>
          <p:nvPr/>
        </p:nvSpPr>
        <p:spPr bwMode="auto">
          <a:xfrm>
            <a:off x="8316913" y="639763"/>
            <a:ext cx="41275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CC9900"/>
                </a:solidFill>
              </a:rPr>
              <a:t>景</a:t>
            </a:r>
          </a:p>
          <a:p>
            <a:r>
              <a:rPr lang="zh-CN" altLang="en-US">
                <a:solidFill>
                  <a:srgbClr val="CC9900"/>
                </a:solidFill>
              </a:rPr>
              <a:t>德</a:t>
            </a:r>
          </a:p>
          <a:p>
            <a:r>
              <a:rPr lang="zh-CN" altLang="en-US">
                <a:solidFill>
                  <a:srgbClr val="CC9900"/>
                </a:solidFill>
              </a:rPr>
              <a:t>镇</a:t>
            </a:r>
          </a:p>
          <a:p>
            <a:r>
              <a:rPr lang="zh-CN" altLang="en-US">
                <a:solidFill>
                  <a:srgbClr val="CC9900"/>
                </a:solidFill>
              </a:rPr>
              <a:t>窑</a:t>
            </a:r>
          </a:p>
          <a:p>
            <a:r>
              <a:rPr lang="zh-CN" altLang="en-US">
                <a:solidFill>
                  <a:srgbClr val="CC9900"/>
                </a:solidFill>
              </a:rPr>
              <a:t>五</a:t>
            </a:r>
          </a:p>
          <a:p>
            <a:r>
              <a:rPr lang="zh-CN" altLang="en-US">
                <a:solidFill>
                  <a:srgbClr val="CC9900"/>
                </a:solidFill>
              </a:rPr>
              <a:t>彩</a:t>
            </a:r>
          </a:p>
          <a:p>
            <a:r>
              <a:rPr lang="zh-CN" altLang="en-US">
                <a:solidFill>
                  <a:srgbClr val="CC9900"/>
                </a:solidFill>
              </a:rPr>
              <a:t>采</a:t>
            </a:r>
          </a:p>
          <a:p>
            <a:r>
              <a:rPr lang="zh-CN" altLang="en-US">
                <a:solidFill>
                  <a:srgbClr val="CC9900"/>
                </a:solidFill>
              </a:rPr>
              <a:t>莲</a:t>
            </a:r>
          </a:p>
          <a:p>
            <a:r>
              <a:rPr lang="zh-CN" altLang="en-US">
                <a:solidFill>
                  <a:srgbClr val="CC9900"/>
                </a:solidFill>
              </a:rPr>
              <a:t>图</a:t>
            </a:r>
          </a:p>
          <a:p>
            <a:r>
              <a:rPr lang="zh-CN" altLang="en-US">
                <a:solidFill>
                  <a:srgbClr val="CC9900"/>
                </a:solidFill>
              </a:rPr>
              <a:t>瓶</a:t>
            </a:r>
          </a:p>
        </p:txBody>
      </p:sp>
      <p:pic>
        <p:nvPicPr>
          <p:cNvPr id="23557" name="Picture 8" descr="0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92538" y="584200"/>
            <a:ext cx="1776412" cy="307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Text Box 5"/>
          <p:cNvSpPr txBox="1">
            <a:spLocks noChangeArrowheads="1"/>
          </p:cNvSpPr>
          <p:nvPr/>
        </p:nvSpPr>
        <p:spPr bwMode="auto">
          <a:xfrm>
            <a:off x="5592763" y="631825"/>
            <a:ext cx="61912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rgbClr val="CC9900"/>
                </a:solidFill>
                <a:latin typeface="Calibri" pitchFamily="34" charset="0"/>
                <a:ea typeface="黑体" pitchFamily="2" charset="-122"/>
              </a:rPr>
              <a:t>青</a:t>
            </a:r>
          </a:p>
          <a:p>
            <a:pPr algn="ctr"/>
            <a:r>
              <a:rPr lang="zh-CN" altLang="en-US">
                <a:solidFill>
                  <a:srgbClr val="CC9900"/>
                </a:solidFill>
                <a:latin typeface="Calibri" pitchFamily="34" charset="0"/>
                <a:ea typeface="黑体" pitchFamily="2" charset="-122"/>
              </a:rPr>
              <a:t>花</a:t>
            </a:r>
          </a:p>
          <a:p>
            <a:pPr algn="ctr"/>
            <a:r>
              <a:rPr lang="zh-CN" altLang="en-US">
                <a:solidFill>
                  <a:srgbClr val="CC9900"/>
                </a:solidFill>
                <a:latin typeface="Calibri" pitchFamily="34" charset="0"/>
                <a:ea typeface="黑体" pitchFamily="2" charset="-122"/>
              </a:rPr>
              <a:t>松</a:t>
            </a:r>
          </a:p>
          <a:p>
            <a:pPr algn="ctr"/>
            <a:r>
              <a:rPr lang="zh-CN" altLang="en-US">
                <a:solidFill>
                  <a:srgbClr val="CC9900"/>
                </a:solidFill>
                <a:latin typeface="Calibri" pitchFamily="34" charset="0"/>
                <a:ea typeface="黑体" pitchFamily="2" charset="-122"/>
              </a:rPr>
              <a:t>鼠</a:t>
            </a:r>
          </a:p>
          <a:p>
            <a:pPr algn="ctr"/>
            <a:r>
              <a:rPr lang="zh-CN" altLang="en-US">
                <a:solidFill>
                  <a:srgbClr val="CC9900"/>
                </a:solidFill>
                <a:latin typeface="Calibri" pitchFamily="34" charset="0"/>
                <a:ea typeface="黑体" pitchFamily="2" charset="-122"/>
              </a:rPr>
              <a:t>葡</a:t>
            </a:r>
          </a:p>
          <a:p>
            <a:pPr algn="ctr"/>
            <a:r>
              <a:rPr lang="zh-CN" altLang="en-US">
                <a:solidFill>
                  <a:srgbClr val="CC9900"/>
                </a:solidFill>
                <a:latin typeface="Calibri" pitchFamily="34" charset="0"/>
                <a:ea typeface="黑体" pitchFamily="2" charset="-122"/>
              </a:rPr>
              <a:t>萄</a:t>
            </a:r>
          </a:p>
          <a:p>
            <a:pPr algn="ctr"/>
            <a:r>
              <a:rPr lang="zh-CN" altLang="en-US">
                <a:solidFill>
                  <a:srgbClr val="CC9900"/>
                </a:solidFill>
                <a:latin typeface="Calibri" pitchFamily="34" charset="0"/>
                <a:ea typeface="黑体" pitchFamily="2" charset="-122"/>
              </a:rPr>
              <a:t>纹</a:t>
            </a:r>
          </a:p>
          <a:p>
            <a:pPr algn="ctr"/>
            <a:r>
              <a:rPr lang="zh-CN" altLang="en-US">
                <a:solidFill>
                  <a:srgbClr val="CC9900"/>
                </a:solidFill>
                <a:latin typeface="Calibri" pitchFamily="34" charset="0"/>
                <a:ea typeface="黑体" pitchFamily="2" charset="-122"/>
              </a:rPr>
              <a:t>棒</a:t>
            </a:r>
          </a:p>
          <a:p>
            <a:pPr algn="ctr"/>
            <a:r>
              <a:rPr lang="zh-CN" altLang="en-US">
                <a:solidFill>
                  <a:srgbClr val="CC9900"/>
                </a:solidFill>
                <a:latin typeface="Calibri" pitchFamily="34" charset="0"/>
                <a:ea typeface="黑体" pitchFamily="2" charset="-122"/>
              </a:rPr>
              <a:t>槌</a:t>
            </a:r>
          </a:p>
          <a:p>
            <a:pPr algn="ctr"/>
            <a:r>
              <a:rPr lang="zh-CN" altLang="en-US">
                <a:solidFill>
                  <a:srgbClr val="CC9900"/>
                </a:solidFill>
                <a:latin typeface="Calibri" pitchFamily="34" charset="0"/>
                <a:ea typeface="黑体" pitchFamily="2" charset="-122"/>
              </a:rPr>
              <a:t>瓶</a:t>
            </a:r>
          </a:p>
        </p:txBody>
      </p:sp>
      <p:pic>
        <p:nvPicPr>
          <p:cNvPr id="23559" name="Picture 13" descr="20040116_1_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83000" y="3670300"/>
            <a:ext cx="3432175" cy="267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0" name="Text Box 2"/>
          <p:cNvSpPr txBox="1">
            <a:spLocks noChangeArrowheads="1"/>
          </p:cNvSpPr>
          <p:nvPr/>
        </p:nvSpPr>
        <p:spPr bwMode="auto">
          <a:xfrm>
            <a:off x="7246938" y="4791075"/>
            <a:ext cx="1327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CC9900"/>
                </a:solidFill>
                <a:latin typeface="黑体" pitchFamily="2" charset="-122"/>
                <a:ea typeface="黑体" pitchFamily="2" charset="-122"/>
              </a:rPr>
              <a:t>黄地珐琅彩</a:t>
            </a:r>
          </a:p>
          <a:p>
            <a:r>
              <a:rPr lang="zh-CN" altLang="en-US">
                <a:solidFill>
                  <a:srgbClr val="CC9900"/>
                </a:solidFill>
                <a:latin typeface="黑体" pitchFamily="2" charset="-122"/>
                <a:ea typeface="黑体" pitchFamily="2" charset="-122"/>
              </a:rPr>
              <a:t>兰石纹碗</a:t>
            </a:r>
          </a:p>
        </p:txBody>
      </p:sp>
      <p:sp>
        <p:nvSpPr>
          <p:cNvPr id="26637" name="AutoShape 13"/>
          <p:cNvSpPr>
            <a:spLocks noChangeArrowheads="1"/>
          </p:cNvSpPr>
          <p:nvPr/>
        </p:nvSpPr>
        <p:spPr bwMode="auto">
          <a:xfrm>
            <a:off x="957263" y="1828800"/>
            <a:ext cx="3530600" cy="1660525"/>
          </a:xfrm>
          <a:prstGeom prst="cloudCallout">
            <a:avLst>
              <a:gd name="adj1" fmla="val -40019"/>
              <a:gd name="adj2" fmla="val 143403"/>
            </a:avLst>
          </a:pr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1582738" y="2274888"/>
            <a:ext cx="2327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/>
              <a:t>景德镇为中心</a:t>
            </a:r>
          </a:p>
        </p:txBody>
      </p:sp>
      <p:sp>
        <p:nvSpPr>
          <p:cNvPr id="25611" name="Text Box 15"/>
          <p:cNvSpPr txBox="1">
            <a:spLocks noChangeArrowheads="1"/>
          </p:cNvSpPr>
          <p:nvPr/>
        </p:nvSpPr>
        <p:spPr bwMode="auto">
          <a:xfrm>
            <a:off x="815975" y="-20638"/>
            <a:ext cx="3698875" cy="641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/>
              <a:t>手工业</a:t>
            </a:r>
            <a:r>
              <a:rPr lang="en-US" altLang="zh-CN" sz="3600" b="1"/>
              <a:t>——</a:t>
            </a:r>
            <a:r>
              <a:rPr lang="zh-CN" altLang="en-US" sz="3200" b="1"/>
              <a:t>制瓷业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6" grpId="0"/>
      <p:bldP spid="23558" grpId="0"/>
      <p:bldP spid="23560" grpId="0"/>
      <p:bldP spid="26637" grpId="0" animBg="1"/>
      <p:bldP spid="26638" grpId="0"/>
    </p:bldLst>
  </p:timing>
</p:sld>
</file>

<file path=ppt/theme/theme1.xml><?xml version="1.0" encoding="utf-8"?>
<a:theme xmlns:a="http://schemas.openxmlformats.org/drawingml/2006/main" name="回顾">
  <a:themeElements>
    <a:clrScheme name="自定义 2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5C0C2E"/>
      </a:hlink>
      <a:folHlink>
        <a:srgbClr val="5C0C2E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532</TotalTime>
  <Words>890</Words>
  <Application>Microsoft Office PowerPoint</Application>
  <PresentationFormat>全屏显示(4:3)</PresentationFormat>
  <Paragraphs>122</Paragraphs>
  <Slides>19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演示文稿设计模板</vt:lpstr>
      </vt:variant>
      <vt:variant>
        <vt:i4>12</vt:i4>
      </vt:variant>
      <vt:variant>
        <vt:lpstr>幻灯片标题</vt:lpstr>
      </vt:variant>
      <vt:variant>
        <vt:i4>19</vt:i4>
      </vt:variant>
    </vt:vector>
  </HeadingPairs>
  <TitlesOfParts>
    <vt:vector size="48" baseType="lpstr">
      <vt:lpstr>Arial</vt:lpstr>
      <vt:lpstr>宋体</vt:lpstr>
      <vt:lpstr>Calibri Light</vt:lpstr>
      <vt:lpstr>Calibri</vt:lpstr>
      <vt:lpstr>黑体</vt:lpstr>
      <vt:lpstr>楷体_GB2312</vt:lpstr>
      <vt:lpstr>Times New Roman</vt:lpstr>
      <vt:lpstr>华文新魏</vt:lpstr>
      <vt:lpstr>仿宋_GB2312</vt:lpstr>
      <vt:lpstr>华文隶书</vt:lpstr>
      <vt:lpstr>幼圆</vt:lpstr>
      <vt:lpstr>华文琥珀</vt:lpstr>
      <vt:lpstr>华文楷体</vt:lpstr>
      <vt:lpstr>汉仪旗黑-55</vt:lpstr>
      <vt:lpstr>Wingdings</vt:lpstr>
      <vt:lpstr>华文中宋</vt:lpstr>
      <vt:lpstr>华文彩云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手工业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subject>历史备课大师【全免费】</dc:subject>
  <dc:creator>历史备课大师【全免费】</dc:creator>
  <cp:keywords>历史备课大师【全免费】</cp:keywords>
  <dc:description>历史备课大师【全免费】</dc:description>
  <cp:lastModifiedBy>微软用户</cp:lastModifiedBy>
  <cp:revision>历史备课大师【全免费】</cp:revision>
  <dcterms:created xsi:type="dcterms:W3CDTF">2016-07-25T08:20:19Z</dcterms:created>
  <dcterms:modified xsi:type="dcterms:W3CDTF">2017-05-12T02:51:09Z</dcterms:modified>
</cp:coreProperties>
</file>