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BDADE-7C32-4162-9356-A348A476F0A2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D8B6-125B-4C4D-B98C-31EFA2F2D3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DB61B-A117-4407-AF87-6FC2CEB060E5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6A642-DB5E-4C4B-B4C6-03B7FFD9D6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A3AEC-F8DE-4BCD-B441-1399199F4B53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DE006-A584-4B68-8E55-425995570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2AE05-0DFA-421E-AB20-14FDCEACED1B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EB946-2A40-4424-959C-688CDE0590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65B36-CB10-4405-9B28-98C864C10627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0CA4A-A985-4C84-A064-8ED758FD9A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A3B0-31EC-4DDE-9153-9223B61A702E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9C15-08A3-43E1-87A3-36A53758A4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7BBE-3A50-4A9E-9744-AB27AF32339B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0CAF5-8784-4D60-9DB2-5F9506AD26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F936E-1ED6-4643-9866-DD3F7A2E0914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3FCB0-E26D-4A5E-A069-DAADD3AFDE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1D2E-0542-46B4-BFBC-850EFDCADEFF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DF15E-E6B7-44E6-8FF9-EFE0185E5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C7FF6-0575-4365-B7EE-28AF8A8A10F3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74A74-9279-4983-9425-3FA8B4CDFF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9990F-1032-4292-8B1F-E565D0A14383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1340E-F22D-4951-A0D9-C1CAC79E87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67F546-39D8-4E66-88AE-63C182E3B129}" type="datetimeFigureOut">
              <a:rPr lang="zh-CN" altLang="en-US"/>
              <a:pPr>
                <a:defRPr/>
              </a:pPr>
              <a:t>2017/6/16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D928A3-2143-41FE-8233-8F57C79AAE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3663" y="2074863"/>
            <a:ext cx="6924675" cy="5762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446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996">
                <a:solidFill>
                  <a:srgbClr val="080808"/>
                </a:solidFill>
                <a:latin typeface="隶书"/>
                <a:ea typeface="+mn-ea"/>
              </a:rPr>
              <a:t>第二讲 </a:t>
            </a:r>
            <a:r>
              <a:rPr lang="zh-CN" altLang="en-US" sz="3996">
                <a:solidFill>
                  <a:srgbClr val="080808"/>
                </a:solidFill>
                <a:latin typeface="华文隶书"/>
                <a:ea typeface="+mn-ea"/>
              </a:rPr>
              <a:t>从贞观之治到开元盛世</a:t>
            </a:r>
            <a:endParaRPr lang="zh-CN" altLang="en-US" sz="3996">
              <a:solidFill>
                <a:srgbClr val="080808"/>
              </a:solidFill>
              <a:latin typeface="华文隶书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7950" y="3284538"/>
            <a:ext cx="4308475" cy="14366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7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8">
                <a:solidFill>
                  <a:srgbClr val="080808"/>
                </a:solidFill>
                <a:latin typeface="Times New Roman"/>
                <a:ea typeface="+mn-ea"/>
              </a:rPr>
              <a:t>一、唐太宗与“贞观之治”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98">
              <a:solidFill>
                <a:srgbClr val="080808"/>
              </a:solidFill>
              <a:latin typeface="Times New Roman"/>
              <a:ea typeface="+mn-ea"/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080808"/>
                </a:solidFill>
                <a:latin typeface="Times New Roman"/>
                <a:ea typeface="+mn-ea"/>
              </a:rPr>
              <a:t>二、一代女皇武则天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96">
              <a:solidFill>
                <a:srgbClr val="080808"/>
              </a:solidFill>
              <a:latin typeface="Times New Roman"/>
              <a:ea typeface="+mn-ea"/>
            </a:endParaRPr>
          </a:p>
          <a:p>
            <a:pPr fontAlgn="auto">
              <a:lnSpc>
                <a:spcPts val="32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8">
                <a:solidFill>
                  <a:srgbClr val="080808"/>
                </a:solidFill>
                <a:latin typeface="Times New Roman"/>
                <a:ea typeface="+mn-ea"/>
              </a:rPr>
              <a:t>三、开元盛世</a:t>
            </a:r>
            <a:endParaRPr lang="zh-CN" altLang="en-US" sz="2798">
              <a:solidFill>
                <a:srgbClr val="080808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3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0" y="673100"/>
            <a:ext cx="5842000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5400000">
            <a:off x="1343819" y="2791619"/>
            <a:ext cx="420687" cy="307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1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ahoma"/>
                <a:ea typeface="+mn-ea"/>
              </a:rPr>
              <a:t>……</a:t>
            </a:r>
            <a:endParaRPr lang="zh-CN" altLang="en-US" sz="2004">
              <a:solidFill>
                <a:srgbClr val="FFFFFF"/>
              </a:solidFill>
              <a:latin typeface="Tahom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407194" y="2937669"/>
            <a:ext cx="465137" cy="307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2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6">
                <a:solidFill>
                  <a:srgbClr val="CCECFF"/>
                </a:solidFill>
                <a:latin typeface="Tahoma"/>
                <a:ea typeface="+mn-ea"/>
              </a:rPr>
              <a:t>——</a:t>
            </a:r>
            <a:endParaRPr lang="zh-CN" altLang="en-US" sz="2006">
              <a:solidFill>
                <a:srgbClr val="CCECFF"/>
              </a:solidFill>
              <a:latin typeface="Tahom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0" y="969963"/>
            <a:ext cx="1858963" cy="58991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向 政 柄 门 明</a:t>
            </a:r>
          </a:p>
          <a:p>
            <a:pPr fontAlgn="auto">
              <a:lnSpc>
                <a:spcPts val="2006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背 治 之 即 乎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为 革 所 宫 此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代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成 命 寄 城 ，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之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败 凡 托 北 则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长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之 四 也 门 唐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安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关 次 。 军 代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键 ，  事 历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其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。 俱  之 次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宫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以 自 胜 中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在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玄 高 负 央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城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武 祖 ， 政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北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门 、 而 治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之 太 北 革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故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得 宗 军 命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北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失 至 统 之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军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及 中 制 成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为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屯 宗 之 败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卫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卫 、 权 ，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宫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北 玄 实 悉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之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门 宗 即 决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武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禁 ， 中 于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力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军 中 央 玄 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。</a:t>
            </a: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650" y="3340100"/>
            <a:ext cx="257175" cy="3333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陈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寅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恪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6">
                <a:solidFill>
                  <a:srgbClr val="CCECFF"/>
                </a:solidFill>
                <a:latin typeface="Times New Roman"/>
                <a:ea typeface="+mn-ea"/>
              </a:rPr>
              <a:t>《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代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政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治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史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述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论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稿</a:t>
            </a:r>
          </a:p>
          <a:p>
            <a:pPr fontAlgn="auto">
              <a:lnSpc>
                <a:spcPts val="200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6">
                <a:solidFill>
                  <a:srgbClr val="CCECFF"/>
                </a:solidFill>
                <a:latin typeface="Times New Roman"/>
                <a:ea typeface="+mn-ea"/>
              </a:rPr>
              <a:t>》</a:t>
            </a:r>
            <a:endParaRPr lang="zh-CN" altLang="en-US" sz="2006">
              <a:solidFill>
                <a:srgbClr val="CCEC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8" y="214313"/>
            <a:ext cx="2563812" cy="7207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98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98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944"/>
              </a:lnSpc>
              <a:spcBef>
                <a:spcPts val="0"/>
              </a:spcBef>
              <a:spcAft>
                <a:spcPts val="0"/>
              </a:spcAft>
              <a:tabLst>
                <a:tab pos="698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之 央 政 武 苟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4075" y="214313"/>
            <a:ext cx="1668463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、玄武门之变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477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555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73100"/>
            <a:ext cx="7480300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8439150" y="2932113"/>
            <a:ext cx="3079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祖</a:t>
            </a:r>
          </a:p>
          <a:p>
            <a:pPr>
              <a:lnSpc>
                <a:spcPts val="2963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献</a:t>
            </a:r>
          </a:p>
          <a:p>
            <a:pPr>
              <a:lnSpc>
                <a:spcPts val="2950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85138" y="3017838"/>
            <a:ext cx="257175" cy="15398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今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陕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西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原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县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88" y="21431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04075" y="214313"/>
            <a:ext cx="1668463" cy="2681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、玄武门之变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67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964"/>
              </a:lnSpc>
              <a:spcBef>
                <a:spcPts val="0"/>
              </a:spcBef>
              <a:spcAft>
                <a:spcPts val="0"/>
              </a:spcAft>
              <a:tabLst>
                <a:tab pos="1231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高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579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965200"/>
            <a:ext cx="25019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5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9000" y="1981200"/>
            <a:ext cx="31877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3313113" y="3959225"/>
            <a:ext cx="6159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决策</a:t>
            </a: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750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纳谏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075" y="4167188"/>
            <a:ext cx="255588" cy="563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太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075" y="4776788"/>
            <a:ext cx="7667625" cy="14366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324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宗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6324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63246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世</a:t>
            </a:r>
          </a:p>
          <a:p>
            <a:pPr fontAlgn="auto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tabLst>
                <a:tab pos="6324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民</a:t>
            </a:r>
          </a:p>
          <a:p>
            <a:pPr fontAlgn="auto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tabLst>
                <a:tab pos="6324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十八学士图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4075" y="233363"/>
            <a:ext cx="1500188" cy="35528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841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政</a:t>
            </a:r>
          </a:p>
          <a:p>
            <a:pPr fontAlgn="auto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治</a:t>
            </a:r>
          </a:p>
          <a:p>
            <a:pPr fontAlgn="auto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风</a:t>
            </a:r>
          </a:p>
          <a:p>
            <a:pPr fontAlgn="auto">
              <a:lnSpc>
                <a:spcPts val="3540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气</a:t>
            </a:r>
          </a:p>
          <a:p>
            <a:pPr fontAlgn="auto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开</a:t>
            </a:r>
          </a:p>
          <a:p>
            <a:pPr fontAlgn="auto">
              <a:lnSpc>
                <a:spcPts val="3552"/>
              </a:lnSpc>
              <a:spcBef>
                <a:spcPts val="0"/>
              </a:spcBef>
              <a:spcAft>
                <a:spcPts val="0"/>
              </a:spcAft>
              <a:tabLst>
                <a:tab pos="10287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明</a:t>
            </a: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488" y="233363"/>
            <a:ext cx="7013575" cy="35909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4057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204">
                <a:solidFill>
                  <a:srgbClr val="FFFFFF"/>
                </a:solidFill>
                <a:latin typeface="华文楷体"/>
                <a:ea typeface="+mn-ea"/>
              </a:rPr>
              <a:t>“</a:t>
            </a:r>
            <a:r>
              <a:rPr lang="zh-CN" altLang="en-US" sz="3204">
                <a:solidFill>
                  <a:srgbClr val="FFFFFF"/>
                </a:solidFill>
                <a:latin typeface="华文新魏"/>
                <a:ea typeface="+mn-ea"/>
              </a:rPr>
              <a:t>玄鉴深远，临机果断</a:t>
            </a:r>
            <a:r>
              <a:rPr lang="zh-CN" altLang="en-US" sz="3204">
                <a:solidFill>
                  <a:srgbClr val="FFFFFF"/>
                </a:solidFill>
                <a:latin typeface="华文楷体"/>
                <a:ea typeface="+mn-ea"/>
              </a:rPr>
              <a:t>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endParaRPr lang="zh-CN" altLang="en-US" sz="3204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2924"/>
              </a:lnSpc>
              <a:spcBef>
                <a:spcPts val="0"/>
              </a:spcBef>
              <a:spcAft>
                <a:spcPts val="0"/>
              </a:spcAft>
              <a:tabLst>
                <a:tab pos="2476500" algn="l"/>
                <a:tab pos="3213100" algn="l"/>
              </a:tabLst>
              <a:defRPr/>
            </a:pPr>
            <a:r>
              <a:rPr lang="zh-CN" altLang="en-US" sz="3204">
                <a:solidFill>
                  <a:srgbClr val="FFFFFF"/>
                </a:solidFill>
                <a:latin typeface="华文楷体"/>
                <a:ea typeface="+mn-ea"/>
              </a:rPr>
              <a:t>	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用人</a:t>
            </a: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5603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25500"/>
            <a:ext cx="31496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488" y="23336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21150" y="1465263"/>
            <a:ext cx="923925" cy="4619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6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2">
                <a:solidFill>
                  <a:srgbClr val="CCFFFF"/>
                </a:solidFill>
                <a:latin typeface="隶书"/>
                <a:ea typeface="+mn-ea"/>
              </a:rPr>
              <a:t>用人</a:t>
            </a:r>
            <a:endParaRPr lang="zh-CN" altLang="en-US" sz="3602">
              <a:solidFill>
                <a:srgbClr val="CCFFFF"/>
              </a:solidFill>
              <a:latin typeface="隶书"/>
              <a:ea typeface="+mn-ea"/>
            </a:endParaRP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3224213" y="2343150"/>
            <a:ext cx="228600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650"/>
              </a:lnSpc>
            </a:pPr>
            <a:r>
              <a:rPr lang="zh-CN" altLang="en-US" sz="2400">
                <a:solidFill>
                  <a:srgbClr val="FFFFFF"/>
                </a:solidFill>
                <a:latin typeface="Wingdings" pitchFamily="2" charset="2"/>
              </a:rPr>
              <a:t></a:t>
            </a: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2838"/>
              </a:lnSpc>
            </a:pPr>
            <a:r>
              <a:rPr lang="zh-CN" altLang="en-US" sz="2400">
                <a:solidFill>
                  <a:srgbClr val="FFFFFF"/>
                </a:solidFill>
                <a:latin typeface="Wingdings" pitchFamily="2" charset="2"/>
              </a:rPr>
              <a:t></a:t>
            </a: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3625"/>
              </a:lnSpc>
            </a:pPr>
            <a:r>
              <a:rPr lang="zh-CN" altLang="en-US" sz="2400">
                <a:solidFill>
                  <a:srgbClr val="FFFFFF"/>
                </a:solidFill>
                <a:latin typeface="Wingdings" pitchFamily="2" charset="2"/>
              </a:rPr>
              <a:t></a:t>
            </a: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FFFFFF"/>
              </a:solidFill>
              <a:latin typeface="Wingdings" pitchFamily="2" charset="2"/>
            </a:endParaRPr>
          </a:p>
          <a:p>
            <a:pPr>
              <a:lnSpc>
                <a:spcPts val="3625"/>
              </a:lnSpc>
            </a:pPr>
            <a:r>
              <a:rPr lang="zh-CN" altLang="en-US" sz="2400">
                <a:solidFill>
                  <a:srgbClr val="FFFFFF"/>
                </a:solidFill>
                <a:latin typeface="Wingdings" pitchFamily="2" charset="2"/>
              </a:rPr>
              <a:t>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0825" y="2355850"/>
            <a:ext cx="4641850" cy="35782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不拘出身地域</a:t>
            </a:r>
          </a:p>
          <a:p>
            <a:pPr fontAlgn="auto">
              <a:lnSpc>
                <a:spcPts val="2848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长孙无忌，关陇；徐世勣，山东；</a:t>
            </a:r>
          </a:p>
          <a:p>
            <a:pPr fontAlgn="auto">
              <a:lnSpc>
                <a:spcPts val="2763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尉迟恭，代北；褚遂良，江南</a:t>
            </a:r>
          </a:p>
          <a:p>
            <a:pPr fontAlgn="auto">
              <a:lnSpc>
                <a:spcPts val="3224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不拘出身门第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endParaRPr lang="zh-CN" altLang="en-US" sz="2400">
              <a:solidFill>
                <a:srgbClr val="CCFFCC"/>
              </a:solidFill>
              <a:latin typeface="Times New Roman"/>
              <a:ea typeface="+mn-ea"/>
            </a:endParaRPr>
          </a:p>
          <a:p>
            <a:pPr fontAlgn="auto">
              <a:lnSpc>
                <a:spcPts val="2256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长孙无忌，贵族；马周，门客</a:t>
            </a:r>
          </a:p>
          <a:p>
            <a:pPr fontAlgn="auto">
              <a:lnSpc>
                <a:spcPts val="337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不拘民族背景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endParaRPr lang="zh-CN" altLang="en-US" sz="2400">
              <a:solidFill>
                <a:srgbClr val="CCFFCC"/>
              </a:solidFill>
              <a:latin typeface="Times New Roman"/>
              <a:ea typeface="+mn-ea"/>
            </a:endParaRPr>
          </a:p>
          <a:p>
            <a:pPr fontAlgn="auto">
              <a:lnSpc>
                <a:spcPts val="2256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阿史那社尔，突厥；契苾何力，铁勒</a:t>
            </a:r>
          </a:p>
          <a:p>
            <a:pPr fontAlgn="auto">
              <a:lnSpc>
                <a:spcPts val="3368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不拘原属敌我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endParaRPr lang="zh-CN" altLang="en-US" sz="2400">
              <a:solidFill>
                <a:srgbClr val="CCFFCC"/>
              </a:solidFill>
              <a:latin typeface="Times New Roman"/>
              <a:ea typeface="+mn-ea"/>
            </a:endParaRPr>
          </a:p>
          <a:p>
            <a:pPr fontAlgn="auto">
              <a:lnSpc>
                <a:spcPts val="2259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  <a:tab pos="431800" algn="l"/>
                <a:tab pos="5334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魏徵、王珪，建成辅佐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88038" y="233363"/>
            <a:ext cx="2746375" cy="17700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94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“拔人物不于私党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22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1320800" algn="l"/>
              </a:tabLs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负志业咸尽其才”</a:t>
            </a:r>
            <a:endParaRPr lang="zh-CN" altLang="en-US" sz="2402">
              <a:solidFill>
                <a:srgbClr val="CC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140200" y="4365625"/>
            <a:ext cx="4321175" cy="1641475"/>
          </a:xfrm>
          <a:custGeom>
            <a:avLst/>
            <a:gdLst/>
            <a:ahLst/>
            <a:cxnLst/>
            <a:rect l="0" t="0" r="0" b="0"/>
            <a:pathLst>
              <a:path w="4321176" h="1641476">
                <a:moveTo>
                  <a:pt x="0" y="1641475"/>
                </a:moveTo>
                <a:lnTo>
                  <a:pt x="4321175" y="1641475"/>
                </a:lnTo>
                <a:lnTo>
                  <a:pt x="43211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25400" cap="flat" cmpd="sng" algn="ctr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628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900" y="3848100"/>
            <a:ext cx="17526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27338" y="233363"/>
            <a:ext cx="5837237" cy="57451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	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4127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纳谏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3282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兼听则明，偏信则暗。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以铜为镜，可以正衣冠；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46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以古为镜，可以知兴替；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44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以人为镜，可以明得失。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29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人主兼听广纳，则贵臣不得</a:t>
            </a:r>
          </a:p>
          <a:p>
            <a:pPr fontAlgn="auto">
              <a:lnSpc>
                <a:spcPts val="2952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壅蔽，而下情得以上通也。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49"/>
              </a:lnSpc>
              <a:spcBef>
                <a:spcPts val="0"/>
              </a:spcBef>
              <a:spcAft>
                <a:spcPts val="0"/>
              </a:spcAft>
              <a:tabLst>
                <a:tab pos="190500" algn="l"/>
                <a:tab pos="1041400" algn="l"/>
                <a:tab pos="1409700" algn="l"/>
                <a:tab pos="1714500" algn="l"/>
                <a:tab pos="1854200" algn="l"/>
                <a:tab pos="4381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		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——《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资治通鉴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卷一九二</a:t>
            </a: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88" y="233363"/>
            <a:ext cx="2563812" cy="5703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554"/>
              </a:lnSpc>
              <a:spcBef>
                <a:spcPts val="0"/>
              </a:spcBef>
              <a:spcAft>
                <a:spcPts val="0"/>
              </a:spcAft>
              <a:tabLst>
                <a:tab pos="901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>
                <a:solidFill>
                  <a:srgbClr val="FFFFFF"/>
                </a:solidFill>
                <a:latin typeface="Times New Roman"/>
                <a:ea typeface="+mn-ea"/>
              </a:rPr>
              <a:t>唐代铜镜</a:t>
            </a:r>
            <a:endParaRPr lang="zh-CN" altLang="en-US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23850" y="2852738"/>
            <a:ext cx="4319588" cy="1946275"/>
          </a:xfrm>
          <a:custGeom>
            <a:avLst/>
            <a:gdLst/>
            <a:ahLst/>
            <a:cxnLst/>
            <a:rect l="0" t="0" r="0" b="0"/>
            <a:pathLst>
              <a:path w="4319652" h="1946276">
                <a:moveTo>
                  <a:pt x="0" y="1946275"/>
                </a:moveTo>
                <a:lnTo>
                  <a:pt x="4319651" y="1946275"/>
                </a:lnTo>
                <a:lnTo>
                  <a:pt x="431965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25400" cap="flat" cmpd="sng" algn="ctr">
            <a:solidFill>
              <a:srgbClr val="CC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652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413000"/>
            <a:ext cx="37465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0488" y="23336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4075" y="233363"/>
            <a:ext cx="1411288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3" y="1008063"/>
            <a:ext cx="8091487" cy="5616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	</a:t>
            </a: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决策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2794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注意完善政治体制（三省制、律令制）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保证决策政令的正确制定与实施。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26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“天子者，有道则人推而为主；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无道則人弃而不用。诚可畏也。”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2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“水能载舟，亦能覆舟”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轻徭薄赋，与民休息。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14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贞观政要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卷一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政体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商旅野次，无复盗贼，囹圄常空，马牛布野，外户不闭。又频致丰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稔，米斗三四钱，行旅自京师至于岭表，自山东至于沧海，皆不赍粮，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取给于路。入山东村落，行客经过者，必厚加供待，或发时有赠遗。此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266700" algn="l"/>
                <a:tab pos="647700" algn="l"/>
                <a:tab pos="402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皆古昔未有也 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356100" y="3716338"/>
            <a:ext cx="4787900" cy="3141662"/>
          </a:xfrm>
          <a:custGeom>
            <a:avLst/>
            <a:gdLst/>
            <a:ahLst/>
            <a:cxnLst/>
            <a:rect l="0" t="0" r="0" b="0"/>
            <a:pathLst>
              <a:path w="4787901" h="3141600">
                <a:moveTo>
                  <a:pt x="0" y="3141599"/>
                </a:moveTo>
                <a:lnTo>
                  <a:pt x="4787900" y="3141599"/>
                </a:lnTo>
                <a:lnTo>
                  <a:pt x="47879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333375"/>
            <a:ext cx="4643438" cy="3357563"/>
          </a:xfrm>
          <a:custGeom>
            <a:avLst/>
            <a:gdLst/>
            <a:ahLst/>
            <a:cxnLst/>
            <a:rect l="0" t="0" r="0" b="0"/>
            <a:pathLst>
              <a:path w="4643502" h="3357627">
                <a:moveTo>
                  <a:pt x="0" y="3357626"/>
                </a:moveTo>
                <a:lnTo>
                  <a:pt x="4643501" y="3357626"/>
                </a:lnTo>
                <a:lnTo>
                  <a:pt x="4643501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677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35075" y="2590800"/>
            <a:ext cx="7308850" cy="1704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未能完全保持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318"/>
              </a:lnSpc>
              <a:spcBef>
                <a:spcPts val="0"/>
              </a:spcBef>
              <a:spcAft>
                <a:spcPts val="0"/>
              </a:spcAft>
              <a:tabLst>
                <a:tab pos="4191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	国家由精力充沛又聪明谨慎</a:t>
            </a: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8875" y="4341813"/>
            <a:ext cx="3590925" cy="2103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6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6">
                <a:solidFill>
                  <a:srgbClr val="000000"/>
                </a:solidFill>
                <a:latin typeface="Times New Roman"/>
                <a:ea typeface="+mn-ea"/>
              </a:rPr>
              <a:t>的皇帝治理，谦虚耐心地听取精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英意见</a:t>
            </a:r>
            <a:r>
              <a:rPr lang="en-US" altLang="zh-CN" sz="2004">
                <a:solidFill>
                  <a:srgbClr val="000000"/>
                </a:solidFill>
                <a:latin typeface="Times New Roman"/>
                <a:ea typeface="+mn-ea"/>
              </a:rPr>
              <a:t>——</a:t>
            </a: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这样一种施政作风之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所以被推崇，不仅由于它的实际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成就，还由于它接近儒家的治国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6">
                <a:solidFill>
                  <a:srgbClr val="000000"/>
                </a:solidFill>
                <a:latin typeface="Times New Roman"/>
                <a:ea typeface="+mn-ea"/>
              </a:rPr>
              <a:t>理想，体现了君臣融洽互补的理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想关系。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143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	</a:t>
            </a:r>
            <a:r>
              <a:rPr lang="en-US" altLang="zh-CN" sz="2004">
                <a:solidFill>
                  <a:srgbClr val="000000"/>
                </a:solidFill>
                <a:latin typeface="Times New Roman"/>
                <a:ea typeface="+mn-ea"/>
              </a:rPr>
              <a:t>——《</a:t>
            </a: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剑桥隋唐史</a:t>
            </a:r>
            <a:r>
              <a:rPr lang="en-US" altLang="zh-CN" sz="2004">
                <a:solidFill>
                  <a:srgbClr val="000000"/>
                </a:solidFill>
                <a:latin typeface="Times New Roman"/>
                <a:ea typeface="+mn-ea"/>
              </a:rPr>
              <a:t>》</a:t>
            </a: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6288" y="4305300"/>
            <a:ext cx="2462212" cy="1409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贞观之治：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2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文治武功的盛世，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2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后世政治的楷模。</a:t>
            </a: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488" y="233363"/>
            <a:ext cx="4043362" cy="23352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52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196">
                <a:solidFill>
                  <a:srgbClr val="000000"/>
                </a:solidFill>
                <a:latin typeface="Times New Roman"/>
                <a:ea typeface="+mn-ea"/>
              </a:rPr>
              <a:t>太宗（</a:t>
            </a:r>
            <a:r>
              <a:rPr lang="en-US" altLang="zh-CN" sz="2196" b="1">
                <a:solidFill>
                  <a:srgbClr val="000000"/>
                </a:solidFill>
                <a:latin typeface="Times New Roman"/>
                <a:ea typeface="+mn-ea"/>
              </a:rPr>
              <a:t>598-649</a:t>
            </a:r>
            <a:r>
              <a:rPr lang="zh-CN" altLang="en-US" sz="2196">
                <a:solidFill>
                  <a:srgbClr val="000000"/>
                </a:solidFill>
                <a:latin typeface="Times New Roman"/>
                <a:ea typeface="+mn-ea"/>
              </a:rPr>
              <a:t>）统治以低调告终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196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196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196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005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196">
                <a:solidFill>
                  <a:srgbClr val="000000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●立嗣（承乾、泰、治；恪）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	●亲征高丽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	●贞观前期的良好政治风气</a:t>
            </a: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8900" y="233363"/>
            <a:ext cx="3463925" cy="23225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70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随着时间的流逝，</a:t>
            </a:r>
          </a:p>
          <a:p>
            <a:pPr fontAlgn="auto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tabLst>
                <a:tab pos="2032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唐太宗的威望与日俱增。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900113" y="5589588"/>
            <a:ext cx="7632700" cy="893762"/>
          </a:xfrm>
          <a:custGeom>
            <a:avLst/>
            <a:gdLst/>
            <a:ahLst/>
            <a:cxnLst/>
            <a:rect l="0" t="0" r="0" b="0"/>
            <a:pathLst>
              <a:path w="7632701" h="893763">
                <a:moveTo>
                  <a:pt x="0" y="893762"/>
                </a:moveTo>
                <a:lnTo>
                  <a:pt x="7632700" y="893762"/>
                </a:lnTo>
                <a:lnTo>
                  <a:pt x="76327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flat" cmpd="sng" algn="ctr">
            <a:solidFill>
              <a:srgbClr val="CC99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9700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828800"/>
            <a:ext cx="25146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图片 6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2200" y="6083300"/>
            <a:ext cx="6350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164013" y="233363"/>
            <a:ext cx="4489450" cy="12319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8"/>
              </a:lnSpc>
              <a:spcBef>
                <a:spcPts val="0"/>
              </a:spcBef>
              <a:spcAft>
                <a:spcPts val="0"/>
              </a:spcAft>
              <a:tabLst>
                <a:tab pos="3048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该书初撰于公元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709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年唐中宗时期，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8" y="233363"/>
            <a:ext cx="2871787" cy="11414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863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63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63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63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855"/>
              </a:lnSpc>
              <a:spcBef>
                <a:spcPts val="0"/>
              </a:spcBef>
              <a:spcAft>
                <a:spcPts val="0"/>
              </a:spcAft>
              <a:tabLst>
                <a:tab pos="863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书写</a:t>
            </a:r>
            <a:r>
              <a:rPr lang="zh-CN" altLang="en-US" sz="2796">
                <a:solidFill>
                  <a:srgbClr val="FFFFFF"/>
                </a:solidFill>
                <a:latin typeface="隶书"/>
                <a:ea typeface="+mn-ea"/>
              </a:rPr>
              <a:t>与</a:t>
            </a: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记忆</a:t>
            </a:r>
            <a:endParaRPr lang="zh-CN" altLang="en-US" sz="3204">
              <a:solidFill>
                <a:srgbClr val="CCFFFF"/>
              </a:solidFill>
              <a:latin typeface="隶书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2188" y="1519238"/>
            <a:ext cx="7808912" cy="49625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完成于玄宗开元七年（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729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），上距贞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观（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627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～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649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）已有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80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年之遥。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266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贞观政要</a:t>
            </a: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实际上寄托着八世纪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初期政治家和史学家们的政治理想，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反映出在经历了武则天半个世纪非常</a:t>
            </a:r>
          </a:p>
          <a:p>
            <a:pPr fontAlgn="auto">
              <a:lnSpc>
                <a:spcPts val="2883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手段的统治之后，士大夫们期待恢复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太宗时期的政治秩序的强烈愿望。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16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参见吴宗国：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“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贞观政要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与贞观君臣论治”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20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en-US" altLang="zh-CN" sz="2796" b="1">
                <a:solidFill>
                  <a:srgbClr val="CCECFF"/>
                </a:solidFill>
                <a:latin typeface="Times New Roman"/>
                <a:ea typeface="+mn-ea"/>
              </a:rPr>
              <a:t>All history is contemporary history.</a:t>
            </a:r>
          </a:p>
          <a:p>
            <a:pPr fontAlgn="auto">
              <a:lnSpc>
                <a:spcPts val="2869"/>
              </a:lnSpc>
              <a:spcBef>
                <a:spcPts val="0"/>
              </a:spcBef>
              <a:spcAft>
                <a:spcPts val="0"/>
              </a:spcAft>
              <a:tabLst>
                <a:tab pos="2654300" algn="l"/>
                <a:tab pos="3162300" algn="l"/>
              </a:tabLst>
              <a:defRPr/>
            </a:pP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——Benedetto Croce    </a:t>
            </a:r>
            <a:r>
              <a:rPr lang="en-US" altLang="zh-CN" sz="2402" b="1" i="1">
                <a:solidFill>
                  <a:srgbClr val="FFFFFF"/>
                </a:solidFill>
                <a:latin typeface="Times New Roman"/>
                <a:ea typeface="+mn-ea"/>
              </a:rPr>
              <a:t>History, Its Theory and Practice</a:t>
            </a:r>
            <a:endParaRPr lang="zh-CN" altLang="en-US" sz="2402" b="1" i="1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403350" y="1628775"/>
            <a:ext cx="6143625" cy="701675"/>
          </a:xfrm>
          <a:custGeom>
            <a:avLst/>
            <a:gdLst/>
            <a:ahLst/>
            <a:cxnLst/>
            <a:rect l="0" t="0" r="0" b="0"/>
            <a:pathLst>
              <a:path w="6143626" h="701041">
                <a:moveTo>
                  <a:pt x="0" y="701040"/>
                </a:moveTo>
                <a:lnTo>
                  <a:pt x="6143625" y="701040"/>
                </a:lnTo>
                <a:lnTo>
                  <a:pt x="614362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635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403350" y="1628775"/>
            <a:ext cx="6143625" cy="0"/>
          </a:xfrm>
          <a:custGeom>
            <a:avLst/>
            <a:gdLst/>
            <a:ahLst/>
            <a:cxnLst/>
            <a:rect l="0" t="0" r="0" b="0"/>
            <a:pathLst>
              <a:path w="6143626" h="1">
                <a:moveTo>
                  <a:pt x="0" y="0"/>
                </a:moveTo>
                <a:lnTo>
                  <a:pt x="6143625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403350" y="2330450"/>
            <a:ext cx="6143625" cy="0"/>
          </a:xfrm>
          <a:custGeom>
            <a:avLst/>
            <a:gdLst/>
            <a:ahLst/>
            <a:cxnLst/>
            <a:rect l="0" t="0" r="0" b="0"/>
            <a:pathLst>
              <a:path w="6143626" h="1">
                <a:moveTo>
                  <a:pt x="0" y="0"/>
                </a:moveTo>
                <a:lnTo>
                  <a:pt x="6143625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4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17750" y="1708150"/>
            <a:ext cx="4616450" cy="5778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447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998">
                <a:solidFill>
                  <a:srgbClr val="FFFFFF"/>
                </a:solidFill>
                <a:latin typeface="隶书"/>
                <a:ea typeface="+mn-ea"/>
              </a:rPr>
              <a:t>二、</a:t>
            </a:r>
            <a:r>
              <a:rPr lang="zh-CN" altLang="en-US" sz="3998">
                <a:solidFill>
                  <a:srgbClr val="FFFFFF"/>
                </a:solidFill>
                <a:latin typeface="华文隶书"/>
                <a:ea typeface="+mn-ea"/>
              </a:rPr>
              <a:t>一代女皇武则天</a:t>
            </a:r>
            <a:endParaRPr lang="zh-CN" altLang="en-US" sz="3998">
              <a:solidFill>
                <a:srgbClr val="FFFFFF"/>
              </a:solidFill>
              <a:latin typeface="华文隶书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8450" y="3238500"/>
            <a:ext cx="6248400" cy="409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（一） 从“废王立武”到“二圣”</a:t>
            </a: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8450" y="3803650"/>
            <a:ext cx="6154738" cy="4619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57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6">
                <a:solidFill>
                  <a:srgbClr val="080808"/>
                </a:solidFill>
                <a:latin typeface="Times New Roman"/>
                <a:ea typeface="+mn-ea"/>
              </a:rPr>
              <a:t>（二）从“圣母神皇”到大周皇帝</a:t>
            </a:r>
            <a:endParaRPr lang="zh-CN" altLang="en-US" sz="3206">
              <a:solidFill>
                <a:srgbClr val="080808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68450" y="4408488"/>
            <a:ext cx="3282950" cy="4111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（三）崛起与困惑</a:t>
            </a: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84213" y="5661025"/>
            <a:ext cx="8074025" cy="412750"/>
          </a:xfrm>
          <a:custGeom>
            <a:avLst/>
            <a:gdLst/>
            <a:ahLst/>
            <a:cxnLst/>
            <a:rect l="0" t="0" r="0" b="0"/>
            <a:pathLst>
              <a:path w="8074026" h="412751">
                <a:moveTo>
                  <a:pt x="0" y="412750"/>
                </a:moveTo>
                <a:lnTo>
                  <a:pt x="8074025" y="412750"/>
                </a:lnTo>
                <a:lnTo>
                  <a:pt x="807402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flat" cmpd="sng" algn="ctr">
            <a:solidFill>
              <a:srgbClr val="CCFF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48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0" y="825500"/>
            <a:ext cx="3086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6075" y="233363"/>
            <a:ext cx="3522663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 从“废王立武”到“二圣”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76738" y="1565275"/>
            <a:ext cx="4244975" cy="22828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341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旧唐书</a:t>
            </a:r>
            <a:r>
              <a:rPr lang="en-US" altLang="zh-CN" sz="2196" b="1">
                <a:solidFill>
                  <a:srgbClr val="FFFFFF"/>
                </a:solidFill>
                <a:latin typeface="Times New Roman"/>
                <a:ea typeface="+mn-ea"/>
              </a:rPr>
              <a:t>·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则天皇后</a:t>
            </a:r>
            <a:r>
              <a:rPr lang="zh-CN" altLang="en-US" sz="2196">
                <a:solidFill>
                  <a:srgbClr val="CCECFF"/>
                </a:solidFill>
                <a:latin typeface="Times New Roman"/>
                <a:ea typeface="+mn-ea"/>
              </a:rPr>
              <a:t>本纪</a:t>
            </a: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2544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198">
                <a:solidFill>
                  <a:srgbClr val="FFFFFF"/>
                </a:solidFill>
                <a:latin typeface="华文楷体"/>
                <a:ea typeface="+mn-ea"/>
              </a:rPr>
              <a:t>则天皇后武氏，讳曌，并州文</a:t>
            </a:r>
          </a:p>
          <a:p>
            <a:pPr fontAlgn="auto">
              <a:lnSpc>
                <a:spcPts val="2592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水人也。</a:t>
            </a:r>
            <a:r>
              <a:rPr lang="en-US" altLang="zh-CN" sz="2196">
                <a:solidFill>
                  <a:srgbClr val="FFFFFF"/>
                </a:solidFill>
                <a:latin typeface="华文楷体"/>
                <a:ea typeface="+mn-ea"/>
              </a:rPr>
              <a:t>……</a:t>
            </a: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则天年十四时，太宗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闻其美容止，召入宫，立为才人。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及太宗崩，遂为尼，居感业寺。</a:t>
            </a:r>
          </a:p>
          <a:p>
            <a:pPr fontAlgn="auto">
              <a:lnSpc>
                <a:spcPts val="2642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	</a:t>
            </a:r>
            <a:r>
              <a:rPr lang="zh-CN" altLang="en-US" sz="2198">
                <a:solidFill>
                  <a:srgbClr val="FFFFFF"/>
                </a:solidFill>
                <a:latin typeface="华文楷体"/>
                <a:ea typeface="+mn-ea"/>
              </a:rPr>
              <a:t>大帝于寺见之，复召入宫，拜昭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279400" algn="l"/>
                <a:tab pos="5715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仪。时皇后王氏、良娣萧氏频与武</a:t>
            </a:r>
            <a:endParaRPr lang="zh-CN" altLang="en-US" sz="2196">
              <a:solidFill>
                <a:srgbClr val="FFFFFF"/>
              </a:solidFill>
              <a:latin typeface="华文楷体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6738" y="3860800"/>
            <a:ext cx="4232275" cy="1000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6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昭仪争宠，互谗毁之，帝皆不纳。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进号宸妃。永徽六年，废王皇后而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华文楷体"/>
                <a:ea typeface="+mn-ea"/>
              </a:rPr>
              <a:t>立武宸妃为皇后。</a:t>
            </a:r>
            <a:endParaRPr lang="zh-CN" altLang="en-US" sz="2198">
              <a:solidFill>
                <a:srgbClr val="FFFFFF"/>
              </a:solidFill>
              <a:latin typeface="华文楷体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0388" y="4945063"/>
            <a:ext cx="8181975" cy="10779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荣华富贵，寒门根底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93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从立为皇后参掌实权（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655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）到大周皇帝退位（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705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），预政当政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50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31755" name="TextBox 11"/>
          <p:cNvSpPr txBox="1">
            <a:spLocks noChangeArrowheads="1"/>
          </p:cNvSpPr>
          <p:nvPr/>
        </p:nvSpPr>
        <p:spPr bwMode="auto">
          <a:xfrm>
            <a:off x="3336925" y="1165225"/>
            <a:ext cx="307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素</a:t>
            </a:r>
          </a:p>
        </p:txBody>
      </p:sp>
      <p:sp>
        <p:nvSpPr>
          <p:cNvPr id="31756" name="TextBox 12"/>
          <p:cNvSpPr txBox="1">
            <a:spLocks noChangeArrowheads="1"/>
          </p:cNvSpPr>
          <p:nvPr/>
        </p:nvSpPr>
        <p:spPr bwMode="auto">
          <a:xfrm>
            <a:off x="3336925" y="1530350"/>
            <a:ext cx="307975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多</a:t>
            </a:r>
          </a:p>
          <a:p>
            <a:pPr>
              <a:lnSpc>
                <a:spcPts val="2888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智</a:t>
            </a:r>
          </a:p>
          <a:p>
            <a:pPr>
              <a:lnSpc>
                <a:spcPts val="2763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计</a:t>
            </a: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CCECFF"/>
              </a:solidFill>
              <a:latin typeface="隶书"/>
            </a:endParaRPr>
          </a:p>
          <a:p>
            <a:pPr>
              <a:lnSpc>
                <a:spcPts val="1000"/>
              </a:lnSpc>
            </a:pPr>
            <a:endParaRPr lang="zh-CN" altLang="en-US" sz="2400">
              <a:solidFill>
                <a:srgbClr val="CCECFF"/>
              </a:solidFill>
              <a:latin typeface="隶书"/>
            </a:endParaRPr>
          </a:p>
          <a:p>
            <a:pPr>
              <a:lnSpc>
                <a:spcPts val="2438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兼</a:t>
            </a:r>
          </a:p>
          <a:p>
            <a:pPr>
              <a:lnSpc>
                <a:spcPts val="2888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涉</a:t>
            </a:r>
          </a:p>
          <a:p>
            <a:pPr>
              <a:lnSpc>
                <a:spcPts val="2875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文</a:t>
            </a:r>
          </a:p>
        </p:txBody>
      </p:sp>
      <p:sp>
        <p:nvSpPr>
          <p:cNvPr id="31757" name="TextBox 13"/>
          <p:cNvSpPr txBox="1">
            <a:spLocks noChangeArrowheads="1"/>
          </p:cNvSpPr>
          <p:nvPr/>
        </p:nvSpPr>
        <p:spPr bwMode="auto">
          <a:xfrm>
            <a:off x="3336925" y="3894138"/>
            <a:ext cx="3079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CCECFF"/>
                </a:solidFill>
                <a:latin typeface="隶书"/>
              </a:rPr>
              <a:t>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5063" y="4513263"/>
            <a:ext cx="1030287" cy="282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 b="1">
                <a:solidFill>
                  <a:srgbClr val="FFFFFF"/>
                </a:solidFill>
                <a:latin typeface="Times New Roman"/>
                <a:ea typeface="+mn-ea"/>
              </a:rPr>
              <a:t>624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～</a:t>
            </a:r>
            <a:r>
              <a:rPr lang="en-US" altLang="zh-CN" sz="2004" b="1">
                <a:solidFill>
                  <a:srgbClr val="FFFFFF"/>
                </a:solidFill>
                <a:latin typeface="Times New Roman"/>
                <a:ea typeface="+mn-ea"/>
              </a:rPr>
              <a:t>705</a:t>
            </a:r>
            <a:endParaRPr lang="zh-CN" altLang="en-US" sz="2004" b="1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9215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39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1300" y="698500"/>
            <a:ext cx="7632700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29075" y="223838"/>
            <a:ext cx="1538288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唐前期形势图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1025" y="954088"/>
            <a:ext cx="577850" cy="53863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开 东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元 至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廿 安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八 东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 ，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 西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全 迄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国 安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共 西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 ，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 北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八 起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郡 单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府 于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 府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 ，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五 南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七 至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 日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县 南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。 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835150" y="5445125"/>
            <a:ext cx="5400675" cy="882650"/>
          </a:xfrm>
          <a:custGeom>
            <a:avLst/>
            <a:gdLst/>
            <a:ahLst/>
            <a:cxnLst/>
            <a:rect l="0" t="0" r="0" b="0"/>
            <a:pathLst>
              <a:path w="5400676" h="882651">
                <a:moveTo>
                  <a:pt x="0" y="882650"/>
                </a:moveTo>
                <a:lnTo>
                  <a:pt x="5400675" y="882650"/>
                </a:lnTo>
                <a:lnTo>
                  <a:pt x="5400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flat" cmpd="sng" algn="ctr">
            <a:solidFill>
              <a:srgbClr val="CCFF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772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47725" y="1946275"/>
            <a:ext cx="7616825" cy="21542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新唐书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卷九三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李勣传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3253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帝后密访勣，曰：“将立昭仪，而顾命之臣皆以为不可，</a:t>
            </a:r>
          </a:p>
          <a:p>
            <a:pPr fontAlgn="auto">
              <a:lnSpc>
                <a:spcPts val="3168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今止矣！”答曰：“此陛下家事，无须问外人。”帝意遂定，</a:t>
            </a:r>
          </a:p>
          <a:p>
            <a:pPr fontAlgn="auto">
              <a:lnSpc>
                <a:spcPts val="317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而王后废。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华文楷体"/>
              <a:ea typeface="+mn-ea"/>
            </a:endParaRPr>
          </a:p>
          <a:p>
            <a:pPr fontAlgn="auto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5207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华文楷体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永徽六年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(655)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九月，贬褚遂良 。十月，立武则天为皇后。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9525" y="4111625"/>
            <a:ext cx="1828800" cy="5635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显庆二年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(657)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显庆四年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(659)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4113" y="4111625"/>
            <a:ext cx="4103687" cy="5635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贬韩瑗、来济，再贬褚遂良、柳奭。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削长孙无忌官，随后令其自杀。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3850" y="1084263"/>
            <a:ext cx="2411413" cy="4111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Times New Roman"/>
                <a:ea typeface="+mn-ea"/>
              </a:rPr>
              <a:t>“</a:t>
            </a: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废王立武</a:t>
            </a:r>
            <a:r>
              <a:rPr lang="zh-CN" altLang="en-US" sz="2796">
                <a:solidFill>
                  <a:srgbClr val="CCFFFF"/>
                </a:solidFill>
                <a:latin typeface="Times New Roman"/>
                <a:ea typeface="+mn-ea"/>
              </a:rPr>
              <a:t>”</a:t>
            </a:r>
            <a:endParaRPr lang="zh-CN" altLang="en-US" sz="2796">
              <a:solidFill>
                <a:srgbClr val="CC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7225" y="4721225"/>
            <a:ext cx="5078413" cy="15001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杀柳奭、韩瑗，贬于志宁。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56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帝王</a:t>
            </a: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—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高门贵族联姻体制终结；</a:t>
            </a:r>
          </a:p>
          <a:p>
            <a:pPr fontAlgn="auto">
              <a:lnSpc>
                <a:spcPts val="3039"/>
              </a:lnSpc>
              <a:spcBef>
                <a:spcPts val="0"/>
              </a:spcBef>
              <a:spcAft>
                <a:spcPts val="0"/>
              </a:spcAft>
              <a:tabLst>
                <a:tab pos="17653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关陇贵族持续稳定控制中央的局面结束。</a:t>
            </a: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6075" y="233363"/>
            <a:ext cx="3527425" cy="16160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 从“废王立武”到“二圣”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4572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600">
                <a:solidFill>
                  <a:srgbClr val="CCFFCC"/>
                </a:solidFill>
                <a:latin typeface="华文新魏"/>
                <a:ea typeface="+mn-ea"/>
              </a:rPr>
              <a:t>国事？家事？</a:t>
            </a:r>
            <a:endParaRPr lang="zh-CN" altLang="en-US" sz="3600">
              <a:solidFill>
                <a:srgbClr val="CCFFCC"/>
              </a:solidFill>
              <a:latin typeface="华文新魏"/>
              <a:ea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3795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300" y="901700"/>
            <a:ext cx="4013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35538" y="233363"/>
            <a:ext cx="4022725" cy="5719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 从“废王立武”到“二圣”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945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		</a:t>
            </a: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新唐书</a:t>
            </a: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卷四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			</a:t>
            </a:r>
            <a:r>
              <a:rPr lang="en-US" altLang="zh-CN" sz="2006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CCFFFF"/>
                </a:solidFill>
                <a:latin typeface="Times New Roman"/>
                <a:ea typeface="+mn-ea"/>
              </a:rPr>
              <a:t>则天顺圣武皇后</a:t>
            </a:r>
            <a:r>
              <a:rPr lang="zh-CN" altLang="en-US" sz="2006">
                <a:solidFill>
                  <a:srgbClr val="CCFFCC"/>
                </a:solidFill>
                <a:latin typeface="Times New Roman"/>
                <a:ea typeface="+mn-ea"/>
              </a:rPr>
              <a:t>纪</a:t>
            </a:r>
            <a:r>
              <a:rPr lang="en-US" altLang="zh-CN" sz="2006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en-US" altLang="zh-CN" sz="200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en-US" altLang="zh-CN" sz="200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en-US" altLang="zh-CN" sz="200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en-US" altLang="zh-CN" sz="200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endParaRPr lang="en-US" altLang="zh-CN" sz="200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287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en-US" altLang="zh-CN" sz="2006">
                <a:solidFill>
                  <a:srgbClr val="CCFFFF"/>
                </a:solidFill>
                <a:latin typeface="Times New Roman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高宗自显庆后，多苦风疾，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百司奏事，时时令后决之，常称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旨，由是参豫国政。后既专宠与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政，乃数上书言天下利害，务收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人心。而高宗春秋高，苦疾，后</a:t>
            </a:r>
          </a:p>
          <a:p>
            <a:pPr fontAlgn="auto">
              <a:lnSpc>
                <a:spcPts val="2642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益用事，遂不能制。高宗悔，阴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欲废之，而谋泄不果。</a:t>
            </a:r>
          </a:p>
          <a:p>
            <a:pPr fontAlgn="auto">
              <a:lnSpc>
                <a:spcPts val="3168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上元元年（</a:t>
            </a: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674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），高宗号</a:t>
            </a:r>
          </a:p>
          <a:p>
            <a:pPr fontAlgn="auto">
              <a:lnSpc>
                <a:spcPts val="2642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天皇，皇后亦号天后，天下之人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495300" algn="l"/>
                <a:tab pos="558800" algn="l"/>
                <a:tab pos="635000" algn="l"/>
                <a:tab pos="939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谓之“二圣”。</a:t>
            </a: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88" y="233363"/>
            <a:ext cx="2308225" cy="60658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81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华文细黑"/>
                <a:ea typeface="+mn-ea"/>
              </a:rPr>
              <a:t>武后行从图</a:t>
            </a:r>
          </a:p>
          <a:p>
            <a:pPr fontAlgn="auto">
              <a:lnSpc>
                <a:spcPts val="2405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华文细黑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唐 张萱 作</a:t>
            </a: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7950" y="1411288"/>
            <a:ext cx="1846263" cy="5000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81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2">
                <a:solidFill>
                  <a:srgbClr val="FFFFFF"/>
                </a:solidFill>
                <a:latin typeface="Times New Roman"/>
                <a:ea typeface="+mn-ea"/>
              </a:rPr>
              <a:t>“</a:t>
            </a:r>
            <a:r>
              <a:rPr lang="zh-CN" altLang="en-US" sz="3602">
                <a:solidFill>
                  <a:srgbClr val="FFFFFF"/>
                </a:solidFill>
                <a:latin typeface="华文行楷"/>
                <a:ea typeface="+mn-ea"/>
              </a:rPr>
              <a:t>二圣</a:t>
            </a:r>
            <a:r>
              <a:rPr lang="zh-CN" altLang="en-US" sz="3602">
                <a:solidFill>
                  <a:srgbClr val="FFFFFF"/>
                </a:solidFill>
                <a:latin typeface="Times New Roman"/>
                <a:ea typeface="+mn-ea"/>
              </a:rPr>
              <a:t>”</a:t>
            </a:r>
            <a:endParaRPr lang="zh-CN" altLang="en-US" sz="3602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4819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36625" y="1598613"/>
            <a:ext cx="7732713" cy="42576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		</a:t>
            </a: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新唐书</a:t>
            </a: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卷七六</a:t>
            </a:r>
          </a:p>
          <a:p>
            <a:pPr fontAlgn="auto">
              <a:lnSpc>
                <a:spcPts val="3003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				</a:t>
            </a: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后妃传上</a:t>
            </a: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·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则天武皇后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传</a:t>
            </a: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endParaRPr lang="en-US" altLang="zh-CN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endParaRPr lang="en-US" altLang="zh-CN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endParaRPr lang="en-US" altLang="zh-CN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209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en-US" altLang="zh-CN" sz="2400">
                <a:solidFill>
                  <a:srgbClr val="CCFFFF"/>
                </a:solidFill>
                <a:latin typeface="Times New Roman"/>
                <a:ea typeface="+mn-ea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上元元年，进号天后，建言十二事：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588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一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、劝农桑，薄赋徭。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二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、给复三辅地。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三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、息兵，以</a:t>
            </a:r>
          </a:p>
          <a:p>
            <a:pPr fontAlgn="auto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道德化天下。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四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、南北中尚禁浮巧。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五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、省功费力役。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CCFF"/>
                </a:solidFill>
                <a:latin typeface="Times New Roman"/>
                <a:ea typeface="+mn-ea"/>
              </a:rPr>
              <a:t>六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、广言路。</a:t>
            </a:r>
            <a:r>
              <a:rPr lang="zh-CN" altLang="en-US" sz="2400">
                <a:solidFill>
                  <a:srgbClr val="FFCCFF"/>
                </a:solidFill>
                <a:latin typeface="Times New Roman"/>
                <a:ea typeface="+mn-ea"/>
              </a:rPr>
              <a:t>七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、杜谗口。</a:t>
            </a:r>
            <a:r>
              <a:rPr lang="zh-CN" altLang="en-US" sz="2400">
                <a:solidFill>
                  <a:srgbClr val="FFCCFF"/>
                </a:solidFill>
                <a:latin typeface="Times New Roman"/>
                <a:ea typeface="+mn-ea"/>
              </a:rPr>
              <a:t>八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、王公以降皆习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老子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。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CCFF"/>
                </a:solidFill>
                <a:latin typeface="Times New Roman"/>
                <a:ea typeface="+mn-ea"/>
              </a:rPr>
              <a:t>九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、父在为母服齐衰三年。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十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、上元前勋官已给告身者</a:t>
            </a:r>
          </a:p>
          <a:p>
            <a:pPr fontAlgn="auto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无追核。</a:t>
            </a: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十一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、京官八品以上益禀入。</a:t>
            </a: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十二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、百官任事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久，材高位下者得进阶申滞。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56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  <a:tab pos="508000" algn="l"/>
                <a:tab pos="762000" algn="l"/>
                <a:tab pos="1651000" algn="l"/>
                <a:tab pos="24130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帝皆下诏略施行之。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6075" y="233363"/>
            <a:ext cx="3522663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 从“废王立武”到“二圣”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076825" y="4365625"/>
            <a:ext cx="3598863" cy="0"/>
          </a:xfrm>
          <a:custGeom>
            <a:avLst/>
            <a:gdLst/>
            <a:ahLst/>
            <a:cxnLst/>
            <a:rect l="0" t="0" r="0" b="0"/>
            <a:pathLst>
              <a:path w="3598927" h="1">
                <a:moveTo>
                  <a:pt x="0" y="0"/>
                </a:moveTo>
                <a:lnTo>
                  <a:pt x="3598926" y="0"/>
                </a:lnTo>
              </a:path>
            </a:pathLst>
          </a:custGeom>
          <a:ln w="25400" cap="flat" cmpd="sng" algn="ctr">
            <a:solidFill>
              <a:srgbClr val="CC99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5844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44700"/>
            <a:ext cx="393700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47950" y="1582738"/>
            <a:ext cx="1538288" cy="8588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srgbClr val="FFFFCC"/>
                </a:solidFill>
                <a:latin typeface="Times New Roman"/>
                <a:ea typeface="+mn-ea"/>
              </a:rPr>
              <a:t>圣母临人，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rgbClr val="FFFFCC"/>
              </a:solidFill>
              <a:latin typeface="Times New Roman"/>
              <a:ea typeface="+mn-ea"/>
            </a:endParaRPr>
          </a:p>
          <a:p>
            <a:pPr fontAlgn="auto">
              <a:lnSpc>
                <a:spcPts val="332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2">
                <a:solidFill>
                  <a:srgbClr val="FFFFCC"/>
                </a:solidFill>
                <a:latin typeface="Times New Roman"/>
                <a:ea typeface="+mn-ea"/>
              </a:rPr>
              <a:t>永昌帝业</a:t>
            </a:r>
            <a:endParaRPr lang="zh-CN" altLang="en-US" sz="2402">
              <a:solidFill>
                <a:srgbClr val="FFFFCC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25" y="930275"/>
            <a:ext cx="4821238" cy="411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天后</a:t>
            </a:r>
            <a:r>
              <a:rPr lang="zh-CN" altLang="en-US" sz="2796">
                <a:solidFill>
                  <a:srgbClr val="CCFFFF"/>
                </a:solidFill>
                <a:latin typeface="Times New Roman"/>
                <a:ea typeface="+mn-ea"/>
              </a:rPr>
              <a:t>～</a:t>
            </a: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临朝称制</a:t>
            </a:r>
            <a:r>
              <a:rPr lang="zh-CN" altLang="en-US" sz="2796">
                <a:solidFill>
                  <a:srgbClr val="CCFFFF"/>
                </a:solidFill>
                <a:latin typeface="Times New Roman"/>
                <a:ea typeface="+mn-ea"/>
              </a:rPr>
              <a:t>～</a:t>
            </a:r>
            <a:r>
              <a:rPr lang="zh-CN" altLang="en-US" sz="3204">
                <a:solidFill>
                  <a:srgbClr val="CCFFFF"/>
                </a:solidFill>
                <a:latin typeface="隶书"/>
                <a:ea typeface="+mn-ea"/>
              </a:rPr>
              <a:t>圣母神皇</a:t>
            </a:r>
            <a:endParaRPr lang="zh-CN" altLang="en-US" sz="3204">
              <a:solidFill>
                <a:srgbClr val="CCFFFF"/>
              </a:solidFill>
              <a:latin typeface="隶书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6075" y="233363"/>
            <a:ext cx="34639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、从“圣母神皇”到大周皇帝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3" y="3159125"/>
            <a:ext cx="1435100" cy="18716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ECFF"/>
                </a:solidFill>
                <a:latin typeface="华文新魏"/>
                <a:ea typeface="+mn-ea"/>
              </a:rPr>
              <a:t>任威刑以</a:t>
            </a:r>
          </a:p>
          <a:p>
            <a:pPr fontAlgn="auto">
              <a:lnSpc>
                <a:spcPts val="338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ECFF"/>
                </a:solidFill>
                <a:latin typeface="华文新魏"/>
                <a:ea typeface="+mn-ea"/>
              </a:rPr>
              <a:t>禁异议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96">
              <a:solidFill>
                <a:srgbClr val="CCEC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96">
              <a:solidFill>
                <a:srgbClr val="CCECFF"/>
              </a:solidFill>
              <a:latin typeface="华文新魏"/>
              <a:ea typeface="+mn-ea"/>
            </a:endParaRPr>
          </a:p>
          <a:p>
            <a:pPr fontAlgn="auto">
              <a:lnSpc>
                <a:spcPts val="301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ECFF"/>
                </a:solidFill>
                <a:latin typeface="华文新魏"/>
                <a:ea typeface="+mn-ea"/>
              </a:rPr>
              <a:t>授禄位以</a:t>
            </a:r>
          </a:p>
          <a:p>
            <a:pPr fontAlgn="auto">
              <a:lnSpc>
                <a:spcPts val="3387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8">
                <a:solidFill>
                  <a:srgbClr val="CCECFF"/>
                </a:solidFill>
                <a:latin typeface="华文新魏"/>
                <a:ea typeface="+mn-ea"/>
              </a:rPr>
              <a:t>收人心</a:t>
            </a:r>
            <a:endParaRPr lang="zh-CN" altLang="en-US" sz="2798">
              <a:solidFill>
                <a:srgbClr val="CCECFF"/>
              </a:solidFill>
              <a:latin typeface="华文新魏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1413" y="1706563"/>
            <a:ext cx="3848100" cy="34115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36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新唐书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·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则天武皇后传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2366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始作崇先庙于西京，享武氏</a:t>
            </a:r>
          </a:p>
          <a:p>
            <a:pPr fontAlgn="auto">
              <a:lnSpc>
                <a:spcPts val="2442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承嗣伪款洛水石，后号为</a:t>
            </a:r>
          </a:p>
          <a:p>
            <a:pPr fontAlgn="auto">
              <a:lnSpc>
                <a:spcPts val="2358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“宝图” 。</a:t>
            </a:r>
          </a:p>
          <a:p>
            <a:pPr fontAlgn="auto">
              <a:lnSpc>
                <a:spcPts val="2442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于是汜人又上瑞石，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（太</a:t>
            </a:r>
          </a:p>
          <a:p>
            <a:pPr fontAlgn="auto">
              <a:lnSpc>
                <a:spcPts val="2361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后乃）自号“圣母神皇”，作神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皇玺，改宝图曰“天授圣图”</a:t>
            </a:r>
          </a:p>
          <a:p>
            <a:pPr fontAlgn="auto">
              <a:lnSpc>
                <a:spcPts val="2444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688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年）。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161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资治通鉴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卷二○五长寿元年：</a:t>
            </a:r>
          </a:p>
          <a:p>
            <a:pPr fontAlgn="auto">
              <a:lnSpc>
                <a:spcPts val="2508"/>
              </a:lnSpc>
              <a:spcBef>
                <a:spcPts val="0"/>
              </a:spcBef>
              <a:spcAft>
                <a:spcPts val="0"/>
              </a:spcAft>
              <a:tabLst>
                <a:tab pos="152400" algn="l"/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太后自垂拱以來，任用酷吏，先誅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6013" y="5137150"/>
            <a:ext cx="5251450" cy="13970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ts val="2000"/>
              </a:lnSpc>
              <a:tabLst>
                <a:tab pos="1295400" algn="l"/>
              </a:tabLst>
            </a:pPr>
            <a:r>
              <a:rPr lang="zh-TW" altLang="en-US">
                <a:latin typeface="Calibri" pitchFamily="34" charset="0"/>
                <a:ea typeface="PMingLiU" pitchFamily="18" charset="-120"/>
              </a:rPr>
              <a:t>	</a:t>
            </a: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唐宗室貴戚數百人，次及大臣數百</a:t>
            </a:r>
          </a:p>
          <a:p>
            <a:pPr>
              <a:lnSpc>
                <a:spcPts val="2288"/>
              </a:lnSpc>
              <a:tabLst>
                <a:tab pos="12954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家，其刺史郎將以下不可勝數。</a:t>
            </a:r>
          </a:p>
          <a:p>
            <a:pPr>
              <a:lnSpc>
                <a:spcPts val="1000"/>
              </a:lnSpc>
              <a:tabLst>
                <a:tab pos="12954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12954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12954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12954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2650"/>
              </a:lnSpc>
              <a:tabLst>
                <a:tab pos="12954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华文仿宋"/>
                <a:ea typeface="PMingLiU" pitchFamily="18" charset="-120"/>
              </a:rPr>
              <a:t>临朝称制六年余，宰相 </a:t>
            </a:r>
            <a:r>
              <a:rPr lang="en-US" altLang="zh-TW" sz="2000">
                <a:solidFill>
                  <a:srgbClr val="FFFFFF"/>
                </a:solidFill>
                <a:latin typeface="华文仿宋"/>
                <a:ea typeface="PMingLiU" pitchFamily="18" charset="-120"/>
              </a:rPr>
              <a:t>24</a:t>
            </a:r>
            <a:r>
              <a:rPr lang="zh-TW" altLang="en-US" sz="2000">
                <a:solidFill>
                  <a:srgbClr val="FFFFFF"/>
                </a:solidFill>
                <a:latin typeface="华文仿宋"/>
                <a:ea typeface="PMingLiU" pitchFamily="18" charset="-120"/>
              </a:rPr>
              <a:t>人，杀死流贬 </a:t>
            </a:r>
            <a:r>
              <a:rPr lang="en-US" altLang="zh-TW" sz="2000">
                <a:solidFill>
                  <a:srgbClr val="FFFFFF"/>
                </a:solidFill>
                <a:latin typeface="华文仿宋"/>
                <a:ea typeface="PMingLiU" pitchFamily="18" charset="-120"/>
              </a:rPr>
              <a:t>17</a:t>
            </a:r>
            <a:r>
              <a:rPr lang="zh-TW" altLang="en-US" sz="2000">
                <a:solidFill>
                  <a:srgbClr val="FFFFFF"/>
                </a:solidFill>
                <a:latin typeface="华文仿宋"/>
                <a:ea typeface="PMingLiU" pitchFamily="18" charset="-120"/>
              </a:rPr>
              <a:t>人。</a:t>
            </a:r>
            <a:endParaRPr lang="zh-CN" altLang="en-US" sz="2000">
              <a:solidFill>
                <a:srgbClr val="FFFFFF"/>
              </a:solidFill>
              <a:latin typeface="华文仿宋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67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749300"/>
            <a:ext cx="73152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图片 5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5500" y="4787900"/>
            <a:ext cx="16256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6075" y="233363"/>
            <a:ext cx="34639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、从“圣母神皇”到大周皇帝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" y="811213"/>
            <a:ext cx="8386763" cy="57324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敦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煌 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发 大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现 云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经</a:t>
            </a:r>
          </a:p>
          <a:p>
            <a:pPr fontAlgn="auto">
              <a:lnSpc>
                <a:spcPts val="2498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藏 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大 残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英 卷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博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物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馆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01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佛告净光天女：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汝于彼佛暂一闻大涅槃经，以是因缘，今得天身。值我</a:t>
            </a:r>
          </a:p>
          <a:p>
            <a:pPr fontAlgn="auto">
              <a:lnSpc>
                <a:spcPts val="2361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出世，复闻深义。舍是天形，</a:t>
            </a:r>
            <a:r>
              <a:rPr lang="zh-CN" altLang="en-US" sz="2006">
                <a:solidFill>
                  <a:srgbClr val="CCECFF"/>
                </a:solidFill>
                <a:latin typeface="Times New Roman"/>
                <a:ea typeface="+mn-ea"/>
              </a:rPr>
              <a:t>即以女身当王国土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，得转轮王所统领处四分之</a:t>
            </a:r>
          </a:p>
          <a:p>
            <a:pPr fontAlgn="auto">
              <a:lnSpc>
                <a:spcPts val="2442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一。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汝于尔时实为菩萨，为化众生，现受女身。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——《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大云经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endParaRPr lang="en-US" altLang="zh-CN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endParaRPr lang="en-US" altLang="zh-CN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6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（天授元年）十月，敕两京诸州各置大云寺一区，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藏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大云经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，使僧升高座讲解。</a:t>
            </a:r>
          </a:p>
          <a:p>
            <a:pPr fontAlgn="auto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  <a:tab pos="990600" algn="l"/>
                <a:tab pos="3568700" algn="l"/>
                <a:tab pos="43307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资治通鉴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卷二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——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四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787900" y="1700213"/>
            <a:ext cx="0" cy="3744912"/>
          </a:xfrm>
          <a:custGeom>
            <a:avLst/>
            <a:gdLst/>
            <a:ahLst/>
            <a:cxnLst/>
            <a:rect l="0" t="0" r="0" b="0"/>
            <a:pathLst>
              <a:path w="1" h="3744850">
                <a:moveTo>
                  <a:pt x="0" y="0"/>
                </a:moveTo>
                <a:lnTo>
                  <a:pt x="0" y="3744849"/>
                </a:lnTo>
              </a:path>
            </a:pathLst>
          </a:custGeom>
          <a:ln w="12700" cap="flat" cmpd="sng" algn="ctr">
            <a:solidFill>
              <a:srgbClr val="CCFF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076825" y="2205038"/>
            <a:ext cx="3887788" cy="1552575"/>
          </a:xfrm>
          <a:custGeom>
            <a:avLst/>
            <a:gdLst/>
            <a:ahLst/>
            <a:cxnLst/>
            <a:rect l="0" t="0" r="0" b="0"/>
            <a:pathLst>
              <a:path w="3887852" h="1552576">
                <a:moveTo>
                  <a:pt x="0" y="1552575"/>
                </a:moveTo>
                <a:lnTo>
                  <a:pt x="3887851" y="1552575"/>
                </a:lnTo>
                <a:lnTo>
                  <a:pt x="388785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23850" y="4941888"/>
            <a:ext cx="3887788" cy="0"/>
          </a:xfrm>
          <a:custGeom>
            <a:avLst/>
            <a:gdLst/>
            <a:ahLst/>
            <a:cxnLst/>
            <a:rect l="0" t="0" r="0" b="0"/>
            <a:pathLst>
              <a:path w="3887852" h="1">
                <a:moveTo>
                  <a:pt x="0" y="0"/>
                </a:moveTo>
                <a:lnTo>
                  <a:pt x="3887851" y="0"/>
                </a:lnTo>
              </a:path>
            </a:pathLst>
          </a:custGeom>
          <a:ln w="25400" cap="flat" cmpd="sng" algn="ctr">
            <a:solidFill>
              <a:srgbClr val="CC99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7894" name="图片 6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0488" y="233363"/>
            <a:ext cx="4475162" cy="62595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684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年， 嗣圣、文明、光宅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63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扬州起兵</a:t>
            </a:r>
            <a:r>
              <a:rPr lang="en-US" altLang="zh-CN" sz="2198">
                <a:solidFill>
                  <a:srgbClr val="FFFFFF"/>
                </a:solidFill>
                <a:latin typeface="Times New Roman"/>
                <a:ea typeface="+mn-ea"/>
              </a:rPr>
              <a:t>--</a:t>
            </a: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李孝逸讨伐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6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伪临朝武氏者，人非温顺，地</a:t>
            </a:r>
          </a:p>
          <a:p>
            <a:pPr fontAlgn="auto">
              <a:lnSpc>
                <a:spcPts val="2684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实寒微。</a:t>
            </a:r>
            <a:r>
              <a:rPr lang="en-US" altLang="zh-CN" sz="2196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掩袖工谗，狐媚偏能</a:t>
            </a:r>
          </a:p>
          <a:p>
            <a:pPr fontAlgn="auto">
              <a:lnSpc>
                <a:spcPts val="2599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惑主。</a:t>
            </a:r>
          </a:p>
          <a:p>
            <a:pPr fontAlgn="auto">
              <a:lnSpc>
                <a:spcPts val="2577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骆宾王</a:t>
            </a: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《</a:t>
            </a: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为徐敬业讨武瞾檄</a:t>
            </a: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》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en-US" altLang="zh-CN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en-US" altLang="zh-CN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en-US" altLang="zh-CN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2342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人有如此之才，而使流落不偶乎！</a:t>
            </a:r>
          </a:p>
          <a:p>
            <a:pPr fontAlgn="auto">
              <a:lnSpc>
                <a:spcPts val="258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	</a:t>
            </a: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——</a:t>
            </a: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endParaRPr lang="zh-CN" altLang="en-US" sz="2196">
              <a:solidFill>
                <a:srgbClr val="CCFFFF"/>
              </a:solidFill>
              <a:latin typeface="华文仿宋"/>
              <a:ea typeface="+mn-ea"/>
            </a:endParaRPr>
          </a:p>
          <a:p>
            <a:pPr fontAlgn="auto">
              <a:lnSpc>
                <a:spcPts val="2342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海内晏然，纤尘不动。</a:t>
            </a:r>
          </a:p>
          <a:p>
            <a:pPr fontAlgn="auto">
              <a:lnSpc>
                <a:spcPts val="2581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198">
                <a:solidFill>
                  <a:srgbClr val="CCFFFF"/>
                </a:solidFill>
                <a:latin typeface="华文仿宋"/>
                <a:ea typeface="+mn-ea"/>
              </a:rPr>
              <a:t>陈子昂</a:t>
            </a:r>
            <a:r>
              <a:rPr lang="en-US" altLang="zh-CN" sz="2198">
                <a:solidFill>
                  <a:srgbClr val="CCFFFF"/>
                </a:solidFill>
                <a:latin typeface="华文仿宋"/>
                <a:ea typeface="+mn-ea"/>
              </a:rPr>
              <a:t>《</a:t>
            </a:r>
            <a:r>
              <a:rPr lang="zh-CN" altLang="en-US" sz="2198">
                <a:solidFill>
                  <a:srgbClr val="CCFFFF"/>
                </a:solidFill>
                <a:latin typeface="华文仿宋"/>
                <a:ea typeface="+mn-ea"/>
              </a:rPr>
              <a:t>谏用刑书</a:t>
            </a:r>
            <a:r>
              <a:rPr lang="en-US" altLang="zh-CN" sz="2198">
                <a:solidFill>
                  <a:srgbClr val="CCFFFF"/>
                </a:solidFill>
                <a:latin typeface="华文仿宋"/>
                <a:ea typeface="+mn-ea"/>
              </a:rPr>
              <a:t>》</a:t>
            </a:r>
          </a:p>
          <a:p>
            <a:pPr fontAlgn="auto">
              <a:lnSpc>
                <a:spcPts val="2582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en-US" altLang="zh-CN" sz="2198">
                <a:solidFill>
                  <a:srgbClr val="CCFFFF"/>
                </a:solidFill>
                <a:latin typeface="华文仿宋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蒼生晏然，紫宸易主。</a:t>
            </a:r>
          </a:p>
          <a:p>
            <a:pPr fontAlgn="auto">
              <a:lnSpc>
                <a:spcPts val="2674"/>
              </a:lnSpc>
              <a:spcBef>
                <a:spcPts val="0"/>
              </a:spcBef>
              <a:spcAft>
                <a:spcPts val="0"/>
              </a:spcAft>
              <a:tabLst>
                <a:tab pos="241300" algn="l"/>
                <a:tab pos="673100" algn="l"/>
                <a:tab pos="800100" algn="l"/>
                <a:tab pos="1358900" algn="l"/>
                <a:tab pos="23622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朱敬则</a:t>
            </a: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《</a:t>
            </a:r>
            <a:r>
              <a:rPr lang="zh-CN" altLang="en-US" sz="2196">
                <a:solidFill>
                  <a:srgbClr val="CCFFFF"/>
                </a:solidFill>
                <a:latin typeface="华文仿宋"/>
                <a:ea typeface="+mn-ea"/>
              </a:rPr>
              <a:t>谏除滥刑疏</a:t>
            </a:r>
            <a:r>
              <a:rPr lang="en-US" altLang="zh-CN" sz="2196">
                <a:solidFill>
                  <a:srgbClr val="CCFFFF"/>
                </a:solidFill>
                <a:latin typeface="华文仿宋"/>
                <a:ea typeface="+mn-ea"/>
              </a:rPr>
              <a:t>》</a:t>
            </a:r>
            <a:endParaRPr lang="zh-CN" altLang="en-US" sz="2196">
              <a:solidFill>
                <a:srgbClr val="CCFFFF"/>
              </a:solidFill>
              <a:latin typeface="华文仿宋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0938" y="233363"/>
            <a:ext cx="4002087" cy="59245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、从“圣母神皇”到大周皇帝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76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天授元年（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690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）</a:t>
            </a:r>
          </a:p>
          <a:p>
            <a:pPr fontAlgn="auto">
              <a:lnSpc>
                <a:spcPts val="282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武则天正式登基称帝。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94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大赦天下，改國號周。自稱</a:t>
            </a:r>
          </a:p>
          <a:p>
            <a:pPr fontAlgn="auto">
              <a:lnSpc>
                <a:spcPts val="2883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“聖神皇帝”，旗幟尙赤。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以皇帝為皇嗣，立武氏七廟</a:t>
            </a:r>
          </a:p>
          <a:p>
            <a:pPr fontAlgn="auto">
              <a:lnSpc>
                <a:spcPts val="276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于神都。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421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神龙元年（</a:t>
            </a: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705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），大臣张柬</a:t>
            </a:r>
          </a:p>
          <a:p>
            <a:pPr fontAlgn="auto">
              <a:lnSpc>
                <a:spcPts val="2817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之等趁武则天病重发动政变，</a:t>
            </a:r>
          </a:p>
          <a:p>
            <a:pPr fontAlgn="auto">
              <a:lnSpc>
                <a:spcPts val="276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重新拥立中宗。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945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4699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同年，武则天去世，年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82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588125" y="4057650"/>
            <a:ext cx="0" cy="2198688"/>
          </a:xfrm>
          <a:custGeom>
            <a:avLst/>
            <a:gdLst/>
            <a:ahLst/>
            <a:cxnLst/>
            <a:rect l="0" t="0" r="0" b="0"/>
            <a:pathLst>
              <a:path w="1" h="2198689">
                <a:moveTo>
                  <a:pt x="0" y="0"/>
                </a:moveTo>
                <a:lnTo>
                  <a:pt x="0" y="2198688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2032000" y="6237288"/>
            <a:ext cx="4575175" cy="0"/>
          </a:xfrm>
          <a:custGeom>
            <a:avLst/>
            <a:gdLst/>
            <a:ahLst/>
            <a:cxnLst/>
            <a:rect l="0" t="0" r="0" b="0"/>
            <a:pathLst>
              <a:path w="4575176" h="1">
                <a:moveTo>
                  <a:pt x="0" y="0"/>
                </a:moveTo>
                <a:lnTo>
                  <a:pt x="4575175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917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051050" y="4076700"/>
          <a:ext cx="4537075" cy="216058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708025"/>
                <a:gridCol w="3829050"/>
              </a:tblGrid>
              <a:tr h="536575">
                <a:tc>
                  <a:txBody>
                    <a:bodyPr/>
                    <a:lstStyle/>
                    <a:p>
                      <a:pPr>
                        <a:lnSpc>
                          <a:spcPts val="200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6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庙号</a:t>
                      </a:r>
                      <a:endParaRPr lang="zh-CN" altLang="en-US" sz="2006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6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汉高祖、唐太宗、宋太祖</a:t>
                      </a:r>
                      <a:endParaRPr lang="zh-CN" altLang="en-US" sz="2006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</a:tr>
              <a:tr h="595249"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谥号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汉武帝、北周宣帝、隋文帝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</a:tr>
              <a:tr h="531876"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尊号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则天大圣皇帝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年号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4" b="0" i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永乐、崇祯、康熙、光绪</a:t>
                      </a:r>
                      <a:endParaRPr lang="zh-CN" altLang="en-US" sz="2004" b="0" i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5A5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63625" y="1223963"/>
            <a:ext cx="7545388" cy="22066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r>
              <a:rPr lang="en-US" altLang="zh-CN" sz="2196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旧唐书</a:t>
            </a:r>
            <a:r>
              <a:rPr lang="en-US" altLang="zh-CN" sz="2196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卷六</a:t>
            </a:r>
            <a:r>
              <a:rPr lang="en-US" altLang="zh-CN" sz="2196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则天皇后本纪</a:t>
            </a:r>
            <a:r>
              <a:rPr lang="en-US" altLang="zh-CN" sz="2196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endParaRPr lang="zh-CN" altLang="en-US" sz="219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endParaRPr lang="zh-CN" altLang="en-US" sz="2196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41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神龙元年（</a:t>
            </a:r>
            <a:r>
              <a:rPr lang="en-US" altLang="zh-CN" sz="2400">
                <a:solidFill>
                  <a:srgbClr val="FFFFFF"/>
                </a:solidFill>
                <a:latin typeface="华文楷体"/>
                <a:ea typeface="+mn-ea"/>
              </a:rPr>
              <a:t>705</a:t>
            </a: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）正月，“上传皇帝位于皇太子，</a:t>
            </a:r>
          </a:p>
          <a:p>
            <a:pPr fontAlgn="auto">
              <a:lnSpc>
                <a:spcPts val="3312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	徙居上阳宫。戊申，皇帝上尊号曰则天大圣皇帝。</a:t>
            </a:r>
          </a:p>
          <a:p>
            <a:pPr fontAlgn="auto">
              <a:lnSpc>
                <a:spcPts val="3312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			冬十一月壬寅，则天将大渐，遗制祔庙、归陵，</a:t>
            </a:r>
          </a:p>
          <a:p>
            <a:pPr fontAlgn="auto">
              <a:lnSpc>
                <a:spcPts val="3314"/>
              </a:lnSpc>
              <a:spcBef>
                <a:spcPts val="0"/>
              </a:spcBef>
              <a:spcAft>
                <a:spcPts val="0"/>
              </a:spcAft>
              <a:tabLst>
                <a:tab pos="342900" algn="l"/>
                <a:tab pos="914400" algn="l"/>
                <a:tab pos="9906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	令去帝号，称则天大圣皇后。”</a:t>
            </a:r>
            <a:endParaRPr lang="zh-CN" altLang="en-US" sz="2400">
              <a:solidFill>
                <a:srgbClr val="FFFFFF"/>
              </a:solidFill>
              <a:latin typeface="华文楷体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6075" y="233363"/>
            <a:ext cx="34639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、从“圣母神皇”到大周皇帝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9939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76738" y="233363"/>
            <a:ext cx="4656137" cy="66690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、崛起与困惑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07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武则天得以掌控政权的原因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511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CC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北朝遗风，胡族风俗</a:t>
            </a:r>
          </a:p>
          <a:p>
            <a:pPr fontAlgn="auto">
              <a:lnSpc>
                <a:spcPts val="3162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女性活跃于政治舞台</a:t>
            </a:r>
          </a:p>
          <a:p>
            <a:pPr fontAlgn="auto">
              <a:lnSpc>
                <a:spcPts val="3465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家族背景</a:t>
            </a:r>
          </a:p>
          <a:p>
            <a:pPr fontAlgn="auto">
              <a:lnSpc>
                <a:spcPts val="3158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李武韦杨婚姻集团</a:t>
            </a:r>
          </a:p>
          <a:p>
            <a:pPr fontAlgn="auto">
              <a:lnSpc>
                <a:spcPts val="3468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佛教影响</a:t>
            </a:r>
          </a:p>
          <a:p>
            <a:pPr fontAlgn="auto">
              <a:lnSpc>
                <a:spcPts val="3158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女主王国土</a:t>
            </a:r>
          </a:p>
          <a:p>
            <a:pPr fontAlgn="auto">
              <a:lnSpc>
                <a:spcPts val="3466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个人性格能力</a:t>
            </a:r>
          </a:p>
          <a:p>
            <a:pPr fontAlgn="auto">
              <a:lnSpc>
                <a:spcPts val="3161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果断强悍</a:t>
            </a:r>
          </a:p>
          <a:p>
            <a:pPr fontAlgn="auto">
              <a:lnSpc>
                <a:spcPts val="3466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统治手段丰富</a:t>
            </a:r>
          </a:p>
          <a:p>
            <a:pPr fontAlgn="auto">
              <a:lnSpc>
                <a:spcPts val="3158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知人善用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97"/>
              </a:lnSpc>
              <a:spcBef>
                <a:spcPts val="0"/>
              </a:spcBef>
              <a:spcAft>
                <a:spcPts val="0"/>
              </a:spcAft>
              <a:tabLst>
                <a:tab pos="431800" algn="l"/>
                <a:tab pos="444500" algn="l"/>
                <a:tab pos="1041400" algn="l"/>
                <a:tab pos="1054100" algn="l"/>
                <a:tab pos="2959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龙门石窟卢舍那佛像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957388" y="2946400"/>
            <a:ext cx="2516187" cy="12700"/>
          </a:xfrm>
          <a:custGeom>
            <a:avLst/>
            <a:gdLst/>
            <a:ahLst/>
            <a:cxnLst/>
            <a:rect l="0" t="0" r="0" b="0"/>
            <a:pathLst>
              <a:path w="2516125" h="13717">
                <a:moveTo>
                  <a:pt x="0" y="0"/>
                </a:moveTo>
                <a:lnTo>
                  <a:pt x="1258062" y="0"/>
                </a:lnTo>
                <a:lnTo>
                  <a:pt x="2516124" y="0"/>
                </a:lnTo>
                <a:lnTo>
                  <a:pt x="2516124" y="13716"/>
                </a:lnTo>
                <a:lnTo>
                  <a:pt x="1258062" y="13716"/>
                </a:lnTo>
                <a:lnTo>
                  <a:pt x="0" y="13716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964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9488" y="233363"/>
            <a:ext cx="16700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、崛起与困惑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3988" y="3890963"/>
            <a:ext cx="6207125" cy="22955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她以半个世纪的努力，成功地扩大了相对于宰</a:t>
            </a:r>
          </a:p>
          <a:p>
            <a:pPr fontAlgn="auto">
              <a:lnSpc>
                <a:spcPts val="2736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相的皇权，以独断专行的方式阻止了大臣势力的扩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展。她重用庶族士人，结束了西魏北周以来关陇贵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族集团持续控制中央政权的局面。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表面上打破了唐王朝建立的常规与均衡，实际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上维持了带有根本性质的制度，并且深化了太宗以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tabLst>
                <a:tab pos="533400" algn="l"/>
                <a:tab pos="5588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来的改革。</a:t>
            </a: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9188" y="1001713"/>
            <a:ext cx="7334250" cy="24114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往者则天太后践阼临朝，欲收人心，尤务拔擢，弘委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任之意，开汲引之门，进用不疑，求访无倦。非但人得荐</a:t>
            </a:r>
          </a:p>
          <a:p>
            <a:pPr fontAlgn="auto">
              <a:lnSpc>
                <a:spcPts val="2642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士，亦许自举其才。所荐必行，所举辄试，其于选士之道，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岂不伤于容易哉！而课责既严，进退皆速，不肖者旋黜，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才能者骤升，是以当代谓知人之名，累朝赖多士之用。此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乃近于求才贵广，考课贵精之效也。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10"/>
              </a:lnSpc>
              <a:spcBef>
                <a:spcPts val="0"/>
              </a:spcBef>
              <a:spcAft>
                <a:spcPts val="0"/>
              </a:spcAft>
              <a:tabLst>
                <a:tab pos="584200" algn="l"/>
                <a:tab pos="2819400" algn="l"/>
              </a:tabLs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——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陆贽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请许台省长官举荐属吏状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088" y="3829050"/>
            <a:ext cx="360362" cy="22193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启</a:t>
            </a:r>
          </a:p>
          <a:p>
            <a:pPr fontAlgn="auto">
              <a:lnSpc>
                <a:spcPts val="289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用</a:t>
            </a:r>
          </a:p>
          <a:p>
            <a:pPr fontAlgn="auto">
              <a:lnSpc>
                <a:spcPts val="289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庶</a:t>
            </a:r>
          </a:p>
          <a:p>
            <a:pPr fontAlgn="auto">
              <a:lnSpc>
                <a:spcPts val="289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族</a:t>
            </a:r>
          </a:p>
          <a:p>
            <a:pPr fontAlgn="auto">
              <a:lnSpc>
                <a:spcPts val="289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精</a:t>
            </a:r>
          </a:p>
          <a:p>
            <a:pPr fontAlgn="auto">
              <a:lnSpc>
                <a:spcPts val="289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英</a:t>
            </a:r>
            <a:endParaRPr lang="zh-CN" altLang="en-US" sz="2796">
              <a:solidFill>
                <a:srgbClr val="CCFFFF"/>
              </a:solidFill>
              <a:latin typeface="华文新魏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94675" y="3663950"/>
            <a:ext cx="358775" cy="25384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压</a:t>
            </a:r>
          </a:p>
          <a:p>
            <a:pPr fontAlgn="auto">
              <a:lnSpc>
                <a:spcPts val="33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抑</a:t>
            </a:r>
          </a:p>
          <a:p>
            <a:pPr fontAlgn="auto">
              <a:lnSpc>
                <a:spcPts val="336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门</a:t>
            </a:r>
          </a:p>
          <a:p>
            <a:pPr fontAlgn="auto">
              <a:lnSpc>
                <a:spcPts val="33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阀</a:t>
            </a:r>
          </a:p>
          <a:p>
            <a:pPr fontAlgn="auto">
              <a:lnSpc>
                <a:spcPts val="336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8">
                <a:solidFill>
                  <a:srgbClr val="CCFFFF"/>
                </a:solidFill>
                <a:latin typeface="华文新魏"/>
                <a:ea typeface="+mn-ea"/>
              </a:rPr>
              <a:t>勋</a:t>
            </a:r>
          </a:p>
          <a:p>
            <a:pPr fontAlgn="auto">
              <a:lnSpc>
                <a:spcPts val="33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CCFFFF"/>
                </a:solidFill>
                <a:latin typeface="华文新魏"/>
                <a:ea typeface="+mn-ea"/>
              </a:rPr>
              <a:t>贵</a:t>
            </a:r>
            <a:endParaRPr lang="zh-CN" altLang="en-US" sz="2796">
              <a:solidFill>
                <a:srgbClr val="CCFFFF"/>
              </a:solidFill>
              <a:latin typeface="华文新魏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987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800" y="685800"/>
            <a:ext cx="7823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329488" y="233363"/>
            <a:ext cx="16700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、崛起与困惑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88" y="233363"/>
            <a:ext cx="2308225" cy="35782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2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武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	周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	新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482600" algn="l"/>
              </a:tabLst>
              <a:defRPr/>
            </a:pPr>
            <a:r>
              <a:rPr lang="zh-CN" altLang="en-US" sz="2402">
                <a:solidFill>
                  <a:srgbClr val="CCFFFF"/>
                </a:solidFill>
                <a:latin typeface="Times New Roman"/>
                <a:ea typeface="+mn-ea"/>
              </a:rPr>
              <a:t>	字</a:t>
            </a:r>
            <a:endParaRPr lang="zh-CN" altLang="en-US" sz="2402">
              <a:solidFill>
                <a:srgbClr val="CC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49300"/>
            <a:ext cx="9144000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59075" y="223838"/>
            <a:ext cx="3590925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第二讲：从贞观之治到开元盛世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3011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1900" y="1054100"/>
            <a:ext cx="28321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488" y="233363"/>
            <a:ext cx="5680075" cy="58356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44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CCECFF"/>
                </a:solidFill>
                <a:latin typeface="Times New Roman"/>
                <a:ea typeface="+mn-ea"/>
              </a:rPr>
              <a:t>武则天做皇帝，事实上困难重重。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928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CCEC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她摆脱不了李唐的影响，也摆脱不</a:t>
            </a:r>
          </a:p>
          <a:p>
            <a:pPr fontAlgn="auto">
              <a:lnSpc>
                <a:spcPts val="3158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了传统社会父系家族的束缚。其掌握</a:t>
            </a:r>
          </a:p>
          <a:p>
            <a:pPr fontAlgn="auto">
              <a:lnSpc>
                <a:spcPts val="3312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政权所依靠的皇后背景，使其不可能</a:t>
            </a:r>
          </a:p>
          <a:p>
            <a:pPr fontAlgn="auto">
              <a:lnSpc>
                <a:spcPts val="3315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与前一皇朝彻底决裂，无法从根本上</a:t>
            </a:r>
          </a:p>
          <a:p>
            <a:pPr fontAlgn="auto">
              <a:lnSpc>
                <a:spcPts val="3312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证明改朝换代的合理性。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48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传位问题带来的困扰 （母子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—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姑</a:t>
            </a:r>
          </a:p>
          <a:p>
            <a:pPr fontAlgn="auto">
              <a:lnSpc>
                <a:spcPts val="3158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侄），矛盾日益突出。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34"/>
              </a:lnSpc>
              <a:spcBef>
                <a:spcPts val="0"/>
              </a:spcBef>
              <a:spcAft>
                <a:spcPts val="0"/>
              </a:spcAft>
              <a:tabLst>
                <a:tab pos="749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Wingdings"/>
                <a:ea typeface="+mn-ea"/>
              </a:rPr>
              <a:t>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性别带来的压力与苦恼。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50075" y="233363"/>
            <a:ext cx="2054225" cy="6084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、崛起与困惑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564"/>
              </a:lnSpc>
              <a:spcBef>
                <a:spcPts val="0"/>
              </a:spcBef>
              <a:spcAft>
                <a:spcPts val="0"/>
              </a:spcAft>
              <a:tabLst>
                <a:tab pos="38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乾陵无字碑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6666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206500" y="4373563"/>
            <a:ext cx="3068638" cy="14287"/>
          </a:xfrm>
          <a:custGeom>
            <a:avLst/>
            <a:gdLst/>
            <a:ahLst/>
            <a:cxnLst/>
            <a:rect l="0" t="0" r="0" b="0"/>
            <a:pathLst>
              <a:path w="3067813" h="13717">
                <a:moveTo>
                  <a:pt x="0" y="0"/>
                </a:moveTo>
                <a:lnTo>
                  <a:pt x="1533906" y="0"/>
                </a:lnTo>
                <a:lnTo>
                  <a:pt x="3067812" y="0"/>
                </a:lnTo>
                <a:lnTo>
                  <a:pt x="3067812" y="13716"/>
                </a:lnTo>
                <a:lnTo>
                  <a:pt x="1533906" y="13716"/>
                </a:lnTo>
                <a:lnTo>
                  <a:pt x="0" y="13716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4036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075" y="1581150"/>
            <a:ext cx="9028113" cy="51038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812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zh-CN" altLang="en-US" sz="3600">
                <a:solidFill>
                  <a:srgbClr val="CCFFFF"/>
                </a:solidFill>
                <a:latin typeface="华文隶书"/>
                <a:ea typeface="+mn-ea"/>
              </a:rPr>
              <a:t>千秋功过，</a:t>
            </a:r>
          </a:p>
          <a:p>
            <a:pPr fontAlgn="auto">
              <a:lnSpc>
                <a:spcPts val="4372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华文隶书"/>
                <a:ea typeface="+mn-ea"/>
              </a:rPr>
              <a:t>		</a:t>
            </a:r>
            <a:r>
              <a:rPr lang="zh-CN" altLang="en-US" sz="3602">
                <a:solidFill>
                  <a:srgbClr val="CCFFFF"/>
                </a:solidFill>
                <a:latin typeface="华文隶书"/>
                <a:ea typeface="+mn-ea"/>
              </a:rPr>
              <a:t>谁与评说</a:t>
            </a:r>
            <a:r>
              <a:rPr lang="zh-CN" altLang="en-US" sz="3602">
                <a:solidFill>
                  <a:srgbClr val="CCFFFF"/>
                </a:solidFill>
                <a:latin typeface="隶书"/>
                <a:ea typeface="+mn-ea"/>
              </a:rPr>
              <a:t>？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endParaRPr lang="zh-CN" altLang="en-US" sz="3602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endParaRPr lang="zh-CN" altLang="en-US" sz="3602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2546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3602">
                <a:solidFill>
                  <a:srgbClr val="CCFFFF"/>
                </a:solidFill>
                <a:latin typeface="隶书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乾</a:t>
            </a:r>
          </a:p>
          <a:p>
            <a:pPr fontAlgn="auto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陵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193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武氏本身为关陇集团外之山东寒族，复欲纠集人群以攫取政权，因缘</a:t>
            </a:r>
          </a:p>
          <a:p>
            <a:pPr fontAlgn="auto">
              <a:lnSpc>
                <a:spcPts val="2904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际会，遂大崇文章之选，破格用人，于是进士词科为全国干进者之鹄的。</a:t>
            </a:r>
          </a:p>
          <a:p>
            <a:pPr fontAlgn="auto">
              <a:lnSpc>
                <a:spcPts val="2907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当时山东、江左人民之中，有虽工于为文，但以不预关中集团之故，致遭</a:t>
            </a:r>
          </a:p>
          <a:p>
            <a:pPr fontAlgn="auto">
              <a:lnSpc>
                <a:spcPts val="2904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屏抑者，亦因此政治变革之际会，得以上升朝列，而西魏、北周、杨隋及</a:t>
            </a:r>
          </a:p>
          <a:p>
            <a:pPr fontAlgn="auto">
              <a:lnSpc>
                <a:spcPts val="2904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唐初将相旧家之政权尊位遂不得不为此新兴阶级所攘夺替代。</a:t>
            </a:r>
            <a:r>
              <a:rPr lang="zh-CN" altLang="en-US" sz="2196">
                <a:solidFill>
                  <a:srgbClr val="CCECFF"/>
                </a:solidFill>
                <a:latin typeface="Times New Roman"/>
                <a:ea typeface="+mn-ea"/>
              </a:rPr>
              <a:t>故武周之代</a:t>
            </a:r>
          </a:p>
          <a:p>
            <a:pPr fontAlgn="auto">
              <a:lnSpc>
                <a:spcPts val="2906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8">
                <a:solidFill>
                  <a:srgbClr val="CCECFF"/>
                </a:solidFill>
                <a:latin typeface="Times New Roman"/>
                <a:ea typeface="+mn-ea"/>
              </a:rPr>
              <a:t>李唐，不仅为政治之变迁，实亦社会之革命。若依此义言，则武周之代</a:t>
            </a:r>
          </a:p>
          <a:p>
            <a:pPr fontAlgn="auto">
              <a:lnSpc>
                <a:spcPts val="2904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196">
                <a:solidFill>
                  <a:srgbClr val="CCECFF"/>
                </a:solidFill>
                <a:latin typeface="Times New Roman"/>
                <a:ea typeface="+mn-ea"/>
              </a:rPr>
              <a:t>李唐较李唐之代杨隋其关系人群之演变，尤为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重大也。</a:t>
            </a:r>
          </a:p>
          <a:p>
            <a:pPr fontAlgn="auto">
              <a:lnSpc>
                <a:spcPts val="3245"/>
              </a:lnSpc>
              <a:spcBef>
                <a:spcPts val="0"/>
              </a:spcBef>
              <a:spcAft>
                <a:spcPts val="0"/>
              </a:spcAft>
              <a:tabLst>
                <a:tab pos="508000" algn="l"/>
                <a:tab pos="749300" algn="l"/>
                <a:tab pos="3848100" algn="l"/>
                <a:tab pos="5334000" algn="l"/>
              </a:tabLst>
              <a:defRPr/>
            </a:pP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				</a:t>
            </a:r>
            <a:r>
              <a:rPr lang="en-US" altLang="zh-CN" sz="2400">
                <a:solidFill>
                  <a:srgbClr val="FFFFFF"/>
                </a:solidFill>
                <a:latin typeface="Times New Roman"/>
                <a:ea typeface="+mn-ea"/>
              </a:rPr>
              <a:t>— </a:t>
            </a:r>
            <a:r>
              <a:rPr lang="zh-CN" altLang="en-US">
                <a:solidFill>
                  <a:srgbClr val="FFFFFF"/>
                </a:solidFill>
                <a:latin typeface="Times New Roman"/>
                <a:ea typeface="+mn-ea"/>
              </a:rPr>
              <a:t>陈寅恪</a:t>
            </a:r>
            <a:r>
              <a:rPr lang="en-US" altLang="zh-CN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>
                <a:solidFill>
                  <a:srgbClr val="FFFFFF"/>
                </a:solidFill>
                <a:latin typeface="Times New Roman"/>
                <a:ea typeface="+mn-ea"/>
              </a:rPr>
              <a:t>唐代政治史述论稿</a:t>
            </a:r>
            <a:r>
              <a:rPr lang="en-US" altLang="zh-CN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endParaRPr lang="zh-CN" altLang="en-US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88" y="233363"/>
            <a:ext cx="230822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二、一代女皇武则天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29488" y="233363"/>
            <a:ext cx="16700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、崛起与困惑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619250" y="1196975"/>
            <a:ext cx="5616575" cy="1143000"/>
          </a:xfrm>
          <a:custGeom>
            <a:avLst/>
            <a:gdLst/>
            <a:ahLst/>
            <a:cxnLst/>
            <a:rect l="0" t="0" r="0" b="0"/>
            <a:pathLst>
              <a:path w="5616576" h="1143001">
                <a:moveTo>
                  <a:pt x="0" y="1143000"/>
                </a:moveTo>
                <a:lnTo>
                  <a:pt x="5616575" y="1143000"/>
                </a:lnTo>
                <a:lnTo>
                  <a:pt x="561657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635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619250" y="1196975"/>
            <a:ext cx="5616575" cy="0"/>
          </a:xfrm>
          <a:custGeom>
            <a:avLst/>
            <a:gdLst/>
            <a:ahLst/>
            <a:cxnLst/>
            <a:rect l="0" t="0" r="0" b="0"/>
            <a:pathLst>
              <a:path w="5616576" h="1">
                <a:moveTo>
                  <a:pt x="0" y="0"/>
                </a:moveTo>
                <a:lnTo>
                  <a:pt x="5616575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619250" y="2339975"/>
            <a:ext cx="5616575" cy="0"/>
          </a:xfrm>
          <a:custGeom>
            <a:avLst/>
            <a:gdLst/>
            <a:ahLst/>
            <a:cxnLst/>
            <a:rect l="0" t="0" r="0" b="0"/>
            <a:pathLst>
              <a:path w="5616576" h="1">
                <a:moveTo>
                  <a:pt x="0" y="0"/>
                </a:moveTo>
                <a:lnTo>
                  <a:pt x="5616575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60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03538" y="1528763"/>
            <a:ext cx="3078162" cy="512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9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998">
                <a:solidFill>
                  <a:srgbClr val="FFFFFF"/>
                </a:solidFill>
                <a:latin typeface="隶书"/>
                <a:ea typeface="+mn-ea"/>
              </a:rPr>
              <a:t>三、开元盛世</a:t>
            </a:r>
            <a:endParaRPr lang="zh-CN" altLang="en-US" sz="3998">
              <a:solidFill>
                <a:srgbClr val="FFFFFF"/>
              </a:solidFill>
              <a:latin typeface="隶书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25" y="2949575"/>
            <a:ext cx="3282950" cy="158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（一）李隆基称帝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  <a:p>
            <a:pPr fontAlgn="auto">
              <a:lnSpc>
                <a:spcPts val="3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（二）开元之治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  <a:p>
            <a:pPr fontAlgn="auto">
              <a:lnSpc>
                <a:spcPts val="360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（三）盛唐气象</a:t>
            </a: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25" y="4705350"/>
            <a:ext cx="4924425" cy="409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（四）制度调整与天宝政局</a:t>
            </a: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6083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图片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89000"/>
            <a:ext cx="8788400" cy="59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35738" y="5521325"/>
            <a:ext cx="205263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睿宗桥陵浮雕鸵鸟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4213" y="3254375"/>
            <a:ext cx="3078162" cy="10334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996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3996">
                <a:solidFill>
                  <a:srgbClr val="FFFF66"/>
                </a:solidFill>
                <a:latin typeface="华文新魏"/>
                <a:ea typeface="+mn-ea"/>
              </a:rPr>
              <a:t>从神龙到先天</a:t>
            </a:r>
          </a:p>
          <a:p>
            <a:pPr fontAlgn="auto">
              <a:lnSpc>
                <a:spcPts val="3955"/>
              </a:lnSpc>
              <a:spcBef>
                <a:spcPts val="0"/>
              </a:spcBef>
              <a:spcAft>
                <a:spcPts val="0"/>
              </a:spcAft>
              <a:tabLst>
                <a:tab pos="304800" algn="l"/>
              </a:tabLst>
              <a:defRPr/>
            </a:pPr>
            <a:r>
              <a:rPr lang="zh-CN" altLang="en-US" sz="3996">
                <a:solidFill>
                  <a:srgbClr val="FFFF66"/>
                </a:solidFill>
                <a:latin typeface="华文新魏"/>
                <a:ea typeface="+mn-ea"/>
              </a:rPr>
              <a:t>	</a:t>
            </a:r>
            <a:r>
              <a:rPr lang="zh-CN" altLang="en-US" sz="3206">
                <a:solidFill>
                  <a:srgbClr val="FFFF66"/>
                </a:solidFill>
                <a:latin typeface="华文新魏"/>
                <a:ea typeface="+mn-ea"/>
              </a:rPr>
              <a:t>（</a:t>
            </a:r>
            <a:r>
              <a:rPr lang="en-US" altLang="zh-CN" sz="3206">
                <a:solidFill>
                  <a:srgbClr val="FFFF66"/>
                </a:solidFill>
                <a:latin typeface="Times New Roman"/>
                <a:ea typeface="+mn-ea"/>
              </a:rPr>
              <a:t>705</a:t>
            </a:r>
            <a:r>
              <a:rPr lang="zh-CN" altLang="en-US" sz="3206">
                <a:solidFill>
                  <a:srgbClr val="FFFF66"/>
                </a:solidFill>
                <a:latin typeface="华文新魏"/>
                <a:ea typeface="+mn-ea"/>
              </a:rPr>
              <a:t>～</a:t>
            </a:r>
            <a:r>
              <a:rPr lang="en-US" altLang="zh-CN" sz="3206">
                <a:solidFill>
                  <a:srgbClr val="FFFF66"/>
                </a:solidFill>
                <a:latin typeface="Times New Roman"/>
                <a:ea typeface="+mn-ea"/>
              </a:rPr>
              <a:t>713</a:t>
            </a:r>
            <a:r>
              <a:rPr lang="zh-CN" altLang="en-US" sz="3206">
                <a:solidFill>
                  <a:srgbClr val="FFFF66"/>
                </a:solidFill>
                <a:latin typeface="华文新魏"/>
                <a:ea typeface="+mn-ea"/>
              </a:rPr>
              <a:t>）</a:t>
            </a:r>
            <a:endParaRPr lang="zh-CN" altLang="en-US" sz="3206">
              <a:solidFill>
                <a:srgbClr val="FFFF66"/>
              </a:solidFill>
              <a:latin typeface="华文新魏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9488" y="233363"/>
            <a:ext cx="16700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、李隆基称帝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7950" y="5521325"/>
            <a:ext cx="3257550" cy="10779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787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中宗定陵石人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87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87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87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61"/>
              </a:lnSpc>
              <a:spcBef>
                <a:spcPts val="0"/>
              </a:spcBef>
              <a:spcAft>
                <a:spcPts val="0"/>
              </a:spcAft>
              <a:tabLst>
                <a:tab pos="787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204">
                <a:solidFill>
                  <a:srgbClr val="FFFFFF"/>
                </a:solidFill>
                <a:latin typeface="华文行楷"/>
                <a:ea typeface="+mn-ea"/>
              </a:rPr>
              <a:t>“李武政权”</a:t>
            </a:r>
            <a:endParaRPr lang="zh-CN" altLang="en-US" sz="3204">
              <a:solidFill>
                <a:srgbClr val="FFFFFF"/>
              </a:solidFill>
              <a:latin typeface="华文行楷"/>
              <a:ea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81063" y="3101975"/>
            <a:ext cx="1477962" cy="0"/>
          </a:xfrm>
          <a:custGeom>
            <a:avLst/>
            <a:gdLst/>
            <a:ahLst/>
            <a:cxnLst/>
            <a:rect l="0" t="0" r="0" b="0"/>
            <a:pathLst>
              <a:path w="1477963" h="1">
                <a:moveTo>
                  <a:pt x="0" y="0"/>
                </a:moveTo>
                <a:lnTo>
                  <a:pt x="1477962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81063" y="3997325"/>
            <a:ext cx="1477962" cy="0"/>
          </a:xfrm>
          <a:custGeom>
            <a:avLst/>
            <a:gdLst/>
            <a:ahLst/>
            <a:cxnLst/>
            <a:rect l="0" t="0" r="0" b="0"/>
            <a:pathLst>
              <a:path w="1477963" h="1">
                <a:moveTo>
                  <a:pt x="0" y="0"/>
                </a:moveTo>
                <a:lnTo>
                  <a:pt x="1477962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81063" y="4946650"/>
            <a:ext cx="1477962" cy="0"/>
          </a:xfrm>
          <a:custGeom>
            <a:avLst/>
            <a:gdLst/>
            <a:ahLst/>
            <a:cxnLst/>
            <a:rect l="0" t="0" r="0" b="0"/>
            <a:pathLst>
              <a:path w="1477963" h="1">
                <a:moveTo>
                  <a:pt x="0" y="0"/>
                </a:moveTo>
                <a:lnTo>
                  <a:pt x="1477962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900113" y="2185988"/>
            <a:ext cx="0" cy="3675062"/>
          </a:xfrm>
          <a:custGeom>
            <a:avLst/>
            <a:gdLst/>
            <a:ahLst/>
            <a:cxnLst/>
            <a:rect l="0" t="0" r="0" b="0"/>
            <a:pathLst>
              <a:path w="1" h="3675698">
                <a:moveTo>
                  <a:pt x="0" y="0"/>
                </a:moveTo>
                <a:lnTo>
                  <a:pt x="0" y="3675697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339975" y="2185988"/>
            <a:ext cx="0" cy="3675062"/>
          </a:xfrm>
          <a:custGeom>
            <a:avLst/>
            <a:gdLst/>
            <a:ahLst/>
            <a:cxnLst/>
            <a:rect l="0" t="0" r="0" b="0"/>
            <a:pathLst>
              <a:path w="1" h="3675698">
                <a:moveTo>
                  <a:pt x="0" y="0"/>
                </a:moveTo>
                <a:lnTo>
                  <a:pt x="0" y="3675697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81063" y="2205038"/>
            <a:ext cx="1477962" cy="0"/>
          </a:xfrm>
          <a:custGeom>
            <a:avLst/>
            <a:gdLst/>
            <a:ahLst/>
            <a:cxnLst/>
            <a:rect l="0" t="0" r="0" b="0"/>
            <a:pathLst>
              <a:path w="1477963" h="1">
                <a:moveTo>
                  <a:pt x="0" y="0"/>
                </a:moveTo>
                <a:lnTo>
                  <a:pt x="1477962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81063" y="5842000"/>
            <a:ext cx="1477962" cy="0"/>
          </a:xfrm>
          <a:custGeom>
            <a:avLst/>
            <a:gdLst/>
            <a:ahLst/>
            <a:cxnLst/>
            <a:rect l="0" t="0" r="0" b="0"/>
            <a:pathLst>
              <a:path w="1477963" h="1">
                <a:moveTo>
                  <a:pt x="0" y="0"/>
                </a:moveTo>
                <a:lnTo>
                  <a:pt x="1477962" y="0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7114" name="图片 10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935288" y="1022350"/>
            <a:ext cx="3282950" cy="411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CCECFF"/>
                </a:solidFill>
                <a:latin typeface="隶书"/>
                <a:ea typeface="+mn-ea"/>
              </a:rPr>
              <a:t>宫廷斗争及其平息</a:t>
            </a:r>
            <a:endParaRPr lang="zh-CN" altLang="en-US" sz="3204">
              <a:solidFill>
                <a:srgbClr val="CCECFF"/>
              </a:solidFill>
              <a:latin typeface="隶书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4575" y="1790700"/>
            <a:ext cx="5419725" cy="45640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神龙元年（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705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），中宗复辟。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神龙三年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(707)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，太子李重俊政变，杀武三思、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武崇训，后败死。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景云元年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(710)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六月二日，韦后、安乐公主毒杀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（？）中宗，立殇帝重茂，韦后临朝称制。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景云元年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(710)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六月二十日，太平公主、临淄王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李隆基发动政变，诛韦后、安乐公主。睿宗登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基，李隆基为太子。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景云三年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(712)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八月，李隆基即位，为玄宗。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先天二年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(713)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七月，太平公主发动政变，败死。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李隆基坐稳了皇位。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9488" y="233363"/>
            <a:ext cx="16700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、李隆基称帝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363" y="1566863"/>
            <a:ext cx="2563812" cy="48736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武则天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76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	中宗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5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(705)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en-US" altLang="zh-CN" sz="2400" b="1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54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殇帝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2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(710)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en-US" altLang="zh-CN" sz="2400" b="1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56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睿宗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2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(710)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en-US" altLang="zh-CN" sz="2400" b="1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74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玄宗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5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en-US" altLang="zh-CN" sz="2400" b="1">
                <a:solidFill>
                  <a:srgbClr val="FFFFFF"/>
                </a:solidFill>
                <a:latin typeface="Times New Roman"/>
                <a:ea typeface="+mn-ea"/>
              </a:rPr>
              <a:t>(712)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en-US" altLang="zh-CN" sz="2400" b="1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endParaRPr lang="en-US" altLang="zh-CN" sz="2400" b="1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560"/>
              </a:lnSpc>
              <a:spcBef>
                <a:spcPts val="0"/>
              </a:spcBef>
              <a:spcAft>
                <a:spcPts val="0"/>
              </a:spcAft>
              <a:tabLst>
                <a:tab pos="647700" algn="l"/>
                <a:tab pos="800100" algn="l"/>
                <a:tab pos="825500" algn="l"/>
              </a:tabLst>
              <a:defRPr/>
            </a:pPr>
            <a:r>
              <a:rPr lang="en-US" altLang="zh-CN" sz="2004" b="1">
                <a:solidFill>
                  <a:srgbClr val="FFFFFF"/>
                </a:solidFill>
                <a:latin typeface="Times New Roman"/>
                <a:ea typeface="+mn-ea"/>
              </a:rPr>
              <a:t>8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年时间，</a:t>
            </a:r>
            <a:r>
              <a:rPr lang="en-US" altLang="zh-CN" sz="2004" b="1">
                <a:solidFill>
                  <a:srgbClr val="FFFFFF"/>
                </a:solidFill>
                <a:latin typeface="Times New Roman"/>
                <a:ea typeface="+mn-ea"/>
              </a:rPr>
              <a:t>5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次宫廷政变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276600" y="5805488"/>
            <a:ext cx="3527425" cy="836612"/>
          </a:xfrm>
          <a:custGeom>
            <a:avLst/>
            <a:gdLst/>
            <a:ahLst/>
            <a:cxnLst/>
            <a:rect l="0" t="0" r="0" b="0"/>
            <a:pathLst>
              <a:path w="3527426" h="836613">
                <a:moveTo>
                  <a:pt x="0" y="836612"/>
                </a:moveTo>
                <a:lnTo>
                  <a:pt x="3527425" y="836612"/>
                </a:lnTo>
                <a:lnTo>
                  <a:pt x="352742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8132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58075" y="233363"/>
            <a:ext cx="14128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、开元之治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438" y="811213"/>
            <a:ext cx="7783512" cy="57197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</a:t>
            </a:r>
            <a:r>
              <a:rPr lang="zh-CN" altLang="en-US" sz="3204">
                <a:solidFill>
                  <a:srgbClr val="CCECFF"/>
                </a:solidFill>
                <a:latin typeface="隶书"/>
                <a:ea typeface="+mn-ea"/>
              </a:rPr>
              <a:t>“改中宗之政，依贞观故事”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endParaRPr lang="zh-CN" altLang="en-US" sz="3204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新唐书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卷一二四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姚崇传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： “十事要说”</a:t>
            </a:r>
          </a:p>
          <a:p>
            <a:pPr fontAlgn="auto">
              <a:lnSpc>
                <a:spcPts val="2642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帝曰：“卿宜遂相朕。”崇知帝大度，锐于治，乃先设事以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坚帝意，即阳不谢，帝怪之。崇因跪奏：“臣愿以</a:t>
            </a:r>
            <a:r>
              <a:rPr lang="zh-CN" altLang="en-US" sz="2004">
                <a:solidFill>
                  <a:srgbClr val="66FFFF"/>
                </a:solidFill>
                <a:latin typeface="Times New Roman"/>
                <a:ea typeface="+mn-ea"/>
              </a:rPr>
              <a:t>十事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闻，陛下度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不可行，臣敢辞。”帝曰：“试为朕言之。”</a:t>
            </a:r>
          </a:p>
          <a:p>
            <a:pPr fontAlgn="auto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崇曰：“垂拱以来，以峻法绳下。臣愿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政先仁恕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，可乎？朝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廷覆师青海，未有牵复之悔。臣愿</a:t>
            </a:r>
            <a:r>
              <a:rPr lang="zh-CN" altLang="en-US" sz="2006">
                <a:solidFill>
                  <a:srgbClr val="CCFFCC"/>
                </a:solidFill>
                <a:latin typeface="Times New Roman"/>
                <a:ea typeface="+mn-ea"/>
              </a:rPr>
              <a:t>不幸边功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，可乎？比来壬佞冒触</a:t>
            </a:r>
          </a:p>
          <a:p>
            <a:pPr fontAlgn="auto">
              <a:lnSpc>
                <a:spcPts val="2163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宪网，皆得以宠自解。臣愿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法行自近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，可乎？后氏临朝，喉舌之任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出阉人之口。臣愿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宦竖不与政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，可乎？戚里贡献以自媚于上，公卿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方镇浸亦为之。臣愿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租赋外一绝之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，可乎？外戚贵主更相用事，班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序荒杂。臣请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戚属不任台省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，可乎？先朝亵狎大臣，亏君臣之严。</a:t>
            </a:r>
          </a:p>
          <a:p>
            <a:pPr fontAlgn="auto">
              <a:lnSpc>
                <a:spcPts val="2162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臣愿</a:t>
            </a:r>
            <a:r>
              <a:rPr lang="zh-CN" altLang="en-US" sz="2006">
                <a:solidFill>
                  <a:srgbClr val="CCFFCC"/>
                </a:solidFill>
                <a:latin typeface="Times New Roman"/>
                <a:ea typeface="+mn-ea"/>
              </a:rPr>
              <a:t>陛下接之以礼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，可乎？燕钦融、韦月将以忠被罪，自是诤臣沮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折；臣愿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群臣皆得批逆鳞、犯忌讳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，可乎？武后造福先寺，上皇造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金仙、玉真二观，费钜百万。臣请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绝道佛营造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，可乎？汉以禄、莽、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阎、梁乱天下国家为甚。臣愿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推此鉴戒为万代法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，可乎？”</a:t>
            </a:r>
          </a:p>
          <a:p>
            <a:pPr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帝曰：“朕能行之。”崇乃顿首谢。翌日，拜兵部尚书、同</a:t>
            </a:r>
          </a:p>
          <a:p>
            <a:pPr fontAlgn="auto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中书门下三品。</a:t>
            </a:r>
          </a:p>
          <a:p>
            <a:pPr fontAlgn="auto">
              <a:lnSpc>
                <a:spcPts val="404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635000" algn="l"/>
                <a:tab pos="977900" algn="l"/>
                <a:tab pos="2857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3204">
                <a:solidFill>
                  <a:srgbClr val="CCECFF"/>
                </a:solidFill>
                <a:latin typeface="隶书"/>
                <a:ea typeface="+mn-ea"/>
              </a:rPr>
              <a:t>“救时之相”</a:t>
            </a:r>
            <a:endParaRPr lang="zh-CN" altLang="en-US" sz="3204">
              <a:solidFill>
                <a:srgbClr val="CCECFF"/>
              </a:solidFill>
              <a:latin typeface="隶书"/>
              <a:ea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9154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8075" y="233363"/>
            <a:ext cx="14128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、开元之治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0178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2075" y="6538913"/>
            <a:ext cx="1281113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唐开元铁牛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48713" y="76200"/>
            <a:ext cx="255587" cy="16414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7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开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元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盛</a:t>
            </a:r>
          </a:p>
          <a:p>
            <a:pPr fontAlgn="auto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12213" y="2403475"/>
            <a:ext cx="130175" cy="2413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8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 b="1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endParaRPr lang="zh-CN" altLang="en-US" sz="2004" b="1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48713" y="2681288"/>
            <a:ext cx="255587" cy="11668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盛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气</a:t>
            </a:r>
          </a:p>
          <a:p>
            <a:pPr fontAlgn="auto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象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1203" name="图片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0388" y="762000"/>
            <a:ext cx="8001000" cy="53721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zh-CN" altLang="en-US" sz="3204">
                <a:solidFill>
                  <a:srgbClr val="CCFFFF"/>
                </a:solidFill>
                <a:latin typeface="华文新魏"/>
                <a:ea typeface="+mn-ea"/>
              </a:rPr>
              <a:t>天时、地利、人和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endParaRPr lang="zh-CN" altLang="en-US" sz="3204">
              <a:solidFill>
                <a:srgbClr val="CCFFFF"/>
              </a:solidFill>
              <a:latin typeface="华文新魏"/>
              <a:ea typeface="+mn-ea"/>
            </a:endParaRPr>
          </a:p>
          <a:p>
            <a:pPr fontAlgn="auto">
              <a:lnSpc>
                <a:spcPts val="3235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华文楷体"/>
                <a:ea typeface="+mn-ea"/>
              </a:rPr>
              <a:t>竺可桢：</a:t>
            </a:r>
            <a:r>
              <a:rPr lang="en-US" altLang="zh-CN" sz="2402">
                <a:solidFill>
                  <a:srgbClr val="FFFFFF"/>
                </a:solidFill>
                <a:latin typeface="华文楷体"/>
                <a:ea typeface="+mn-ea"/>
              </a:rPr>
              <a:t>《</a:t>
            </a:r>
            <a:r>
              <a:rPr lang="zh-CN" altLang="en-US" sz="2402">
                <a:solidFill>
                  <a:srgbClr val="FFFFFF"/>
                </a:solidFill>
                <a:latin typeface="华文楷体"/>
                <a:ea typeface="+mn-ea"/>
              </a:rPr>
              <a:t>中国近五千年来气候变迁的初步研究</a:t>
            </a:r>
            <a:r>
              <a:rPr lang="en-US" altLang="zh-CN" sz="2402">
                <a:solidFill>
                  <a:srgbClr val="FFFFFF"/>
                </a:solidFill>
                <a:latin typeface="华文楷体"/>
                <a:ea typeface="+mn-ea"/>
              </a:rPr>
              <a:t>》</a:t>
            </a:r>
          </a:p>
          <a:p>
            <a:pPr fontAlgn="auto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谭其骧：</a:t>
            </a:r>
            <a:r>
              <a:rPr lang="en-US" altLang="zh-CN" sz="2400">
                <a:solidFill>
                  <a:srgbClr val="FFFFFF"/>
                </a:solidFill>
                <a:latin typeface="华文楷体"/>
                <a:ea typeface="+mn-ea"/>
              </a:rPr>
              <a:t>《</a:t>
            </a: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何以黄河在东汉以后会出现一个长期安流局面</a:t>
            </a:r>
            <a:r>
              <a:rPr lang="en-US" altLang="zh-CN" sz="2400">
                <a:solidFill>
                  <a:srgbClr val="FFFFFF"/>
                </a:solidFill>
                <a:latin typeface="华文楷体"/>
                <a:ea typeface="+mn-ea"/>
              </a:rPr>
              <a:t>》</a:t>
            </a:r>
          </a:p>
          <a:p>
            <a:pPr fontAlgn="auto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史念海：</a:t>
            </a:r>
            <a:r>
              <a:rPr lang="en-US" altLang="zh-CN" sz="2400">
                <a:solidFill>
                  <a:srgbClr val="FFFFFF"/>
                </a:solidFill>
                <a:latin typeface="华文楷体"/>
                <a:ea typeface="+mn-ea"/>
              </a:rPr>
              <a:t>《</a:t>
            </a: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隋唐时期重要的自然环境的变迁及其与人为作用</a:t>
            </a:r>
          </a:p>
          <a:p>
            <a:pPr fontAlgn="auto">
              <a:lnSpc>
                <a:spcPts val="3458"/>
              </a:lnSpc>
              <a:spcBef>
                <a:spcPts val="0"/>
              </a:spcBef>
              <a:spcAft>
                <a:spcPts val="0"/>
              </a:spcAft>
              <a:tabLst>
                <a:tab pos="1524000" algn="l"/>
                <a:tab pos="1765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华文楷体"/>
                <a:ea typeface="+mn-ea"/>
              </a:rPr>
              <a:t>	的关系</a:t>
            </a:r>
            <a:r>
              <a:rPr lang="en-US" altLang="zh-CN" sz="2400">
                <a:solidFill>
                  <a:srgbClr val="FFFFFF"/>
                </a:solidFill>
                <a:latin typeface="华文楷体"/>
                <a:ea typeface="+mn-ea"/>
              </a:rPr>
              <a:t>》</a:t>
            </a:r>
            <a:endParaRPr lang="zh-CN" altLang="en-US" sz="2400">
              <a:solidFill>
                <a:srgbClr val="FFFFFF"/>
              </a:solidFill>
              <a:latin typeface="华文楷体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88" y="220663"/>
            <a:ext cx="1538287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4750" y="220663"/>
            <a:ext cx="1411288" cy="2809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、盛唐气象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2226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图片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488" y="220663"/>
            <a:ext cx="1538287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750" y="220663"/>
            <a:ext cx="1411288" cy="2809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、盛唐气象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654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6386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241300"/>
            <a:ext cx="86868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6666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919913" y="839788"/>
            <a:ext cx="1828800" cy="6007100"/>
          </a:xfrm>
          <a:custGeom>
            <a:avLst/>
            <a:gdLst/>
            <a:ahLst/>
            <a:cxnLst/>
            <a:rect l="0" t="0" r="0" b="0"/>
            <a:pathLst>
              <a:path w="1828801" h="6007101">
                <a:moveTo>
                  <a:pt x="0" y="0"/>
                </a:moveTo>
                <a:lnTo>
                  <a:pt x="1828800" y="0"/>
                </a:lnTo>
                <a:lnTo>
                  <a:pt x="1828800" y="6007100"/>
                </a:lnTo>
                <a:lnTo>
                  <a:pt x="0" y="6007100"/>
                </a:lnTo>
                <a:close/>
              </a:path>
            </a:pathLst>
          </a:custGeom>
          <a:solidFill>
            <a:srgbClr val="006666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1773238"/>
            <a:ext cx="1763713" cy="701675"/>
          </a:xfrm>
          <a:custGeom>
            <a:avLst/>
            <a:gdLst/>
            <a:ahLst/>
            <a:cxnLst/>
            <a:rect l="0" t="0" r="0" b="0"/>
            <a:pathLst>
              <a:path w="1763777" h="701676">
                <a:moveTo>
                  <a:pt x="0" y="701675"/>
                </a:moveTo>
                <a:lnTo>
                  <a:pt x="1763776" y="701675"/>
                </a:lnTo>
                <a:lnTo>
                  <a:pt x="1763776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6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3253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图片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333500"/>
            <a:ext cx="61849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5400000">
            <a:off x="7873207" y="2826544"/>
            <a:ext cx="514350" cy="2809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21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——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 rot="5400000">
            <a:off x="6898481" y="2928144"/>
            <a:ext cx="512763" cy="282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21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——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32625" y="4468813"/>
            <a:ext cx="628650" cy="365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98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帝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32625" y="4848225"/>
            <a:ext cx="628650" cy="3635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02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安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京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08938" y="4086225"/>
            <a:ext cx="628650" cy="384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2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登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08938" y="885825"/>
            <a:ext cx="628650" cy="5181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百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千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家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似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围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局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17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白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十</a:t>
            </a:r>
          </a:p>
          <a:p>
            <a:pPr fontAlgn="auto">
              <a:lnSpc>
                <a:spcPts val="2388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居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易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街</a:t>
            </a:r>
          </a:p>
          <a:p>
            <a:pPr fontAlgn="auto">
              <a:lnSpc>
                <a:spcPts val="1224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endParaRPr lang="en-US" altLang="zh-CN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008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观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种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音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菜</a:t>
            </a:r>
          </a:p>
          <a:p>
            <a:pPr fontAlgn="auto">
              <a:lnSpc>
                <a:spcPts val="2364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台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畦</a:t>
            </a:r>
          </a:p>
          <a:p>
            <a:pPr fontAlgn="auto">
              <a:lnSpc>
                <a:spcPts val="1644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望</a:t>
            </a:r>
          </a:p>
          <a:p>
            <a:pPr fontAlgn="auto">
              <a:lnSpc>
                <a:spcPts val="1992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城</a:t>
            </a:r>
          </a:p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32625" y="885825"/>
            <a:ext cx="628650" cy="58483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布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栉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比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街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衢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绳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元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直</a:t>
            </a:r>
          </a:p>
          <a:p>
            <a:pPr fontAlgn="auto">
              <a:lnSpc>
                <a:spcPts val="2609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。</a:t>
            </a:r>
          </a:p>
          <a:p>
            <a:pPr fontAlgn="auto">
              <a:lnSpc>
                <a:spcPts val="2191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好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自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文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古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425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长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008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志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未</a:t>
            </a:r>
          </a:p>
          <a:p>
            <a:pPr fontAlgn="auto">
              <a:lnSpc>
                <a:spcPts val="2167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图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 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比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也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921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075" y="1819275"/>
            <a:ext cx="1308100" cy="6032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1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000000"/>
                </a:solidFill>
                <a:latin typeface="Tahoma"/>
                <a:ea typeface="+mn-ea"/>
              </a:rPr>
              <a:t>84</a:t>
            </a: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平方公里</a:t>
            </a:r>
          </a:p>
          <a:p>
            <a:pPr fontAlgn="auto">
              <a:lnSpc>
                <a:spcPts val="227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000000"/>
                </a:solidFill>
                <a:latin typeface="Times New Roman"/>
                <a:ea typeface="+mn-ea"/>
              </a:rPr>
              <a:t>人口近百万</a:t>
            </a:r>
            <a:endParaRPr lang="zh-CN" altLang="en-US" sz="2006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88" y="785813"/>
            <a:ext cx="2871787" cy="4111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6">
                <a:solidFill>
                  <a:srgbClr val="CCECFF"/>
                </a:solidFill>
                <a:latin typeface="隶书"/>
                <a:ea typeface="+mn-ea"/>
              </a:rPr>
              <a:t>东亚文明的中心</a:t>
            </a:r>
            <a:endParaRPr lang="zh-CN" altLang="en-US" sz="3206">
              <a:solidFill>
                <a:srgbClr val="CCECFF"/>
              </a:solidFill>
              <a:latin typeface="隶书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488" y="220663"/>
            <a:ext cx="1538287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24750" y="220663"/>
            <a:ext cx="1411288" cy="2809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、盛唐气象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3597275"/>
            <a:ext cx="9144000" cy="3200400"/>
          </a:xfrm>
          <a:custGeom>
            <a:avLst/>
            <a:gdLst/>
            <a:ahLst/>
            <a:cxnLst/>
            <a:rect l="0" t="0" r="0" b="0"/>
            <a:pathLst>
              <a:path w="9144001" h="3200401">
                <a:moveTo>
                  <a:pt x="0" y="3200400"/>
                </a:moveTo>
                <a:lnTo>
                  <a:pt x="9144000" y="32004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6666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502650" y="765175"/>
            <a:ext cx="641350" cy="2282825"/>
          </a:xfrm>
          <a:custGeom>
            <a:avLst/>
            <a:gdLst/>
            <a:ahLst/>
            <a:cxnLst/>
            <a:rect l="0" t="0" r="0" b="0"/>
            <a:pathLst>
              <a:path w="641351" h="2282826">
                <a:moveTo>
                  <a:pt x="0" y="2282825"/>
                </a:moveTo>
                <a:lnTo>
                  <a:pt x="641350" y="2282825"/>
                </a:lnTo>
                <a:lnTo>
                  <a:pt x="641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4277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075" y="863600"/>
            <a:ext cx="8975725" cy="59499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唐</a:t>
            </a:r>
          </a:p>
          <a:p>
            <a:pPr fontAlgn="auto">
              <a:lnSpc>
                <a:spcPts val="2883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壁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画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商</a:t>
            </a:r>
          </a:p>
          <a:p>
            <a:pPr fontAlgn="auto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旅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		图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2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通典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卷七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历代盛衰户口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至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〔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开元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〕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十三年封泰山，米斗至十三文，青、齐谷斗至五文。自后天下无贵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物，两京米斗不至二十文，面三十二文，绢一疋二百一十二文。东至宋、汴，西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至岐州，夹路列店肆待客，酒馔丰溢。每店皆有驴赁客乘，倏忽数十里，谓之驿</a:t>
            </a:r>
          </a:p>
          <a:p>
            <a:pPr fontAlgn="auto">
              <a:lnSpc>
                <a:spcPts val="2403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驴。南诣荆、襄，北至太原、范阳，西至蜀川、凉府，皆有店肆，以供商旅。远</a:t>
            </a:r>
          </a:p>
          <a:p>
            <a:pPr fontAlgn="auto">
              <a:lnSpc>
                <a:spcPts val="2399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适数千里，不持寸刃。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二十年，户七百八十六万一千二百三十六，口四千五百四十三万一千二百六十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五。天宝元年，户八百三十四万八千三百九十五，口四千五百三十一万一千二百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54000" algn="l"/>
                <a:tab pos="8496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七十二。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88" y="220663"/>
            <a:ext cx="1538287" cy="2555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750" y="220663"/>
            <a:ext cx="1411288" cy="2809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3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、盛唐气象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95288" y="1700213"/>
            <a:ext cx="3889375" cy="4176712"/>
          </a:xfrm>
          <a:custGeom>
            <a:avLst/>
            <a:gdLst/>
            <a:ahLst/>
            <a:cxnLst/>
            <a:rect l="0" t="0" r="0" b="0"/>
            <a:pathLst>
              <a:path w="3889376" h="4176650">
                <a:moveTo>
                  <a:pt x="0" y="4176649"/>
                </a:moveTo>
                <a:lnTo>
                  <a:pt x="3889375" y="4176649"/>
                </a:lnTo>
                <a:lnTo>
                  <a:pt x="3889375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CC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716463" y="1700213"/>
            <a:ext cx="4176712" cy="4248150"/>
          </a:xfrm>
          <a:custGeom>
            <a:avLst/>
            <a:gdLst/>
            <a:ahLst/>
            <a:cxnLst/>
            <a:rect l="0" t="0" r="0" b="0"/>
            <a:pathLst>
              <a:path w="4176650" h="4248151">
                <a:moveTo>
                  <a:pt x="0" y="4248150"/>
                </a:moveTo>
                <a:lnTo>
                  <a:pt x="4176649" y="4248150"/>
                </a:lnTo>
                <a:lnTo>
                  <a:pt x="417664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CC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5301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图片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6007100"/>
            <a:ext cx="4851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363" y="2027238"/>
            <a:ext cx="3730625" cy="36290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“文学”派的领袖人物：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文坛领袖张说、张九龄等。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574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</a:t>
            </a:r>
            <a:r>
              <a:rPr lang="zh-CN" altLang="en-US" sz="2402">
                <a:solidFill>
                  <a:srgbClr val="000000"/>
                </a:solidFill>
                <a:latin typeface="Times New Roman"/>
                <a:ea typeface="+mn-ea"/>
              </a:rPr>
              <a:t>“士林华选”，“以文章</a:t>
            </a:r>
          </a:p>
          <a:p>
            <a:pPr fontAlgn="auto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2">
                <a:solidFill>
                  <a:srgbClr val="000000"/>
                </a:solidFill>
                <a:latin typeface="Times New Roman"/>
                <a:ea typeface="+mn-ea"/>
              </a:rPr>
              <a:t>		</a:t>
            </a: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达”，科举出身，是新起</a:t>
            </a:r>
          </a:p>
          <a:p>
            <a:pPr fontAlgn="auto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	的普通士人的政治代表。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511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		他们参与着当时的制度</a:t>
            </a:r>
          </a:p>
          <a:p>
            <a:pPr fontAlgn="auto">
              <a:lnSpc>
                <a:spcPts val="2424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	改革；但总体上讲，不善</a:t>
            </a:r>
          </a:p>
          <a:p>
            <a:pPr fontAlgn="auto">
              <a:lnSpc>
                <a:spcPts val="2304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	应变，未能系统地解决国</a:t>
            </a:r>
          </a:p>
          <a:p>
            <a:pPr fontAlgn="auto">
              <a:lnSpc>
                <a:spcPts val="2186"/>
              </a:lnSpc>
              <a:spcBef>
                <a:spcPts val="0"/>
              </a:spcBef>
              <a:spcAft>
                <a:spcPts val="0"/>
              </a:spcAft>
              <a:tabLst>
                <a:tab pos="76200" algn="l"/>
                <a:tab pos="342900" algn="l"/>
                <a:tab pos="6096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	</a:t>
            </a:r>
            <a:r>
              <a:rPr lang="zh-CN" altLang="en-US" sz="2402">
                <a:solidFill>
                  <a:srgbClr val="000000"/>
                </a:solidFill>
                <a:latin typeface="Times New Roman"/>
                <a:ea typeface="+mn-ea"/>
              </a:rPr>
              <a:t>家面临的各类实际问题。</a:t>
            </a:r>
            <a:endParaRPr lang="zh-CN" altLang="en-US" sz="2402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5813" y="233363"/>
            <a:ext cx="6875462" cy="18081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、制度调整与天宝政局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97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“文学”、“吏治”之争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  <a:p>
            <a:pPr fontAlgn="auto">
              <a:lnSpc>
                <a:spcPts val="3050"/>
              </a:lnSpc>
              <a:spcBef>
                <a:spcPts val="0"/>
              </a:spcBef>
              <a:spcAft>
                <a:spcPts val="0"/>
              </a:spcAft>
              <a:tabLst>
                <a:tab pos="3009900" algn="l"/>
                <a:tab pos="41402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	</a:t>
            </a: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“吏治”派官员，两类人：</a:t>
            </a: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26038" y="2092325"/>
            <a:ext cx="3641725" cy="34877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846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门荫出身的上层士人，如</a:t>
            </a:r>
          </a:p>
          <a:p>
            <a:pPr fontAlgn="auto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		宇文融、李林甫，他们善</a:t>
            </a:r>
          </a:p>
          <a:p>
            <a:pPr fontAlgn="auto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	理繁剧，在政治上构成强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	大势力；</a:t>
            </a:r>
          </a:p>
          <a:p>
            <a:pPr fontAlgn="auto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		杂色入流或以吏干出身、</a:t>
            </a:r>
          </a:p>
          <a:p>
            <a:pPr fontAlgn="auto">
              <a:lnSpc>
                <a:spcPts val="2883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	</a:t>
            </a:r>
            <a:r>
              <a:rPr lang="zh-CN" altLang="en-US" sz="2402">
                <a:solidFill>
                  <a:srgbClr val="000000"/>
                </a:solidFill>
                <a:latin typeface="华文楷体"/>
                <a:ea typeface="+mn-ea"/>
              </a:rPr>
              <a:t>饶于治事经验者，如牛仙</a:t>
            </a:r>
          </a:p>
          <a:p>
            <a:pPr fontAlgn="auto">
              <a:lnSpc>
                <a:spcPts val="2940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402">
                <a:solidFill>
                  <a:srgbClr val="000000"/>
                </a:solidFill>
                <a:latin typeface="华文楷体"/>
                <a:ea typeface="+mn-ea"/>
              </a:rPr>
              <a:t>	</a:t>
            </a:r>
            <a:r>
              <a:rPr lang="zh-CN" altLang="en-US" sz="2400">
                <a:solidFill>
                  <a:srgbClr val="000000"/>
                </a:solidFill>
                <a:latin typeface="华文楷体"/>
                <a:ea typeface="+mn-ea"/>
              </a:rPr>
              <a:t>客、张守珪等</a:t>
            </a: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777"/>
              </a:lnSpc>
              <a:spcBef>
                <a:spcPts val="0"/>
              </a:spcBef>
              <a:spcAft>
                <a:spcPts val="0"/>
              </a:spcAft>
              <a:tabLst>
                <a:tab pos="25400" algn="l"/>
                <a:tab pos="63500" algn="l"/>
              </a:tabLst>
              <a:defRPr/>
            </a:pPr>
            <a:r>
              <a:rPr lang="zh-CN" altLang="en-US" sz="2006">
                <a:solidFill>
                  <a:srgbClr val="000000"/>
                </a:solidFill>
                <a:latin typeface="Times New Roman"/>
                <a:ea typeface="+mn-ea"/>
              </a:rPr>
              <a:t>“</a:t>
            </a:r>
            <a:r>
              <a:rPr lang="zh-CN" altLang="en-US" sz="2402">
                <a:solidFill>
                  <a:srgbClr val="000000"/>
                </a:solidFill>
                <a:latin typeface="Times New Roman"/>
                <a:ea typeface="+mn-ea"/>
              </a:rPr>
              <a:t>但有材识，何必词学！”</a:t>
            </a:r>
            <a:endParaRPr lang="zh-CN" altLang="en-US" sz="2402">
              <a:solidFill>
                <a:srgbClr val="000000"/>
              </a:solidFill>
              <a:latin typeface="Times New Roman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25" y="6126163"/>
            <a:ext cx="4308475" cy="4143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37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96">
                <a:solidFill>
                  <a:srgbClr val="FFFFFF"/>
                </a:solidFill>
                <a:latin typeface="华文中宋"/>
                <a:ea typeface="+mn-ea"/>
              </a:rPr>
              <a:t>资质、起家方式、治国倾向</a:t>
            </a:r>
            <a:endParaRPr lang="zh-CN" altLang="en-US" sz="2796">
              <a:solidFill>
                <a:srgbClr val="FFFFFF"/>
              </a:solidFill>
              <a:latin typeface="华文中宋"/>
              <a:ea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667625" y="1196975"/>
            <a:ext cx="920750" cy="5191125"/>
          </a:xfrm>
          <a:custGeom>
            <a:avLst/>
            <a:gdLst/>
            <a:ahLst/>
            <a:cxnLst/>
            <a:rect l="0" t="0" r="0" b="0"/>
            <a:pathLst>
              <a:path w="920751" h="5191126">
                <a:moveTo>
                  <a:pt x="0" y="5191125"/>
                </a:moveTo>
                <a:lnTo>
                  <a:pt x="920750" y="5191125"/>
                </a:lnTo>
                <a:lnTo>
                  <a:pt x="9207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6324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08088" y="1187450"/>
            <a:ext cx="5667375" cy="50022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	</a:t>
            </a: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政策和制度的调整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3492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Wingdings"/>
                <a:ea typeface="+mn-ea"/>
              </a:rPr>
              <a:t> 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财政赋税制度：</a:t>
            </a:r>
          </a:p>
          <a:p>
            <a:pPr fontAlgn="auto">
              <a:lnSpc>
                <a:spcPts val="3111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括户：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搜括逃户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80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万，检括土地</a:t>
            </a:r>
          </a:p>
          <a:p>
            <a:pPr fontAlgn="auto">
              <a:lnSpc>
                <a:spcPts val="3072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地税、户税：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依土地、资产征税的趋势</a:t>
            </a:r>
          </a:p>
          <a:p>
            <a:pPr fontAlgn="auto">
              <a:lnSpc>
                <a:spcPts val="3170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征收方式：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折纳（变造、回造）、和籴</a:t>
            </a:r>
          </a:p>
          <a:p>
            <a:pPr fontAlgn="auto">
              <a:lnSpc>
                <a:spcPts val="3168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漕运：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转运使，分段转输</a:t>
            </a:r>
          </a:p>
          <a:p>
            <a:pPr fontAlgn="auto">
              <a:lnSpc>
                <a:spcPts val="3322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Wingdings"/>
                <a:ea typeface="+mn-ea"/>
              </a:rPr>
              <a:t> 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军事制度：</a:t>
            </a:r>
          </a:p>
          <a:p>
            <a:pPr fontAlgn="auto">
              <a:lnSpc>
                <a:spcPts val="2925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府兵制～募兵制，边镇节度</a:t>
            </a:r>
          </a:p>
          <a:p>
            <a:pPr fontAlgn="auto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Wingdings"/>
                <a:ea typeface="+mn-ea"/>
              </a:rPr>
              <a:t> </a:t>
            </a: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官僚政治制度：</a:t>
            </a:r>
          </a:p>
          <a:p>
            <a:pPr fontAlgn="auto">
              <a:lnSpc>
                <a:spcPts val="2923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400">
                <a:solidFill>
                  <a:srgbClr val="CCFFCC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三省制～中书门下体制</a:t>
            </a:r>
          </a:p>
          <a:p>
            <a:pPr fontAlgn="auto">
              <a:lnSpc>
                <a:spcPts val="2763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决策行政一体化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048"/>
              </a:lnSpc>
              <a:spcBef>
                <a:spcPts val="0"/>
              </a:spcBef>
              <a:spcAft>
                <a:spcPts val="0"/>
              </a:spcAft>
              <a:tabLst>
                <a:tab pos="914400" algn="l"/>
                <a:tab pos="952500" algn="l"/>
                <a:tab pos="990600" algn="l"/>
                <a:tab pos="15240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使职差遣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88075" y="233363"/>
            <a:ext cx="26955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、制度调整与天宝政局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81975" y="1243013"/>
            <a:ext cx="282575" cy="4516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TW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《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高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力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士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外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传</a:t>
            </a:r>
          </a:p>
          <a:p>
            <a:pPr>
              <a:lnSpc>
                <a:spcPts val="2200"/>
              </a:lnSpc>
            </a:pPr>
            <a:r>
              <a:rPr lang="en-US" altLang="zh-TW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》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：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林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甫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用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變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造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之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謀</a:t>
            </a:r>
          </a:p>
          <a:p>
            <a:pPr>
              <a:lnSpc>
                <a:spcPts val="2200"/>
              </a:lnSpc>
            </a:pPr>
            <a:r>
              <a:rPr lang="zh-TW" altLang="en-US" sz="21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，</a:t>
            </a:r>
            <a:endParaRPr lang="zh-CN" altLang="en-US" sz="21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088" y="1312863"/>
            <a:ext cx="282575" cy="50784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仙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客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建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和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糴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之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策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足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堪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救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弊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，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未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可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长</a:t>
            </a:r>
          </a:p>
          <a:p>
            <a:pPr fontAlgn="auto">
              <a:lnSpc>
                <a:spcPts val="220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行</a:t>
            </a:r>
          </a:p>
          <a:p>
            <a:pPr fontAlgn="auto">
              <a:lnSpc>
                <a:spcPts val="21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8">
                <a:solidFill>
                  <a:srgbClr val="FFFFFF"/>
                </a:solidFill>
                <a:latin typeface="Times New Roman"/>
                <a:ea typeface="+mn-ea"/>
              </a:rPr>
              <a:t>。</a:t>
            </a:r>
            <a:endParaRPr lang="zh-CN" altLang="en-US" sz="2198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9215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500563" y="1628775"/>
            <a:ext cx="0" cy="4824413"/>
          </a:xfrm>
          <a:custGeom>
            <a:avLst/>
            <a:gdLst/>
            <a:ahLst/>
            <a:cxnLst/>
            <a:rect l="0" t="0" r="0" b="0"/>
            <a:pathLst>
              <a:path w="1" h="4824414">
                <a:moveTo>
                  <a:pt x="0" y="0"/>
                </a:moveTo>
                <a:lnTo>
                  <a:pt x="0" y="4824413"/>
                </a:lnTo>
              </a:path>
            </a:pathLst>
          </a:custGeom>
          <a:ln w="25400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348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838200"/>
            <a:ext cx="47244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图片 6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070100"/>
            <a:ext cx="6223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0488" y="236538"/>
            <a:ext cx="4449762" cy="55784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ts val="20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三、开元盛世</a:t>
            </a: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000">
              <a:solidFill>
                <a:srgbClr val="FFFF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36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</a:t>
            </a:r>
            <a:r>
              <a:rPr lang="zh-TW" altLang="en-US" sz="3200">
                <a:solidFill>
                  <a:srgbClr val="CCECFF"/>
                </a:solidFill>
                <a:latin typeface="隶书"/>
                <a:ea typeface="PMingLiU" pitchFamily="18" charset="-120"/>
              </a:rPr>
              <a:t>天宝政局：盛世的隐忧</a:t>
            </a: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3200">
              <a:solidFill>
                <a:srgbClr val="CCECFF"/>
              </a:solidFill>
              <a:latin typeface="隶书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3200">
              <a:solidFill>
                <a:srgbClr val="CCECFF"/>
              </a:solidFill>
              <a:latin typeface="隶书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3200">
              <a:solidFill>
                <a:srgbClr val="CCECFF"/>
              </a:solidFill>
              <a:latin typeface="隶书"/>
              <a:ea typeface="PMingLiU" pitchFamily="18" charset="-120"/>
            </a:endParaRPr>
          </a:p>
          <a:p>
            <a:pPr>
              <a:lnSpc>
                <a:spcPts val="2825"/>
              </a:lnSpc>
              <a:tabLst>
                <a:tab pos="241300" algn="l"/>
                <a:tab pos="342900" algn="l"/>
              </a:tabLst>
            </a:pPr>
            <a:r>
              <a:rPr lang="zh-TW" altLang="en-US" sz="3200">
                <a:solidFill>
                  <a:srgbClr val="CCECFF"/>
                </a:solidFill>
                <a:latin typeface="隶书"/>
                <a:ea typeface="PMingLiU" pitchFamily="18" charset="-120"/>
              </a:rPr>
              <a:t>	</a:t>
            </a:r>
            <a:r>
              <a:rPr lang="zh-TW" altLang="en-US" sz="2400">
                <a:solidFill>
                  <a:srgbClr val="CCECFF"/>
                </a:solidFill>
                <a:latin typeface="Times New Roman" pitchFamily="18" charset="0"/>
                <a:ea typeface="PMingLiU" pitchFamily="18" charset="-120"/>
              </a:rPr>
              <a:t>不正常的政治空气与决策机制</a:t>
            </a: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400">
              <a:solidFill>
                <a:srgbClr val="CCEC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400">
              <a:solidFill>
                <a:srgbClr val="CCEC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1000"/>
              </a:lnSpc>
              <a:tabLst>
                <a:tab pos="241300" algn="l"/>
                <a:tab pos="342900" algn="l"/>
              </a:tabLst>
            </a:pPr>
            <a:endParaRPr lang="zh-TW" altLang="en-US" sz="2400">
              <a:solidFill>
                <a:srgbClr val="CCECFF"/>
              </a:solidFill>
              <a:latin typeface="Times New Roman" pitchFamily="18" charset="0"/>
              <a:ea typeface="PMingLiU" pitchFamily="18" charset="-120"/>
            </a:endParaRPr>
          </a:p>
          <a:p>
            <a:pPr>
              <a:lnSpc>
                <a:spcPts val="2613"/>
              </a:lnSpc>
              <a:tabLst>
                <a:tab pos="241300" algn="l"/>
                <a:tab pos="342900" algn="l"/>
              </a:tabLst>
            </a:pPr>
            <a:r>
              <a:rPr lang="en-US" altLang="zh-TW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《</a:t>
            </a:r>
            <a:r>
              <a:rPr lang="zh-TW" altLang="en-US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旧唐书</a:t>
            </a:r>
            <a:r>
              <a:rPr lang="en-US" altLang="zh-TW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·</a:t>
            </a:r>
            <a:r>
              <a:rPr lang="zh-TW" altLang="en-US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李林甫传</a:t>
            </a:r>
            <a:r>
              <a:rPr lang="en-US" altLang="zh-TW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》</a:t>
            </a:r>
            <a:r>
              <a:rPr lang="zh-TW" altLang="en-US" sz="2000">
                <a:solidFill>
                  <a:srgbClr val="CCFFCC"/>
                </a:solidFill>
                <a:latin typeface="Times New Roman" pitchFamily="18" charset="0"/>
                <a:ea typeface="PMingLiU" pitchFamily="18" charset="-120"/>
              </a:rPr>
              <a:t>：</a:t>
            </a:r>
          </a:p>
          <a:p>
            <a:pPr>
              <a:lnSpc>
                <a:spcPts val="2875"/>
              </a:lnSpc>
              <a:tabLst>
                <a:tab pos="241300" algn="l"/>
                <a:tab pos="342900" algn="l"/>
              </a:tabLst>
            </a:pPr>
            <a:r>
              <a:rPr lang="en-US" altLang="zh-TW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• </a:t>
            </a: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宰相用事之盛，開元已来未有其比。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	然</a:t>
            </a:r>
            <a:r>
              <a:rPr lang="zh-TW" altLang="en-US" sz="2000">
                <a:solidFill>
                  <a:srgbClr val="CCECFF"/>
                </a:solidFill>
                <a:latin typeface="Times New Roman" pitchFamily="18" charset="0"/>
                <a:ea typeface="PMingLiU" pitchFamily="18" charset="-120"/>
              </a:rPr>
              <a:t>每事過慎，條理衆務，増修綱紀，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CCECFF"/>
                </a:solidFill>
                <a:latin typeface="Times New Roman" pitchFamily="18" charset="0"/>
                <a:ea typeface="PMingLiU" pitchFamily="18" charset="-120"/>
              </a:rPr>
              <a:t>		中外遷除皆有恒度。</a:t>
            </a: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而耽寵固權，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	已自封植，朝望稍著，必隂計中傷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	之。</a:t>
            </a:r>
          </a:p>
          <a:p>
            <a:pPr>
              <a:lnSpc>
                <a:spcPts val="2888"/>
              </a:lnSpc>
              <a:tabLst>
                <a:tab pos="241300" algn="l"/>
                <a:tab pos="342900" algn="l"/>
              </a:tabLst>
            </a:pPr>
            <a:r>
              <a:rPr lang="en-US" altLang="zh-TW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• </a:t>
            </a: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林甫性沉密，城府深阻，未嘗以愛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	憎見於容色。</a:t>
            </a:r>
            <a:r>
              <a:rPr lang="zh-TW" altLang="en-US" sz="2000">
                <a:solidFill>
                  <a:srgbClr val="CCECFF"/>
                </a:solidFill>
                <a:latin typeface="Times New Roman" pitchFamily="18" charset="0"/>
                <a:ea typeface="PMingLiU" pitchFamily="18" charset="-120"/>
              </a:rPr>
              <a:t>自處台衡，動循格令，</a:t>
            </a:r>
          </a:p>
          <a:p>
            <a:pPr>
              <a:lnSpc>
                <a:spcPts val="2400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CCECFF"/>
                </a:solidFill>
                <a:latin typeface="Times New Roman" pitchFamily="18" charset="0"/>
                <a:ea typeface="PMingLiU" pitchFamily="18" charset="-120"/>
              </a:rPr>
              <a:t>		衣冠士子非常調無仕進之門。</a:t>
            </a: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所以</a:t>
            </a:r>
          </a:p>
          <a:p>
            <a:pPr>
              <a:lnSpc>
                <a:spcPts val="2288"/>
              </a:lnSpc>
              <a:tabLst>
                <a:tab pos="241300" algn="l"/>
                <a:tab pos="342900" algn="l"/>
              </a:tabLst>
            </a:pPr>
            <a:r>
              <a:rPr lang="zh-TW" altLang="en-US" sz="20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		秉鈞二十年，朝野側目憚其威權。</a:t>
            </a:r>
            <a:endParaRPr lang="zh-CN" altLang="en-US" sz="20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5513" y="236538"/>
            <a:ext cx="4170362" cy="60928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、制度调整与天宝政局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261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en-US" altLang="zh-CN" sz="2004">
                <a:solidFill>
                  <a:srgbClr val="CCFFCC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资治通鉴</a:t>
            </a:r>
            <a:r>
              <a:rPr lang="en-US" altLang="zh-CN" sz="2004">
                <a:solidFill>
                  <a:srgbClr val="CCFFCC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卷二一六：</a:t>
            </a:r>
          </a:p>
          <a:p>
            <a:pPr fontAlgn="auto">
              <a:lnSpc>
                <a:spcPts val="2235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引百官观左藏，赐帛有差。是时州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县殷富，仓库积粟帛，动以万计。杨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钊奏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请所在粜</a:t>
            </a:r>
            <a:r>
              <a:rPr lang="zh-CN" altLang="en-US" sz="2004">
                <a:solidFill>
                  <a:srgbClr val="66FFFF"/>
                </a:solidFill>
                <a:latin typeface="Times New Roman"/>
                <a:ea typeface="+mn-ea"/>
              </a:rPr>
              <a:t>变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为轻货，及征丁租地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税皆</a:t>
            </a:r>
            <a:r>
              <a:rPr lang="zh-CN" altLang="en-US" sz="2004">
                <a:solidFill>
                  <a:srgbClr val="66FFFF"/>
                </a:solidFill>
                <a:latin typeface="Times New Roman"/>
                <a:ea typeface="+mn-ea"/>
              </a:rPr>
              <a:t>变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布帛输京师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；屡奏帑藏充牣，</a:t>
            </a:r>
          </a:p>
          <a:p>
            <a:pPr fontAlgn="auto">
              <a:lnSpc>
                <a:spcPts val="2522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古今罕俦。故上帅群臣观之，赐钊紫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衣金鱼以赏之。上以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国用丰衍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，故视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金帛如粪壤，赏赐贵宠之家，无有限</a:t>
            </a:r>
          </a:p>
          <a:p>
            <a:pPr fontAlgn="auto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极。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534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en-US" altLang="zh-CN" sz="2004">
                <a:solidFill>
                  <a:srgbClr val="CCFFCC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旧唐书</a:t>
            </a:r>
            <a:r>
              <a:rPr lang="en-US" altLang="zh-CN" sz="2004">
                <a:solidFill>
                  <a:srgbClr val="CCFFCC"/>
                </a:solidFill>
                <a:latin typeface="Times New Roman"/>
                <a:ea typeface="+mn-ea"/>
              </a:rPr>
              <a:t>·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杨国忠传</a:t>
            </a:r>
            <a:r>
              <a:rPr lang="en-US" altLang="zh-CN" sz="2004">
                <a:solidFill>
                  <a:srgbClr val="CCFFCC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國忠自侍御史以至宰相，凡領四</a:t>
            </a:r>
          </a:p>
          <a:p>
            <a:pPr fontAlgn="auto">
              <a:lnSpc>
                <a:spcPts val="2511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十餘使，又专判度支。吏部三銓事務</a:t>
            </a:r>
          </a:p>
          <a:p>
            <a:pPr fontAlgn="auto">
              <a:lnSpc>
                <a:spcPts val="2399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鞅掌，但署一字猶不能盡，皆責成胥</a:t>
            </a:r>
          </a:p>
          <a:p>
            <a:pPr fontAlgn="auto">
              <a:lnSpc>
                <a:spcPts val="2442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吏，賄賂公行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資格差謬，無復倫</a:t>
            </a:r>
          </a:p>
          <a:p>
            <a:pPr fontAlgn="auto">
              <a:lnSpc>
                <a:spcPts val="225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  <a:tab pos="508000" algn="l"/>
                <a:tab pos="14605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序。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4005263"/>
            <a:ext cx="5638800" cy="457200"/>
          </a:xfrm>
          <a:custGeom>
            <a:avLst/>
            <a:gdLst/>
            <a:ahLst/>
            <a:cxnLst/>
            <a:rect l="0" t="0" r="0" b="0"/>
            <a:pathLst>
              <a:path w="5638801" h="457201">
                <a:moveTo>
                  <a:pt x="0" y="457200"/>
                </a:moveTo>
                <a:lnTo>
                  <a:pt x="5638800" y="457200"/>
                </a:lnTo>
                <a:lnTo>
                  <a:pt x="5638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6858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8372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488" y="233363"/>
            <a:ext cx="1538287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三、开元盛世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88075" y="233363"/>
            <a:ext cx="26955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、制度调整与天宝政局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075" y="758825"/>
            <a:ext cx="8488363" cy="6116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555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2530">
                <a:solidFill>
                  <a:srgbClr val="663300"/>
                </a:solidFill>
                <a:latin typeface="华文彩云"/>
                <a:ea typeface="+mn-ea"/>
              </a:rPr>
              <a:t>宋人绘 太真上马图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530">
              <a:solidFill>
                <a:srgbClr val="663300"/>
              </a:solidFill>
              <a:latin typeface="华文彩云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530">
              <a:solidFill>
                <a:srgbClr val="663300"/>
              </a:solidFill>
              <a:latin typeface="华文彩云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530">
              <a:solidFill>
                <a:srgbClr val="663300"/>
              </a:solidFill>
              <a:latin typeface="华文彩云"/>
              <a:ea typeface="+mn-ea"/>
            </a:endParaRPr>
          </a:p>
          <a:p>
            <a:pPr fontAlgn="auto">
              <a:lnSpc>
                <a:spcPts val="3662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2530">
                <a:solidFill>
                  <a:srgbClr val="663300"/>
                </a:solidFill>
                <a:latin typeface="华文彩云"/>
                <a:ea typeface="+mn-ea"/>
              </a:rPr>
              <a:t>			</a:t>
            </a: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盛极而骄奢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3600">
              <a:solidFill>
                <a:srgbClr val="CCECFF"/>
              </a:solidFill>
              <a:latin typeface="隶书"/>
              <a:ea typeface="+mn-ea"/>
            </a:endParaRPr>
          </a:p>
          <a:p>
            <a:pPr fontAlgn="auto">
              <a:lnSpc>
                <a:spcPts val="2618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3600">
                <a:solidFill>
                  <a:srgbClr val="CCECFF"/>
                </a:solidFill>
                <a:latin typeface="隶书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太子废立：瑛、玙、瑁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602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从武惠妃到杨玉环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11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李武韦杨婚姻集团：“宰制百年之政局”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endParaRPr lang="zh-CN" altLang="en-US" sz="2400">
              <a:solidFill>
                <a:srgbClr val="000000"/>
              </a:solidFill>
              <a:latin typeface="Times New Roman"/>
              <a:ea typeface="+mn-ea"/>
            </a:endParaRPr>
          </a:p>
          <a:p>
            <a:pPr fontAlgn="auto">
              <a:lnSpc>
                <a:spcPts val="2877"/>
              </a:lnSpc>
              <a:spcBef>
                <a:spcPts val="0"/>
              </a:spcBef>
              <a:spcAft>
                <a:spcPts val="0"/>
              </a:spcAft>
              <a:tabLst>
                <a:tab pos="5003800" algn="l"/>
                <a:tab pos="5867400" algn="l"/>
                <a:tab pos="6019800" algn="l"/>
              </a:tabLst>
              <a:defRPr/>
            </a:pPr>
            <a:r>
              <a:rPr lang="zh-CN" altLang="en-US" sz="2400">
                <a:solidFill>
                  <a:srgbClr val="000000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000000"/>
                </a:solidFill>
                <a:latin typeface="Times New Roman"/>
                <a:ea typeface="+mn-ea"/>
              </a:rPr>
              <a:t>虢国夫人游春图</a:t>
            </a:r>
            <a:endParaRPr lang="zh-CN" altLang="en-US" sz="2004">
              <a:solidFill>
                <a:srgbClr val="000000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9394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177800"/>
            <a:ext cx="28575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图片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1900" y="393700"/>
            <a:ext cx="46228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图片 4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9500" y="3987800"/>
            <a:ext cx="37719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0563" y="4629150"/>
            <a:ext cx="206375" cy="16414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阎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守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18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吴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宗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国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著</a:t>
            </a: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1738" y="4845050"/>
            <a:ext cx="204787" cy="15382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许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道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勋</a:t>
            </a:r>
          </a:p>
          <a:p>
            <a:pPr fontAlgn="auto">
              <a:lnSpc>
                <a:spcPts val="236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赵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克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尧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著</a:t>
            </a:r>
            <a:endParaRPr lang="zh-CN" altLang="en-US" sz="1598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6463" y="1603375"/>
            <a:ext cx="206375" cy="10255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雷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家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骥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1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著</a:t>
            </a: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59800" y="1243013"/>
            <a:ext cx="204788" cy="1538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赵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文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润</a:t>
            </a:r>
          </a:p>
          <a:p>
            <a:pPr fontAlgn="auto">
              <a:lnSpc>
                <a:spcPts val="2367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王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双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怀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著</a:t>
            </a: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2138" y="3138488"/>
            <a:ext cx="615950" cy="2063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胡戟著</a:t>
            </a: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6275" y="450850"/>
            <a:ext cx="461963" cy="6159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赵 </a:t>
            </a: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许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克 </a:t>
            </a: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道</a:t>
            </a:r>
          </a:p>
          <a:p>
            <a:pPr fontAlgn="auto">
              <a:lnSpc>
                <a:spcPts val="158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尧 </a:t>
            </a:r>
            <a:r>
              <a:rPr lang="zh-CN" altLang="en-US" sz="1598">
                <a:solidFill>
                  <a:srgbClr val="FFFFFF"/>
                </a:solidFill>
                <a:latin typeface="Times New Roman"/>
                <a:ea typeface="+mn-ea"/>
              </a:rPr>
              <a:t>勋</a:t>
            </a:r>
            <a:endParaRPr lang="zh-CN" altLang="en-US" sz="1598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6275" y="1152525"/>
            <a:ext cx="204788" cy="2047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9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96">
                <a:solidFill>
                  <a:srgbClr val="FFFFFF"/>
                </a:solidFill>
                <a:latin typeface="Times New Roman"/>
                <a:ea typeface="+mn-ea"/>
              </a:rPr>
              <a:t>著</a:t>
            </a:r>
            <a:endParaRPr lang="zh-CN" altLang="en-US" sz="1596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87450" y="1341438"/>
            <a:ext cx="7100888" cy="1143000"/>
          </a:xfrm>
          <a:custGeom>
            <a:avLst/>
            <a:gdLst/>
            <a:ahLst/>
            <a:cxnLst/>
            <a:rect l="0" t="0" r="0" b="0"/>
            <a:pathLst>
              <a:path w="7100952" h="1143001">
                <a:moveTo>
                  <a:pt x="0" y="1143000"/>
                </a:moveTo>
                <a:lnTo>
                  <a:pt x="7100951" y="1143000"/>
                </a:lnTo>
                <a:lnTo>
                  <a:pt x="710095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635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187450" y="1341438"/>
            <a:ext cx="7100888" cy="0"/>
          </a:xfrm>
          <a:custGeom>
            <a:avLst/>
            <a:gdLst/>
            <a:ahLst/>
            <a:cxnLst/>
            <a:rect l="0" t="0" r="0" b="0"/>
            <a:pathLst>
              <a:path w="7100952" h="1">
                <a:moveTo>
                  <a:pt x="0" y="0"/>
                </a:moveTo>
                <a:lnTo>
                  <a:pt x="7100951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187450" y="2484438"/>
            <a:ext cx="7100888" cy="0"/>
          </a:xfrm>
          <a:custGeom>
            <a:avLst/>
            <a:gdLst/>
            <a:ahLst/>
            <a:cxnLst/>
            <a:rect l="0" t="0" r="0" b="0"/>
            <a:pathLst>
              <a:path w="7100952" h="1">
                <a:moveTo>
                  <a:pt x="0" y="0"/>
                </a:moveTo>
                <a:lnTo>
                  <a:pt x="7100951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2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81188" y="1670050"/>
            <a:ext cx="6154737" cy="5127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9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998">
                <a:solidFill>
                  <a:srgbClr val="FFFFFF"/>
                </a:solidFill>
                <a:latin typeface="隶书"/>
                <a:ea typeface="+mn-ea"/>
              </a:rPr>
              <a:t>一、唐太宗与“贞观之治”</a:t>
            </a:r>
            <a:endParaRPr lang="zh-CN" altLang="en-US" sz="3998">
              <a:solidFill>
                <a:srgbClr val="FFFFFF"/>
              </a:solidFill>
              <a:latin typeface="隶书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3488" y="3309938"/>
            <a:ext cx="2965450" cy="4095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6">
                <a:solidFill>
                  <a:srgbClr val="080808"/>
                </a:solidFill>
                <a:latin typeface="Times New Roman"/>
                <a:ea typeface="+mn-ea"/>
              </a:rPr>
              <a:t>（一） 李唐建国</a:t>
            </a:r>
            <a:endParaRPr lang="zh-CN" altLang="en-US" sz="3206">
              <a:solidFill>
                <a:srgbClr val="080808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3488" y="3894138"/>
            <a:ext cx="3375025" cy="10017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（二） 玄武门之变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  <a:p>
            <a:pPr fontAlgn="auto">
              <a:lnSpc>
                <a:spcPts val="3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4">
                <a:solidFill>
                  <a:srgbClr val="080808"/>
                </a:solidFill>
                <a:latin typeface="Times New Roman"/>
                <a:ea typeface="+mn-ea"/>
              </a:rPr>
              <a:t>（三） 贞观之治</a:t>
            </a:r>
            <a:endParaRPr lang="zh-CN" altLang="en-US" sz="3204">
              <a:solidFill>
                <a:srgbClr val="080808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096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0325" y="665163"/>
            <a:ext cx="1952625" cy="6192837"/>
          </a:xfrm>
          <a:custGeom>
            <a:avLst/>
            <a:gdLst/>
            <a:ahLst/>
            <a:cxnLst/>
            <a:rect l="0" t="0" r="0" b="0"/>
            <a:pathLst>
              <a:path w="1952626" h="6192775">
                <a:moveTo>
                  <a:pt x="0" y="6192774"/>
                </a:moveTo>
                <a:lnTo>
                  <a:pt x="1952625" y="6192774"/>
                </a:lnTo>
                <a:lnTo>
                  <a:pt x="195262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436" name="图片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628900"/>
            <a:ext cx="16637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6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0300" y="1117600"/>
            <a:ext cx="2743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85075" y="195263"/>
            <a:ext cx="14128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、李唐建国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8" y="195263"/>
            <a:ext cx="2563812" cy="27574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653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政</a:t>
            </a:r>
          </a:p>
          <a:p>
            <a:pPr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	治</a:t>
            </a:r>
          </a:p>
          <a:p>
            <a:pPr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	经</a:t>
            </a:r>
          </a:p>
          <a:p>
            <a:pPr fontAlgn="auto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tabLst>
                <a:tab pos="660400" algn="l"/>
              </a:tabLst>
              <a:defRPr/>
            </a:pPr>
            <a:r>
              <a:rPr lang="zh-CN" altLang="en-US" sz="3600">
                <a:solidFill>
                  <a:srgbClr val="CCFFFF"/>
                </a:solidFill>
                <a:latin typeface="隶书"/>
                <a:ea typeface="+mn-ea"/>
              </a:rPr>
              <a:t>	验</a:t>
            </a:r>
            <a:endParaRPr lang="zh-CN" altLang="en-US" sz="3600">
              <a:solidFill>
                <a:srgbClr val="CCFFFF"/>
              </a:solidFill>
              <a:latin typeface="隶书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6150" y="5665788"/>
            <a:ext cx="333375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温大雅：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大唐创业起居注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24663" y="5953125"/>
            <a:ext cx="1282700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唐高祖李渊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1188" y="1008063"/>
            <a:ext cx="3154362" cy="7683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ts val="2688"/>
              </a:lnSpc>
            </a:pPr>
            <a:r>
              <a:rPr lang="zh-TW" altLang="en-US" sz="24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“老子度世</a:t>
            </a:r>
            <a:r>
              <a:rPr lang="en-US" altLang="zh-TW" sz="24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,</a:t>
            </a:r>
            <a:r>
              <a:rPr lang="zh-TW" altLang="en-US" sz="24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李氏當王”</a:t>
            </a:r>
          </a:p>
          <a:p>
            <a:pPr>
              <a:lnSpc>
                <a:spcPts val="3275"/>
              </a:lnSpc>
            </a:pPr>
            <a:r>
              <a:rPr lang="zh-TW" altLang="en-US" sz="2400">
                <a:solidFill>
                  <a:srgbClr val="FFFFFF"/>
                </a:solidFill>
                <a:latin typeface="Times New Roman" pitchFamily="18" charset="0"/>
                <a:ea typeface="PMingLiU" pitchFamily="18" charset="-120"/>
              </a:rPr>
              <a:t>“圖讖多言姓李將王”</a:t>
            </a: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225" y="3378200"/>
            <a:ext cx="808038" cy="2514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798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显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关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赫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陇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政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军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治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事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世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贵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6">
                <a:solidFill>
                  <a:srgbClr val="FFFFFF"/>
                </a:solidFill>
                <a:latin typeface="Times New Roman"/>
                <a:ea typeface="+mn-ea"/>
              </a:rPr>
              <a:t>家 </a:t>
            </a: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族</a:t>
            </a:r>
          </a:p>
          <a:p>
            <a:pPr fontAlgn="auto">
              <a:lnSpc>
                <a:spcPts val="2796"/>
              </a:lnSpc>
              <a:spcBef>
                <a:spcPts val="0"/>
              </a:spcBef>
              <a:spcAft>
                <a:spcPts val="0"/>
              </a:spcAft>
              <a:tabLst>
                <a:tab pos="406400" algn="l"/>
              </a:tabLst>
              <a:defRPr/>
            </a:pPr>
            <a:r>
              <a:rPr lang="zh-CN" altLang="en-US" sz="2798">
                <a:solidFill>
                  <a:srgbClr val="FFFFFF"/>
                </a:solidFill>
                <a:latin typeface="Times New Roman"/>
                <a:ea typeface="+mn-ea"/>
              </a:rPr>
              <a:t>	，</a:t>
            </a:r>
            <a:endParaRPr lang="zh-CN" altLang="en-US" sz="2798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477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68313" y="4308475"/>
            <a:ext cx="5640387" cy="1943100"/>
          </a:xfrm>
          <a:custGeom>
            <a:avLst/>
            <a:gdLst/>
            <a:ahLst/>
            <a:cxnLst/>
            <a:rect l="0" t="0" r="0" b="0"/>
            <a:pathLst>
              <a:path w="5640324" h="1943101">
                <a:moveTo>
                  <a:pt x="0" y="1943100"/>
                </a:moveTo>
                <a:lnTo>
                  <a:pt x="5640323" y="1943100"/>
                </a:lnTo>
                <a:lnTo>
                  <a:pt x="5640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25400" cap="flat" cmpd="sng" algn="ctr">
            <a:solidFill>
              <a:srgbClr val="CCFF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27088" y="2133600"/>
            <a:ext cx="5329237" cy="1679575"/>
          </a:xfrm>
          <a:custGeom>
            <a:avLst/>
            <a:gdLst/>
            <a:ahLst/>
            <a:cxnLst/>
            <a:rect l="0" t="0" r="0" b="0"/>
            <a:pathLst>
              <a:path w="5329174" h="1679576">
                <a:moveTo>
                  <a:pt x="0" y="1679575"/>
                </a:moveTo>
                <a:lnTo>
                  <a:pt x="5329173" y="1679575"/>
                </a:lnTo>
                <a:lnTo>
                  <a:pt x="532917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1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3327400"/>
            <a:ext cx="4445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7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2400" y="1473200"/>
            <a:ext cx="203200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41425" y="2617788"/>
            <a:ext cx="4616450" cy="3063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1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华文中宋"/>
                <a:ea typeface="+mn-ea"/>
              </a:rPr>
              <a:t>盖唐室先世，出自武川，其自视原与鲜卑</a:t>
            </a:r>
            <a:endParaRPr lang="zh-CN" altLang="en-US" sz="2004">
              <a:solidFill>
                <a:srgbClr val="FFFFFF"/>
              </a:solidFill>
              <a:latin typeface="华文中宋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9163" y="3013075"/>
            <a:ext cx="5129212" cy="307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2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6">
                <a:solidFill>
                  <a:srgbClr val="FFFFFF"/>
                </a:solidFill>
                <a:latin typeface="华文中宋"/>
                <a:ea typeface="+mn-ea"/>
              </a:rPr>
              <a:t>无异。以中国而称臣于突厥，则可耻矣，鲜卑</a:t>
            </a:r>
            <a:endParaRPr lang="zh-CN" altLang="en-US" sz="2006">
              <a:solidFill>
                <a:srgbClr val="FFFFFF"/>
              </a:solidFill>
              <a:latin typeface="华文中宋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9163" y="3409950"/>
            <a:ext cx="1282700" cy="307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1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华文中宋"/>
                <a:ea typeface="+mn-ea"/>
              </a:rPr>
              <a:t>则何有焉！</a:t>
            </a:r>
            <a:endParaRPr lang="zh-CN" altLang="en-US" sz="2004">
              <a:solidFill>
                <a:srgbClr val="FFFFFF"/>
              </a:solidFill>
              <a:latin typeface="华文中宋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488" y="21431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85075" y="214313"/>
            <a:ext cx="1412875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、李唐建国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2143125" y="1225550"/>
            <a:ext cx="6783388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600"/>
              </a:lnSpc>
              <a:tabLst>
                <a:tab pos="6489700" algn="l"/>
              </a:tabLst>
            </a:pPr>
            <a:r>
              <a:rPr lang="zh-CN" altLang="en-US" sz="3600">
                <a:solidFill>
                  <a:srgbClr val="CCFFFF"/>
                </a:solidFill>
                <a:latin typeface="隶书"/>
              </a:rPr>
              <a:t>用兵策略</a:t>
            </a:r>
          </a:p>
          <a:p>
            <a:pPr>
              <a:lnSpc>
                <a:spcPts val="1000"/>
              </a:lnSpc>
              <a:tabLst>
                <a:tab pos="6489700" algn="l"/>
              </a:tabLst>
            </a:pPr>
            <a:endParaRPr lang="zh-CN" altLang="en-US" sz="3600">
              <a:solidFill>
                <a:srgbClr val="CCFFFF"/>
              </a:solidFill>
              <a:latin typeface="隶书"/>
            </a:endParaRPr>
          </a:p>
          <a:p>
            <a:pPr>
              <a:lnSpc>
                <a:spcPts val="2488"/>
              </a:lnSpc>
              <a:tabLst>
                <a:tab pos="6489700" algn="l"/>
              </a:tabLst>
            </a:pPr>
            <a:r>
              <a:rPr lang="zh-CN" altLang="en-US" sz="3600">
                <a:solidFill>
                  <a:srgbClr val="CCFFFF"/>
                </a:solidFill>
                <a:latin typeface="隶书"/>
              </a:rPr>
              <a:t>	</a:t>
            </a: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26475" y="2171700"/>
            <a:ext cx="230188" cy="5000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802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2">
                <a:solidFill>
                  <a:srgbClr val="FFFFFF"/>
                </a:solidFill>
                <a:latin typeface="Times New Roman"/>
                <a:ea typeface="+mn-ea"/>
              </a:rPr>
              <a:t>思</a:t>
            </a:r>
          </a:p>
          <a:p>
            <a:pPr fontAlgn="auto">
              <a:lnSpc>
                <a:spcPts val="206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Times New Roman"/>
                <a:ea typeface="+mn-ea"/>
              </a:rPr>
              <a:t>勉</a:t>
            </a:r>
            <a:endParaRPr lang="zh-CN" altLang="en-US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79525" y="2195513"/>
            <a:ext cx="3457575" cy="3079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36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刘文静劝李渊与    相结</a:t>
            </a:r>
            <a:r>
              <a:rPr lang="en-US" altLang="zh-CN" sz="2196" b="1">
                <a:solidFill>
                  <a:srgbClr val="FFFFFF"/>
                </a:solidFill>
                <a:latin typeface="Times New Roman"/>
                <a:ea typeface="+mn-ea"/>
              </a:rPr>
              <a:t>,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资其</a:t>
            </a:r>
            <a:endParaRPr lang="zh-CN" altLang="en-US" sz="2196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388" y="2220913"/>
            <a:ext cx="5395912" cy="40132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19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en-US" altLang="zh-CN" sz="2004">
                <a:solidFill>
                  <a:srgbClr val="FFFFFF"/>
                </a:solidFill>
                <a:latin typeface="华文中宋"/>
                <a:ea typeface="+mn-ea"/>
              </a:rPr>
              <a:t>《</a:t>
            </a:r>
            <a:r>
              <a:rPr lang="zh-CN" altLang="en-US" sz="2004">
                <a:solidFill>
                  <a:srgbClr val="FFFFFF"/>
                </a:solidFill>
                <a:latin typeface="华文中宋"/>
                <a:ea typeface="+mn-ea"/>
              </a:rPr>
              <a:t>吕思勉读史札记</a:t>
            </a:r>
            <a:r>
              <a:rPr lang="en-US" altLang="zh-CN" sz="2004">
                <a:solidFill>
                  <a:srgbClr val="FFFFFF"/>
                </a:solidFill>
                <a:latin typeface="华文中宋"/>
                <a:ea typeface="+mn-ea"/>
              </a:rPr>
              <a:t>》“</a:t>
            </a:r>
            <a:r>
              <a:rPr lang="zh-CN" altLang="en-US" sz="2004">
                <a:solidFill>
                  <a:srgbClr val="FFFFFF"/>
                </a:solidFill>
                <a:latin typeface="华文中宋"/>
                <a:ea typeface="+mn-ea"/>
              </a:rPr>
              <a:t>唐高祖称臣于突厥” </a:t>
            </a:r>
            <a:r>
              <a:rPr lang="en-US" altLang="zh-CN" sz="2004">
                <a:solidFill>
                  <a:srgbClr val="FFFFFF"/>
                </a:solidFill>
                <a:latin typeface="华文中宋"/>
                <a:ea typeface="+mn-ea"/>
              </a:rPr>
              <a:t>:</a:t>
            </a:r>
          </a:p>
          <a:p>
            <a:pPr fontAlgn="auto">
              <a:lnSpc>
                <a:spcPts val="2517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en-US" altLang="zh-CN" sz="2004">
                <a:solidFill>
                  <a:srgbClr val="FFFFFF"/>
                </a:solidFill>
                <a:latin typeface="华文中宋"/>
                <a:ea typeface="+mn-ea"/>
              </a:rPr>
              <a:t>				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士马以益兵势。渊从之</a:t>
            </a:r>
            <a:r>
              <a:rPr lang="en-US" altLang="zh-CN" sz="2196" b="1">
                <a:solidFill>
                  <a:srgbClr val="FFFFFF"/>
                </a:solidFill>
                <a:latin typeface="Times New Roman"/>
                <a:ea typeface="+mn-ea"/>
              </a:rPr>
              <a:t>,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自为手</a:t>
            </a:r>
          </a:p>
          <a:p>
            <a:pPr fontAlgn="auto">
              <a:lnSpc>
                <a:spcPts val="2772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启</a:t>
            </a:r>
            <a:r>
              <a:rPr lang="en-US" altLang="zh-CN" sz="2196" b="1">
                <a:solidFill>
                  <a:srgbClr val="FFFFFF"/>
                </a:solidFill>
                <a:latin typeface="Times New Roman"/>
                <a:ea typeface="+mn-ea"/>
              </a:rPr>
              <a:t>,</a:t>
            </a: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卑辞厚礼。</a:t>
            </a:r>
          </a:p>
          <a:p>
            <a:pPr fontAlgn="auto">
              <a:lnSpc>
                <a:spcPts val="2772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196">
                <a:solidFill>
                  <a:srgbClr val="FFFFFF"/>
                </a:solidFill>
                <a:latin typeface="Times New Roman"/>
                <a:ea typeface="+mn-ea"/>
              </a:rPr>
              <a:t>					</a:t>
            </a:r>
            <a:r>
              <a:rPr lang="en-US" altLang="zh-CN" sz="2004">
                <a:solidFill>
                  <a:srgbClr val="CCEC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资治通鉴</a:t>
            </a:r>
            <a:r>
              <a:rPr lang="en-US" altLang="zh-CN" sz="2004">
                <a:solidFill>
                  <a:srgbClr val="CCECFF"/>
                </a:solidFill>
                <a:latin typeface="Times New Roman"/>
                <a:ea typeface="+mn-ea"/>
              </a:rPr>
              <a:t>》</a:t>
            </a: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卷一八四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endParaRPr lang="zh-CN" altLang="en-US" sz="2004">
              <a:solidFill>
                <a:srgbClr val="CCEC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097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004">
                <a:solidFill>
                  <a:srgbClr val="CCECFF"/>
                </a:solidFill>
                <a:latin typeface="Times New Roman"/>
                <a:ea typeface="+mn-ea"/>
              </a:rPr>
              <a:t>	</a:t>
            </a: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唐会要</a:t>
            </a:r>
            <a:r>
              <a:rPr lang="en-US" altLang="zh-CN" sz="2402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九四：</a:t>
            </a:r>
          </a:p>
          <a:p>
            <a:pPr fontAlgn="auto">
              <a:lnSpc>
                <a:spcPts val="3012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（裴）寂等乃请尊天子为太上皇，立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代王为帝，以安隋室；移檄郡县，改易</a:t>
            </a:r>
          </a:p>
          <a:p>
            <a:pPr fontAlgn="auto">
              <a:lnSpc>
                <a:spcPts val="2883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旗帜，杂用绛白，以示突厥。帝曰：此</a:t>
            </a:r>
          </a:p>
          <a:p>
            <a:pPr fontAlgn="auto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tabLst>
                <a:tab pos="88900" algn="l"/>
                <a:tab pos="355600" algn="l"/>
                <a:tab pos="457200" algn="l"/>
                <a:tab pos="711200" algn="l"/>
                <a:tab pos="1930400" algn="l"/>
              </a:tabLst>
              <a:defRPr/>
            </a:pP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掩耳偷铃。然逼於时事。不得不然。</a:t>
            </a:r>
            <a:endParaRPr lang="zh-CN" altLang="en-US" sz="2400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3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300" y="2044700"/>
            <a:ext cx="18923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2503488" y="1700213"/>
            <a:ext cx="1846262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  <a:tabLst>
                <a:tab pos="63500" algn="l"/>
                <a:tab pos="165100" algn="l"/>
              </a:tabLst>
            </a:pPr>
            <a:r>
              <a:rPr lang="zh-CN" altLang="en-US">
                <a:latin typeface="Calibri" pitchFamily="34" charset="0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长子建成</a:t>
            </a: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538"/>
              </a:lnSpc>
              <a:tabLst>
                <a:tab pos="63500" algn="l"/>
                <a:tab pos="165100" algn="l"/>
              </a:tabLst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		四子元吉</a:t>
            </a: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663"/>
              </a:lnSpc>
              <a:tabLst>
                <a:tab pos="63500" algn="l"/>
                <a:tab pos="165100" algn="l"/>
              </a:tabLst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	</a:t>
            </a: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魏徵、王珪等</a:t>
            </a: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800"/>
              </a:lnSpc>
              <a:tabLst>
                <a:tab pos="63500" algn="l"/>
                <a:tab pos="165100" algn="l"/>
              </a:tabLst>
            </a:pP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次子世民</a:t>
            </a: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 sz="2400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100"/>
              </a:lnSpc>
              <a:tabLst>
                <a:tab pos="63500" algn="l"/>
                <a:tab pos="165100" algn="l"/>
              </a:tabLst>
            </a:pP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房玄龄、杜如晦等</a:t>
            </a: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1000"/>
              </a:lnSpc>
              <a:tabLst>
                <a:tab pos="63500" algn="l"/>
                <a:tab pos="165100" algn="l"/>
              </a:tabLst>
            </a:pPr>
            <a:endParaRPr lang="zh-CN" altLang="en-US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ts val="2688"/>
              </a:lnSpc>
              <a:tabLst>
                <a:tab pos="63500" algn="l"/>
                <a:tab pos="165100" algn="l"/>
              </a:tabLst>
            </a:pP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		</a:t>
            </a: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三子玄霸</a:t>
            </a: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4448175" y="1135063"/>
            <a:ext cx="2770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>
                <a:solidFill>
                  <a:srgbClr val="FFFFFF"/>
                </a:solidFill>
                <a:latin typeface="Times New Roman" pitchFamily="18" charset="0"/>
              </a:rPr>
              <a:t>尚冠冕（当朝权贵）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48175" y="1684338"/>
            <a:ext cx="3808413" cy="38846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尚贵戚（军功贵族）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endParaRPr lang="zh-CN" altLang="en-US" sz="2402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345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402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6">
                <a:solidFill>
                  <a:srgbClr val="CCFFFF"/>
                </a:solidFill>
                <a:latin typeface="Wingdings"/>
                <a:ea typeface="+mn-ea"/>
              </a:rPr>
              <a:t>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关陇军事集团</a:t>
            </a: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主体系西魏以来的军事贵族。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（如裴寂、窦威等）</a:t>
            </a:r>
          </a:p>
          <a:p>
            <a:pPr fontAlgn="auto">
              <a:lnSpc>
                <a:spcPts val="2775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8">
                <a:solidFill>
                  <a:srgbClr val="CCFFFF"/>
                </a:solidFill>
                <a:latin typeface="Wingdings"/>
                <a:ea typeface="+mn-ea"/>
              </a:rPr>
              <a:t></a:t>
            </a:r>
            <a:r>
              <a:rPr lang="zh-CN" altLang="en-US" sz="2198">
                <a:solidFill>
                  <a:srgbClr val="CCFFFF"/>
                </a:solidFill>
                <a:latin typeface="Times New Roman"/>
                <a:ea typeface="+mn-ea"/>
              </a:rPr>
              <a:t>山东豪杰集团</a:t>
            </a:r>
          </a:p>
          <a:p>
            <a:pPr fontAlgn="auto">
              <a:lnSpc>
                <a:spcPts val="2472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198">
                <a:solidFill>
                  <a:srgbClr val="CC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胡汉混合的农民武装集团</a:t>
            </a:r>
          </a:p>
          <a:p>
            <a:pPr fontAlgn="auto">
              <a:lnSpc>
                <a:spcPts val="2436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（如徐世勣等</a:t>
            </a: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）</a:t>
            </a:r>
          </a:p>
          <a:p>
            <a:pPr fontAlgn="auto">
              <a:lnSpc>
                <a:spcPts val="2772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004">
                <a:solidFill>
                  <a:srgbClr val="CCFFCC"/>
                </a:solidFill>
                <a:latin typeface="Times New Roman"/>
                <a:ea typeface="+mn-ea"/>
              </a:rPr>
              <a:t>	</a:t>
            </a:r>
            <a:r>
              <a:rPr lang="zh-CN" altLang="en-US" sz="2196">
                <a:solidFill>
                  <a:srgbClr val="CCFFFF"/>
                </a:solidFill>
                <a:latin typeface="Wingdings"/>
                <a:ea typeface="+mn-ea"/>
              </a:rPr>
              <a:t>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山东士族</a:t>
            </a:r>
          </a:p>
          <a:p>
            <a:pPr fontAlgn="auto">
              <a:lnSpc>
                <a:spcPts val="2271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（如封德彝等）</a:t>
            </a:r>
          </a:p>
          <a:p>
            <a:pPr fontAlgn="auto">
              <a:lnSpc>
                <a:spcPts val="2771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196">
                <a:solidFill>
                  <a:srgbClr val="CCFFFF"/>
                </a:solidFill>
                <a:latin typeface="Wingdings"/>
                <a:ea typeface="+mn-ea"/>
              </a:rPr>
              <a:t></a:t>
            </a: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江南贵族</a:t>
            </a: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  <a:tabLst>
                <a:tab pos="215900" algn="l"/>
                <a:tab pos="342900" algn="l"/>
                <a:tab pos="469900" algn="l"/>
                <a:tab pos="495300" algn="l"/>
              </a:tabLst>
              <a:defRPr/>
            </a:pPr>
            <a:r>
              <a:rPr lang="zh-CN" altLang="en-US" sz="2196">
                <a:solidFill>
                  <a:srgbClr val="CCFFFF"/>
                </a:solidFill>
                <a:latin typeface="Times New Roman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（如萧瑀、陈叔达等）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88" y="21431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3800" y="214313"/>
            <a:ext cx="1450975" cy="1474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、李唐建国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3509"/>
              </a:lnSpc>
              <a:spcBef>
                <a:spcPts val="0"/>
              </a:spcBef>
              <a:spcAft>
                <a:spcPts val="0"/>
              </a:spcAft>
              <a:tabLst>
                <a:tab pos="38100" algn="l"/>
              </a:tabLst>
              <a:defRPr/>
            </a:pPr>
            <a:r>
              <a:rPr lang="zh-CN" altLang="en-US" sz="2400" b="1">
                <a:solidFill>
                  <a:srgbClr val="FFFFFF"/>
                </a:solidFill>
                <a:latin typeface="Times New Roman"/>
                <a:ea typeface="+mn-ea"/>
              </a:rPr>
              <a:t>“</a:t>
            </a:r>
            <a:r>
              <a:rPr lang="zh-CN" altLang="en-US" sz="2400">
                <a:solidFill>
                  <a:srgbClr val="FFFFFF"/>
                </a:solidFill>
                <a:latin typeface="Times New Roman"/>
                <a:ea typeface="+mn-ea"/>
              </a:rPr>
              <a:t>门阀</a:t>
            </a:r>
            <a:r>
              <a:rPr lang="zh-CN" altLang="en-US" sz="2400" b="1">
                <a:solidFill>
                  <a:srgbClr val="FFFFFF"/>
                </a:solidFill>
                <a:latin typeface="Times New Roman"/>
                <a:ea typeface="+mn-ea"/>
              </a:rPr>
              <a:t>”</a:t>
            </a:r>
            <a:endParaRPr lang="zh-CN" altLang="en-US" sz="2400" b="1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7725" y="5989638"/>
            <a:ext cx="6540500" cy="746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156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高祖朝宰相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12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人，除世民、元吉外，出身关陇集团者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7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人，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92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长期任宰相的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4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人，势力分布相对均衡。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5A5A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647700"/>
            <a:ext cx="9144000" cy="0"/>
          </a:xfrm>
          <a:custGeom>
            <a:avLst/>
            <a:gdLst/>
            <a:ahLst/>
            <a:cxnLst/>
            <a:rect l="0" t="0" r="0" b="0"/>
            <a:pathLst>
              <a:path w="9144001" h="1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25463" y="3532188"/>
            <a:ext cx="1527175" cy="12700"/>
          </a:xfrm>
          <a:custGeom>
            <a:avLst/>
            <a:gdLst/>
            <a:ahLst/>
            <a:cxnLst/>
            <a:rect l="0" t="0" r="0" b="0"/>
            <a:pathLst>
              <a:path w="1527112" h="12193">
                <a:moveTo>
                  <a:pt x="0" y="0"/>
                </a:moveTo>
                <a:lnTo>
                  <a:pt x="763587" y="0"/>
                </a:lnTo>
                <a:lnTo>
                  <a:pt x="1527111" y="0"/>
                </a:lnTo>
                <a:lnTo>
                  <a:pt x="1527111" y="12192"/>
                </a:lnTo>
                <a:lnTo>
                  <a:pt x="763587" y="12192"/>
                </a:lnTo>
                <a:lnTo>
                  <a:pt x="0" y="12192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23850" y="4365625"/>
            <a:ext cx="8569325" cy="2225675"/>
          </a:xfrm>
          <a:custGeom>
            <a:avLst/>
            <a:gdLst/>
            <a:ahLst/>
            <a:cxnLst/>
            <a:rect l="0" t="0" r="0" b="0"/>
            <a:pathLst>
              <a:path w="8569326" h="2225676">
                <a:moveTo>
                  <a:pt x="0" y="2225675"/>
                </a:moveTo>
                <a:lnTo>
                  <a:pt x="8569325" y="2225675"/>
                </a:lnTo>
                <a:lnTo>
                  <a:pt x="856932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080"/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9" name="图片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图片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0" y="685800"/>
            <a:ext cx="55880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0488" y="214313"/>
            <a:ext cx="2563812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一、唐太宗与贞观之治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04075" y="214313"/>
            <a:ext cx="1668463" cy="2571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2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、玄武门之变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3" y="854075"/>
            <a:ext cx="8861425" cy="57324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>
                <a:latin typeface="+mn-lt"/>
                <a:ea typeface="+mn-ea"/>
              </a:rPr>
              <a:t>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从隐太子讨平河北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</a:p>
          <a:p>
            <a:pPr fontAlgn="auto">
              <a:lnSpc>
                <a:spcPts val="2403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七年，奉太宗令追入京。赐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金刀子一枚、黄金卅挺，令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于北门领健儿长上，仍以数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十金刀子委公赐骁勇之夫。</a:t>
            </a:r>
          </a:p>
          <a:p>
            <a:pPr fontAlgn="auto">
              <a:lnSpc>
                <a:spcPts val="2402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趋奉藩朝，参闻霸略；承解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衣之厚遇，申绕怅（帐）之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深诚。（武德）九年六月四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日令总北门之寄。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	</a:t>
            </a: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李义府</a:t>
            </a: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常何墓碑</a:t>
            </a: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》</a:t>
            </a:r>
          </a:p>
          <a:p>
            <a:pPr fontAlgn="auto">
              <a:lnSpc>
                <a:spcPts val="2447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					</a:t>
            </a:r>
            <a:r>
              <a:rPr lang="zh-CN" altLang="en-US" sz="2004">
                <a:solidFill>
                  <a:srgbClr val="CCFFFF"/>
                </a:solidFill>
                <a:latin typeface="Times New Roman"/>
                <a:ea typeface="+mn-ea"/>
              </a:rPr>
              <a:t>（</a:t>
            </a: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P.2640)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endParaRPr lang="en-US" altLang="zh-CN" sz="2004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endParaRPr lang="en-US" altLang="zh-CN" sz="2004">
              <a:solidFill>
                <a:srgbClr val="CC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307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en-US" altLang="zh-CN" sz="2004">
                <a:solidFill>
                  <a:srgbClr val="CCFFFF"/>
                </a:solidFill>
                <a:latin typeface="Times New Roman"/>
                <a:ea typeface="+mn-ea"/>
              </a:rPr>
              <a:t>	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旧唐书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卷六四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《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李建成传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》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：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endParaRPr lang="zh-CN" altLang="en-US" sz="2006">
              <a:solidFill>
                <a:srgbClr val="FFFFFF"/>
              </a:solidFill>
              <a:latin typeface="Times New Roman"/>
              <a:ea typeface="+mn-ea"/>
            </a:endParaRPr>
          </a:p>
          <a:p>
            <a:pPr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六月三日，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〔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李世民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〕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密奏建成、元吉淫乱后宫，</a:t>
            </a:r>
            <a:r>
              <a:rPr lang="en-US" altLang="zh-CN" sz="2004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高祖省之愕然，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报曰：“明日当勘问，汝宜早参。”</a:t>
            </a:r>
          </a:p>
          <a:p>
            <a:pPr fontAlgn="auto">
              <a:lnSpc>
                <a:spcPts val="2403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		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四日，太宗将左右九人至玄武门自卫</a:t>
            </a:r>
            <a:r>
              <a:rPr lang="en-US" altLang="zh-CN" sz="2006">
                <a:solidFill>
                  <a:srgbClr val="FFFFFF"/>
                </a:solidFill>
                <a:latin typeface="Times New Roman"/>
                <a:ea typeface="+mn-ea"/>
              </a:rPr>
              <a:t>……</a:t>
            </a: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建成、元吉行至临湖殿，觉变，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6">
                <a:solidFill>
                  <a:srgbClr val="FFFFFF"/>
                </a:solidFill>
                <a:latin typeface="Times New Roman"/>
                <a:ea typeface="+mn-ea"/>
              </a:rPr>
              <a:t>	</a:t>
            </a: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即回马，将东归宫府。太宗随而呼之，元吉马上张弓，再三不彀。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9700" algn="l"/>
                <a:tab pos="508000" algn="l"/>
                <a:tab pos="647700" algn="l"/>
                <a:tab pos="762000" algn="l"/>
                <a:tab pos="1651000" algn="l"/>
              </a:tabLst>
              <a:defRPr/>
            </a:pPr>
            <a:r>
              <a:rPr lang="zh-CN" altLang="en-US" sz="2004">
                <a:solidFill>
                  <a:srgbClr val="FFFFFF"/>
                </a:solidFill>
                <a:latin typeface="Times New Roman"/>
                <a:ea typeface="+mn-ea"/>
              </a:rPr>
              <a:t>	太宗乃射之，建成应弦而毙，元吉中流矢而走，尉迟敬德杀之。</a:t>
            </a:r>
            <a:endParaRPr lang="zh-CN" altLang="en-US" sz="2004">
              <a:solidFill>
                <a:srgbClr val="FFFFFF"/>
              </a:solidFill>
              <a:latin typeface="Times New Roman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5472</Words>
  <Application>Microsoft Office PowerPoint</Application>
  <PresentationFormat>全屏显示(4:3)</PresentationFormat>
  <Paragraphs>1321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3" baseType="lpstr">
      <vt:lpstr>Calibri</vt:lpstr>
      <vt:lpstr>宋体</vt:lpstr>
      <vt:lpstr>Arial</vt:lpstr>
      <vt:lpstr>隶书</vt:lpstr>
      <vt:lpstr>华文隶书</vt:lpstr>
      <vt:lpstr>Times New Roman</vt:lpstr>
      <vt:lpstr>PMingLiU</vt:lpstr>
      <vt:lpstr>华文中宋</vt:lpstr>
      <vt:lpstr>Wingdings</vt:lpstr>
      <vt:lpstr>Tahoma</vt:lpstr>
      <vt:lpstr>华文楷体</vt:lpstr>
      <vt:lpstr>华文新魏</vt:lpstr>
      <vt:lpstr>华文细黑</vt:lpstr>
      <vt:lpstr>华文行楷</vt:lpstr>
      <vt:lpstr>华文仿宋</vt:lpstr>
      <vt:lpstr>华文彩云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Microsoft</cp:lastModifiedBy>
  <cp:revision>2</cp:revision>
  <dcterms:created xsi:type="dcterms:W3CDTF">2013-04-17T03:10:29Z</dcterms:created>
  <dcterms:modified xsi:type="dcterms:W3CDTF">2017-06-16T11:25:15Z</dcterms:modified>
</cp:coreProperties>
</file>