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13" r:id="rId3"/>
    <p:sldId id="288" r:id="rId4"/>
    <p:sldId id="291" r:id="rId5"/>
    <p:sldId id="282" r:id="rId6"/>
    <p:sldId id="283" r:id="rId7"/>
    <p:sldId id="284" r:id="rId8"/>
    <p:sldId id="298" r:id="rId9"/>
    <p:sldId id="300" r:id="rId10"/>
    <p:sldId id="302" r:id="rId11"/>
    <p:sldId id="287" r:id="rId12"/>
    <p:sldId id="314" r:id="rId13"/>
    <p:sldId id="286" r:id="rId14"/>
    <p:sldId id="296" r:id="rId15"/>
    <p:sldId id="293" r:id="rId16"/>
    <p:sldId id="315" r:id="rId17"/>
    <p:sldId id="299" r:id="rId18"/>
    <p:sldId id="301" r:id="rId19"/>
    <p:sldId id="294" r:id="rId20"/>
    <p:sldId id="290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CC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714"/>
    <p:restoredTop sz="30441"/>
  </p:normalViewPr>
  <p:slideViewPr>
    <p:cSldViewPr showGuides="1">
      <p:cViewPr varScale="1">
        <p:scale>
          <a:sx n="123" d="100"/>
          <a:sy n="123" d="100"/>
        </p:scale>
        <p:origin x="-1308" y="-90"/>
      </p:cViewPr>
      <p:guideLst>
        <p:guide orient="horz" pos="2165"/>
        <p:guide pos="29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24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14" name="日期占位符 15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页脚占位符 1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14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/>
          <a:p>
            <a:pPr algn="r" eaLnBrk="1" hangingPunct="1"/>
            <a:fld id="{9A0DB2DC-4C9A-4742-B13C-FB6460FD3503}" type="slidenum">
              <a:rPr lang="en-US" altLang="zh-CN" sz="1200" dirty="0">
                <a:solidFill>
                  <a:srgbClr val="D38E27"/>
                </a:solidFill>
              </a:rPr>
            </a:fld>
            <a:endParaRPr lang="en-US" altLang="zh-CN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D38E27"/>
                </a:solidFill>
              </a:rPr>
            </a:fld>
            <a:endParaRPr lang="en-US" altLang="zh-CN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p>
            <a:pPr algn="r" eaLnBrk="1" hangingPunct="1"/>
            <a:fld id="{9A0DB2DC-4C9A-4742-B13C-FB6460FD3503}" type="slidenum">
              <a:rPr lang="en-US" altLang="zh-CN" sz="1200" dirty="0">
                <a:solidFill>
                  <a:srgbClr val="D38E27"/>
                </a:solidFill>
              </a:rPr>
            </a:fld>
            <a:endParaRPr lang="en-US" altLang="zh-CN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3" name="日期占位符 24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页脚占位符 18"/>
          <p:cNvSpPr>
            <a:spLocks noGrp="1"/>
          </p:cNvSpPr>
          <p:nvPr>
            <p:ph type="ftr" sz="quarter" idx="3"/>
          </p:nvPr>
        </p:nvSpPr>
        <p:spPr>
          <a:xfrm>
            <a:off x="3581400" y="76200"/>
            <a:ext cx="2895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15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/>
          <a:p>
            <a:pPr algn="r" eaLnBrk="1" hangingPunct="1"/>
            <a:fld id="{9A0DB2DC-4C9A-4742-B13C-FB6460FD3503}" type="slidenum">
              <a:rPr lang="en-US" altLang="zh-CN" sz="1200" dirty="0">
                <a:solidFill>
                  <a:srgbClr val="D38E27"/>
                </a:solidFill>
              </a:rPr>
            </a:fld>
            <a:endParaRPr lang="en-US" altLang="zh-CN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4" name="日期占位符 18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页脚占位符 10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p>
            <a:pPr algn="r" eaLnBrk="1" hangingPunct="1"/>
            <a:fld id="{9A0DB2DC-4C9A-4742-B13C-FB6460FD3503}" type="slidenum">
              <a:rPr lang="en-US" altLang="zh-CN" sz="1200" dirty="0">
                <a:solidFill>
                  <a:srgbClr val="D38E27"/>
                </a:solidFill>
              </a:rPr>
            </a:fld>
            <a:endParaRPr lang="en-US" altLang="zh-CN" sz="1200" dirty="0">
              <a:solidFill>
                <a:srgbClr val="D38E27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D38E27"/>
                </a:solidFill>
              </a:rPr>
            </a:fld>
            <a:endParaRPr lang="en-US" altLang="zh-CN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接连接符 12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4" name="日期占位符 9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页脚占位符 5"/>
          <p:cNvSpPr>
            <a:spLocks noGrp="1"/>
          </p:cNvSpPr>
          <p:nvPr>
            <p:ph type="ftr" sz="quarter" idx="1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6"/>
          <p:cNvSpPr>
            <a:spLocks noGrp="1"/>
          </p:cNvSpPr>
          <p:nvPr>
            <p:ph type="sldNum" sz="quarter" idx="14"/>
          </p:nvPr>
        </p:nvSpPr>
        <p:spPr>
          <a:xfrm>
            <a:off x="8229600" y="6477000"/>
            <a:ext cx="762000" cy="247650"/>
          </a:xfrm>
          <a:prstGeom prst="rect">
            <a:avLst/>
          </a:prstGeom>
        </p:spPr>
        <p:txBody>
          <a:bodyPr vert="horz"/>
          <a:p>
            <a:pPr algn="r" eaLnBrk="1" hangingPunct="1"/>
            <a:fld id="{9A0DB2DC-4C9A-4742-B13C-FB6460FD3503}" type="slidenum">
              <a:rPr lang="en-US" altLang="zh-CN" sz="1200" dirty="0">
                <a:solidFill>
                  <a:srgbClr val="D38E27"/>
                </a:solidFill>
              </a:rPr>
            </a:fld>
            <a:endParaRPr lang="en-US" altLang="zh-CN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D38E27"/>
                </a:solidFill>
              </a:rPr>
            </a:fld>
            <a:endParaRPr lang="en-US" altLang="zh-CN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2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页脚占位符 23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p>
            <a:pPr algn="r" eaLnBrk="1" hangingPunct="1"/>
            <a:fld id="{9A0DB2DC-4C9A-4742-B13C-FB6460FD3503}" type="slidenum">
              <a:rPr lang="en-US" altLang="zh-CN" sz="1200" dirty="0">
                <a:solidFill>
                  <a:srgbClr val="D38E27"/>
                </a:solidFill>
              </a:rPr>
            </a:fld>
            <a:endParaRPr lang="en-US" altLang="zh-CN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" name="日期占位符 24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页脚占位符 28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p>
            <a:pPr algn="r" eaLnBrk="1" hangingPunct="1"/>
            <a:fld id="{9A0DB2DC-4C9A-4742-B13C-FB6460FD3503}" type="slidenum">
              <a:rPr lang="en-US" altLang="zh-CN" sz="1200" dirty="0">
                <a:solidFill>
                  <a:srgbClr val="D38E27"/>
                </a:solidFill>
              </a:rPr>
            </a:fld>
            <a:endParaRPr lang="en-US" altLang="zh-CN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>
              <a:buNone/>
              <a:defRPr sz="3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2" name="日期占位符 6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30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p>
            <a:pPr algn="r" eaLnBrk="1" hangingPunct="1"/>
            <a:fld id="{9A0DB2DC-4C9A-4742-B13C-FB6460FD3503}" type="slidenum">
              <a:rPr lang="en-US" altLang="zh-CN" sz="1200" dirty="0">
                <a:solidFill>
                  <a:srgbClr val="D38E27"/>
                </a:solidFill>
              </a:rPr>
            </a:fld>
            <a:endParaRPr lang="en-US" altLang="zh-CN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Ref idx="1003">
        <a:schemeClr val="bg2"/>
      </p:bgRef>
    </p:bg>
    <p:spTree>
      <p:nvGrpSpPr>
        <p:cNvPr id="1" name=""/>
        <p:cNvGrpSpPr/>
        <p:nvPr/>
      </p:nvGrpSpPr>
      <p:grpSpPr/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x-none" dirty="0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D38E27"/>
                </a:solidFill>
              </a:rPr>
            </a:fld>
            <a:endParaRPr lang="en-US" altLang="zh-CN" sz="1200" dirty="0">
              <a:solidFill>
                <a:srgbClr val="D38E27"/>
              </a:solidFill>
            </a:endParaRPr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90204" pitchFamily="34" charset="0"/>
          <a:ea typeface="隶书" panose="020105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90204" pitchFamily="34" charset="0"/>
          <a:ea typeface="隶书" panose="020105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90204" pitchFamily="34" charset="0"/>
          <a:ea typeface="隶书" panose="020105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90204" pitchFamily="34" charset="0"/>
          <a:ea typeface="隶书" panose="0201050906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90204" pitchFamily="34" charset="0"/>
          <a:ea typeface="隶书" panose="0201050906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90204" pitchFamily="34" charset="0"/>
          <a:ea typeface="隶书" panose="0201050906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90204" pitchFamily="34" charset="0"/>
          <a:ea typeface="隶书" panose="0201050906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90204" pitchFamily="34" charset="0"/>
          <a:ea typeface="隶书" panose="020105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anose="05020102010507070707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5.png"/><Relationship Id="rId1" Type="http://schemas.openxmlformats.org/officeDocument/2006/relationships/image" Target="../media/image24.GIF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24.GIF"/><Relationship Id="rId2" Type="http://schemas.openxmlformats.org/officeDocument/2006/relationships/image" Target="../media/image25.jpeg"/><Relationship Id="rId1" Type="http://schemas.openxmlformats.org/officeDocument/2006/relationships/hyperlink" Target="&#23558;&#36827;&#37202;.swf" TargetMode="Externa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24.GIF"/><Relationship Id="rId1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24.GIF"/><Relationship Id="rId1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" y="9525"/>
            <a:ext cx="9138285" cy="6838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Picture 2" descr="4cc99a1301073d8q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95250" y="239395"/>
            <a:ext cx="8088630" cy="63798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5846" name="Text Box 3"/>
          <p:cNvSpPr txBox="1">
            <a:spLocks noChangeArrowheads="1"/>
          </p:cNvSpPr>
          <p:nvPr/>
        </p:nvSpPr>
        <p:spPr bwMode="auto">
          <a:xfrm>
            <a:off x="8072755" y="1286510"/>
            <a:ext cx="571500" cy="3505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E5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唐代女子打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马球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E5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图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E5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0485" name="Picture 13" descr="C:\WINDOWS\Desktop\5.gif"/>
          <p:cNvPicPr>
            <a:picLocks noChangeAspect="1"/>
          </p:cNvPicPr>
          <p:nvPr/>
        </p:nvPicPr>
        <p:blipFill>
          <a:blip r:embed="rId2">
            <a:lum bright="-17999" contrast="36000"/>
          </a:blip>
          <a:stretch>
            <a:fillRect/>
          </a:stretch>
        </p:blipFill>
        <p:spPr>
          <a:xfrm>
            <a:off x="8072438" y="0"/>
            <a:ext cx="960437" cy="960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355" y="-17780"/>
            <a:ext cx="5995670" cy="3416935"/>
          </a:xfrm>
          <a:prstGeom prst="rect">
            <a:avLst/>
          </a:prstGeom>
        </p:spPr>
      </p:pic>
      <p:pic>
        <p:nvPicPr>
          <p:cNvPr id="3" name="图片 2" descr="tim呵呵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9740" y="2794000"/>
            <a:ext cx="7355205" cy="4047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285750" y="285750"/>
            <a:ext cx="7000875" cy="9239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隶书" panose="02010509060101010101" pitchFamily="49" charset="-122"/>
                <a:cs typeface="+mn-cs"/>
              </a:rPr>
              <a:t>二、五彩纷呈的唐诗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anose="02010609030101010101" pitchFamily="49" charset="-122"/>
              <a:ea typeface="隶书" panose="02010509060101010101" pitchFamily="49" charset="-122"/>
              <a:cs typeface="+mn-cs"/>
            </a:endParaRPr>
          </a:p>
        </p:txBody>
      </p:sp>
      <p:grpSp>
        <p:nvGrpSpPr>
          <p:cNvPr id="2" name="Group 90"/>
          <p:cNvGrpSpPr/>
          <p:nvPr/>
        </p:nvGrpSpPr>
        <p:grpSpPr>
          <a:xfrm>
            <a:off x="714375" y="1500188"/>
            <a:ext cx="7600950" cy="4276725"/>
            <a:chOff x="548" y="1050"/>
            <a:chExt cx="4788" cy="2694"/>
          </a:xfrm>
        </p:grpSpPr>
        <p:sp>
          <p:nvSpPr>
            <p:cNvPr id="21512" name="Rectangle 89"/>
            <p:cNvSpPr/>
            <p:nvPr/>
          </p:nvSpPr>
          <p:spPr>
            <a:xfrm>
              <a:off x="672" y="1152"/>
              <a:ext cx="4560" cy="2496"/>
            </a:xfrm>
            <a:prstGeom prst="rect">
              <a:avLst/>
            </a:prstGeom>
            <a:noFill/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1513" name="Group 87"/>
            <p:cNvGrpSpPr/>
            <p:nvPr/>
          </p:nvGrpSpPr>
          <p:grpSpPr>
            <a:xfrm>
              <a:off x="548" y="1050"/>
              <a:ext cx="4788" cy="2694"/>
              <a:chOff x="548" y="1056"/>
              <a:chExt cx="4788" cy="2694"/>
            </a:xfrm>
          </p:grpSpPr>
          <p:sp>
            <p:nvSpPr>
              <p:cNvPr id="21514" name="Rectangle 70"/>
              <p:cNvSpPr/>
              <p:nvPr/>
            </p:nvSpPr>
            <p:spPr>
              <a:xfrm>
                <a:off x="548" y="1056"/>
                <a:ext cx="4780" cy="2688"/>
              </a:xfrm>
              <a:prstGeom prst="rect">
                <a:avLst/>
              </a:prstGeom>
              <a:solidFill>
                <a:srgbClr val="008080">
                  <a:alpha val="50195"/>
                </a:srgbClr>
              </a:solidFill>
              <a:ln w="63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1515" name="Group 81"/>
              <p:cNvGrpSpPr/>
              <p:nvPr/>
            </p:nvGrpSpPr>
            <p:grpSpPr>
              <a:xfrm>
                <a:off x="548" y="1056"/>
                <a:ext cx="405" cy="405"/>
                <a:chOff x="548" y="1056"/>
                <a:chExt cx="405" cy="405"/>
              </a:xfrm>
            </p:grpSpPr>
            <p:grpSp>
              <p:nvGrpSpPr>
                <p:cNvPr id="21521" name="Group 76"/>
                <p:cNvGrpSpPr/>
                <p:nvPr/>
              </p:nvGrpSpPr>
              <p:grpSpPr>
                <a:xfrm>
                  <a:off x="548" y="1056"/>
                  <a:ext cx="405" cy="405"/>
                  <a:chOff x="592" y="1104"/>
                  <a:chExt cx="405" cy="405"/>
                </a:xfrm>
              </p:grpSpPr>
              <p:sp>
                <p:nvSpPr>
                  <p:cNvPr id="21523" name="Line 73"/>
                  <p:cNvSpPr/>
                  <p:nvPr/>
                </p:nvSpPr>
                <p:spPr>
                  <a:xfrm>
                    <a:off x="592" y="1134"/>
                    <a:ext cx="405" cy="0"/>
                  </a:xfrm>
                  <a:prstGeom prst="line">
                    <a:avLst/>
                  </a:prstGeom>
                  <a:ln w="101600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1524" name="Line 74"/>
                  <p:cNvSpPr/>
                  <p:nvPr/>
                </p:nvSpPr>
                <p:spPr>
                  <a:xfrm rot="5400000">
                    <a:off x="422" y="1306"/>
                    <a:ext cx="405" cy="1"/>
                  </a:xfrm>
                  <a:prstGeom prst="line">
                    <a:avLst/>
                  </a:prstGeom>
                  <a:ln w="101600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21522" name="AutoShape 80"/>
                <p:cNvSpPr/>
                <p:nvPr/>
              </p:nvSpPr>
              <p:spPr>
                <a:xfrm rot="5400000">
                  <a:off x="610" y="1104"/>
                  <a:ext cx="288" cy="288"/>
                </a:xfrm>
                <a:prstGeom prst="rtTriangle">
                  <a:avLst/>
                </a:prstGeom>
                <a:solidFill>
                  <a:srgbClr val="FFFFFF"/>
                </a:solidFill>
                <a:ln w="50800">
                  <a:noFill/>
                </a:ln>
              </p:spPr>
              <p:txBody>
                <a:bodyPr wrap="none"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516" name="Group 82"/>
              <p:cNvGrpSpPr/>
              <p:nvPr/>
            </p:nvGrpSpPr>
            <p:grpSpPr>
              <a:xfrm rot="10800000">
                <a:off x="4931" y="3345"/>
                <a:ext cx="405" cy="405"/>
                <a:chOff x="548" y="1056"/>
                <a:chExt cx="405" cy="405"/>
              </a:xfrm>
            </p:grpSpPr>
            <p:grpSp>
              <p:nvGrpSpPr>
                <p:cNvPr id="21517" name="Group 83"/>
                <p:cNvGrpSpPr/>
                <p:nvPr/>
              </p:nvGrpSpPr>
              <p:grpSpPr>
                <a:xfrm>
                  <a:off x="548" y="1056"/>
                  <a:ext cx="405" cy="405"/>
                  <a:chOff x="592" y="1104"/>
                  <a:chExt cx="405" cy="405"/>
                </a:xfrm>
              </p:grpSpPr>
              <p:sp>
                <p:nvSpPr>
                  <p:cNvPr id="21519" name="Line 84"/>
                  <p:cNvSpPr/>
                  <p:nvPr/>
                </p:nvSpPr>
                <p:spPr>
                  <a:xfrm>
                    <a:off x="592" y="1134"/>
                    <a:ext cx="405" cy="0"/>
                  </a:xfrm>
                  <a:prstGeom prst="line">
                    <a:avLst/>
                  </a:prstGeom>
                  <a:ln w="101600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1520" name="Line 85"/>
                  <p:cNvSpPr/>
                  <p:nvPr/>
                </p:nvSpPr>
                <p:spPr>
                  <a:xfrm rot="5400000">
                    <a:off x="422" y="1306"/>
                    <a:ext cx="405" cy="1"/>
                  </a:xfrm>
                  <a:prstGeom prst="line">
                    <a:avLst/>
                  </a:prstGeom>
                  <a:ln w="101600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21518" name="AutoShape 86"/>
                <p:cNvSpPr/>
                <p:nvPr/>
              </p:nvSpPr>
              <p:spPr>
                <a:xfrm rot="5400000">
                  <a:off x="610" y="1104"/>
                  <a:ext cx="288" cy="288"/>
                </a:xfrm>
                <a:prstGeom prst="rtTriangle">
                  <a:avLst/>
                </a:prstGeom>
                <a:solidFill>
                  <a:srgbClr val="FFFFFF"/>
                </a:solidFill>
                <a:ln w="50800">
                  <a:noFill/>
                </a:ln>
              </p:spPr>
              <p:txBody>
                <a:bodyPr wrap="none"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8" name="Rectangle 67"/>
          <p:cNvSpPr/>
          <p:nvPr/>
        </p:nvSpPr>
        <p:spPr>
          <a:xfrm>
            <a:off x="987425" y="2119313"/>
            <a:ext cx="4800600" cy="701675"/>
          </a:xfrm>
          <a:prstGeom prst="rect">
            <a:avLst/>
          </a:prstGeom>
          <a:noFill/>
          <a:ln w="5080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4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唐诗繁荣的原因</a:t>
            </a:r>
            <a:endParaRPr lang="zh-CN" altLang="en-US" sz="40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9" name="Rectangle 68"/>
          <p:cNvSpPr/>
          <p:nvPr/>
        </p:nvSpPr>
        <p:spPr>
          <a:xfrm>
            <a:off x="928688" y="4143375"/>
            <a:ext cx="5072062" cy="708025"/>
          </a:xfrm>
          <a:prstGeom prst="rect">
            <a:avLst/>
          </a:prstGeom>
          <a:noFill/>
          <a:ln w="5080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3.</a:t>
            </a:r>
            <a:r>
              <a:rPr lang="zh-CN" altLang="en-US" sz="4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唐诗的特点</a:t>
            </a:r>
            <a:endParaRPr lang="en-US" altLang="zh-CN" sz="40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0" name="Rectangle 69"/>
          <p:cNvSpPr/>
          <p:nvPr/>
        </p:nvSpPr>
        <p:spPr>
          <a:xfrm>
            <a:off x="928688" y="3071813"/>
            <a:ext cx="5643562" cy="708025"/>
          </a:xfrm>
          <a:prstGeom prst="rect">
            <a:avLst/>
          </a:prstGeom>
          <a:noFill/>
          <a:ln w="5080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4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唐朝的代表诗人</a:t>
            </a:r>
            <a:endParaRPr lang="zh-CN" altLang="en-US" sz="40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1511" name="Picture 13" descr="C:\WINDOWS\Desktop\5.gif"/>
          <p:cNvPicPr>
            <a:picLocks noChangeAspect="1"/>
          </p:cNvPicPr>
          <p:nvPr/>
        </p:nvPicPr>
        <p:blipFill>
          <a:blip r:embed="rId1">
            <a:lum bright="-17999" contrast="36000"/>
          </a:blip>
          <a:stretch>
            <a:fillRect/>
          </a:stretch>
        </p:blipFill>
        <p:spPr>
          <a:xfrm>
            <a:off x="8072438" y="0"/>
            <a:ext cx="960437" cy="960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67"/>
          <p:cNvSpPr/>
          <p:nvPr/>
        </p:nvSpPr>
        <p:spPr>
          <a:xfrm>
            <a:off x="142875" y="285750"/>
            <a:ext cx="4800600" cy="701675"/>
          </a:xfrm>
          <a:prstGeom prst="rect">
            <a:avLst/>
          </a:prstGeom>
          <a:noFill/>
          <a:ln w="5080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4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唐诗繁荣的原因</a:t>
            </a:r>
            <a:endParaRPr lang="zh-CN" altLang="en-US" sz="40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Text Box 8"/>
          <p:cNvSpPr txBox="1"/>
          <p:nvPr/>
        </p:nvSpPr>
        <p:spPr>
          <a:xfrm>
            <a:off x="214313" y="1357313"/>
            <a:ext cx="8643937" cy="1570037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rgbClr val="FF0000"/>
            </a:solidFill>
            <a:prstDash val="dash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仿宋" panose="02010609060101010101" pitchFamily="49" charset="-122"/>
              </a:rPr>
              <a:t>     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唐代是我国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诗歌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发展的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黄金时代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，诗歌创作空前繁荣，仅有姓名可查的诗人达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2200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多位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，流传至今的唐诗就有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5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万首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57505" y="3215005"/>
            <a:ext cx="8100695" cy="6838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想一想：唐诗繁荣的原因有哪些？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pic>
        <p:nvPicPr>
          <p:cNvPr id="7" name="Picture 6" descr="E:\Documents and Settings\hunanshidafuzhong\桌面\小博士\1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86563" y="457200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AutoShape 16"/>
          <p:cNvSpPr>
            <a:spLocks noChangeArrowheads="1"/>
          </p:cNvSpPr>
          <p:nvPr/>
        </p:nvSpPr>
        <p:spPr bwMode="auto">
          <a:xfrm>
            <a:off x="356870" y="4143375"/>
            <a:ext cx="5786755" cy="2807335"/>
          </a:xfrm>
          <a:prstGeom prst="wedgeRectCallout">
            <a:avLst>
              <a:gd name="adj1" fmla="val 69737"/>
              <a:gd name="adj2" fmla="val -3556"/>
            </a:avLst>
          </a:prstGeom>
          <a:solidFill>
            <a:srgbClr val="0070C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①政治大一统，经济高度繁荣，生活丰富多彩，社会风气开放。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②国内民族文化的交融和外来文化的大量传入。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③以诗会友的文化氛围浓厚。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④科举考试重视诗赋。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2535" name="Picture 13" descr="C:\WINDOWS\Desktop\5.gif"/>
          <p:cNvPicPr>
            <a:picLocks noChangeAspect="1"/>
          </p:cNvPicPr>
          <p:nvPr/>
        </p:nvPicPr>
        <p:blipFill>
          <a:blip r:embed="rId2">
            <a:lum bright="-17999" contrast="36000"/>
          </a:blip>
          <a:stretch>
            <a:fillRect/>
          </a:stretch>
        </p:blipFill>
        <p:spPr>
          <a:xfrm>
            <a:off x="8072438" y="0"/>
            <a:ext cx="960437" cy="960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69"/>
          <p:cNvSpPr/>
          <p:nvPr/>
        </p:nvSpPr>
        <p:spPr>
          <a:xfrm>
            <a:off x="285750" y="285750"/>
            <a:ext cx="5643563" cy="708025"/>
          </a:xfrm>
          <a:prstGeom prst="rect">
            <a:avLst/>
          </a:prstGeom>
          <a:noFill/>
          <a:ln w="5080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4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唐朝的代表诗人</a:t>
            </a:r>
            <a:endParaRPr lang="zh-CN" altLang="en-US" sz="40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Text Box 5">
            <a:hlinkClick r:id="" action="ppaction://noaction"/>
          </p:cNvPr>
          <p:cNvSpPr txBox="1"/>
          <p:nvPr/>
        </p:nvSpPr>
        <p:spPr>
          <a:xfrm>
            <a:off x="566420" y="6024880"/>
            <a:ext cx="2160588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李白</a:t>
            </a:r>
            <a:endParaRPr lang="zh-CN" altLang="en-US" sz="2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" name="Text Box 6">
            <a:hlinkClick r:id="" action="ppaction://noaction"/>
          </p:cNvPr>
          <p:cNvSpPr txBox="1"/>
          <p:nvPr/>
        </p:nvSpPr>
        <p:spPr>
          <a:xfrm>
            <a:off x="3697605" y="6025833"/>
            <a:ext cx="2232025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杜甫</a:t>
            </a:r>
            <a:endParaRPr lang="zh-CN" altLang="en-US" sz="2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6" name="Text Box 7">
            <a:hlinkClick r:id="rId1" action="ppaction://hlinksldjump"/>
          </p:cNvPr>
          <p:cNvSpPr txBox="1"/>
          <p:nvPr/>
        </p:nvSpPr>
        <p:spPr>
          <a:xfrm>
            <a:off x="6940233" y="6024880"/>
            <a:ext cx="19446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白居易</a:t>
            </a:r>
            <a:endParaRPr lang="zh-CN" altLang="en-US" sz="2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7" name="Picture 2" descr="李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55" y="1386840"/>
            <a:ext cx="2635250" cy="43948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39" descr="0960400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79725" y="1387475"/>
            <a:ext cx="2654300" cy="44056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C:\Users\hp\Desktop\c9fcc3cec3fdfc03aa4b5929d43f8794a5c27d1ed21b065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50" y="1388110"/>
            <a:ext cx="2884170" cy="44208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63" name="Picture 13" descr="C:\WINDOWS\Desktop\5.gif"/>
          <p:cNvPicPr>
            <a:picLocks noChangeAspect="1"/>
          </p:cNvPicPr>
          <p:nvPr/>
        </p:nvPicPr>
        <p:blipFill>
          <a:blip r:embed="rId5">
            <a:lum bright="-17999" contrast="36000"/>
          </a:blip>
          <a:stretch>
            <a:fillRect/>
          </a:stretch>
        </p:blipFill>
        <p:spPr>
          <a:xfrm>
            <a:off x="8072438" y="0"/>
            <a:ext cx="960437" cy="960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304800" y="369570"/>
          <a:ext cx="8686800" cy="6236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360"/>
                <a:gridCol w="1737360"/>
                <a:gridCol w="1737360"/>
                <a:gridCol w="1737360"/>
                <a:gridCol w="1737360"/>
              </a:tblGrid>
              <a:tr h="15595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诗人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生活年代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主要内容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诗歌特点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600">
                          <a:solidFill>
                            <a:schemeClr val="tx1"/>
                          </a:solidFill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评价</a:t>
                      </a:r>
                      <a:endParaRPr lang="zh-CN" altLang="en-US" sz="3600">
                        <a:solidFill>
                          <a:schemeClr val="tx1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/>
                </a:tc>
              </a:tr>
              <a:tr h="155892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600" b="1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李白</a:t>
                      </a:r>
                      <a:endParaRPr lang="zh-CN" altLang="en-US" sz="3600" b="1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3600" b="1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3600" b="1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3600" b="1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5595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600" b="1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杜甫</a:t>
                      </a:r>
                      <a:endParaRPr lang="zh-CN" altLang="en-US" sz="3600" b="1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3600" b="1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3600" b="1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3600" b="1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55892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600" b="1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白居易</a:t>
                      </a:r>
                      <a:endParaRPr lang="zh-CN" altLang="en-US" sz="3600" b="1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3600" b="1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3600" b="1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3600" b="1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357755" y="2287270"/>
            <a:ext cx="9994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盛唐</a:t>
            </a:r>
            <a:endParaRPr lang="zh-CN" altLang="en-US" sz="3200" b="1"/>
          </a:p>
        </p:txBody>
      </p:sp>
      <p:sp>
        <p:nvSpPr>
          <p:cNvPr id="6" name="文本框 5"/>
          <p:cNvSpPr txBox="1"/>
          <p:nvPr/>
        </p:nvSpPr>
        <p:spPr>
          <a:xfrm>
            <a:off x="2051050" y="3707765"/>
            <a:ext cx="1612900" cy="944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chemeClr val="tx1"/>
                </a:solidFill>
              </a:rPr>
              <a:t>唐朝由盛</a:t>
            </a:r>
            <a:endParaRPr lang="zh-CN" altLang="en-US" sz="2800" b="1">
              <a:solidFill>
                <a:schemeClr val="tx1"/>
              </a:solidFill>
            </a:endParaRPr>
          </a:p>
          <a:p>
            <a:r>
              <a:rPr lang="zh-CN" altLang="en-US" sz="2800" b="1">
                <a:solidFill>
                  <a:schemeClr val="tx1"/>
                </a:solidFill>
              </a:rPr>
              <a:t>转衰时期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51050" y="5123815"/>
            <a:ext cx="1407160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唐朝走向</a:t>
            </a:r>
            <a:endParaRPr lang="zh-CN" altLang="en-US" sz="2400" b="1"/>
          </a:p>
          <a:p>
            <a:r>
              <a:rPr lang="zh-CN" altLang="en-US" sz="2400" b="1"/>
              <a:t>衰落时期</a:t>
            </a:r>
            <a:endParaRPr lang="zh-CN" altLang="en-US" sz="2400" b="1"/>
          </a:p>
        </p:txBody>
      </p:sp>
      <p:sp>
        <p:nvSpPr>
          <p:cNvPr id="9" name="文本框 8"/>
          <p:cNvSpPr txBox="1"/>
          <p:nvPr/>
        </p:nvSpPr>
        <p:spPr>
          <a:xfrm>
            <a:off x="3916045" y="2165350"/>
            <a:ext cx="1713230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歌颂国家强</a:t>
            </a:r>
            <a:endParaRPr lang="zh-CN" altLang="en-US" sz="2400" b="1"/>
          </a:p>
          <a:p>
            <a:r>
              <a:rPr lang="zh-CN" altLang="en-US" sz="2400" b="1"/>
              <a:t>盛河山壮美</a:t>
            </a:r>
            <a:endParaRPr lang="zh-CN" altLang="en-US" sz="2400" b="1"/>
          </a:p>
        </p:txBody>
      </p:sp>
      <p:sp>
        <p:nvSpPr>
          <p:cNvPr id="10" name="文本框 9"/>
          <p:cNvSpPr txBox="1"/>
          <p:nvPr/>
        </p:nvSpPr>
        <p:spPr>
          <a:xfrm>
            <a:off x="3851275" y="3575685"/>
            <a:ext cx="196977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 b="1"/>
              <a:t>反映了人民的</a:t>
            </a:r>
            <a:endParaRPr lang="zh-CN" altLang="en-US" sz="2000" b="1"/>
          </a:p>
          <a:p>
            <a:r>
              <a:rPr lang="zh-CN" altLang="en-US" sz="2000" b="1"/>
              <a:t>苦难，忧国忧民</a:t>
            </a:r>
            <a:endParaRPr lang="zh-CN" altLang="en-US" sz="2000" b="1"/>
          </a:p>
        </p:txBody>
      </p:sp>
      <p:sp>
        <p:nvSpPr>
          <p:cNvPr id="11" name="文本框 10"/>
          <p:cNvSpPr txBox="1"/>
          <p:nvPr/>
        </p:nvSpPr>
        <p:spPr>
          <a:xfrm>
            <a:off x="3787775" y="5245735"/>
            <a:ext cx="196977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 b="1"/>
              <a:t>反映现实生活，</a:t>
            </a:r>
            <a:endParaRPr lang="zh-CN" altLang="en-US" sz="2000" b="1"/>
          </a:p>
          <a:p>
            <a:r>
              <a:rPr lang="zh-CN" altLang="en-US" sz="2000" b="1"/>
              <a:t>揭露社会黑暗</a:t>
            </a:r>
            <a:endParaRPr lang="zh-CN" altLang="en-US" sz="2000" b="1"/>
          </a:p>
        </p:txBody>
      </p:sp>
      <p:sp>
        <p:nvSpPr>
          <p:cNvPr id="12" name="文本框 11"/>
          <p:cNvSpPr txBox="1"/>
          <p:nvPr/>
        </p:nvSpPr>
        <p:spPr>
          <a:xfrm>
            <a:off x="4148455" y="4276725"/>
            <a:ext cx="9994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诗史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57545" y="2165350"/>
            <a:ext cx="181610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豪迈奔放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821045" y="3707765"/>
            <a:ext cx="181610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沉郁雄浑</a:t>
            </a:r>
            <a:endParaRPr lang="zh-CN" altLang="en-US" sz="3200" b="1"/>
          </a:p>
        </p:txBody>
      </p:sp>
      <p:sp>
        <p:nvSpPr>
          <p:cNvPr id="15" name="文本框 14"/>
          <p:cNvSpPr txBox="1"/>
          <p:nvPr/>
        </p:nvSpPr>
        <p:spPr>
          <a:xfrm>
            <a:off x="5629275" y="5367655"/>
            <a:ext cx="181610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通俗易懂</a:t>
            </a:r>
            <a:endParaRPr lang="zh-CN" altLang="en-US" sz="3200" b="1"/>
          </a:p>
        </p:txBody>
      </p:sp>
      <p:sp>
        <p:nvSpPr>
          <p:cNvPr id="16" name="文本框 15"/>
          <p:cNvSpPr txBox="1"/>
          <p:nvPr/>
        </p:nvSpPr>
        <p:spPr>
          <a:xfrm>
            <a:off x="7637145" y="2165350"/>
            <a:ext cx="9994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诗仙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723505" y="3890645"/>
            <a:ext cx="9994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诗圣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637145" y="5467985"/>
            <a:ext cx="9994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诗王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2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3" grpId="1"/>
      <p:bldP spid="14" grpId="1"/>
      <p:bldP spid="15" grpId="1"/>
      <p:bldP spid="16" grpId="1"/>
      <p:bldP spid="17" grpId="1"/>
      <p:bldP spid="1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WordArt 2"/>
          <p:cNvSpPr>
            <a:spLocks noTextEdit="1"/>
          </p:cNvSpPr>
          <p:nvPr/>
        </p:nvSpPr>
        <p:spPr>
          <a:xfrm>
            <a:off x="3429000" y="0"/>
            <a:ext cx="2535238" cy="739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诗歌鉴赏</a:t>
            </a:r>
            <a:endParaRPr lang="zh-CN" altLang="en-US" sz="3600" b="1">
              <a:ln w="127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Rectangle 4"/>
          <p:cNvSpPr/>
          <p:nvPr/>
        </p:nvSpPr>
        <p:spPr>
          <a:xfrm>
            <a:off x="2571750" y="1143000"/>
            <a:ext cx="6286500" cy="10715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>
              <a:spcBef>
                <a:spcPct val="20000"/>
              </a:spcBef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飞流直下三千尺，疑似银河落九天。</a:t>
            </a: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20000"/>
              </a:spcBef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   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——《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望庐山瀑布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endParaRPr lang="en-US" altLang="zh-CN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 eaLnBrk="1" hangingPunct="1">
              <a:spcBef>
                <a:spcPct val="20000"/>
              </a:spcBef>
            </a:pP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4580" name="Rectangle 5"/>
          <p:cNvSpPr/>
          <p:nvPr/>
        </p:nvSpPr>
        <p:spPr>
          <a:xfrm>
            <a:off x="2571750" y="1857375"/>
            <a:ext cx="6827838" cy="9540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/>
            <a:br>
              <a:rPr lang="zh-CN" altLang="en-US" sz="2800" b="1" dirty="0">
                <a:solidFill>
                  <a:srgbClr val="FF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endParaRPr lang="zh-CN" altLang="en-US" sz="2800" b="1" dirty="0">
              <a:solidFill>
                <a:srgbClr val="FF66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6" name="Picture 2" descr="李白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3000"/>
            <a:ext cx="2509838" cy="4230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 Box 5"/>
          <p:cNvSpPr txBox="1"/>
          <p:nvPr/>
        </p:nvSpPr>
        <p:spPr>
          <a:xfrm>
            <a:off x="3803650" y="3680460"/>
            <a:ext cx="2428875" cy="8089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李白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Rectangle 4"/>
          <p:cNvSpPr/>
          <p:nvPr/>
        </p:nvSpPr>
        <p:spPr>
          <a:xfrm>
            <a:off x="2714625" y="2214563"/>
            <a:ext cx="6286500" cy="10715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>
              <a:spcBef>
                <a:spcPct val="20000"/>
              </a:spcBef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长风破浪会有时，直挂云帆济苍海。</a:t>
            </a: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20000"/>
              </a:spcBef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       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——《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行路难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endParaRPr lang="en-US" altLang="zh-CN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 eaLnBrk="1" hangingPunct="1">
              <a:spcBef>
                <a:spcPct val="20000"/>
              </a:spcBef>
            </a:pP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0" name="Picture 6" descr="E:\Documents and Settings\hunanshidafuzhong\桌面\小博士\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0" y="457200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7" name="Picture 13" descr="C:\WINDOWS\Desktop\5.gif"/>
          <p:cNvPicPr>
            <a:picLocks noChangeAspect="1"/>
          </p:cNvPicPr>
          <p:nvPr/>
        </p:nvPicPr>
        <p:blipFill>
          <a:blip r:embed="rId4">
            <a:lum bright="-17999" contrast="36000"/>
          </a:blip>
          <a:stretch>
            <a:fillRect/>
          </a:stretch>
        </p:blipFill>
        <p:spPr>
          <a:xfrm>
            <a:off x="8072438" y="0"/>
            <a:ext cx="960437" cy="960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Picture 2" descr="ZSDUFU01"/>
          <p:cNvPicPr>
            <a:picLocks noChangeAspect="1" noChangeArrowheads="1"/>
          </p:cNvPicPr>
          <p:nvPr/>
        </p:nvPicPr>
        <p:blipFill>
          <a:blip r:embed="rId1"/>
          <a:srcRect b="9920"/>
          <a:stretch>
            <a:fillRect/>
          </a:stretch>
        </p:blipFill>
        <p:spPr bwMode="auto">
          <a:xfrm>
            <a:off x="0" y="785813"/>
            <a:ext cx="2928938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 Box 4"/>
          <p:cNvSpPr txBox="1"/>
          <p:nvPr/>
        </p:nvSpPr>
        <p:spPr>
          <a:xfrm>
            <a:off x="4442460" y="3953193"/>
            <a:ext cx="27860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杜甫</a:t>
            </a:r>
            <a:endParaRPr lang="zh-CN" altLang="en-US" sz="4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605" name="WordArt 2"/>
          <p:cNvSpPr>
            <a:spLocks noTextEdit="1"/>
          </p:cNvSpPr>
          <p:nvPr/>
        </p:nvSpPr>
        <p:spPr>
          <a:xfrm>
            <a:off x="3429000" y="0"/>
            <a:ext cx="2535238" cy="739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诗歌鉴赏</a:t>
            </a:r>
            <a:endParaRPr lang="zh-CN" altLang="en-US" sz="3600" b="1">
              <a:ln w="127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Rectangle 4"/>
          <p:cNvSpPr/>
          <p:nvPr/>
        </p:nvSpPr>
        <p:spPr>
          <a:xfrm>
            <a:off x="2857500" y="785813"/>
            <a:ext cx="6286500" cy="10715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>
              <a:spcBef>
                <a:spcPct val="20000"/>
              </a:spcBef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朱门酒肉臭，路有冻死骨。</a:t>
            </a: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20000"/>
              </a:spcBef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——《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自京赴奉先咏怀五百字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endParaRPr lang="en-US" altLang="zh-CN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 eaLnBrk="1" hangingPunct="1">
              <a:spcBef>
                <a:spcPct val="20000"/>
              </a:spcBef>
            </a:pP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" name="Rectangle 4"/>
          <p:cNvSpPr/>
          <p:nvPr/>
        </p:nvSpPr>
        <p:spPr>
          <a:xfrm>
            <a:off x="2929255" y="2120265"/>
            <a:ext cx="6286500" cy="10715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>
              <a:spcBef>
                <a:spcPct val="20000"/>
              </a:spcBef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安得广厦千万间，大庇天下寒士俱欢颜</a:t>
            </a: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20000"/>
              </a:spcBef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——《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茅屋为秋风所破歌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endParaRPr lang="en-US" altLang="zh-CN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 eaLnBrk="1" hangingPunct="1">
              <a:spcBef>
                <a:spcPct val="20000"/>
              </a:spcBef>
            </a:pP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2" name="Picture 6" descr="E:\Documents and Settings\hunanshidafuzhong\桌面\小博士\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2313" y="457200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0" name="Picture 13" descr="C:\WINDOWS\Desktop\5.gif"/>
          <p:cNvPicPr>
            <a:picLocks noChangeAspect="1"/>
          </p:cNvPicPr>
          <p:nvPr/>
        </p:nvPicPr>
        <p:blipFill>
          <a:blip r:embed="rId3">
            <a:lum bright="-17999" contrast="36000"/>
          </a:blip>
          <a:stretch>
            <a:fillRect/>
          </a:stretch>
        </p:blipFill>
        <p:spPr>
          <a:xfrm>
            <a:off x="8072438" y="0"/>
            <a:ext cx="960437" cy="960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WordArt 2"/>
          <p:cNvSpPr>
            <a:spLocks noTextEdit="1"/>
          </p:cNvSpPr>
          <p:nvPr/>
        </p:nvSpPr>
        <p:spPr>
          <a:xfrm>
            <a:off x="3357563" y="0"/>
            <a:ext cx="2535237" cy="739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诗歌鉴赏</a:t>
            </a:r>
            <a:endParaRPr lang="zh-CN" altLang="en-US" sz="3600" b="1">
              <a:ln w="127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6" name="Picture 2" descr="C:\Users\hp\Desktop\c9fcc3cec3fdfc03aa4b5929d43f8794a5c27d1ed21b0653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000125"/>
            <a:ext cx="2714625" cy="4071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矩形 11"/>
          <p:cNvSpPr/>
          <p:nvPr/>
        </p:nvSpPr>
        <p:spPr>
          <a:xfrm>
            <a:off x="3792220" y="3501073"/>
            <a:ext cx="29289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白居易</a:t>
            </a:r>
            <a:endParaRPr lang="zh-CN" altLang="en-US" sz="44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714625" y="1071563"/>
            <a:ext cx="6429375" cy="857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p>
            <a:pPr lvl="0" eaLnBrk="1" hangingPunct="1">
              <a:spcBef>
                <a:spcPct val="20000"/>
              </a:spcBef>
            </a:pPr>
            <a:r>
              <a:rPr lang="zh-CN" altLang="en-US" sz="2400" b="1" dirty="0">
                <a:latin typeface="华文楷体" charset="-122"/>
                <a:ea typeface="华文楷体" charset="-122"/>
              </a:rPr>
              <a:t>剥我身上帛，夺我口中粟，虐人害物即豺狼。</a:t>
            </a:r>
            <a:endParaRPr lang="en-US" altLang="zh-CN" sz="2400" b="1" dirty="0">
              <a:latin typeface="华文楷体" charset="-122"/>
              <a:ea typeface="华文楷体" charset="-122"/>
            </a:endParaRPr>
          </a:p>
          <a:p>
            <a:pPr lvl="0" eaLnBrk="1" hangingPunct="1">
              <a:spcBef>
                <a:spcPct val="20000"/>
              </a:spcBef>
            </a:pPr>
            <a:r>
              <a:rPr lang="en-US" altLang="zh-CN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                                    </a:t>
            </a:r>
            <a:endParaRPr lang="en-US" altLang="zh-CN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 eaLnBrk="1" hangingPunct="1">
              <a:spcBef>
                <a:spcPct val="20000"/>
              </a:spcBef>
            </a:pP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714625" y="2230755"/>
            <a:ext cx="6429375" cy="1071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p>
            <a:pPr lvl="0" eaLnBrk="1" hangingPunct="1">
              <a:spcBef>
                <a:spcPct val="20000"/>
              </a:spcBef>
            </a:pPr>
            <a:r>
              <a:rPr lang="zh-CN" altLang="en-US" sz="2400" b="1" dirty="0">
                <a:latin typeface="华文楷体" charset="-122"/>
                <a:ea typeface="华文楷体" charset="-122"/>
              </a:rPr>
              <a:t>地不知寒人要暖，少夺人衣作地衣。</a:t>
            </a:r>
            <a:r>
              <a:rPr lang="en-US" altLang="zh-CN" sz="2400" b="1" dirty="0">
                <a:latin typeface="华文楷体" charset="-122"/>
                <a:ea typeface="华文楷体" charset="-122"/>
              </a:rPr>
              <a:t>       </a:t>
            </a:r>
            <a:endParaRPr lang="en-US" altLang="zh-CN" sz="2400" b="1" dirty="0">
              <a:latin typeface="华文楷体" charset="-122"/>
              <a:ea typeface="华文楷体" charset="-122"/>
            </a:endParaRPr>
          </a:p>
          <a:p>
            <a:pPr lvl="0" eaLnBrk="1" hangingPunct="1">
              <a:spcBef>
                <a:spcPct val="20000"/>
              </a:spcBef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2" name="Picture 6" descr="E:\Documents and Settings\hunanshidafuzhong\桌面\小博士\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2313" y="457200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4" name="Picture 13" descr="C:\WINDOWS\Desktop\5.gif"/>
          <p:cNvPicPr>
            <a:picLocks noChangeAspect="1"/>
          </p:cNvPicPr>
          <p:nvPr/>
        </p:nvPicPr>
        <p:blipFill>
          <a:blip r:embed="rId3">
            <a:lum bright="-17999" contrast="36000"/>
          </a:blip>
          <a:stretch>
            <a:fillRect/>
          </a:stretch>
        </p:blipFill>
        <p:spPr>
          <a:xfrm>
            <a:off x="8072438" y="0"/>
            <a:ext cx="960437" cy="960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71472" y="142852"/>
            <a:ext cx="296748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当堂检测</a:t>
            </a:r>
            <a:endParaRPr kumimoji="0" lang="zh-CN" altLang="en-US" sz="5400" b="1" i="0" u="none" strike="noStrike" kern="1200" cap="none" spc="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pic>
        <p:nvPicPr>
          <p:cNvPr id="29699" name="Picture 13" descr="C:\WINDOWS\Desktop\5.gif"/>
          <p:cNvPicPr>
            <a:picLocks noChangeAspect="1"/>
          </p:cNvPicPr>
          <p:nvPr/>
        </p:nvPicPr>
        <p:blipFill>
          <a:blip r:embed="rId1">
            <a:lum bright="-17999" contrast="36000"/>
          </a:blip>
          <a:stretch>
            <a:fillRect/>
          </a:stretch>
        </p:blipFill>
        <p:spPr>
          <a:xfrm>
            <a:off x="8072438" y="0"/>
            <a:ext cx="960437" cy="960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0" name="矩形 2"/>
          <p:cNvSpPr/>
          <p:nvPr/>
        </p:nvSpPr>
        <p:spPr>
          <a:xfrm>
            <a:off x="0" y="1071563"/>
            <a:ext cx="9144000" cy="1798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唐朝时，出现“胡风盛行”的民族交融局面，下列领域内不属于此项的是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(       )</a:t>
            </a:r>
            <a:b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A.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生活方式            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B.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政治制度     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 eaLnBrk="1" hangingPunct="1"/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C.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风俗习惯            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D.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音乐舞蹈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9702" name="矩形 5"/>
          <p:cNvSpPr/>
          <p:nvPr/>
        </p:nvSpPr>
        <p:spPr>
          <a:xfrm>
            <a:off x="144780" y="2967038"/>
            <a:ext cx="9144000" cy="2651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我国诗歌的黄金时代是（      ） </a:t>
            </a:r>
            <a:b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A.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汉朝     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B.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南北朝        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C.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隋朝      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D.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唐朝</a:t>
            </a:r>
            <a:b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.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下列诗人不是生活在唐朝的是（       ） </a:t>
            </a:r>
            <a:b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A.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陶渊明      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B.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李白   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C.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杜甫     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D.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白居易</a:t>
            </a:r>
            <a:endParaRPr lang="en-US" altLang="zh-CN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 eaLnBrk="1" hangingPunct="1"/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4.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伟大诗人李白被人民尊称为（      ）</a:t>
            </a:r>
            <a:endParaRPr lang="en-US" altLang="zh-CN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 eaLnBrk="1" hangingPunct="1"/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9703" name="矩形 6"/>
          <p:cNvSpPr/>
          <p:nvPr/>
        </p:nvSpPr>
        <p:spPr>
          <a:xfrm>
            <a:off x="144780" y="5271770"/>
            <a:ext cx="8929688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A.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诗佛      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B.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诗魔    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C.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诗圣      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D.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诗仙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00430" y="1285860"/>
            <a:ext cx="68480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</a:t>
            </a:r>
            <a:endParaRPr kumimoji="0" lang="zh-CN" altLang="en-US" sz="54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58054" y="2967354"/>
            <a:ext cx="68480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D</a:t>
            </a:r>
            <a:endParaRPr kumimoji="0" lang="zh-CN" altLang="en-US" sz="54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33142" y="3616965"/>
            <a:ext cx="68480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</a:t>
            </a:r>
            <a:endParaRPr kumimoji="0" lang="zh-CN" altLang="en-US" sz="54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42589" y="4695519"/>
            <a:ext cx="68480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D</a:t>
            </a:r>
            <a:endParaRPr kumimoji="0" lang="zh-CN" altLang="en-US" sz="54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4"/>
          <p:cNvSpPr txBox="1"/>
          <p:nvPr/>
        </p:nvSpPr>
        <p:spPr>
          <a:xfrm>
            <a:off x="0" y="0"/>
            <a:ext cx="9144000" cy="1846263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6000" b="1" dirty="0"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6000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26</a:t>
            </a:r>
            <a:r>
              <a:rPr lang="zh-CN" altLang="en-US" sz="6000" b="1" dirty="0">
                <a:latin typeface="隶书" panose="02010509060101010101" pitchFamily="49" charset="-122"/>
                <a:ea typeface="隶书" panose="02010509060101010101" pitchFamily="49" charset="-122"/>
              </a:rPr>
              <a:t>课：</a:t>
            </a:r>
            <a:endParaRPr lang="en-US" altLang="zh-CN" sz="60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 eaLnBrk="1" hangingPunct="1"/>
            <a:r>
              <a:rPr lang="zh-CN" altLang="en-US" sz="5400" dirty="0"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en-US" sz="5400" b="1" dirty="0">
                <a:latin typeface="隶书" panose="02010509060101010101" pitchFamily="49" charset="-122"/>
                <a:ea typeface="隶书" panose="02010509060101010101" pitchFamily="49" charset="-122"/>
              </a:rPr>
              <a:t>唐代的社会风尚与文化</a:t>
            </a:r>
            <a:endParaRPr lang="zh-CN" altLang="en-US" sz="54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857250" y="2643188"/>
            <a:ext cx="7786688" cy="9239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隶书" panose="02010509060101010101" pitchFamily="49" charset="-122"/>
                <a:cs typeface="+mn-cs"/>
              </a:rPr>
              <a:t>一、多元开放的社会风尚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785813" y="4143375"/>
            <a:ext cx="7000875" cy="9239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隶书" panose="02010509060101010101" pitchFamily="49" charset="-122"/>
                <a:cs typeface="+mn-cs"/>
              </a:rPr>
              <a:t>二、五彩纷呈的唐诗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anose="02010609030101010101" pitchFamily="49" charset="-122"/>
              <a:ea typeface="隶书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67"/>
          <p:cNvSpPr/>
          <p:nvPr/>
        </p:nvSpPr>
        <p:spPr>
          <a:xfrm>
            <a:off x="0" y="0"/>
            <a:ext cx="4800600" cy="701675"/>
          </a:xfrm>
          <a:prstGeom prst="rect">
            <a:avLst/>
          </a:prstGeom>
          <a:noFill/>
          <a:ln w="5080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4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．“胡风盛行”</a:t>
            </a:r>
            <a:endParaRPr lang="zh-CN" altLang="en-US" sz="40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43010" name="Picture 2" descr="http://p0.so.qhmsg.com/t01a6ab1455213bfbb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071563"/>
            <a:ext cx="4000500" cy="5286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4572000" y="1413510"/>
            <a:ext cx="4357688" cy="46024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隶书" panose="02010509060101010101" pitchFamily="49" charset="-122"/>
                <a:cs typeface="+mn-cs"/>
              </a:rPr>
              <a:t>   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唐代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文化兼收并蓄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，域外民族的生活方式、风俗习惯、音乐舞蹈相继传入中原地区，并日益流行，出现了“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胡风盛行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”的景象。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857250" y="6334125"/>
            <a:ext cx="3070225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胡旋舞图（壁画）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3318" name="Picture 13" descr="C:\WINDOWS\Desktop\5.gif"/>
          <p:cNvPicPr>
            <a:picLocks noChangeAspect="1"/>
          </p:cNvPicPr>
          <p:nvPr/>
        </p:nvPicPr>
        <p:blipFill>
          <a:blip r:embed="rId2">
            <a:lum bright="-17999" contrast="36000"/>
          </a:blip>
          <a:stretch>
            <a:fillRect/>
          </a:stretch>
        </p:blipFill>
        <p:spPr>
          <a:xfrm>
            <a:off x="8072438" y="0"/>
            <a:ext cx="960437" cy="960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 bldLvl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9" name="Picture 9" descr="唐妇女发型"/>
          <p:cNvPicPr>
            <a:picLocks noChangeAspect="1"/>
          </p:cNvPicPr>
          <p:nvPr/>
        </p:nvPicPr>
        <p:blipFill>
          <a:blip r:embed="rId1">
            <a:lum bright="6000"/>
          </a:blip>
          <a:srcRect r="394" b="592"/>
          <a:stretch>
            <a:fillRect/>
          </a:stretch>
        </p:blipFill>
        <p:spPr>
          <a:xfrm>
            <a:off x="2786380" y="200025"/>
            <a:ext cx="5705475" cy="63881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0730" name="Text Box 10"/>
          <p:cNvSpPr txBox="1"/>
          <p:nvPr/>
        </p:nvSpPr>
        <p:spPr>
          <a:xfrm>
            <a:off x="8491855" y="297815"/>
            <a:ext cx="670560" cy="61925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 vert="eaVert" wrap="square">
            <a:spAutoFit/>
          </a:bodyPr>
          <a:p>
            <a:pPr lvl="0"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唐墓壁画反映的妇女发型、衣饰</a:t>
            </a:r>
            <a:endParaRPr lang="zh-CN" altLang="en-US" sz="3200" b="1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731" name="Picture 11" descr="唐戴面纱女陶俑"/>
          <p:cNvPicPr>
            <a:picLocks noChangeAspect="1"/>
          </p:cNvPicPr>
          <p:nvPr/>
        </p:nvPicPr>
        <p:blipFill>
          <a:blip r:embed="rId2">
            <a:lum bright="6000"/>
          </a:blip>
          <a:srcRect b="6822"/>
          <a:stretch>
            <a:fillRect/>
          </a:stretch>
        </p:blipFill>
        <p:spPr>
          <a:xfrm>
            <a:off x="62865" y="200660"/>
            <a:ext cx="2630170" cy="586994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0732" name="Text Box 12"/>
          <p:cNvSpPr txBox="1"/>
          <p:nvPr/>
        </p:nvSpPr>
        <p:spPr>
          <a:xfrm>
            <a:off x="62865" y="6069965"/>
            <a:ext cx="2727325" cy="51816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 wrap="square">
            <a:spAutoFit/>
          </a:bodyPr>
          <a:p>
            <a:pPr lvl="0"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唐戴面纱女陶俑</a:t>
            </a:r>
            <a:endParaRPr lang="zh-CN" altLang="en-US" sz="2800" b="1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0" grpId="0" bldLvl="0" animBg="1"/>
      <p:bldP spid="3073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Picture 2" descr="唐茶碾"/>
          <p:cNvPicPr>
            <a:picLocks noChangeAspect="1"/>
          </p:cNvPicPr>
          <p:nvPr/>
        </p:nvPicPr>
        <p:blipFill>
          <a:blip r:embed="rId1">
            <a:lum bright="6000"/>
          </a:blip>
          <a:stretch>
            <a:fillRect/>
          </a:stretch>
        </p:blipFill>
        <p:spPr>
          <a:xfrm>
            <a:off x="4211955" y="117475"/>
            <a:ext cx="4714240" cy="258953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1747" name="Text Box 3"/>
          <p:cNvSpPr txBox="1"/>
          <p:nvPr/>
        </p:nvSpPr>
        <p:spPr>
          <a:xfrm>
            <a:off x="4317365" y="2707005"/>
            <a:ext cx="4608513" cy="45720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陕西扶风出土唐代鎏金茶碾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1748" name="Picture 4" descr="图片5"/>
          <p:cNvPicPr>
            <a:picLocks noChangeAspect="1"/>
          </p:cNvPicPr>
          <p:nvPr/>
        </p:nvPicPr>
        <p:blipFill>
          <a:blip r:embed="rId2"/>
          <a:srcRect l="1045" t="1225" r="2090"/>
          <a:stretch>
            <a:fillRect/>
          </a:stretch>
        </p:blipFill>
        <p:spPr>
          <a:xfrm>
            <a:off x="4807585" y="3425190"/>
            <a:ext cx="4118610" cy="301561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1749" name="Text Box 5"/>
          <p:cNvSpPr txBox="1"/>
          <p:nvPr/>
        </p:nvSpPr>
        <p:spPr>
          <a:xfrm>
            <a:off x="5292725" y="6440805"/>
            <a:ext cx="3457575" cy="45720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西安出土唐三彩西瓜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1750" name="Picture 6" descr="唐做面食泥俑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195" y="3237230"/>
            <a:ext cx="4537075" cy="307911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1751" name="Text Box 7"/>
          <p:cNvSpPr txBox="1"/>
          <p:nvPr/>
        </p:nvSpPr>
        <p:spPr>
          <a:xfrm>
            <a:off x="228283" y="6316980"/>
            <a:ext cx="3816350" cy="45720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唐代做面食泥俑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1753" name="Picture 9" descr="新疆吐鲁番出土唐面制点心"/>
          <p:cNvPicPr>
            <a:picLocks noChangeAspect="1"/>
          </p:cNvPicPr>
          <p:nvPr/>
        </p:nvPicPr>
        <p:blipFill>
          <a:blip r:embed="rId4">
            <a:lum bright="6000"/>
          </a:blip>
          <a:stretch>
            <a:fillRect/>
          </a:stretch>
        </p:blipFill>
        <p:spPr>
          <a:xfrm>
            <a:off x="59690" y="116840"/>
            <a:ext cx="3985260" cy="25901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1754" name="Text Box 10"/>
          <p:cNvSpPr txBox="1"/>
          <p:nvPr/>
        </p:nvSpPr>
        <p:spPr>
          <a:xfrm>
            <a:off x="-36195" y="2720975"/>
            <a:ext cx="4177030" cy="45720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 wrap="square">
            <a:spAutoFit/>
          </a:bodyPr>
          <a:p>
            <a:pPr lvl="0"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新疆吐鲁番出土唐代面制点心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ldLvl="0" animBg="1"/>
      <p:bldP spid="31749" grpId="0" bldLvl="0" animBg="1"/>
      <p:bldP spid="31751" grpId="0" bldLvl="0" animBg="1"/>
      <p:bldP spid="3175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Picture 6" descr="200406250629_4147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9588" y="212725"/>
            <a:ext cx="4186237" cy="3097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9" descr="d74a50eb15ce36d3c71a95a33af33a87e850b1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285750"/>
            <a:ext cx="3962400" cy="316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Rectangle 10"/>
          <p:cNvSpPr/>
          <p:nvPr/>
        </p:nvSpPr>
        <p:spPr>
          <a:xfrm>
            <a:off x="1285875" y="2857500"/>
            <a:ext cx="2087563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胡饼</a:t>
            </a:r>
            <a:endParaRPr lang="zh-CN" altLang="en-US" sz="3200" b="1" dirty="0">
              <a:solidFill>
                <a:srgbClr val="000099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Rectangle 7"/>
          <p:cNvSpPr/>
          <p:nvPr/>
        </p:nvSpPr>
        <p:spPr>
          <a:xfrm>
            <a:off x="4143375" y="2928938"/>
            <a:ext cx="4752975" cy="5794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吐鲁番唐代墓葬中出土的</a:t>
            </a:r>
            <a:r>
              <a:rPr lang="zh-CN" altLang="en-US" sz="3200" b="1" dirty="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饺子</a:t>
            </a:r>
            <a:endParaRPr lang="zh-CN" altLang="en-US" sz="3200" b="1" dirty="0">
              <a:solidFill>
                <a:srgbClr val="FF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" name="Text Box 2"/>
          <p:cNvSpPr txBox="1"/>
          <p:nvPr/>
        </p:nvSpPr>
        <p:spPr>
          <a:xfrm>
            <a:off x="1285875" y="6488430"/>
            <a:ext cx="7858125" cy="45720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 wrap="square">
            <a:spAutoFit/>
          </a:bodyPr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出土唐代木制牛车模型</a:t>
            </a:r>
            <a:endParaRPr lang="zh-CN" altLang="en-US" sz="2400" dirty="0">
              <a:solidFill>
                <a:schemeClr val="accent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15" name="Picture 3" descr="唐代木车模型"/>
          <p:cNvPicPr>
            <a:picLocks noChangeAspect="1"/>
          </p:cNvPicPr>
          <p:nvPr/>
        </p:nvPicPr>
        <p:blipFill>
          <a:blip r:embed="rId3">
            <a:lum bright="6000"/>
          </a:blip>
          <a:stretch>
            <a:fillRect/>
          </a:stretch>
        </p:blipFill>
        <p:spPr>
          <a:xfrm>
            <a:off x="610235" y="2357755"/>
            <a:ext cx="8533765" cy="412242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69"/>
          <p:cNvSpPr/>
          <p:nvPr/>
        </p:nvSpPr>
        <p:spPr>
          <a:xfrm>
            <a:off x="0" y="214313"/>
            <a:ext cx="5643563" cy="701040"/>
          </a:xfrm>
          <a:prstGeom prst="rect">
            <a:avLst/>
          </a:prstGeom>
          <a:noFill/>
          <a:ln w="5080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4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．多元宗教</a:t>
            </a:r>
            <a:endParaRPr lang="zh-CN" altLang="en-US" sz="40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5" name="Picture 3" descr="t4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58" t="1239"/>
          <a:stretch>
            <a:fillRect/>
          </a:stretch>
        </p:blipFill>
        <p:spPr>
          <a:xfrm>
            <a:off x="142875" y="1000125"/>
            <a:ext cx="3473450" cy="5697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 Box 5"/>
          <p:cNvSpPr txBox="1"/>
          <p:nvPr/>
        </p:nvSpPr>
        <p:spPr>
          <a:xfrm>
            <a:off x="571500" y="6396038"/>
            <a:ext cx="2389188" cy="461962"/>
          </a:xfrm>
          <a:prstGeom prst="rect">
            <a:avLst/>
          </a:prstGeom>
          <a:solidFill>
            <a:srgbClr val="008000">
              <a:alpha val="69019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骑驼乐舞彩三俑</a:t>
            </a:r>
            <a:endParaRPr lang="zh-CN" altLang="en-US" sz="2400" b="1" dirty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8895" y="1280160"/>
            <a:ext cx="5173980" cy="5577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en-US" sz="3200" b="1" i="0" u="none" strike="noStrike" kern="1200" cap="none" spc="0" normalizeH="0" baseline="0" noProof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3600" b="1" i="0" u="none" strike="noStrike" kern="1200" cap="none" spc="0" normalizeH="0" baseline="0" noProof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在唐代，大量来自中亚、西亚的移民进入中原地区，许多外来宗教也随之传播。大多数唐朝统治者推行</a:t>
            </a:r>
            <a:r>
              <a:rPr kumimoji="0" lang="zh-CN" altLang="en-US" sz="3600" b="1" i="0" u="none" strike="noStrike" kern="1200" cap="none" spc="0" normalizeH="0" baseline="0" noProof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开明的宗教政策，</a:t>
            </a:r>
            <a:r>
              <a:rPr kumimoji="0" lang="zh-CN" altLang="en-US" sz="3600" b="1" i="0" u="none" strike="noStrike" kern="1200" cap="none" spc="0" normalizeH="0" baseline="0" noProof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允许信徒建寺传教，使得唐代的宗教文化呈现</a:t>
            </a:r>
            <a:r>
              <a:rPr kumimoji="0" lang="zh-CN" altLang="en-US" sz="3600" b="1" i="0" u="none" strike="noStrike" kern="1200" cap="none" spc="0" normalizeH="0" baseline="0" noProof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多元</a:t>
            </a:r>
            <a:r>
              <a:rPr kumimoji="0" lang="zh-CN" altLang="en-US" sz="3600" b="1" i="0" u="none" strike="noStrike" kern="1200" cap="none" spc="0" normalizeH="0" baseline="0" noProof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的特点，也推动了</a:t>
            </a:r>
            <a:r>
              <a:rPr kumimoji="0" lang="zh-CN" altLang="en-US" sz="3600" b="1" i="0" u="none" strike="noStrike" kern="1200" cap="none" spc="0" normalizeH="0" baseline="0" noProof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中西文化的交流。</a:t>
            </a:r>
            <a:endParaRPr kumimoji="0" lang="zh-CN" altLang="en-US" sz="36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66FF33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7414" name="Picture 13" descr="C:\WINDOWS\Desktop\5.gif"/>
          <p:cNvPicPr>
            <a:picLocks noChangeAspect="1"/>
          </p:cNvPicPr>
          <p:nvPr/>
        </p:nvPicPr>
        <p:blipFill>
          <a:blip r:embed="rId2">
            <a:lum bright="-17999" contrast="36000"/>
          </a:blip>
          <a:stretch>
            <a:fillRect/>
          </a:stretch>
        </p:blipFill>
        <p:spPr>
          <a:xfrm>
            <a:off x="8072438" y="0"/>
            <a:ext cx="960437" cy="960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 Box 2"/>
          <p:cNvSpPr txBox="1"/>
          <p:nvPr/>
        </p:nvSpPr>
        <p:spPr>
          <a:xfrm>
            <a:off x="468313" y="333375"/>
            <a:ext cx="7343775" cy="588963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外国使节、商人、留学生、僧侣等陶俑</a:t>
            </a:r>
            <a:endParaRPr lang="zh-CN" altLang="en-US" sz="3200" b="1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5" name="Picture 3" descr="三彩风帽俑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388" y="1341438"/>
            <a:ext cx="2370137" cy="528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4" descr="三彩伶人胡俑"/>
          <p:cNvPicPr>
            <a:picLocks noChangeAspect="1"/>
          </p:cNvPicPr>
          <p:nvPr/>
        </p:nvPicPr>
        <p:blipFill>
          <a:blip r:embed="rId2"/>
          <a:srcRect l="21341" r="9348"/>
          <a:stretch>
            <a:fillRect/>
          </a:stretch>
        </p:blipFill>
        <p:spPr>
          <a:xfrm>
            <a:off x="6958013" y="1268413"/>
            <a:ext cx="1933575" cy="5329237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7" name="Picture 5" descr="91_h8yh1ok9vjP9"/>
          <p:cNvPicPr>
            <a:picLocks noChangeAspect="1"/>
          </p:cNvPicPr>
          <p:nvPr/>
        </p:nvPicPr>
        <p:blipFill>
          <a:blip r:embed="rId3"/>
          <a:srcRect l="23720"/>
          <a:stretch>
            <a:fillRect/>
          </a:stretch>
        </p:blipFill>
        <p:spPr>
          <a:xfrm>
            <a:off x="4429125" y="1285875"/>
            <a:ext cx="2317750" cy="531495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8" name="Picture 6" descr="拿水壶(汤瓶)的大食人陶俑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0338" y="1196975"/>
            <a:ext cx="1912937" cy="5472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68"/>
          <p:cNvSpPr/>
          <p:nvPr/>
        </p:nvSpPr>
        <p:spPr>
          <a:xfrm>
            <a:off x="0" y="0"/>
            <a:ext cx="8296910" cy="701040"/>
          </a:xfrm>
          <a:prstGeom prst="rect">
            <a:avLst/>
          </a:prstGeom>
          <a:noFill/>
          <a:ln w="50800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4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．风气开放，妇女地位提高</a:t>
            </a:r>
            <a:endParaRPr lang="zh-CN" altLang="en-US" sz="40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5" name="图片 4" descr="130923n85pzrsnc8g08ypp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14375"/>
            <a:ext cx="9144000" cy="46710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0" y="5528628"/>
            <a:ext cx="9144000" cy="155448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anose="02010600040101010101" pitchFamily="2" charset="-122"/>
                <a:ea typeface="华文仿宋" panose="02010600040101010101" pitchFamily="2" charset="-122"/>
                <a:cs typeface="+mn-cs"/>
              </a:rPr>
              <a:t>   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唐代的妇女有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较高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的社会地位，可以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自由择偶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、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离婚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、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再嫁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也可以与男子一样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骑马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出游，参加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打猎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、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打马球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、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射箭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等活动。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ldLvl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0</TotalTime>
  <Words>1281</Words>
  <Application>WPS 演示</Application>
  <PresentationFormat>在屏幕上显示</PresentationFormat>
  <Paragraphs>175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43" baseType="lpstr">
      <vt:lpstr>Arial</vt:lpstr>
      <vt:lpstr>宋体</vt:lpstr>
      <vt:lpstr>Wingdings</vt:lpstr>
      <vt:lpstr>Franklin Gothic Medium</vt:lpstr>
      <vt:lpstr>隶书</vt:lpstr>
      <vt:lpstr>Wingdings 2</vt:lpstr>
      <vt:lpstr>Wingdings 2</vt:lpstr>
      <vt:lpstr>华文琥珀</vt:lpstr>
      <vt:lpstr>楷体_GB2312</vt:lpstr>
      <vt:lpstr>华文中宋</vt:lpstr>
      <vt:lpstr>黑体</vt:lpstr>
      <vt:lpstr>华文仿宋</vt:lpstr>
      <vt:lpstr>微软雅黑</vt:lpstr>
      <vt:lpstr>Arial Unicode MS</vt:lpstr>
      <vt:lpstr>华文楷体</vt:lpstr>
      <vt:lpstr>Franklin Gothic Book</vt:lpstr>
      <vt:lpstr>Courier New</vt:lpstr>
      <vt:lpstr>仿宋</vt:lpstr>
      <vt:lpstr>华文隶书</vt:lpstr>
      <vt:lpstr>Times New Roman</vt:lpstr>
      <vt:lpstr>Wingdings</vt:lpstr>
      <vt:lpstr>隶书</vt:lpstr>
      <vt:lpstr>华文楷体</vt:lpstr>
      <vt:lpstr>跋涉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51</cp:revision>
  <dcterms:created xsi:type="dcterms:W3CDTF">2013-11-20T07:43:00Z</dcterms:created>
  <dcterms:modified xsi:type="dcterms:W3CDTF">2017-03-01T05:09:21Z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