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256" r:id="rId3"/>
    <p:sldId id="258" r:id="rId4"/>
    <p:sldId id="259" r:id="rId5"/>
    <p:sldId id="257" r:id="rId6"/>
    <p:sldId id="313" r:id="rId7"/>
    <p:sldId id="314" r:id="rId8"/>
    <p:sldId id="317" r:id="rId9"/>
    <p:sldId id="309" r:id="rId10"/>
    <p:sldId id="315" r:id="rId11"/>
    <p:sldId id="311" r:id="rId12"/>
    <p:sldId id="316" r:id="rId13"/>
    <p:sldId id="320" r:id="rId14"/>
    <p:sldId id="308" r:id="rId15"/>
    <p:sldId id="319" r:id="rId16"/>
    <p:sldId id="318" r:id="rId17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D7AA"/>
    <a:srgbClr val="E5650E"/>
    <a:srgbClr val="F26B00"/>
    <a:srgbClr val="EBBE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20056"/>
    <p:restoredTop sz="94660"/>
  </p:normalViewPr>
  <p:slideViewPr>
    <p:cSldViewPr snapToGrid="0">
      <p:cViewPr varScale="1">
        <p:scale>
          <a:sx n="78" d="100"/>
          <a:sy n="78" d="100"/>
        </p:scale>
        <p:origin x="114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B4F84EB-9EEF-40EB-9490-2A7177F468B1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5" Type="http://schemas.openxmlformats.org/officeDocument/2006/relationships/image" Target="../media/image2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797258" y="2599122"/>
            <a:ext cx="7315200" cy="769441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  <a:reflection blurRad="6350" stA="52000" endA="300" endPos="35000" dir="5400000" sy="-100000" algn="bl" rotWithShape="0"/>
          </a:effectLst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5C46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uLnTx/>
                <a:uFillTx/>
                <a:latin typeface="+mn-lt"/>
                <a:ea typeface="+mn-ea"/>
                <a:cs typeface="+mn-cs"/>
              </a:rPr>
              <a:t>北宋的统治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5C46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文本框 21"/>
          <p:cNvSpPr txBox="1">
            <a:spLocks noChangeArrowheads="1"/>
          </p:cNvSpPr>
          <p:nvPr/>
        </p:nvSpPr>
        <p:spPr bwMode="auto">
          <a:xfrm>
            <a:off x="939800" y="1900238"/>
            <a:ext cx="2882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</a:t>
            </a: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28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课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063" name="组合 22"/>
          <p:cNvGrpSpPr/>
          <p:nvPr userDrawn="1"/>
        </p:nvGrpSpPr>
        <p:grpSpPr>
          <a:xfrm>
            <a:off x="5360988" y="3313113"/>
            <a:ext cx="3679825" cy="481012"/>
            <a:chOff x="7556102" y="3351537"/>
            <a:chExt cx="3679634" cy="481326"/>
          </a:xfrm>
        </p:grpSpPr>
        <p:pic>
          <p:nvPicPr>
            <p:cNvPr id="2075" name="Picture 4" descr="C:\Users\Administrator\Desktop\图层 40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400000">
              <a:off x="9159111" y="2927998"/>
              <a:ext cx="457517" cy="135221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1" name="文本框 24"/>
            <p:cNvSpPr txBox="1">
              <a:spLocks noChangeArrowheads="1"/>
            </p:cNvSpPr>
            <p:nvPr/>
          </p:nvSpPr>
          <p:spPr bwMode="auto">
            <a:xfrm>
              <a:off x="7556102" y="3351537"/>
              <a:ext cx="3679634" cy="400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p>
              <a:pPr lvl="0" algn="ctr" eaLnBrk="1" hangingPunct="1"/>
              <a:r>
                <a:rPr lang="zh-CN" altLang="en-US" sz="2000" dirty="0">
                  <a:solidFill>
                    <a:schemeClr val="bg1"/>
                  </a:solidFill>
                  <a:latin typeface="汉仪魏碑简"/>
                  <a:ea typeface="汉仪魏碑简"/>
                </a:rPr>
                <a:t>岳麓版</a:t>
              </a:r>
              <a:endParaRPr lang="zh-CN" altLang="en-US" sz="2000" dirty="0">
                <a:solidFill>
                  <a:schemeClr val="bg1"/>
                </a:solidFill>
                <a:latin typeface="汉仪魏碑简"/>
                <a:ea typeface="汉仪魏碑简"/>
              </a:endParaRPr>
            </a:p>
          </p:txBody>
        </p:sp>
      </p:grpSp>
      <p:pic>
        <p:nvPicPr>
          <p:cNvPr id="2064" name="图片 2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977313" y="133350"/>
            <a:ext cx="3175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65" name="图片 2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29713" y="285750"/>
            <a:ext cx="3175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66" name="图片 2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972550" y="417513"/>
            <a:ext cx="4763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67" name="图片 2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37463" y="839788"/>
            <a:ext cx="3175" cy="1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68" name="图片 2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997825" y="920750"/>
            <a:ext cx="3175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69" name="图片 30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622925" y="2727325"/>
            <a:ext cx="3175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70" name="图片 3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37463" y="3025775"/>
            <a:ext cx="3175" cy="3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" name="文本框 1"/>
          <p:cNvSpPr txBox="1">
            <a:spLocks noChangeArrowheads="1"/>
          </p:cNvSpPr>
          <p:nvPr/>
        </p:nvSpPr>
        <p:spPr bwMode="auto">
          <a:xfrm>
            <a:off x="104775" y="6600825"/>
            <a:ext cx="1219200" cy="10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文本框 1"/>
          <p:cNvSpPr txBox="1">
            <a:spLocks noChangeArrowheads="1"/>
          </p:cNvSpPr>
          <p:nvPr/>
        </p:nvSpPr>
        <p:spPr bwMode="auto">
          <a:xfrm>
            <a:off x="714375" y="5942013"/>
            <a:ext cx="121920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文本框 1"/>
          <p:cNvSpPr txBox="1">
            <a:spLocks noChangeArrowheads="1"/>
          </p:cNvSpPr>
          <p:nvPr/>
        </p:nvSpPr>
        <p:spPr bwMode="auto">
          <a:xfrm>
            <a:off x="1323975" y="5834063"/>
            <a:ext cx="121920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文本框 1"/>
          <p:cNvSpPr txBox="1">
            <a:spLocks noChangeArrowheads="1"/>
          </p:cNvSpPr>
          <p:nvPr/>
        </p:nvSpPr>
        <p:spPr bwMode="auto">
          <a:xfrm>
            <a:off x="1933575" y="5392738"/>
            <a:ext cx="121920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5" name="图片 2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977313" y="133350"/>
            <a:ext cx="3175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6" name="图片 2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29713" y="285750"/>
            <a:ext cx="3175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7" name="图片 2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972550" y="417513"/>
            <a:ext cx="4763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8" name="图片 2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463" y="839788"/>
            <a:ext cx="3175" cy="1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9" name="图片 2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997825" y="920750"/>
            <a:ext cx="3175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90" name="图片 2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622925" y="2727325"/>
            <a:ext cx="3175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91" name="图片 2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463" y="3025775"/>
            <a:ext cx="3175" cy="3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" name="文本框 1"/>
          <p:cNvSpPr txBox="1">
            <a:spLocks noChangeArrowheads="1"/>
          </p:cNvSpPr>
          <p:nvPr/>
        </p:nvSpPr>
        <p:spPr bwMode="auto">
          <a:xfrm>
            <a:off x="104775" y="6600825"/>
            <a:ext cx="1219200" cy="10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文本框 1"/>
          <p:cNvSpPr txBox="1">
            <a:spLocks noChangeArrowheads="1"/>
          </p:cNvSpPr>
          <p:nvPr/>
        </p:nvSpPr>
        <p:spPr bwMode="auto">
          <a:xfrm>
            <a:off x="714375" y="5942013"/>
            <a:ext cx="121920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文本框 1"/>
          <p:cNvSpPr txBox="1">
            <a:spLocks noChangeArrowheads="1"/>
          </p:cNvSpPr>
          <p:nvPr/>
        </p:nvSpPr>
        <p:spPr bwMode="auto">
          <a:xfrm>
            <a:off x="1323975" y="5834063"/>
            <a:ext cx="121920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文本框 1"/>
          <p:cNvSpPr txBox="1">
            <a:spLocks noChangeArrowheads="1"/>
          </p:cNvSpPr>
          <p:nvPr/>
        </p:nvSpPr>
        <p:spPr bwMode="auto">
          <a:xfrm>
            <a:off x="1933575" y="5392738"/>
            <a:ext cx="121920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096" name="Picture 2" descr="C:\Users\Administrator\Desktop\left.png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38963" y="6232525"/>
            <a:ext cx="381000" cy="373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97" name="Picture 3" descr="C:\Users\Administrator\Desktop\right.png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515350" y="6245225"/>
            <a:ext cx="365125" cy="361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98" name="Picture 3" descr="C:\Users\Administrator\Desktop\多边形 2.png">
            <a:hlinkClick r:id="" action="ppaction://hlinkshowjump?jump=endshow"/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648575" y="6130925"/>
            <a:ext cx="530225" cy="4841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9" name="图片 2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977313" y="133350"/>
            <a:ext cx="3175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10" name="图片 2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29713" y="285750"/>
            <a:ext cx="3175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11" name="图片 2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972550" y="417513"/>
            <a:ext cx="4763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12" name="图片 2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463" y="839788"/>
            <a:ext cx="3175" cy="1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13" name="图片 2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997825" y="920750"/>
            <a:ext cx="3175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14" name="图片 2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622925" y="2727325"/>
            <a:ext cx="3175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15" name="图片 2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463" y="3025775"/>
            <a:ext cx="3175" cy="3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" name="文本框 1"/>
          <p:cNvSpPr txBox="1">
            <a:spLocks noChangeArrowheads="1"/>
          </p:cNvSpPr>
          <p:nvPr/>
        </p:nvSpPr>
        <p:spPr bwMode="auto">
          <a:xfrm>
            <a:off x="104775" y="6600825"/>
            <a:ext cx="1219200" cy="10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文本框 1"/>
          <p:cNvSpPr txBox="1">
            <a:spLocks noChangeArrowheads="1"/>
          </p:cNvSpPr>
          <p:nvPr/>
        </p:nvSpPr>
        <p:spPr bwMode="auto">
          <a:xfrm>
            <a:off x="714375" y="5942013"/>
            <a:ext cx="121920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文本框 1"/>
          <p:cNvSpPr txBox="1">
            <a:spLocks noChangeArrowheads="1"/>
          </p:cNvSpPr>
          <p:nvPr/>
        </p:nvSpPr>
        <p:spPr bwMode="auto">
          <a:xfrm>
            <a:off x="1323975" y="5834063"/>
            <a:ext cx="121920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文本框 1"/>
          <p:cNvSpPr txBox="1">
            <a:spLocks noChangeArrowheads="1"/>
          </p:cNvSpPr>
          <p:nvPr/>
        </p:nvSpPr>
        <p:spPr bwMode="auto">
          <a:xfrm>
            <a:off x="1933575" y="5392738"/>
            <a:ext cx="121920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120" name="Picture 2" descr="C:\Users\Administrator\Desktop\left.png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51663" y="6232525"/>
            <a:ext cx="381000" cy="373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21" name="Picture 3" descr="C:\Users\Administrator\Desktop\right.png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528050" y="6245225"/>
            <a:ext cx="365125" cy="361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22" name="Picture 3" descr="C:\Users\Administrator\Desktop\多边形 2.png">
            <a:hlinkClick r:id="" action="ppaction://hlinkshowjump?jump=endshow"/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661275" y="6130925"/>
            <a:ext cx="530225" cy="4841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3" name="Picture 2" descr="C:\Users\Administrator\Desktop\left.png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913563" y="6232525"/>
            <a:ext cx="381000" cy="373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34" name="Picture 3" descr="C:\Users\Administrator\Desktop\right.png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489950" y="6245225"/>
            <a:ext cx="365125" cy="361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35" name="Picture 3" descr="C:\Users\Administrator\Desktop\多边形 2.png">
            <a:hlinkClick r:id="" action="ppaction://hlinkshowjump?jump=endshow"/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623175" y="6130925"/>
            <a:ext cx="530225" cy="4841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36" name="图片 2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977313" y="133350"/>
            <a:ext cx="3175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37" name="图片 24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129713" y="285750"/>
            <a:ext cx="3175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38" name="图片 25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972550" y="417513"/>
            <a:ext cx="4763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39" name="图片 26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637463" y="839788"/>
            <a:ext cx="3175" cy="1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40" name="图片 27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997825" y="920750"/>
            <a:ext cx="3175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41" name="图片 28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622925" y="2727325"/>
            <a:ext cx="3175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42" name="图片 29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637463" y="3025775"/>
            <a:ext cx="3175" cy="3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" name="文本框 1"/>
          <p:cNvSpPr txBox="1">
            <a:spLocks noChangeArrowheads="1"/>
          </p:cNvSpPr>
          <p:nvPr/>
        </p:nvSpPr>
        <p:spPr bwMode="auto">
          <a:xfrm>
            <a:off x="104775" y="6600825"/>
            <a:ext cx="1219200" cy="10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文本框 1"/>
          <p:cNvSpPr txBox="1">
            <a:spLocks noChangeArrowheads="1"/>
          </p:cNvSpPr>
          <p:nvPr/>
        </p:nvSpPr>
        <p:spPr bwMode="auto">
          <a:xfrm>
            <a:off x="714375" y="5942013"/>
            <a:ext cx="121920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" name="文本框 1"/>
          <p:cNvSpPr txBox="1">
            <a:spLocks noChangeArrowheads="1"/>
          </p:cNvSpPr>
          <p:nvPr/>
        </p:nvSpPr>
        <p:spPr bwMode="auto">
          <a:xfrm>
            <a:off x="1323975" y="5834063"/>
            <a:ext cx="121920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文本框 1"/>
          <p:cNvSpPr txBox="1">
            <a:spLocks noChangeArrowheads="1"/>
          </p:cNvSpPr>
          <p:nvPr/>
        </p:nvSpPr>
        <p:spPr bwMode="auto">
          <a:xfrm>
            <a:off x="1933575" y="5392738"/>
            <a:ext cx="121920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7" name="图片 2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977313" y="133350"/>
            <a:ext cx="3175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8" name="图片 2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29713" y="285750"/>
            <a:ext cx="3175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9" name="图片 2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972550" y="417513"/>
            <a:ext cx="4763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60" name="图片 2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463" y="839788"/>
            <a:ext cx="3175" cy="1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61" name="图片 2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997825" y="920750"/>
            <a:ext cx="3175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62" name="图片 2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622925" y="2727325"/>
            <a:ext cx="3175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63" name="图片 2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463" y="3025775"/>
            <a:ext cx="3175" cy="3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" name="文本框 1"/>
          <p:cNvSpPr txBox="1">
            <a:spLocks noChangeArrowheads="1"/>
          </p:cNvSpPr>
          <p:nvPr/>
        </p:nvSpPr>
        <p:spPr bwMode="auto">
          <a:xfrm>
            <a:off x="104775" y="6600825"/>
            <a:ext cx="1219200" cy="10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文本框 1"/>
          <p:cNvSpPr txBox="1">
            <a:spLocks noChangeArrowheads="1"/>
          </p:cNvSpPr>
          <p:nvPr/>
        </p:nvSpPr>
        <p:spPr bwMode="auto">
          <a:xfrm>
            <a:off x="714375" y="5942013"/>
            <a:ext cx="121920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文本框 1"/>
          <p:cNvSpPr txBox="1">
            <a:spLocks noChangeArrowheads="1"/>
          </p:cNvSpPr>
          <p:nvPr/>
        </p:nvSpPr>
        <p:spPr bwMode="auto">
          <a:xfrm>
            <a:off x="1323975" y="5834063"/>
            <a:ext cx="121920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文本框 1"/>
          <p:cNvSpPr txBox="1">
            <a:spLocks noChangeArrowheads="1"/>
          </p:cNvSpPr>
          <p:nvPr/>
        </p:nvSpPr>
        <p:spPr bwMode="auto">
          <a:xfrm>
            <a:off x="1933575" y="5392738"/>
            <a:ext cx="121920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168" name="Picture 2" descr="C:\Users\Administrator\Desktop\left.png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51663" y="6232525"/>
            <a:ext cx="381000" cy="373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69" name="Picture 3" descr="C:\Users\Administrator\Desktop\right.png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528050" y="6245225"/>
            <a:ext cx="365125" cy="361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70" name="Picture 3" descr="C:\Users\Administrator\Desktop\多边形 2.png">
            <a:hlinkClick r:id="" action="ppaction://hlinkshowjump?jump=endshow"/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661275" y="6130925"/>
            <a:ext cx="530225" cy="4841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81" name="图片 2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977313" y="133350"/>
            <a:ext cx="3175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2" name="图片 2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29713" y="285750"/>
            <a:ext cx="3175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3" name="图片 2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972550" y="417513"/>
            <a:ext cx="4763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4" name="图片 2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463" y="839788"/>
            <a:ext cx="3175" cy="1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5" name="图片 2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997825" y="920750"/>
            <a:ext cx="3175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6" name="图片 2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622925" y="2727325"/>
            <a:ext cx="3175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7" name="图片 2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463" y="3025775"/>
            <a:ext cx="3175" cy="3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" name="文本框 1"/>
          <p:cNvSpPr txBox="1">
            <a:spLocks noChangeArrowheads="1"/>
          </p:cNvSpPr>
          <p:nvPr/>
        </p:nvSpPr>
        <p:spPr bwMode="auto">
          <a:xfrm>
            <a:off x="104775" y="6600825"/>
            <a:ext cx="1219200" cy="10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文本框 1"/>
          <p:cNvSpPr txBox="1">
            <a:spLocks noChangeArrowheads="1"/>
          </p:cNvSpPr>
          <p:nvPr/>
        </p:nvSpPr>
        <p:spPr bwMode="auto">
          <a:xfrm>
            <a:off x="714375" y="5942013"/>
            <a:ext cx="121920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文本框 1"/>
          <p:cNvSpPr txBox="1">
            <a:spLocks noChangeArrowheads="1"/>
          </p:cNvSpPr>
          <p:nvPr/>
        </p:nvSpPr>
        <p:spPr bwMode="auto">
          <a:xfrm>
            <a:off x="1323975" y="5834063"/>
            <a:ext cx="121920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文本框 1"/>
          <p:cNvSpPr txBox="1">
            <a:spLocks noChangeArrowheads="1"/>
          </p:cNvSpPr>
          <p:nvPr/>
        </p:nvSpPr>
        <p:spPr bwMode="auto">
          <a:xfrm>
            <a:off x="1933575" y="5392738"/>
            <a:ext cx="121920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7192" name="Picture 2" descr="C:\Users\Administrator\Desktop\left.png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38963" y="6232525"/>
            <a:ext cx="381000" cy="373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93" name="Picture 3" descr="C:\Users\Administrator\Desktop\right.png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515350" y="6245225"/>
            <a:ext cx="365125" cy="361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94" name="Picture 3" descr="C:\Users\Administrator\Desktop\多边形 2.png">
            <a:hlinkClick r:id="" action="ppaction://hlinkshowjump?jump=endshow"/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648575" y="6130925"/>
            <a:ext cx="530225" cy="4841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05" name="图片 2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977313" y="133350"/>
            <a:ext cx="3175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6" name="图片 2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29713" y="285750"/>
            <a:ext cx="3175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7" name="图片 2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972550" y="417513"/>
            <a:ext cx="4763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8" name="图片 2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463" y="839788"/>
            <a:ext cx="3175" cy="1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9" name="图片 2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997825" y="920750"/>
            <a:ext cx="3175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10" name="图片 2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622925" y="2727325"/>
            <a:ext cx="3175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11" name="图片 2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463" y="3025775"/>
            <a:ext cx="3175" cy="3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" name="文本框 1"/>
          <p:cNvSpPr txBox="1">
            <a:spLocks noChangeArrowheads="1"/>
          </p:cNvSpPr>
          <p:nvPr/>
        </p:nvSpPr>
        <p:spPr bwMode="auto">
          <a:xfrm>
            <a:off x="104775" y="6600825"/>
            <a:ext cx="1219200" cy="10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文本框 1"/>
          <p:cNvSpPr txBox="1">
            <a:spLocks noChangeArrowheads="1"/>
          </p:cNvSpPr>
          <p:nvPr/>
        </p:nvSpPr>
        <p:spPr bwMode="auto">
          <a:xfrm>
            <a:off x="714375" y="5942013"/>
            <a:ext cx="121920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文本框 1"/>
          <p:cNvSpPr txBox="1">
            <a:spLocks noChangeArrowheads="1"/>
          </p:cNvSpPr>
          <p:nvPr/>
        </p:nvSpPr>
        <p:spPr bwMode="auto">
          <a:xfrm>
            <a:off x="1323975" y="5834063"/>
            <a:ext cx="121920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文本框 1"/>
          <p:cNvSpPr txBox="1">
            <a:spLocks noChangeArrowheads="1"/>
          </p:cNvSpPr>
          <p:nvPr/>
        </p:nvSpPr>
        <p:spPr bwMode="auto">
          <a:xfrm>
            <a:off x="1933575" y="5392738"/>
            <a:ext cx="121920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8216" name="Picture 2" descr="C:\Users\Administrator\Desktop\left.png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38963" y="6232525"/>
            <a:ext cx="381000" cy="373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17" name="Picture 3" descr="C:\Users\Administrator\Desktop\right.png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515350" y="6245225"/>
            <a:ext cx="365125" cy="361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18" name="Picture 3" descr="C:\Users\Administrator\Desktop\多边形 2.png">
            <a:hlinkClick r:id="" action="ppaction://hlinkshowjump?jump=endshow"/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648575" y="6130925"/>
            <a:ext cx="530225" cy="4841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9" name="图片 2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977313" y="133350"/>
            <a:ext cx="3175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30" name="图片 2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29713" y="285750"/>
            <a:ext cx="3175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31" name="图片 2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972550" y="417513"/>
            <a:ext cx="4763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32" name="图片 2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463" y="839788"/>
            <a:ext cx="3175" cy="1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33" name="图片 2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997825" y="920750"/>
            <a:ext cx="3175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34" name="图片 2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622925" y="2727325"/>
            <a:ext cx="3175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35" name="图片 2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463" y="3025775"/>
            <a:ext cx="3175" cy="3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" name="文本框 1"/>
          <p:cNvSpPr txBox="1">
            <a:spLocks noChangeArrowheads="1"/>
          </p:cNvSpPr>
          <p:nvPr/>
        </p:nvSpPr>
        <p:spPr bwMode="auto">
          <a:xfrm>
            <a:off x="104775" y="6600825"/>
            <a:ext cx="1219200" cy="10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文本框 1"/>
          <p:cNvSpPr txBox="1">
            <a:spLocks noChangeArrowheads="1"/>
          </p:cNvSpPr>
          <p:nvPr/>
        </p:nvSpPr>
        <p:spPr bwMode="auto">
          <a:xfrm>
            <a:off x="714375" y="5942013"/>
            <a:ext cx="121920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文本框 1"/>
          <p:cNvSpPr txBox="1">
            <a:spLocks noChangeArrowheads="1"/>
          </p:cNvSpPr>
          <p:nvPr/>
        </p:nvSpPr>
        <p:spPr bwMode="auto">
          <a:xfrm>
            <a:off x="1323975" y="5834063"/>
            <a:ext cx="121920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文本框 1"/>
          <p:cNvSpPr txBox="1">
            <a:spLocks noChangeArrowheads="1"/>
          </p:cNvSpPr>
          <p:nvPr/>
        </p:nvSpPr>
        <p:spPr bwMode="auto">
          <a:xfrm>
            <a:off x="1933575" y="5392738"/>
            <a:ext cx="121920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9240" name="Picture 2" descr="C:\Users\Administrator\Desktop\left.png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51663" y="6232525"/>
            <a:ext cx="381000" cy="373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41" name="Picture 3" descr="C:\Users\Administrator\Desktop\right.png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528050" y="6245225"/>
            <a:ext cx="365125" cy="361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42" name="Picture 3" descr="C:\Users\Administrator\Desktop\多边形 2.png">
            <a:hlinkClick r:id="" action="ppaction://hlinkshowjump?jump=endshow"/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661275" y="6130925"/>
            <a:ext cx="530225" cy="4841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pn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7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8977313" y="133350"/>
            <a:ext cx="3175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图片 8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9129713" y="285750"/>
            <a:ext cx="3175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8" name="图片 9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8972550" y="417513"/>
            <a:ext cx="4763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9" name="图片 10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7637463" y="839788"/>
            <a:ext cx="3175" cy="1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0" name="图片 11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7997825" y="920750"/>
            <a:ext cx="3175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1" name="图片 12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5622925" y="2727325"/>
            <a:ext cx="3175" cy="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2" name="图片 13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7637463" y="3025775"/>
            <a:ext cx="3175" cy="3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文本框 1"/>
          <p:cNvSpPr txBox="1">
            <a:spLocks noChangeArrowheads="1"/>
          </p:cNvSpPr>
          <p:nvPr/>
        </p:nvSpPr>
        <p:spPr bwMode="auto">
          <a:xfrm>
            <a:off x="104775" y="6600825"/>
            <a:ext cx="1219200" cy="10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文本框 1"/>
          <p:cNvSpPr txBox="1">
            <a:spLocks noChangeArrowheads="1"/>
          </p:cNvSpPr>
          <p:nvPr/>
        </p:nvSpPr>
        <p:spPr bwMode="auto">
          <a:xfrm>
            <a:off x="714375" y="5942013"/>
            <a:ext cx="121920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文本框 1"/>
          <p:cNvSpPr txBox="1">
            <a:spLocks noChangeArrowheads="1"/>
          </p:cNvSpPr>
          <p:nvPr/>
        </p:nvSpPr>
        <p:spPr bwMode="auto">
          <a:xfrm>
            <a:off x="1323975" y="5834063"/>
            <a:ext cx="121920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文本框 1"/>
          <p:cNvSpPr txBox="1">
            <a:spLocks noChangeArrowheads="1"/>
          </p:cNvSpPr>
          <p:nvPr/>
        </p:nvSpPr>
        <p:spPr bwMode="auto">
          <a:xfrm>
            <a:off x="1933575" y="5392738"/>
            <a:ext cx="121920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优教通专用字体logo" pitchFamily="2" charset="0"/>
                <a:ea typeface="宋体" panose="02010600030101010101" pitchFamily="2" charset="-122"/>
                <a:cs typeface="+mn-cs"/>
              </a:rPr>
              <a:t>0</a:t>
            </a:r>
            <a:endParaRPr kumimoji="0" lang="zh-CN" altLang="en-US" sz="1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教通专用字体logo" pitchFamily="2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8.png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MH_SubTitle_1"/>
          <p:cNvSpPr/>
          <p:nvPr>
            <p:custDataLst>
              <p:tags r:id="rId1"/>
            </p:custDataLst>
          </p:nvPr>
        </p:nvSpPr>
        <p:spPr bwMode="auto">
          <a:xfrm>
            <a:off x="1728788" y="1103313"/>
            <a:ext cx="5942013" cy="746125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FFC000"/>
            </a:solidFill>
          </a:ln>
        </p:spPr>
        <p:txBody>
          <a:bodyPr lIns="0" tIns="0" rIns="0" bIns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思考：宋太祖加强中央集权的结果和影响？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41375" y="3724275"/>
            <a:ext cx="7432675" cy="28622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影响：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Wingdings" panose="05000000000000000000" pitchFamily="2" charset="2"/>
              </a:rPr>
              <a:t>（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Wingdings" panose="05000000000000000000" pitchFamily="2" charset="2"/>
              </a:rPr>
              <a:t>1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Wingdings" panose="05000000000000000000" pitchFamily="2" charset="2"/>
              </a:rPr>
              <a:t>）政府机构重叠，官员冗滥，财政开支庞大。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Wingdings" panose="05000000000000000000" pitchFamily="2" charset="2"/>
            </a:endParaRPr>
          </a:p>
          <a:p>
            <a:pPr marL="0" marR="0" lvl="0" indent="0" algn="l" defTabSz="914400" rtl="0" eaLnBrk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Wingdings" panose="05000000000000000000" pitchFamily="2" charset="2"/>
              </a:rPr>
              <a:t>（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Wingdings" panose="05000000000000000000" pitchFamily="2" charset="2"/>
              </a:rPr>
              <a:t>2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Wingdings" panose="05000000000000000000" pitchFamily="2" charset="2"/>
              </a:rPr>
              <a:t>）军队作战指挥不灵，战斗力下降。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Wingdings" panose="05000000000000000000" pitchFamily="2" charset="2"/>
            </a:endParaRPr>
          </a:p>
          <a:p>
            <a:pPr marL="0" marR="0" lvl="0" indent="0" algn="l" defTabSz="914400" rtl="0" eaLnBrk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Wingdings" panose="05000000000000000000" pitchFamily="2" charset="2"/>
              </a:rPr>
              <a:t>（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Wingdings" panose="05000000000000000000" pitchFamily="2" charset="2"/>
              </a:rPr>
              <a:t>3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Wingdings" panose="05000000000000000000" pitchFamily="2" charset="2"/>
              </a:rPr>
              <a:t>）地方上财政困难。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Wingdings" panose="05000000000000000000" pitchFamily="2" charset="2"/>
            </a:endParaRPr>
          </a:p>
          <a:p>
            <a:pPr marL="0" marR="0" lvl="0" indent="0" algn="l" defTabSz="914400" rtl="0" eaLnBrk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Wingdings" panose="05000000000000000000" pitchFamily="2" charset="2"/>
              </a:rPr>
              <a:t>（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Wingdings" panose="05000000000000000000" pitchFamily="2" charset="2"/>
              </a:rPr>
              <a:t>4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Wingdings" panose="05000000000000000000" pitchFamily="2" charset="2"/>
              </a:rPr>
              <a:t>）给北宋种下了积贫积弱的祸根。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41375" y="1952625"/>
            <a:ext cx="7245350" cy="16684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结果：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北宋初年采取的加强中央集权制度的措施，使藩镇割据的基础得以铲除，从而维护了国家的统一和安定，有利于社会经济的发展。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69900" y="2168525"/>
            <a:ext cx="8493125" cy="15319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材料 北宋通过改革，采取了以文立国的国策，实行文人统治。宋太祖把科举制度作为人才选拔的基本制度。</a:t>
            </a:r>
            <a:endParaRPr kumimoji="0" lang="en-US" altLang="zh-CN" sz="24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分析北宋实行什么政策？有什么影响？</a:t>
            </a:r>
            <a:endParaRPr kumimoji="0" lang="en-US" altLang="zh-CN" sz="24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4063" y="4492625"/>
            <a:ext cx="6484938" cy="9842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宋代的文官政治提高了官僚集团的整体文化素质，对社会文明的发展起到了积极作用。</a:t>
            </a:r>
            <a:endParaRPr kumimoji="0" lang="en-US" altLang="zh-CN" sz="2400" b="0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0484" name="组合 12"/>
          <p:cNvGrpSpPr/>
          <p:nvPr/>
        </p:nvGrpSpPr>
        <p:grpSpPr>
          <a:xfrm>
            <a:off x="677863" y="1133475"/>
            <a:ext cx="4151312" cy="850900"/>
            <a:chOff x="1468438" y="2979738"/>
            <a:chExt cx="3999986" cy="850900"/>
          </a:xfrm>
        </p:grpSpPr>
        <p:sp>
          <p:nvSpPr>
            <p:cNvPr id="5" name="MH_SubTitle_2"/>
            <p:cNvSpPr/>
            <p:nvPr>
              <p:custDataLst>
                <p:tags r:id="rId1"/>
              </p:custDataLst>
            </p:nvPr>
          </p:nvSpPr>
          <p:spPr bwMode="auto">
            <a:xfrm>
              <a:off x="1765187" y="3197226"/>
              <a:ext cx="3703237" cy="406400"/>
            </a:xfrm>
            <a:prstGeom prst="homePlate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lIns="548640" tIns="45696" rIns="91386" bIns="73109" anchor="ctr"/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重文轻武的国策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6" name="MH_Other_3"/>
            <p:cNvSpPr/>
            <p:nvPr>
              <p:custDataLst>
                <p:tags r:id="rId2"/>
              </p:custDataLst>
            </p:nvPr>
          </p:nvSpPr>
          <p:spPr bwMode="auto">
            <a:xfrm>
              <a:off x="1468438" y="2979738"/>
              <a:ext cx="852004" cy="850900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chemeClr val="accent2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lIns="182880" tIns="146304" rIns="182880" bIns="146304"/>
            <a:lstStyle/>
            <a:p>
              <a:pPr marL="0" marR="0" lvl="0" indent="0" algn="ctr" defTabSz="93218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+mn-lt"/>
                <a:ea typeface="+mn-ea"/>
                <a:cs typeface="Segoe UI" panose="020B0502040204020203" pitchFamily="34" charset="0"/>
              </a:endParaRPr>
            </a:p>
          </p:txBody>
        </p:sp>
      </p:grpSp>
      <p:sp>
        <p:nvSpPr>
          <p:cNvPr id="20485" name="矩形 11"/>
          <p:cNvSpPr/>
          <p:nvPr/>
        </p:nvSpPr>
        <p:spPr>
          <a:xfrm>
            <a:off x="754063" y="1266825"/>
            <a:ext cx="698500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algn="ctr"/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探究</a:t>
            </a:r>
            <a:endParaRPr lang="en-US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ctr"/>
            <a:r>
              <a:rPr lang="zh-CN" altLang="en-US" sz="2000" dirty="0">
                <a:latin typeface="Calibri" panose="020F0502020204030204" pitchFamily="34" charset="0"/>
                <a:ea typeface="宋体" panose="02010600030101010101" pitchFamily="2" charset="-122"/>
              </a:rPr>
              <a:t>二</a:t>
            </a:r>
            <a:endParaRPr lang="zh-CN" altLang="en-US" sz="20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54063" y="3835400"/>
            <a:ext cx="2338388" cy="5222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重文轻武政策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文本框 1"/>
          <p:cNvSpPr txBox="1"/>
          <p:nvPr/>
        </p:nvSpPr>
        <p:spPr>
          <a:xfrm>
            <a:off x="5024438" y="1760538"/>
            <a:ext cx="614362" cy="4078287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vert="eaVert">
            <a:spAutoFit/>
          </a:bodyPr>
          <a:p>
            <a:pPr lvl="0"/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强化中央集权的北宋政治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07" name="文本框 4"/>
          <p:cNvSpPr txBox="1"/>
          <p:nvPr/>
        </p:nvSpPr>
        <p:spPr>
          <a:xfrm>
            <a:off x="3589338" y="1990725"/>
            <a:ext cx="1055687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宋的建立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08" name="文本框 5"/>
          <p:cNvSpPr txBox="1"/>
          <p:nvPr/>
        </p:nvSpPr>
        <p:spPr>
          <a:xfrm>
            <a:off x="2354263" y="1220788"/>
            <a:ext cx="928687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时间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09" name="文本框 6"/>
          <p:cNvSpPr txBox="1"/>
          <p:nvPr/>
        </p:nvSpPr>
        <p:spPr>
          <a:xfrm>
            <a:off x="2319338" y="1728788"/>
            <a:ext cx="963612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地点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10" name="文本框 7"/>
          <p:cNvSpPr txBox="1"/>
          <p:nvPr/>
        </p:nvSpPr>
        <p:spPr>
          <a:xfrm>
            <a:off x="2305050" y="2193925"/>
            <a:ext cx="963613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人物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11" name="文本框 8"/>
          <p:cNvSpPr txBox="1"/>
          <p:nvPr/>
        </p:nvSpPr>
        <p:spPr>
          <a:xfrm>
            <a:off x="2322513" y="2678113"/>
            <a:ext cx="928687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国号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12" name="文本框 9"/>
          <p:cNvSpPr txBox="1"/>
          <p:nvPr/>
        </p:nvSpPr>
        <p:spPr>
          <a:xfrm>
            <a:off x="2319338" y="3200400"/>
            <a:ext cx="963612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都城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13" name="文本框 10"/>
          <p:cNvSpPr txBox="1"/>
          <p:nvPr/>
        </p:nvSpPr>
        <p:spPr>
          <a:xfrm>
            <a:off x="2913063" y="4352925"/>
            <a:ext cx="1503362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加强中央集权的举措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14" name="文本框 11"/>
          <p:cNvSpPr txBox="1"/>
          <p:nvPr/>
        </p:nvSpPr>
        <p:spPr>
          <a:xfrm>
            <a:off x="1797050" y="3800475"/>
            <a:ext cx="949325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措施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15" name="文本框 12"/>
          <p:cNvSpPr txBox="1"/>
          <p:nvPr/>
        </p:nvSpPr>
        <p:spPr>
          <a:xfrm>
            <a:off x="1743075" y="5408613"/>
            <a:ext cx="1000125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影响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16" name="文本框 13"/>
          <p:cNvSpPr txBox="1"/>
          <p:nvPr/>
        </p:nvSpPr>
        <p:spPr>
          <a:xfrm>
            <a:off x="630238" y="3294063"/>
            <a:ext cx="944562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兵权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17" name="文本框 14"/>
          <p:cNvSpPr txBox="1"/>
          <p:nvPr/>
        </p:nvSpPr>
        <p:spPr>
          <a:xfrm>
            <a:off x="419100" y="3813175"/>
            <a:ext cx="136525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行政权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18" name="文本框 15"/>
          <p:cNvSpPr txBox="1"/>
          <p:nvPr/>
        </p:nvSpPr>
        <p:spPr>
          <a:xfrm>
            <a:off x="585788" y="4419600"/>
            <a:ext cx="898525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财权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19" name="文本框 16"/>
          <p:cNvSpPr txBox="1"/>
          <p:nvPr/>
        </p:nvSpPr>
        <p:spPr>
          <a:xfrm>
            <a:off x="5808663" y="2838450"/>
            <a:ext cx="1693862" cy="83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重文轻武的国策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20" name="文本框 17"/>
          <p:cNvSpPr txBox="1"/>
          <p:nvPr/>
        </p:nvSpPr>
        <p:spPr>
          <a:xfrm>
            <a:off x="7680325" y="2346325"/>
            <a:ext cx="979488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原因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21" name="文本框 18"/>
          <p:cNvSpPr txBox="1"/>
          <p:nvPr/>
        </p:nvSpPr>
        <p:spPr>
          <a:xfrm>
            <a:off x="7700963" y="3065463"/>
            <a:ext cx="949325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表现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22" name="文本框 19"/>
          <p:cNvSpPr txBox="1"/>
          <p:nvPr/>
        </p:nvSpPr>
        <p:spPr>
          <a:xfrm>
            <a:off x="7662863" y="3784600"/>
            <a:ext cx="9398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影响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 flipH="1">
            <a:off x="4259263" y="2382838"/>
            <a:ext cx="825500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右大括号 22"/>
          <p:cNvSpPr/>
          <p:nvPr/>
        </p:nvSpPr>
        <p:spPr>
          <a:xfrm>
            <a:off x="3043238" y="1447800"/>
            <a:ext cx="560388" cy="1974850"/>
          </a:xfrm>
          <a:prstGeom prst="rightBrac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24" name="直接连接符 23"/>
          <p:cNvCxnSpPr/>
          <p:nvPr/>
        </p:nvCxnSpPr>
        <p:spPr>
          <a:xfrm flipH="1">
            <a:off x="4387850" y="4881563"/>
            <a:ext cx="825500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右大括号 24"/>
          <p:cNvSpPr/>
          <p:nvPr/>
        </p:nvSpPr>
        <p:spPr>
          <a:xfrm>
            <a:off x="2493963" y="3994150"/>
            <a:ext cx="560388" cy="1716088"/>
          </a:xfrm>
          <a:prstGeom prst="rightBrac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26" name="直接连接符 25"/>
          <p:cNvCxnSpPr/>
          <p:nvPr/>
        </p:nvCxnSpPr>
        <p:spPr>
          <a:xfrm flipH="1">
            <a:off x="5465763" y="3278188"/>
            <a:ext cx="531813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右大括号 27"/>
          <p:cNvSpPr/>
          <p:nvPr/>
        </p:nvSpPr>
        <p:spPr>
          <a:xfrm flipH="1">
            <a:off x="7199313" y="2535238"/>
            <a:ext cx="501650" cy="1479550"/>
          </a:xfrm>
          <a:prstGeom prst="rightBrac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" name="右大括号 28"/>
          <p:cNvSpPr/>
          <p:nvPr/>
        </p:nvSpPr>
        <p:spPr>
          <a:xfrm>
            <a:off x="1352550" y="3471863"/>
            <a:ext cx="517525" cy="1179513"/>
          </a:xfrm>
          <a:prstGeom prst="rightBrac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12750" y="1452563"/>
            <a:ext cx="8383588" cy="33242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【1】</a:t>
            </a: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北宋的建立者及其都城分别是（   ）</a:t>
            </a:r>
            <a:endParaRPr kumimoji="0" lang="zh-CN" altLang="en-US" sz="28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．阿保机、上京</a:t>
            </a:r>
            <a:endParaRPr kumimoji="0" lang="en-US" altLang="zh-CN" sz="28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．赵匡胤、东京</a:t>
            </a:r>
            <a:endParaRPr kumimoji="0" lang="en-US" altLang="zh-CN" sz="28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．元昊、兴庆</a:t>
            </a:r>
            <a:endParaRPr kumimoji="0" lang="en-US" altLang="zh-CN" sz="28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．赵构、临安</a:t>
            </a:r>
            <a:endParaRPr kumimoji="0" lang="zh-CN" altLang="en-US" sz="28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413500" y="1452563"/>
            <a:ext cx="425450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6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endParaRPr lang="zh-CN" altLang="en-US" sz="36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12750" y="1452563"/>
            <a:ext cx="8383588" cy="46164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【2】</a:t>
            </a: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秦汉时丞相一职由一人担任，到隋唐时期三省的长官都是宰相，而北宋时相当于宰相的官职更多了。这一现象反映了（   ）</a:t>
            </a:r>
            <a:endParaRPr kumimoji="0" lang="zh-CN" altLang="en-US" sz="28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．皇权的不断加强</a:t>
            </a:r>
            <a:endParaRPr kumimoji="0" lang="en-US" altLang="zh-CN" sz="28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．封建民主政治的发展</a:t>
            </a:r>
            <a:endParaRPr kumimoji="0" lang="en-US" altLang="zh-CN" sz="28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．丞相权力的扩大</a:t>
            </a:r>
            <a:endParaRPr kumimoji="0" lang="en-US" altLang="zh-CN" sz="28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．中央对地方控制加强</a:t>
            </a:r>
            <a:endParaRPr kumimoji="0" lang="zh-CN" altLang="en-US" sz="28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35388" y="2768600"/>
            <a:ext cx="42545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6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endParaRPr lang="zh-CN" altLang="en-US" sz="36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12750" y="1452563"/>
            <a:ext cx="8383588" cy="39703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【3】“</a:t>
            </a: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自秦以下，文莫盛于宋。”出现这种历史现象是由于（   ）</a:t>
            </a:r>
            <a:endParaRPr kumimoji="0" lang="zh-CN" altLang="en-US" sz="28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．统一文字</a:t>
            </a:r>
            <a:endParaRPr kumimoji="0" lang="en-US" altLang="zh-CN" sz="28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．独尊儒术</a:t>
            </a:r>
            <a:endParaRPr kumimoji="0" lang="en-US" altLang="zh-CN" sz="28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．创立科举</a:t>
            </a:r>
            <a:endParaRPr kumimoji="0" lang="en-US" altLang="zh-CN" sz="28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．重文轻武</a:t>
            </a:r>
            <a:endParaRPr kumimoji="0" lang="zh-CN" altLang="en-US" sz="28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95538" y="2138363"/>
            <a:ext cx="425450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6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endParaRPr lang="zh-CN" altLang="en-US" sz="36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7813" y="4476750"/>
            <a:ext cx="1582737" cy="2193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4500" y="2330450"/>
            <a:ext cx="4419600" cy="30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268" name="文本框 4"/>
          <p:cNvSpPr txBox="1"/>
          <p:nvPr/>
        </p:nvSpPr>
        <p:spPr>
          <a:xfrm>
            <a:off x="636588" y="1870075"/>
            <a:ext cx="3476625" cy="265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30000"/>
              </a:lnSpc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右图反映的是著名典故“杯酒释兵权”，这是一个什么故事呢？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MH_Number_1">
            <a:hlinkClick r:id="rId1" action="ppaction://hlinksldjump"/>
          </p:cNvPr>
          <p:cNvSpPr/>
          <p:nvPr>
            <p:custDataLst>
              <p:tags r:id="rId2"/>
            </p:custDataLst>
          </p:nvPr>
        </p:nvSpPr>
        <p:spPr>
          <a:xfrm>
            <a:off x="1835150" y="2686050"/>
            <a:ext cx="501650" cy="434975"/>
          </a:xfrm>
          <a:custGeom>
            <a:avLst/>
            <a:gdLst>
              <a:gd name="connsiteX0" fmla="*/ 93305 w 373220"/>
              <a:gd name="connsiteY0" fmla="*/ 0 h 323217"/>
              <a:gd name="connsiteX1" fmla="*/ 279915 w 373220"/>
              <a:gd name="connsiteY1" fmla="*/ 0 h 323217"/>
              <a:gd name="connsiteX2" fmla="*/ 373220 w 373220"/>
              <a:gd name="connsiteY2" fmla="*/ 161609 h 323217"/>
              <a:gd name="connsiteX3" fmla="*/ 279915 w 373220"/>
              <a:gd name="connsiteY3" fmla="*/ 323217 h 323217"/>
              <a:gd name="connsiteX4" fmla="*/ 93306 w 373220"/>
              <a:gd name="connsiteY4" fmla="*/ 323216 h 323217"/>
              <a:gd name="connsiteX5" fmla="*/ 0 w 373220"/>
              <a:gd name="connsiteY5" fmla="*/ 161608 h 323217"/>
              <a:gd name="connsiteX6" fmla="*/ 93305 w 373220"/>
              <a:gd name="connsiteY6" fmla="*/ 0 h 323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3220" h="323217">
                <a:moveTo>
                  <a:pt x="93305" y="0"/>
                </a:moveTo>
                <a:lnTo>
                  <a:pt x="279915" y="0"/>
                </a:lnTo>
                <a:lnTo>
                  <a:pt x="373220" y="161609"/>
                </a:lnTo>
                <a:lnTo>
                  <a:pt x="279915" y="323217"/>
                </a:lnTo>
                <a:lnTo>
                  <a:pt x="93306" y="323216"/>
                </a:lnTo>
                <a:lnTo>
                  <a:pt x="0" y="161608"/>
                </a:lnTo>
                <a:lnTo>
                  <a:pt x="93305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en-US" altLang="zh-CN" sz="2400" dirty="0">
                <a:solidFill>
                  <a:srgbClr val="FFFFFF"/>
                </a:solidFill>
                <a:latin typeface="Calibri" panose="020F0502020204030204" pitchFamily="34" charset="0"/>
                <a:ea typeface="Alt Matey"/>
              </a:rPr>
              <a:t>1</a:t>
            </a:r>
            <a:endParaRPr lang="zh-CN" altLang="en-US" sz="2400" dirty="0">
              <a:solidFill>
                <a:srgbClr val="FFFFFF"/>
              </a:solidFill>
              <a:latin typeface="Calibri" panose="020F0502020204030204" pitchFamily="34" charset="0"/>
              <a:ea typeface="Alt Matey"/>
            </a:endParaRPr>
          </a:p>
        </p:txBody>
      </p:sp>
      <p:sp>
        <p:nvSpPr>
          <p:cNvPr id="5" name="MH_Entry_1">
            <a:hlinkClick r:id="rId1" action="ppaction://hlinksldjump"/>
          </p:cNvPr>
          <p:cNvSpPr/>
          <p:nvPr>
            <p:custDataLst>
              <p:tags r:id="rId3"/>
            </p:custDataLst>
          </p:nvPr>
        </p:nvSpPr>
        <p:spPr>
          <a:xfrm>
            <a:off x="2463800" y="2684463"/>
            <a:ext cx="5392738" cy="43656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12700" cap="sq">
            <a:solidFill>
              <a:schemeClr val="accent4">
                <a:lumMod val="75000"/>
              </a:schemeClr>
            </a:solidFill>
            <a:prstDash val="dash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72000" anchor="ctr"/>
          <a:lstStyle/>
          <a:p>
            <a:pPr marL="0" marR="0" lvl="0" indent="0" algn="ctr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北宋的建立与中央集权的强化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MH_Entry_2">
            <a:hlinkClick r:id="rId1" action="ppaction://hlinksldjump"/>
          </p:cNvPr>
          <p:cNvSpPr/>
          <p:nvPr>
            <p:custDataLst>
              <p:tags r:id="rId4"/>
            </p:custDataLst>
          </p:nvPr>
        </p:nvSpPr>
        <p:spPr>
          <a:xfrm>
            <a:off x="2489200" y="3841750"/>
            <a:ext cx="4762500" cy="43656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12700" cap="sq">
            <a:solidFill>
              <a:schemeClr val="accent4">
                <a:lumMod val="75000"/>
              </a:schemeClr>
            </a:solidFill>
            <a:prstDash val="dash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72000" anchor="ctr"/>
          <a:lstStyle/>
          <a:p>
            <a:pPr marL="0" marR="0" lvl="0" indent="0" algn="ctr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重文轻武的国策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" name="MH_Number_1">
            <a:hlinkClick r:id="rId1" action="ppaction://hlinksldjump"/>
          </p:cNvPr>
          <p:cNvSpPr/>
          <p:nvPr>
            <p:custDataLst>
              <p:tags r:id="rId5"/>
            </p:custDataLst>
          </p:nvPr>
        </p:nvSpPr>
        <p:spPr>
          <a:xfrm>
            <a:off x="1835150" y="3843338"/>
            <a:ext cx="501650" cy="434975"/>
          </a:xfrm>
          <a:custGeom>
            <a:avLst/>
            <a:gdLst>
              <a:gd name="connsiteX0" fmla="*/ 93305 w 373220"/>
              <a:gd name="connsiteY0" fmla="*/ 0 h 323217"/>
              <a:gd name="connsiteX1" fmla="*/ 279915 w 373220"/>
              <a:gd name="connsiteY1" fmla="*/ 0 h 323217"/>
              <a:gd name="connsiteX2" fmla="*/ 373220 w 373220"/>
              <a:gd name="connsiteY2" fmla="*/ 161609 h 323217"/>
              <a:gd name="connsiteX3" fmla="*/ 279915 w 373220"/>
              <a:gd name="connsiteY3" fmla="*/ 323217 h 323217"/>
              <a:gd name="connsiteX4" fmla="*/ 93306 w 373220"/>
              <a:gd name="connsiteY4" fmla="*/ 323216 h 323217"/>
              <a:gd name="connsiteX5" fmla="*/ 0 w 373220"/>
              <a:gd name="connsiteY5" fmla="*/ 161608 h 323217"/>
              <a:gd name="connsiteX6" fmla="*/ 93305 w 373220"/>
              <a:gd name="connsiteY6" fmla="*/ 0 h 323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3220" h="323217">
                <a:moveTo>
                  <a:pt x="93305" y="0"/>
                </a:moveTo>
                <a:lnTo>
                  <a:pt x="279915" y="0"/>
                </a:lnTo>
                <a:lnTo>
                  <a:pt x="373220" y="161609"/>
                </a:lnTo>
                <a:lnTo>
                  <a:pt x="279915" y="323217"/>
                </a:lnTo>
                <a:lnTo>
                  <a:pt x="93306" y="323216"/>
                </a:lnTo>
                <a:lnTo>
                  <a:pt x="0" y="161608"/>
                </a:lnTo>
                <a:lnTo>
                  <a:pt x="93305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en-US" altLang="zh-CN" sz="2400" dirty="0">
                <a:solidFill>
                  <a:srgbClr val="FFFFFF"/>
                </a:solidFill>
                <a:latin typeface="Calibri" panose="020F0502020204030204" pitchFamily="34" charset="0"/>
                <a:ea typeface="Alt Matey"/>
              </a:rPr>
              <a:t>2</a:t>
            </a:r>
            <a:endParaRPr lang="zh-CN" altLang="en-US" sz="2400" dirty="0">
              <a:solidFill>
                <a:srgbClr val="FFFFFF"/>
              </a:solidFill>
              <a:latin typeface="Calibri" panose="020F0502020204030204" pitchFamily="34" charset="0"/>
              <a:ea typeface="Alt Matey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3314" name="组合 10"/>
          <p:cNvGrpSpPr/>
          <p:nvPr/>
        </p:nvGrpSpPr>
        <p:grpSpPr>
          <a:xfrm>
            <a:off x="1552575" y="1631950"/>
            <a:ext cx="6097588" cy="3987800"/>
            <a:chOff x="986328" y="1562100"/>
            <a:chExt cx="7384939" cy="4018209"/>
          </a:xfrm>
        </p:grpSpPr>
        <p:grpSp>
          <p:nvGrpSpPr>
            <p:cNvPr id="6" name="组合 5"/>
            <p:cNvGrpSpPr/>
            <p:nvPr/>
          </p:nvGrpSpPr>
          <p:grpSpPr>
            <a:xfrm>
              <a:off x="986328" y="1562100"/>
              <a:ext cx="7384939" cy="4018209"/>
              <a:chOff x="2726531" y="2528888"/>
              <a:chExt cx="4108450" cy="3190875"/>
            </a:xfrm>
            <a:solidFill>
              <a:schemeClr val="accent4">
                <a:lumMod val="75000"/>
              </a:schemeClr>
            </a:solidFill>
          </p:grpSpPr>
          <p:sp>
            <p:nvSpPr>
              <p:cNvPr id="8" name="MH_Other_4"/>
              <p:cNvSpPr/>
              <p:nvPr/>
            </p:nvSpPr>
            <p:spPr>
              <a:xfrm>
                <a:off x="2726531" y="2528888"/>
                <a:ext cx="4108450" cy="3190875"/>
              </a:xfrm>
              <a:prstGeom prst="roundRect">
                <a:avLst>
                  <a:gd name="adj" fmla="val 218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" name="MH_Other_5"/>
              <p:cNvSpPr/>
              <p:nvPr/>
            </p:nvSpPr>
            <p:spPr>
              <a:xfrm>
                <a:off x="2916238" y="2720975"/>
                <a:ext cx="3713162" cy="2841625"/>
              </a:xfrm>
              <a:prstGeom prst="roundRect">
                <a:avLst>
                  <a:gd name="adj" fmla="val 2570"/>
                </a:avLst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7" name="MH_Text_1"/>
            <p:cNvSpPr/>
            <p:nvPr>
              <p:custDataLst>
                <p:tags r:id="rId1"/>
              </p:custDataLst>
            </p:nvPr>
          </p:nvSpPr>
          <p:spPr>
            <a:xfrm>
              <a:off x="1472762" y="1901216"/>
              <a:ext cx="6412072" cy="3383166"/>
            </a:xfrm>
            <a:prstGeom prst="roundRect">
              <a:avLst>
                <a:gd name="adj" fmla="val 2198"/>
              </a:avLst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tIns="90000" rIns="180000" bIns="90000" anchor="ctr"/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1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．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知道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北宋的建立方式、建立时间、建立者和都城。</a:t>
              </a: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2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．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掌握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宋太祖强化中央集权的措施及其影响。</a:t>
              </a: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3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．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了解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宋朝实行的重文轻武政策及其影响，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了解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科举制在宋朝的发展和作用。</a:t>
              </a: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4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．通过对北宋强化中央集权制度的措施及其影响的学习，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培养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分析、评价历史问题的能力。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pic>
        <p:nvPicPr>
          <p:cNvPr id="13315" name="图片 2"/>
          <p:cNvPicPr>
            <a:picLocks noChangeAspect="1"/>
          </p:cNvPicPr>
          <p:nvPr/>
        </p:nvPicPr>
        <p:blipFill>
          <a:blip r:embed="rId2"/>
          <a:srcRect b="8252"/>
          <a:stretch>
            <a:fillRect/>
          </a:stretch>
        </p:blipFill>
        <p:spPr>
          <a:xfrm>
            <a:off x="150813" y="4652963"/>
            <a:ext cx="2162175" cy="20970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41313" y="1177925"/>
            <a:ext cx="8493125" cy="22526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一、宋朝的建立</a:t>
            </a:r>
            <a:endParaRPr kumimoji="0" lang="en-US" altLang="zh-CN" sz="18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1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kumimoji="0" lang="zh-CN" altLang="zh-CN" sz="1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北宋的建立：</a:t>
            </a:r>
            <a:r>
              <a:rPr kumimoji="0" lang="en-US" altLang="zh-CN" sz="1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_______</a:t>
            </a:r>
            <a:r>
              <a:rPr kumimoji="0" lang="zh-CN" altLang="zh-CN" sz="1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年，</a:t>
            </a:r>
            <a:r>
              <a:rPr kumimoji="0" lang="en-US" altLang="zh-CN" sz="1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_______ </a:t>
            </a:r>
            <a:r>
              <a:rPr kumimoji="0" lang="zh-CN" altLang="zh-CN" sz="1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（即宋太祖）建立宋朝，定都</a:t>
            </a:r>
            <a:r>
              <a:rPr kumimoji="0" lang="en-US" altLang="zh-CN" sz="1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_______ </a:t>
            </a:r>
            <a:r>
              <a:rPr kumimoji="0" lang="zh-CN" altLang="zh-CN" sz="1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（又称东京，今河南开封），史称北宋。</a:t>
            </a:r>
            <a:endParaRPr kumimoji="0" lang="en-US" altLang="zh-CN" sz="18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1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、统一：宋太祖和他的后继者们按照先南后北的统一方针，结束</a:t>
            </a:r>
            <a:r>
              <a:rPr kumimoji="0" lang="en-US" altLang="zh-CN" sz="1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_____________</a:t>
            </a:r>
            <a:r>
              <a:rPr kumimoji="0" lang="zh-CN" altLang="en-US" sz="1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的分裂割据局面。</a:t>
            </a:r>
            <a:endParaRPr kumimoji="0" lang="en-US" altLang="zh-CN" sz="18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二、加强中央集权的举措</a:t>
            </a:r>
            <a:endParaRPr kumimoji="0" lang="en-US" altLang="zh-CN" sz="18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725488" y="3790950"/>
          <a:ext cx="7554913" cy="2578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0169"/>
                <a:gridCol w="6554743"/>
              </a:tblGrid>
              <a:tr h="74965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军事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32" marR="91432" marT="45676" marB="4567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zh-CN" altLang="en-US" sz="1800" b="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控制</a:t>
                      </a:r>
                      <a:r>
                        <a:rPr lang="en-US" altLang="zh-CN" sz="1800" b="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________</a:t>
                      </a:r>
                      <a:r>
                        <a:rPr lang="zh-CN" altLang="en-US" sz="1800" b="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。削弱大将的兵权，将各地州镇士兵中的精锐选入禁军，以强干弱枝，拱卫京师。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32" marR="91432" marT="45676" marB="4567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40794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政治</a:t>
                      </a:r>
                      <a:endParaRPr lang="zh-CN" altLang="en-US" sz="1800" b="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32" marR="91432" marT="45676" marB="4567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zh-CN" altLang="zh-CN" sz="1800" b="0" kern="1200" dirty="0" smtClean="0">
                          <a:solidFill>
                            <a:schemeClr val="dk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强化君权。在中央：将</a:t>
                      </a:r>
                      <a:r>
                        <a:rPr lang="en-US" altLang="zh-CN" sz="1800" b="0" kern="1200" dirty="0" smtClean="0">
                          <a:solidFill>
                            <a:schemeClr val="dk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_______</a:t>
                      </a:r>
                      <a:r>
                        <a:rPr lang="zh-CN" altLang="zh-CN" sz="1800" b="0" kern="1200" dirty="0" smtClean="0">
                          <a:solidFill>
                            <a:schemeClr val="dk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分为行政、军事、财政三个机构，强化中央集权。</a:t>
                      </a:r>
                      <a:endParaRPr lang="zh-CN" altLang="zh-CN" sz="1800" b="0" kern="1200" dirty="0" smtClean="0">
                        <a:solidFill>
                          <a:schemeClr val="dk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  <a:p>
                      <a:pPr>
                        <a:lnSpc>
                          <a:spcPct val="120000"/>
                        </a:lnSpc>
                      </a:pPr>
                      <a:r>
                        <a:rPr lang="zh-CN" altLang="zh-CN" sz="1800" b="0" kern="1200" dirty="0" smtClean="0">
                          <a:solidFill>
                            <a:schemeClr val="dk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在地方：</a:t>
                      </a:r>
                      <a:r>
                        <a:rPr lang="zh-CN" altLang="en-US" sz="1800" b="0" kern="1200" dirty="0" smtClean="0">
                          <a:solidFill>
                            <a:schemeClr val="dk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中央派</a:t>
                      </a:r>
                      <a:r>
                        <a:rPr lang="en-US" altLang="zh-CN" sz="1800" b="0" kern="1200" dirty="0" smtClean="0">
                          <a:solidFill>
                            <a:schemeClr val="dk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_______</a:t>
                      </a:r>
                      <a:r>
                        <a:rPr lang="zh-CN" altLang="en-US" sz="1800" b="0" kern="1200" dirty="0" smtClean="0">
                          <a:solidFill>
                            <a:schemeClr val="dk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担任知府、知州等职。</a:t>
                      </a:r>
                      <a:r>
                        <a:rPr lang="zh-CN" altLang="zh-CN" sz="1800" b="0" kern="1200" dirty="0" smtClean="0">
                          <a:solidFill>
                            <a:schemeClr val="dk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加强中央对</a:t>
                      </a:r>
                      <a:r>
                        <a:rPr lang="en-US" altLang="zh-CN" sz="1800" b="0" kern="1200" dirty="0" smtClean="0">
                          <a:solidFill>
                            <a:schemeClr val="dk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_______</a:t>
                      </a:r>
                      <a:r>
                        <a:rPr lang="zh-CN" altLang="zh-CN" sz="1800" b="0" kern="1200" dirty="0" smtClean="0">
                          <a:solidFill>
                            <a:schemeClr val="dk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的控制。</a:t>
                      </a:r>
                      <a:endParaRPr lang="zh-CN" altLang="zh-CN" sz="1800" b="0" kern="1200" dirty="0" smtClean="0">
                        <a:solidFill>
                          <a:schemeClr val="dk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marL="91432" marR="91432" marT="45676" marB="4567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2050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经济</a:t>
                      </a:r>
                      <a:endParaRPr lang="zh-CN" altLang="en-US" sz="1800" b="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32" marR="91432" marT="45676" marB="4567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1800" b="0" kern="1200" dirty="0" smtClean="0">
                          <a:solidFill>
                            <a:schemeClr val="dk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集中财权。在地方设</a:t>
                      </a:r>
                      <a:r>
                        <a:rPr lang="en-US" altLang="zh-CN" sz="1800" b="0" kern="1200" dirty="0" smtClean="0">
                          <a:solidFill>
                            <a:schemeClr val="dk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________</a:t>
                      </a:r>
                      <a:r>
                        <a:rPr lang="zh-CN" altLang="zh-CN" sz="1800" b="0" kern="1200" dirty="0" smtClean="0">
                          <a:solidFill>
                            <a:schemeClr val="dk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，把地方财赋收归中央。</a:t>
                      </a:r>
                      <a:endParaRPr lang="zh-CN" altLang="zh-CN" sz="1800" b="0" kern="1200" dirty="0" smtClean="0">
                        <a:solidFill>
                          <a:schemeClr val="dk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marL="91432" marR="91432" marT="45676" marB="4567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4353" name="文本框 4"/>
          <p:cNvSpPr txBox="1"/>
          <p:nvPr/>
        </p:nvSpPr>
        <p:spPr>
          <a:xfrm>
            <a:off x="2241550" y="1455738"/>
            <a:ext cx="642938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0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960</a:t>
            </a:r>
            <a:endParaRPr lang="zh-CN" altLang="en-US" sz="20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14563" y="1408113"/>
            <a:ext cx="669925" cy="400050"/>
          </a:xfrm>
          <a:prstGeom prst="rect">
            <a:avLst/>
          </a:prstGeom>
          <a:solidFill>
            <a:srgbClr val="F0D7AA"/>
          </a:solidFill>
          <a:ln w="9525">
            <a:noFill/>
          </a:ln>
        </p:spPr>
        <p:txBody>
          <a:bodyPr>
            <a:spAutoFit/>
          </a:bodyPr>
          <a:p>
            <a:pPr lvl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4355" name="文本框 4"/>
          <p:cNvSpPr txBox="1"/>
          <p:nvPr/>
        </p:nvSpPr>
        <p:spPr>
          <a:xfrm>
            <a:off x="3322638" y="1443038"/>
            <a:ext cx="992187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0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赵匡胤</a:t>
            </a:r>
            <a:endParaRPr lang="zh-CN" altLang="en-US" sz="20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356" name="文本框 4"/>
          <p:cNvSpPr txBox="1"/>
          <p:nvPr/>
        </p:nvSpPr>
        <p:spPr>
          <a:xfrm>
            <a:off x="7296150" y="1443038"/>
            <a:ext cx="804863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0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汴京</a:t>
            </a:r>
            <a:endParaRPr lang="zh-CN" altLang="en-US" sz="20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357" name="文本框 4"/>
          <p:cNvSpPr txBox="1"/>
          <p:nvPr/>
        </p:nvSpPr>
        <p:spPr>
          <a:xfrm>
            <a:off x="7054850" y="2170113"/>
            <a:ext cx="1265238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0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五代十国</a:t>
            </a:r>
            <a:endParaRPr lang="zh-CN" altLang="en-US" sz="20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84425" y="3733800"/>
            <a:ext cx="646113" cy="4016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军权</a:t>
            </a:r>
            <a:endParaRPr kumimoji="0" lang="en-US" altLang="zh-CN" sz="1800" b="0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359" name="矩形 11"/>
          <p:cNvSpPr/>
          <p:nvPr/>
        </p:nvSpPr>
        <p:spPr>
          <a:xfrm>
            <a:off x="4214813" y="4470400"/>
            <a:ext cx="647700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zh-CN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相权</a:t>
            </a:r>
            <a:endParaRPr lang="zh-CN" altLang="en-US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4360" name="矩形 12"/>
          <p:cNvSpPr/>
          <p:nvPr/>
        </p:nvSpPr>
        <p:spPr>
          <a:xfrm>
            <a:off x="1919288" y="5508625"/>
            <a:ext cx="644525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zh-CN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地方</a:t>
            </a:r>
            <a:endParaRPr lang="zh-CN" altLang="en-US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4361" name="矩形 13"/>
          <p:cNvSpPr/>
          <p:nvPr/>
        </p:nvSpPr>
        <p:spPr>
          <a:xfrm>
            <a:off x="3875088" y="5910263"/>
            <a:ext cx="877887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zh-CN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转运使</a:t>
            </a:r>
            <a:endParaRPr lang="zh-CN" altLang="en-US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4362" name="矩形 14"/>
          <p:cNvSpPr/>
          <p:nvPr/>
        </p:nvSpPr>
        <p:spPr>
          <a:xfrm>
            <a:off x="3470275" y="5162550"/>
            <a:ext cx="646113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文官</a:t>
            </a:r>
            <a:endParaRPr lang="zh-CN" altLang="en-US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370263" y="1431925"/>
            <a:ext cx="844550" cy="400050"/>
          </a:xfrm>
          <a:prstGeom prst="rect">
            <a:avLst/>
          </a:prstGeom>
          <a:solidFill>
            <a:srgbClr val="F0D7AA"/>
          </a:solidFill>
          <a:ln w="9525">
            <a:noFill/>
          </a:ln>
        </p:spPr>
        <p:txBody>
          <a:bodyPr>
            <a:spAutoFit/>
          </a:bodyPr>
          <a:p>
            <a:pPr lvl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275513" y="1431925"/>
            <a:ext cx="844550" cy="400050"/>
          </a:xfrm>
          <a:prstGeom prst="rect">
            <a:avLst/>
          </a:prstGeom>
          <a:solidFill>
            <a:srgbClr val="F0D7AA"/>
          </a:solidFill>
          <a:ln w="9525">
            <a:noFill/>
          </a:ln>
        </p:spPr>
        <p:txBody>
          <a:bodyPr>
            <a:spAutoFit/>
          </a:bodyPr>
          <a:p>
            <a:pPr lvl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054850" y="2170113"/>
            <a:ext cx="1249363" cy="400050"/>
          </a:xfrm>
          <a:prstGeom prst="rect">
            <a:avLst/>
          </a:prstGeom>
          <a:solidFill>
            <a:srgbClr val="F0D7AA"/>
          </a:solidFill>
          <a:ln w="9525">
            <a:noFill/>
          </a:ln>
        </p:spPr>
        <p:txBody>
          <a:bodyPr>
            <a:spAutoFit/>
          </a:bodyPr>
          <a:p>
            <a:pPr lvl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384425" y="3779838"/>
            <a:ext cx="677863" cy="400050"/>
          </a:xfrm>
          <a:prstGeom prst="rect">
            <a:avLst/>
          </a:prstGeom>
          <a:solidFill>
            <a:srgbClr val="F0D7AA"/>
          </a:solidFill>
          <a:ln w="9525">
            <a:noFill/>
          </a:ln>
        </p:spPr>
        <p:txBody>
          <a:bodyPr>
            <a:spAutoFit/>
          </a:bodyPr>
          <a:p>
            <a:pPr lvl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214813" y="4470400"/>
            <a:ext cx="679450" cy="400050"/>
          </a:xfrm>
          <a:prstGeom prst="rect">
            <a:avLst/>
          </a:prstGeom>
          <a:solidFill>
            <a:srgbClr val="F0D7AA"/>
          </a:solidFill>
          <a:ln w="9525">
            <a:noFill/>
          </a:ln>
        </p:spPr>
        <p:txBody>
          <a:bodyPr>
            <a:spAutoFit/>
          </a:bodyPr>
          <a:p>
            <a:pPr lvl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454400" y="5132388"/>
            <a:ext cx="676275" cy="400050"/>
          </a:xfrm>
          <a:prstGeom prst="rect">
            <a:avLst/>
          </a:prstGeom>
          <a:solidFill>
            <a:srgbClr val="F0D7AA"/>
          </a:solidFill>
          <a:ln w="9525">
            <a:noFill/>
          </a:ln>
        </p:spPr>
        <p:txBody>
          <a:bodyPr>
            <a:spAutoFit/>
          </a:bodyPr>
          <a:p>
            <a:pPr lvl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936750" y="5494338"/>
            <a:ext cx="677863" cy="400050"/>
          </a:xfrm>
          <a:prstGeom prst="rect">
            <a:avLst/>
          </a:prstGeom>
          <a:solidFill>
            <a:srgbClr val="F0D7AA"/>
          </a:solidFill>
          <a:ln w="9525">
            <a:noFill/>
          </a:ln>
        </p:spPr>
        <p:txBody>
          <a:bodyPr>
            <a:spAutoFit/>
          </a:bodyPr>
          <a:p>
            <a:pPr lvl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956050" y="5940425"/>
            <a:ext cx="784225" cy="400050"/>
          </a:xfrm>
          <a:prstGeom prst="rect">
            <a:avLst/>
          </a:prstGeom>
          <a:solidFill>
            <a:srgbClr val="F0D7AA"/>
          </a:solidFill>
          <a:ln w="9525">
            <a:noFill/>
          </a:ln>
        </p:spPr>
        <p:txBody>
          <a:bodyPr>
            <a:spAutoFit/>
          </a:bodyPr>
          <a:p>
            <a:pPr lvl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6" grpId="0" animBg="1"/>
      <p:bldP spid="17" grpId="0" animBg="1"/>
      <p:bldP spid="18" grpId="0" animBg="1"/>
      <p:bldP spid="19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658813" y="1331913"/>
            <a:ext cx="7766050" cy="39338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三、重文轻武的</a:t>
            </a:r>
            <a:r>
              <a:rPr kumimoji="0" lang="zh-CN" altLang="en-US" sz="24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国</a:t>
            </a:r>
            <a:r>
              <a:rPr kumimoji="0" lang="zh-CN" altLang="zh-CN" sz="24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策</a:t>
            </a:r>
            <a:endParaRPr kumimoji="0" lang="zh-CN" altLang="zh-CN" sz="24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kumimoji="0" lang="zh-CN" altLang="zh-CN" sz="24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、原因：</a:t>
            </a:r>
            <a:r>
              <a:rPr kumimoji="0" lang="zh-CN" altLang="en-US" sz="24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统治者吸取</a:t>
            </a:r>
            <a:r>
              <a:rPr kumimoji="0" lang="en-US" altLang="zh-CN" sz="24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________</a:t>
            </a:r>
            <a:r>
              <a:rPr kumimoji="0" lang="zh-CN" altLang="en-US" sz="24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专横导致割据分裂的历史教训，订立了“</a:t>
            </a:r>
            <a:r>
              <a:rPr kumimoji="0" lang="en-US" altLang="zh-CN" sz="24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__________</a:t>
            </a:r>
            <a:r>
              <a:rPr kumimoji="0" lang="zh-CN" altLang="en-US" sz="24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、抑武事”的国策，崇尚文治，优待文人。</a:t>
            </a:r>
            <a:endParaRPr kumimoji="0" lang="zh-CN" altLang="zh-CN" sz="24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0" lang="zh-CN" altLang="zh-CN" sz="24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、表现：（</a:t>
            </a:r>
            <a:r>
              <a:rPr kumimoji="0" lang="en-US" altLang="zh-CN" sz="24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kumimoji="0" lang="zh-CN" altLang="zh-CN" sz="24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）专派</a:t>
            </a:r>
            <a:r>
              <a:rPr kumimoji="0" lang="en-US" altLang="zh-CN" sz="24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________</a:t>
            </a:r>
            <a:r>
              <a:rPr kumimoji="0" lang="zh-CN" altLang="zh-CN" sz="24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担任知州，管理地方。</a:t>
            </a:r>
            <a:endParaRPr kumimoji="0" lang="zh-CN" altLang="zh-CN" sz="24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sz="24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0" lang="zh-CN" altLang="zh-CN" sz="24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）大力发展</a:t>
            </a:r>
            <a:r>
              <a:rPr kumimoji="0" lang="en-US" altLang="zh-CN" sz="24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______</a:t>
            </a:r>
            <a:r>
              <a:rPr kumimoji="0" lang="zh-CN" altLang="zh-CN" sz="24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制度，增加科举取士录取名额。</a:t>
            </a:r>
            <a:endParaRPr kumimoji="0" lang="en-US" altLang="zh-CN" sz="24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sz="24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kumimoji="0" lang="zh-CN" altLang="en-US" sz="24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）重视文教事业，在中央设立</a:t>
            </a:r>
            <a:r>
              <a:rPr kumimoji="0" lang="en-US" altLang="zh-CN" sz="24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______</a:t>
            </a:r>
            <a:r>
              <a:rPr kumimoji="0" lang="zh-CN" altLang="en-US" sz="24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，在地方开设州学、县学，由朝廷选派学官，传授儒学。</a:t>
            </a:r>
            <a:endParaRPr kumimoji="0" lang="zh-CN" altLang="zh-CN" sz="24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97313" y="1816100"/>
            <a:ext cx="800100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武将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64" name="矩形 3"/>
          <p:cNvSpPr/>
          <p:nvPr/>
        </p:nvSpPr>
        <p:spPr>
          <a:xfrm>
            <a:off x="3159125" y="2255838"/>
            <a:ext cx="1108075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2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兴文教</a:t>
            </a:r>
            <a:endParaRPr lang="zh-CN" altLang="en-US" sz="2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365" name="矩形 4"/>
          <p:cNvSpPr/>
          <p:nvPr/>
        </p:nvSpPr>
        <p:spPr>
          <a:xfrm>
            <a:off x="3722688" y="3178175"/>
            <a:ext cx="80010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2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文官</a:t>
            </a:r>
            <a:endParaRPr lang="zh-CN" altLang="en-US" sz="2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97313" y="1800225"/>
            <a:ext cx="800100" cy="400050"/>
          </a:xfrm>
          <a:prstGeom prst="rect">
            <a:avLst/>
          </a:prstGeom>
          <a:solidFill>
            <a:srgbClr val="F0D7AA"/>
          </a:solidFill>
          <a:ln w="9525">
            <a:noFill/>
          </a:ln>
        </p:spPr>
        <p:txBody>
          <a:bodyPr>
            <a:spAutoFit/>
          </a:bodyPr>
          <a:p>
            <a:pPr lvl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89288" y="2268538"/>
            <a:ext cx="1108075" cy="400050"/>
          </a:xfrm>
          <a:prstGeom prst="rect">
            <a:avLst/>
          </a:prstGeom>
          <a:solidFill>
            <a:srgbClr val="F0D7AA"/>
          </a:solidFill>
          <a:ln w="9525">
            <a:noFill/>
          </a:ln>
        </p:spPr>
        <p:txBody>
          <a:bodyPr>
            <a:spAutoFit/>
          </a:bodyPr>
          <a:p>
            <a:pPr lvl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43325" y="3198813"/>
            <a:ext cx="800100" cy="400050"/>
          </a:xfrm>
          <a:prstGeom prst="rect">
            <a:avLst/>
          </a:prstGeom>
          <a:solidFill>
            <a:srgbClr val="F0D7AA"/>
          </a:solidFill>
          <a:ln w="9525">
            <a:noFill/>
          </a:ln>
        </p:spPr>
        <p:txBody>
          <a:bodyPr>
            <a:spAutoFit/>
          </a:bodyPr>
          <a:p>
            <a:pPr lvl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5369" name="矩形 8"/>
          <p:cNvSpPr/>
          <p:nvPr/>
        </p:nvSpPr>
        <p:spPr>
          <a:xfrm>
            <a:off x="2789238" y="3717925"/>
            <a:ext cx="80010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2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科举</a:t>
            </a:r>
            <a:endParaRPr lang="zh-CN" altLang="en-US" sz="2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370" name="矩形 9"/>
          <p:cNvSpPr/>
          <p:nvPr/>
        </p:nvSpPr>
        <p:spPr>
          <a:xfrm>
            <a:off x="5319713" y="4179888"/>
            <a:ext cx="800100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2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太学</a:t>
            </a:r>
            <a:endParaRPr lang="zh-CN" altLang="en-US" sz="2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841625" y="3714750"/>
            <a:ext cx="800100" cy="400050"/>
          </a:xfrm>
          <a:prstGeom prst="rect">
            <a:avLst/>
          </a:prstGeom>
          <a:solidFill>
            <a:srgbClr val="F0D7AA"/>
          </a:solidFill>
          <a:ln w="9525">
            <a:noFill/>
          </a:ln>
        </p:spPr>
        <p:txBody>
          <a:bodyPr>
            <a:spAutoFit/>
          </a:bodyPr>
          <a:p>
            <a:pPr lvl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392738" y="4241800"/>
            <a:ext cx="800100" cy="400050"/>
          </a:xfrm>
          <a:prstGeom prst="rect">
            <a:avLst/>
          </a:prstGeom>
          <a:solidFill>
            <a:srgbClr val="F0D7AA"/>
          </a:solidFill>
          <a:ln w="9525">
            <a:noFill/>
          </a:ln>
        </p:spPr>
        <p:txBody>
          <a:bodyPr>
            <a:spAutoFit/>
          </a:bodyPr>
          <a:p>
            <a:pPr lvl="0"/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46075" y="1998663"/>
            <a:ext cx="8616950" cy="23320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材料 “无烟烽火燃，五十年，陈桥驿站披旗冕。披旗冕，定江山，杯酒之间销兵权。”</a:t>
            </a:r>
            <a:endParaRPr kumimoji="0" lang="en-US" altLang="zh-CN" sz="28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sz="2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）材料一中的“陈桥驿站披旗冕”“杯酒之间销兵权”分别指什么事件？</a:t>
            </a:r>
            <a:endParaRPr kumimoji="0" lang="en-US" altLang="zh-CN" sz="28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09638" y="4349750"/>
            <a:ext cx="5761038" cy="6524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赵匡胤夺取后周政权，建立北宋。</a:t>
            </a:r>
            <a:endParaRPr kumimoji="0" lang="en-US" altLang="zh-CN" sz="2800" b="0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09638" y="5002213"/>
            <a:ext cx="4235450" cy="6524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夺取手下大将的兵权。</a:t>
            </a:r>
            <a:endParaRPr kumimoji="0" lang="en-US" altLang="zh-CN" sz="2800" b="0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6389" name="组合 12"/>
          <p:cNvGrpSpPr/>
          <p:nvPr/>
        </p:nvGrpSpPr>
        <p:grpSpPr>
          <a:xfrm>
            <a:off x="677863" y="1133475"/>
            <a:ext cx="5992812" cy="850900"/>
            <a:chOff x="1468438" y="2979738"/>
            <a:chExt cx="5773377" cy="850900"/>
          </a:xfrm>
        </p:grpSpPr>
        <p:sp>
          <p:nvSpPr>
            <p:cNvPr id="8" name="MH_SubTitle_2"/>
            <p:cNvSpPr/>
            <p:nvPr>
              <p:custDataLst>
                <p:tags r:id="rId1"/>
              </p:custDataLst>
            </p:nvPr>
          </p:nvSpPr>
          <p:spPr bwMode="auto">
            <a:xfrm>
              <a:off x="2075598" y="3190876"/>
              <a:ext cx="5166217" cy="407987"/>
            </a:xfrm>
            <a:prstGeom prst="homePlate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lIns="548640" tIns="45696" rIns="91386" bIns="73109" anchor="ctr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  北宋的建立与中央集权的强化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9" name="MH_Other_3"/>
            <p:cNvSpPr/>
            <p:nvPr>
              <p:custDataLst>
                <p:tags r:id="rId2"/>
              </p:custDataLst>
            </p:nvPr>
          </p:nvSpPr>
          <p:spPr bwMode="auto">
            <a:xfrm>
              <a:off x="1468438" y="2979738"/>
              <a:ext cx="851859" cy="850900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chemeClr val="accent2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lIns="182880" tIns="146304" rIns="182880" bIns="146304"/>
            <a:lstStyle/>
            <a:p>
              <a:pPr marL="0" marR="0" lvl="0" indent="0" algn="ctr" defTabSz="93218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+mn-lt"/>
                <a:ea typeface="+mn-ea"/>
                <a:cs typeface="Segoe UI" panose="020B0502040204020203" pitchFamily="34" charset="0"/>
              </a:endParaRPr>
            </a:p>
          </p:txBody>
        </p:sp>
      </p:grpSp>
      <p:sp>
        <p:nvSpPr>
          <p:cNvPr id="16390" name="矩形 11"/>
          <p:cNvSpPr/>
          <p:nvPr/>
        </p:nvSpPr>
        <p:spPr>
          <a:xfrm>
            <a:off x="754063" y="1266825"/>
            <a:ext cx="698500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algn="ctr"/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探究</a:t>
            </a:r>
            <a:endParaRPr lang="en-US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ctr"/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endParaRPr lang="zh-CN" altLang="en-US" sz="20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Text Box 3"/>
          <p:cNvSpPr txBox="1"/>
          <p:nvPr/>
        </p:nvSpPr>
        <p:spPr>
          <a:xfrm>
            <a:off x="915988" y="1976438"/>
            <a:ext cx="1192212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时间：</a:t>
            </a:r>
            <a:endParaRPr lang="zh-CN" altLang="en-US" sz="24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Text Box 4"/>
          <p:cNvSpPr txBox="1"/>
          <p:nvPr/>
        </p:nvSpPr>
        <p:spPr>
          <a:xfrm>
            <a:off x="2108200" y="1985963"/>
            <a:ext cx="968375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960</a:t>
            </a:r>
            <a:r>
              <a:rPr lang="zh-CN" alt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年</a:t>
            </a:r>
            <a:endParaRPr lang="zh-CN" altLang="en-US" sz="2400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412" name="Text Box 5"/>
          <p:cNvSpPr txBox="1"/>
          <p:nvPr/>
        </p:nvSpPr>
        <p:spPr>
          <a:xfrm>
            <a:off x="915988" y="2579688"/>
            <a:ext cx="1285875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建立者：</a:t>
            </a:r>
            <a:endParaRPr lang="zh-CN" altLang="en-US" sz="24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Text Box 6"/>
          <p:cNvSpPr txBox="1"/>
          <p:nvPr/>
        </p:nvSpPr>
        <p:spPr>
          <a:xfrm>
            <a:off x="2427288" y="2576513"/>
            <a:ext cx="1230312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赵匡胤</a:t>
            </a:r>
            <a:endParaRPr lang="zh-CN" altLang="en-US" sz="2400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414" name="Text Box 7"/>
          <p:cNvSpPr txBox="1"/>
          <p:nvPr/>
        </p:nvSpPr>
        <p:spPr>
          <a:xfrm>
            <a:off x="915988" y="3240088"/>
            <a:ext cx="1066800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都城：</a:t>
            </a:r>
            <a:endParaRPr lang="zh-CN" altLang="en-US" sz="24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Text Box 8"/>
          <p:cNvSpPr txBox="1"/>
          <p:nvPr/>
        </p:nvSpPr>
        <p:spPr>
          <a:xfrm>
            <a:off x="2079625" y="3244850"/>
            <a:ext cx="2003425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东京（开封）</a:t>
            </a:r>
            <a:endParaRPr lang="zh-CN" altLang="en-US" sz="2400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416" name="Text Box 9"/>
          <p:cNvSpPr txBox="1"/>
          <p:nvPr/>
        </p:nvSpPr>
        <p:spPr>
          <a:xfrm>
            <a:off x="915988" y="3941763"/>
            <a:ext cx="1724025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建立事件：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4" name="Text Box 11"/>
          <p:cNvSpPr txBox="1"/>
          <p:nvPr/>
        </p:nvSpPr>
        <p:spPr>
          <a:xfrm>
            <a:off x="2571750" y="3970338"/>
            <a:ext cx="2282825" cy="83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400" dirty="0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陈桥兵变，</a:t>
            </a:r>
            <a:endParaRPr lang="zh-CN" altLang="en-US" sz="2400" dirty="0">
              <a:solidFill>
                <a:srgbClr val="C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lvl="0" eaLnBrk="1" hangingPunct="1"/>
            <a:r>
              <a:rPr lang="zh-CN" altLang="en-US" sz="2400" dirty="0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“黄袍加身”</a:t>
            </a:r>
            <a:endParaRPr lang="zh-CN" altLang="en-US" sz="2400" dirty="0">
              <a:solidFill>
                <a:srgbClr val="C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15" name="Picture 13" descr="4e83cb6220ce28ede6113a0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-673959">
            <a:off x="5549900" y="1262063"/>
            <a:ext cx="2073275" cy="2628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mainImage" descr="f392492c54c767dc8a1399e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604103">
            <a:off x="4668838" y="3484563"/>
            <a:ext cx="3011487" cy="2314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2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42888" y="1576388"/>
            <a:ext cx="8616950" cy="32940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材料  宋朝的政治体制大体沿袭唐朝的政治制度，但宰相不再由三省长官担任，而是另以同中书门下平章事为宰相。宋朝的相权大幅萎缩，仅负责行政职能，因此削弱了相权，加强了皇权。</a:t>
            </a:r>
            <a:endParaRPr kumimoji="0" lang="en-US" altLang="zh-CN" sz="20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sz="20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0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）“杯酒之间销兵权”之后，在军事上宋太祖为加强中央集权采取了哪些措施？</a:t>
            </a:r>
            <a:endParaRPr kumimoji="0" lang="en-US" altLang="zh-CN" sz="20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0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0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sz="20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0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）宋太祖为加强中央集权在政治上采取哪些措施？</a:t>
            </a:r>
            <a:endParaRPr kumimoji="0" lang="en-US" altLang="zh-CN" sz="20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09688" y="3416300"/>
            <a:ext cx="6484938" cy="8921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解除禁军将领的兵权，牢牢控制军队；控制对军队的调动；定期换防，割断将领与士兵和地方的联系。</a:t>
            </a:r>
            <a:endParaRPr kumimoji="0" lang="en-US" altLang="zh-CN" sz="2000" b="0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2613" y="4899025"/>
            <a:ext cx="7937500" cy="8921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在中央，削弱相权；在地方，派文臣担任各地州县的长官，把地方的财赋收归中央。</a:t>
            </a:r>
            <a:endParaRPr kumimoji="0" lang="en-US" altLang="zh-CN" sz="2000" b="0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ags/tag1.xml><?xml version="1.0" encoding="utf-8"?>
<p:tagLst xmlns:p="http://schemas.openxmlformats.org/presentationml/2006/main">
  <p:tag name="MH" val="20151110112853"/>
  <p:tag name="MH_LIBRARY" val="CONTENTS"/>
  <p:tag name="MH_TYPE" val="NUMBER"/>
  <p:tag name="ID" val="545262"/>
  <p:tag name="MH_ORDER" val="1"/>
</p:tagLst>
</file>

<file path=ppt/tags/tag10.xml><?xml version="1.0" encoding="utf-8"?>
<p:tagLst xmlns:p="http://schemas.openxmlformats.org/presentationml/2006/main">
  <p:tag name="MH" val="20161123144241"/>
  <p:tag name="MH_LIBRARY" val="GRAPHIC"/>
  <p:tag name="MH_TYPE" val="Other"/>
  <p:tag name="MH_ORDER" val="3"/>
</p:tagLst>
</file>

<file path=ppt/tags/tag2.xml><?xml version="1.0" encoding="utf-8"?>
<p:tagLst xmlns:p="http://schemas.openxmlformats.org/presentationml/2006/main">
  <p:tag name="MH" val="20151110112853"/>
  <p:tag name="MH_LIBRARY" val="CONTENTS"/>
  <p:tag name="MH_TYPE" val="ENTRY"/>
  <p:tag name="ID" val="545262"/>
  <p:tag name="MH_ORDER" val="1"/>
</p:tagLst>
</file>

<file path=ppt/tags/tag3.xml><?xml version="1.0" encoding="utf-8"?>
<p:tagLst xmlns:p="http://schemas.openxmlformats.org/presentationml/2006/main">
  <p:tag name="MH" val="20151110112853"/>
  <p:tag name="MH_LIBRARY" val="CONTENTS"/>
  <p:tag name="MH_TYPE" val="ENTRY"/>
  <p:tag name="ID" val="545262"/>
  <p:tag name="MH_ORDER" val="2"/>
</p:tagLst>
</file>

<file path=ppt/tags/tag4.xml><?xml version="1.0" encoding="utf-8"?>
<p:tagLst xmlns:p="http://schemas.openxmlformats.org/presentationml/2006/main">
  <p:tag name="MH" val="20151110112853"/>
  <p:tag name="MH_LIBRARY" val="CONTENTS"/>
  <p:tag name="MH_TYPE" val="NUMBER"/>
  <p:tag name="ID" val="545262"/>
  <p:tag name="MH_ORDER" val="1"/>
</p:tagLst>
</file>

<file path=ppt/tags/tag5.xml><?xml version="1.0" encoding="utf-8"?>
<p:tagLst xmlns:p="http://schemas.openxmlformats.org/presentationml/2006/main">
  <p:tag name="MH" val="20161123140801"/>
  <p:tag name="MH_LIBRARY" val="GRAPHIC"/>
  <p:tag name="MH_TYPE" val="Text"/>
  <p:tag name="MH_ORDER" val="1"/>
</p:tagLst>
</file>

<file path=ppt/tags/tag6.xml><?xml version="1.0" encoding="utf-8"?>
<p:tagLst xmlns:p="http://schemas.openxmlformats.org/presentationml/2006/main">
  <p:tag name="MH" val="20161123144241"/>
  <p:tag name="MH_LIBRARY" val="GRAPHIC"/>
  <p:tag name="MH_TYPE" val="SubTitle"/>
  <p:tag name="MH_ORDER" val="2"/>
</p:tagLst>
</file>

<file path=ppt/tags/tag7.xml><?xml version="1.0" encoding="utf-8"?>
<p:tagLst xmlns:p="http://schemas.openxmlformats.org/presentationml/2006/main">
  <p:tag name="MH" val="20161123144241"/>
  <p:tag name="MH_LIBRARY" val="GRAPHIC"/>
  <p:tag name="MH_TYPE" val="Other"/>
  <p:tag name="MH_ORDER" val="3"/>
</p:tagLst>
</file>

<file path=ppt/tags/tag8.xml><?xml version="1.0" encoding="utf-8"?>
<p:tagLst xmlns:p="http://schemas.openxmlformats.org/presentationml/2006/main">
  <p:tag name="MH" val="20151230162851"/>
  <p:tag name="MH_LIBRARY" val="GRAPHIC"/>
  <p:tag name="MH_TYPE" val="SubTitle"/>
  <p:tag name="MH_ORDER" val="1"/>
</p:tagLst>
</file>

<file path=ppt/tags/tag9.xml><?xml version="1.0" encoding="utf-8"?>
<p:tagLst xmlns:p="http://schemas.openxmlformats.org/presentationml/2006/main">
  <p:tag name="MH" val="20161123144241"/>
  <p:tag name="MH_LIBRARY" val="GRAPHIC"/>
  <p:tag name="MH_TYPE" val="SubTitle"/>
  <p:tag name="MH_ORDER" val="2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1591</Words>
  <Application>WPS 演示</Application>
  <PresentationFormat>全屏显示(4:3)</PresentationFormat>
  <Paragraphs>186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9" baseType="lpstr">
      <vt:lpstr>Arial</vt:lpstr>
      <vt:lpstr>宋体</vt:lpstr>
      <vt:lpstr>Wingdings</vt:lpstr>
      <vt:lpstr>Calibri</vt:lpstr>
      <vt:lpstr>Calibri Light</vt:lpstr>
      <vt:lpstr>优教通专用字体logo</vt:lpstr>
      <vt:lpstr>汉仪魏碑简</vt:lpstr>
      <vt:lpstr>黑体</vt:lpstr>
      <vt:lpstr>Alt Matey</vt:lpstr>
      <vt:lpstr>Times New Roman</vt:lpstr>
      <vt:lpstr>Segoe UI</vt:lpstr>
      <vt:lpstr>Segoe Print</vt:lpstr>
      <vt:lpstr>微软雅黑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liman</dc:creator>
  <cp:lastModifiedBy>Administrator</cp:lastModifiedBy>
  <cp:revision>61</cp:revision>
  <dcterms:created xsi:type="dcterms:W3CDTF">2016-11-23T04:42:31Z</dcterms:created>
  <dcterms:modified xsi:type="dcterms:W3CDTF">2017-03-13T04:23:53Z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