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257" r:id="rId4"/>
    <p:sldId id="258" r:id="rId5"/>
    <p:sldId id="259" r:id="rId6"/>
    <p:sldId id="262" r:id="rId7"/>
    <p:sldId id="260" r:id="rId8"/>
    <p:sldId id="263" r:id="rId9"/>
    <p:sldId id="313" r:id="rId10"/>
    <p:sldId id="264" r:id="rId11"/>
    <p:sldId id="291" r:id="rId12"/>
    <p:sldId id="261" r:id="rId13"/>
    <p:sldId id="297" r:id="rId14"/>
    <p:sldId id="292" r:id="rId15"/>
    <p:sldId id="314" r:id="rId16"/>
    <p:sldId id="298" r:id="rId17"/>
    <p:sldId id="265" r:id="rId18"/>
    <p:sldId id="268" r:id="rId19"/>
    <p:sldId id="293" r:id="rId20"/>
    <p:sldId id="315" r:id="rId21"/>
    <p:sldId id="294" r:id="rId22"/>
    <p:sldId id="312" r:id="rId23"/>
    <p:sldId id="266" r:id="rId24"/>
    <p:sldId id="296" r:id="rId25"/>
    <p:sldId id="271" r:id="rId26"/>
    <p:sldId id="295" r:id="rId27"/>
    <p:sldId id="310" r:id="rId28"/>
    <p:sldId id="311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96"/>
      </p:cViewPr>
      <p:guideLst>
        <p:guide orient="horz" pos="217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993EF-DA2E-48AC-984B-54AE664E9629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9D594-DC53-4855-8ED1-FB454B04197F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3BD9F-3330-48A1-AC05-B2681972AF03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01E7B-024A-48F5-BF32-C620940B5CB1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C45C6-CA21-4311-90BC-A1808A3DF253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B8DBB-1060-4B26-A90C-29F14ACEC973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D49A1-51A6-482D-9825-085D2CABF008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654F7-3CDE-465F-AA93-8DE985BEBDA2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AC6FB-F005-4A77-A64F-1F3B4D119058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623C2-048B-4CBF-BF8B-49A0F2C9F0D5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F36D6-7DFE-4DFC-BBB0-A140C41B6CD6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2195DFC6-EC12-48D0-8B5B-EB0B4FD11CF8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push dir="u"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Clr>
          <a:srgbClr val="000000"/>
        </a:buClr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zh-CN" altLang="en-US" sz="4800" b="1" smtClean="0"/>
              <a:t>第</a:t>
            </a:r>
            <a:r>
              <a:rPr lang="en-US" altLang="zh-CN" sz="4800" b="1" smtClean="0"/>
              <a:t>28</a:t>
            </a:r>
            <a:r>
              <a:rPr lang="zh-CN" altLang="en-US" sz="4800" b="1" smtClean="0"/>
              <a:t>课 北宋的统治</a:t>
            </a:r>
          </a:p>
        </p:txBody>
      </p:sp>
      <p:sp>
        <p:nvSpPr>
          <p:cNvPr id="1331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zh-CN" altLang="en-US" sz="3200" smtClean="0"/>
          </a:p>
        </p:txBody>
      </p:sp>
    </p:spTree>
  </p:cSld>
  <p:clrMapOvr>
    <a:masterClrMapping/>
  </p:clrMapOvr>
  <p:transition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2531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47688" y="350838"/>
            <a:ext cx="8048625" cy="2867025"/>
          </a:xfrm>
        </p:spPr>
      </p:pic>
      <p:sp>
        <p:nvSpPr>
          <p:cNvPr id="9220" name="文本框 4"/>
          <p:cNvSpPr txBox="1">
            <a:spLocks noChangeArrowheads="1"/>
          </p:cNvSpPr>
          <p:nvPr/>
        </p:nvSpPr>
        <p:spPr bwMode="auto">
          <a:xfrm>
            <a:off x="547688" y="4170363"/>
            <a:ext cx="804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君臣礼仪的变化说明了北宋中央集权的加强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重文轻武的国策</a:t>
            </a:r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smtClean="0"/>
          </a:p>
          <a:p>
            <a:r>
              <a:rPr lang="zh-CN" altLang="en-US" sz="2800" b="1" smtClean="0"/>
              <a:t>北宋建立后，统治者吸取武将专横导致割据分裂的历史教训，订立了</a:t>
            </a:r>
            <a:r>
              <a:rPr lang="en-US" altLang="zh-CN" sz="2800" b="1" smtClean="0"/>
              <a:t>“</a:t>
            </a:r>
            <a:r>
              <a:rPr lang="zh-CN" altLang="en-US" sz="2800" b="1" smtClean="0">
                <a:solidFill>
                  <a:srgbClr val="FF0000"/>
                </a:solidFill>
              </a:rPr>
              <a:t>兴文教，抑武事</a:t>
            </a:r>
            <a:r>
              <a:rPr lang="en-US" altLang="zh-CN" sz="2800" b="1" smtClean="0"/>
              <a:t>”</a:t>
            </a:r>
            <a:r>
              <a:rPr lang="zh-CN" altLang="en-US" sz="2800" b="1" smtClean="0"/>
              <a:t>的国策，崇尚文治，优待文人。</a:t>
            </a:r>
          </a:p>
        </p:txBody>
      </p:sp>
    </p:spTree>
  </p:cSld>
  <p:clrMapOvr>
    <a:masterClrMapping/>
  </p:clrMapOvr>
  <p:transition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重文轻武的国策</a:t>
            </a:r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>
          <a:xfrm>
            <a:off x="554038" y="1216025"/>
            <a:ext cx="8229600" cy="633413"/>
          </a:xfrm>
        </p:spPr>
        <p:txBody>
          <a:bodyPr/>
          <a:lstStyle/>
          <a:p>
            <a:r>
              <a:rPr lang="zh-CN" altLang="en-US" sz="2800" b="1" smtClean="0"/>
              <a:t>政策：</a:t>
            </a:r>
          </a:p>
          <a:p>
            <a:endParaRPr lang="zh-CN" altLang="en-US" sz="2800" b="1" smtClean="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54038" y="2325688"/>
            <a:ext cx="8132762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/>
              <a:t>1.</a:t>
            </a:r>
            <a:r>
              <a:rPr lang="zh-CN" altLang="en-US" sz="2800" b="1"/>
              <a:t>选用</a:t>
            </a:r>
            <a:r>
              <a:rPr lang="zh-CN" altLang="en-US" sz="2800" b="1">
                <a:solidFill>
                  <a:srgbClr val="FF0000"/>
                </a:solidFill>
              </a:rPr>
              <a:t>文官</a:t>
            </a:r>
            <a:r>
              <a:rPr lang="zh-CN" altLang="en-US" sz="2800" b="1"/>
              <a:t>担任中央和地方的</a:t>
            </a:r>
            <a:r>
              <a:rPr lang="zh-CN" altLang="en-US" sz="2800" b="1">
                <a:solidFill>
                  <a:srgbClr val="FF0000"/>
                </a:solidFill>
              </a:rPr>
              <a:t>要职</a:t>
            </a:r>
            <a:r>
              <a:rPr lang="zh-CN" altLang="en-US" sz="2800" b="1"/>
              <a:t>，用以</a:t>
            </a:r>
            <a:r>
              <a:rPr lang="zh-CN" altLang="en-US" sz="2800" b="1">
                <a:solidFill>
                  <a:srgbClr val="FF0000"/>
                </a:solidFill>
              </a:rPr>
              <a:t>压制武将</a:t>
            </a:r>
            <a:r>
              <a:rPr lang="zh-CN" altLang="en-US" sz="2800" b="1"/>
              <a:t>的权力，文官可以担任统兵的将帅，武将却往往只是副帅，受文官的监督和管束，</a:t>
            </a:r>
            <a:r>
              <a:rPr lang="zh-CN" altLang="en-US" sz="2800" b="1">
                <a:solidFill>
                  <a:srgbClr val="FF0000"/>
                </a:solidFill>
              </a:rPr>
              <a:t>文官地位和待遇高于武将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重文轻武的国策</a:t>
            </a:r>
            <a:endParaRPr lang="zh-CN" altLang="en-US" sz="3600" smtClean="0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2193925"/>
          </a:xfrm>
        </p:spPr>
        <p:txBody>
          <a:bodyPr/>
          <a:lstStyle/>
          <a:p>
            <a:r>
              <a:rPr lang="en-US" altLang="zh-CN" sz="2800" b="1" smtClean="0"/>
              <a:t>2.</a:t>
            </a:r>
            <a:r>
              <a:rPr lang="zh-CN" altLang="en-US" sz="2800" b="1" smtClean="0"/>
              <a:t>进一步发展科举制度，严格考试程序，增加录取名额，提高进士地位，吸引更多的文人进入官僚队伍，</a:t>
            </a:r>
            <a:r>
              <a:rPr lang="zh-CN" altLang="en-US" sz="2800" b="1" smtClean="0">
                <a:solidFill>
                  <a:srgbClr val="FF0000"/>
                </a:solidFill>
              </a:rPr>
              <a:t>科举考试</a:t>
            </a:r>
            <a:r>
              <a:rPr lang="zh-CN" altLang="en-US" sz="2800" b="1" smtClean="0"/>
              <a:t>在北宋成为</a:t>
            </a:r>
            <a:r>
              <a:rPr lang="zh-CN" altLang="en-US" sz="2800" b="1" smtClean="0">
                <a:solidFill>
                  <a:srgbClr val="FF0000"/>
                </a:solidFill>
              </a:rPr>
              <a:t>选拔官员的主要途径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2989263"/>
            <a:ext cx="5148263" cy="352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重文轻武的国策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1874837"/>
          </a:xfrm>
        </p:spPr>
        <p:txBody>
          <a:bodyPr/>
          <a:lstStyle/>
          <a:p>
            <a:r>
              <a:rPr lang="en-US" altLang="zh-CN" sz="2800" b="1" smtClean="0"/>
              <a:t>3.</a:t>
            </a:r>
            <a:r>
              <a:rPr lang="zh-CN" altLang="en-US" sz="2800" b="1" smtClean="0"/>
              <a:t>重视</a:t>
            </a:r>
            <a:r>
              <a:rPr lang="zh-CN" altLang="en-US" sz="2800" b="1" smtClean="0">
                <a:solidFill>
                  <a:srgbClr val="FF0000"/>
                </a:solidFill>
              </a:rPr>
              <a:t>文教</a:t>
            </a:r>
            <a:r>
              <a:rPr lang="zh-CN" altLang="en-US" sz="2800" b="1" smtClean="0"/>
              <a:t>事业，在中央设</a:t>
            </a:r>
            <a:r>
              <a:rPr lang="zh-CN" altLang="en-US" sz="2800" b="1" smtClean="0">
                <a:solidFill>
                  <a:srgbClr val="FF0000"/>
                </a:solidFill>
              </a:rPr>
              <a:t>太学</a:t>
            </a:r>
            <a:r>
              <a:rPr lang="zh-CN" altLang="en-US" sz="2800" b="1" smtClean="0"/>
              <a:t>，在地方开设</a:t>
            </a:r>
            <a:r>
              <a:rPr lang="zh-CN" altLang="en-US" sz="2800" b="1" smtClean="0">
                <a:solidFill>
                  <a:srgbClr val="FF0000"/>
                </a:solidFill>
              </a:rPr>
              <a:t>州学、县学</a:t>
            </a:r>
            <a:r>
              <a:rPr lang="zh-CN" altLang="en-US" sz="2800" b="1" smtClean="0"/>
              <a:t>，由朝廷选派文官，传授</a:t>
            </a:r>
            <a:r>
              <a:rPr lang="zh-CN" altLang="en-US" sz="2800" b="1" smtClean="0">
                <a:solidFill>
                  <a:srgbClr val="FF0000"/>
                </a:solidFill>
              </a:rPr>
              <a:t>儒学</a:t>
            </a:r>
            <a:r>
              <a:rPr lang="zh-CN" altLang="en-US" sz="2800" b="1" smtClean="0"/>
              <a:t>。私人创办的</a:t>
            </a:r>
            <a:r>
              <a:rPr lang="zh-CN" altLang="en-US" sz="2800" b="1" smtClean="0">
                <a:solidFill>
                  <a:srgbClr val="FF0000"/>
                </a:solidFill>
              </a:rPr>
              <a:t>书院</a:t>
            </a:r>
            <a:r>
              <a:rPr lang="zh-CN" altLang="en-US" sz="2800" b="1" smtClean="0"/>
              <a:t>在两宋时期迅速发展，成为学者汇集之处，对于培养人才和传播知识发挥了重要的作用</a:t>
            </a:r>
            <a:endParaRPr lang="zh-CN" altLang="en-US" sz="280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3676650"/>
            <a:ext cx="4922838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1250" y="4097338"/>
            <a:ext cx="4205288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1"/>
          <p:cNvSpPr>
            <a:spLocks noChangeArrowheads="1"/>
          </p:cNvSpPr>
          <p:nvPr/>
        </p:nvSpPr>
        <p:spPr bwMode="auto">
          <a:xfrm>
            <a:off x="658813" y="1331913"/>
            <a:ext cx="77660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三、重文轻武的国策</a:t>
            </a:r>
          </a:p>
          <a:p>
            <a:pPr algn="just">
              <a:lnSpc>
                <a:spcPct val="130000"/>
              </a:lnSpc>
            </a:pPr>
            <a:r>
              <a:rPr lang="en-US" sz="24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、原因：统治者吸取</a:t>
            </a:r>
            <a:r>
              <a:rPr lang="en-US" sz="2400">
                <a:latin typeface="黑体" pitchFamily="49" charset="-122"/>
                <a:ea typeface="黑体" pitchFamily="49" charset="-122"/>
              </a:rPr>
              <a:t>________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专横导致割据分裂的历史教训，订立了“</a:t>
            </a:r>
            <a:r>
              <a:rPr lang="en-US" sz="2400">
                <a:latin typeface="黑体" pitchFamily="49" charset="-122"/>
                <a:ea typeface="黑体" pitchFamily="49" charset="-122"/>
              </a:rPr>
              <a:t>__________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、抑武事”的国策，崇尚文治，优待文人。</a:t>
            </a:r>
          </a:p>
          <a:p>
            <a:pPr algn="just">
              <a:lnSpc>
                <a:spcPct val="130000"/>
              </a:lnSpc>
            </a:pPr>
            <a:r>
              <a:rPr lang="en-US" sz="24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、表现：（</a:t>
            </a:r>
            <a:r>
              <a:rPr lang="en-US" sz="24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）专派</a:t>
            </a:r>
            <a:r>
              <a:rPr lang="en-US" sz="2400">
                <a:latin typeface="黑体" pitchFamily="49" charset="-122"/>
                <a:ea typeface="黑体" pitchFamily="49" charset="-122"/>
              </a:rPr>
              <a:t>________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担任知州，管理地方。</a:t>
            </a:r>
          </a:p>
          <a:p>
            <a:pPr algn="just">
              <a:lnSpc>
                <a:spcPct val="13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4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）大力发展</a:t>
            </a:r>
            <a:r>
              <a:rPr lang="en-US" sz="2400">
                <a:latin typeface="黑体" pitchFamily="49" charset="-122"/>
                <a:ea typeface="黑体" pitchFamily="49" charset="-122"/>
              </a:rPr>
              <a:t>______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制度，增加科举取士录取名额。</a:t>
            </a:r>
            <a:endParaRPr lang="en-US" sz="2400">
              <a:latin typeface="黑体" pitchFamily="49" charset="-122"/>
              <a:ea typeface="黑体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40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）重视文教事业，在中央设立</a:t>
            </a:r>
            <a:r>
              <a:rPr lang="en-US" sz="2400">
                <a:latin typeface="黑体" pitchFamily="49" charset="-122"/>
                <a:ea typeface="黑体" pitchFamily="49" charset="-122"/>
              </a:rPr>
              <a:t>______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，在地方开设州学、县学，由朝廷选派学官，传授儒学。</a:t>
            </a:r>
          </a:p>
        </p:txBody>
      </p:sp>
      <p:sp>
        <p:nvSpPr>
          <p:cNvPr id="27650" name="矩形 2"/>
          <p:cNvSpPr>
            <a:spLocks noChangeArrowheads="1"/>
          </p:cNvSpPr>
          <p:nvPr/>
        </p:nvSpPr>
        <p:spPr bwMode="auto">
          <a:xfrm>
            <a:off x="3897313" y="18161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武将</a:t>
            </a:r>
            <a:endParaRPr lang="zh-CN" altLang="en-US" sz="24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7651" name="矩形 3"/>
          <p:cNvSpPr>
            <a:spLocks noChangeArrowheads="1"/>
          </p:cNvSpPr>
          <p:nvPr/>
        </p:nvSpPr>
        <p:spPr bwMode="auto">
          <a:xfrm>
            <a:off x="3159125" y="22558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兴文教</a:t>
            </a:r>
          </a:p>
        </p:txBody>
      </p:sp>
      <p:sp>
        <p:nvSpPr>
          <p:cNvPr id="27652" name="矩形 4"/>
          <p:cNvSpPr>
            <a:spLocks noChangeArrowheads="1"/>
          </p:cNvSpPr>
          <p:nvPr/>
        </p:nvSpPr>
        <p:spPr bwMode="auto">
          <a:xfrm>
            <a:off x="3722688" y="31781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文官</a:t>
            </a:r>
          </a:p>
        </p:txBody>
      </p:sp>
      <p:sp>
        <p:nvSpPr>
          <p:cNvPr id="16390" name="文本框 5"/>
          <p:cNvSpPr txBox="1">
            <a:spLocks noChangeArrowheads="1"/>
          </p:cNvSpPr>
          <p:nvPr/>
        </p:nvSpPr>
        <p:spPr bwMode="auto">
          <a:xfrm>
            <a:off x="3897313" y="1800225"/>
            <a:ext cx="800100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391" name="文本框 6"/>
          <p:cNvSpPr txBox="1">
            <a:spLocks noChangeArrowheads="1"/>
          </p:cNvSpPr>
          <p:nvPr/>
        </p:nvSpPr>
        <p:spPr bwMode="auto">
          <a:xfrm>
            <a:off x="3189288" y="2268538"/>
            <a:ext cx="1108075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392" name="文本框 7"/>
          <p:cNvSpPr txBox="1">
            <a:spLocks noChangeArrowheads="1"/>
          </p:cNvSpPr>
          <p:nvPr/>
        </p:nvSpPr>
        <p:spPr bwMode="auto">
          <a:xfrm>
            <a:off x="3743325" y="3198813"/>
            <a:ext cx="800100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6" name="矩形 8"/>
          <p:cNvSpPr>
            <a:spLocks noChangeArrowheads="1"/>
          </p:cNvSpPr>
          <p:nvPr/>
        </p:nvSpPr>
        <p:spPr bwMode="auto">
          <a:xfrm>
            <a:off x="2789238" y="37179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科举</a:t>
            </a:r>
          </a:p>
        </p:txBody>
      </p:sp>
      <p:sp>
        <p:nvSpPr>
          <p:cNvPr id="27657" name="矩形 9"/>
          <p:cNvSpPr>
            <a:spLocks noChangeArrowheads="1"/>
          </p:cNvSpPr>
          <p:nvPr/>
        </p:nvSpPr>
        <p:spPr bwMode="auto">
          <a:xfrm>
            <a:off x="5319713" y="41798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太学</a:t>
            </a:r>
          </a:p>
        </p:txBody>
      </p:sp>
      <p:sp>
        <p:nvSpPr>
          <p:cNvPr id="16395" name="文本框 10"/>
          <p:cNvSpPr txBox="1">
            <a:spLocks noChangeArrowheads="1"/>
          </p:cNvSpPr>
          <p:nvPr/>
        </p:nvSpPr>
        <p:spPr bwMode="auto">
          <a:xfrm>
            <a:off x="2841625" y="3714750"/>
            <a:ext cx="800100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396" name="文本框 11"/>
          <p:cNvSpPr txBox="1">
            <a:spLocks noChangeArrowheads="1"/>
          </p:cNvSpPr>
          <p:nvPr/>
        </p:nvSpPr>
        <p:spPr bwMode="auto">
          <a:xfrm>
            <a:off x="5392738" y="4241800"/>
            <a:ext cx="800100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ldLvl="0" animBg="1"/>
      <p:bldP spid="16391" grpId="0" bldLvl="0" animBg="1"/>
      <p:bldP spid="16392" grpId="0" bldLvl="0" animBg="1"/>
      <p:bldP spid="16395" grpId="0" bldLvl="0" animBg="1"/>
      <p:bldP spid="1639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中国四大书院</a:t>
            </a:r>
          </a:p>
        </p:txBody>
      </p:sp>
      <p:sp>
        <p:nvSpPr>
          <p:cNvPr id="286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应天府书院、</a:t>
            </a:r>
            <a:r>
              <a:rPr lang="zh-CN" altLang="en-US" b="1" smtClean="0">
                <a:solidFill>
                  <a:srgbClr val="FF0000"/>
                </a:solidFill>
              </a:rPr>
              <a:t>岳麓书院</a:t>
            </a:r>
            <a:r>
              <a:rPr lang="zh-CN" altLang="en-US" b="1" smtClean="0"/>
              <a:t>、白鹿洞书院、嵩阳书院并称我国四大书院</a:t>
            </a:r>
          </a:p>
        </p:txBody>
      </p:sp>
      <p:pic>
        <p:nvPicPr>
          <p:cNvPr id="1536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3305175"/>
            <a:ext cx="48545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925" y="3289300"/>
            <a:ext cx="4184650" cy="31400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重文轻武的国策</a:t>
            </a:r>
          </a:p>
        </p:txBody>
      </p:sp>
      <p:pic>
        <p:nvPicPr>
          <p:cNvPr id="29699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09750" y="1417638"/>
            <a:ext cx="5248275" cy="2114550"/>
          </a:xfrm>
        </p:spPr>
      </p:pic>
      <p:sp>
        <p:nvSpPr>
          <p:cNvPr id="10244" name="文本框 4"/>
          <p:cNvSpPr txBox="1">
            <a:spLocks noChangeArrowheads="1"/>
          </p:cNvSpPr>
          <p:nvPr/>
        </p:nvSpPr>
        <p:spPr bwMode="auto">
          <a:xfrm>
            <a:off x="985838" y="4086225"/>
            <a:ext cx="7259637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“</a:t>
            </a:r>
            <a:r>
              <a:rPr lang="zh-CN" altLang="en-US" sz="3200" b="1"/>
              <a:t>万般皆下品，唯有读书高</a:t>
            </a:r>
            <a:r>
              <a:rPr lang="en-US" altLang="zh-CN" sz="3200" b="1"/>
              <a:t>”</a:t>
            </a:r>
            <a:r>
              <a:rPr lang="zh-CN" altLang="en-US" sz="3200" b="1"/>
              <a:t>的观点在客观上推动了文化教育的发展，但强化了为当官而读书的观点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b="1" smtClean="0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457200" y="1335088"/>
            <a:ext cx="8229600" cy="4525962"/>
          </a:xfrm>
        </p:spPr>
        <p:txBody>
          <a:bodyPr/>
          <a:lstStyle/>
          <a:p>
            <a:r>
              <a:rPr lang="zh-CN" altLang="en-US" sz="2800" b="1" smtClean="0"/>
              <a:t>影响：</a:t>
            </a:r>
          </a:p>
          <a:p>
            <a:r>
              <a:rPr lang="zh-CN" altLang="en-US" sz="2800" b="1" smtClean="0"/>
              <a:t>北宋初期统治者通过上述措施，加强中央集权，</a:t>
            </a:r>
            <a:r>
              <a:rPr lang="zh-CN" altLang="en-US" sz="2800" b="1" smtClean="0">
                <a:solidFill>
                  <a:srgbClr val="FF0000"/>
                </a:solidFill>
              </a:rPr>
              <a:t>重用文臣，削夺武将权力</a:t>
            </a:r>
            <a:r>
              <a:rPr lang="zh-CN" altLang="en-US" sz="2800" b="1" smtClean="0"/>
              <a:t>，基本</a:t>
            </a:r>
            <a:r>
              <a:rPr lang="zh-CN" altLang="en-US" sz="2800" b="1" smtClean="0">
                <a:solidFill>
                  <a:srgbClr val="FF0000"/>
                </a:solidFill>
              </a:rPr>
              <a:t>消除了唐末五代以来藩镇割据的隐患</a:t>
            </a:r>
            <a:r>
              <a:rPr lang="zh-CN" altLang="en-US" sz="2800" b="1" smtClean="0"/>
              <a:t>，有利于政治的稳定和社会经济的恢复发展。</a:t>
            </a:r>
          </a:p>
          <a:p>
            <a:r>
              <a:rPr lang="zh-CN" altLang="en-US" sz="2800" b="1" smtClean="0"/>
              <a:t>但这些措施也造成了机构重叠、官员冗滥、军队指挥不灵等诸多弊端。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到了北宋中期，</a:t>
            </a:r>
            <a:r>
              <a:rPr lang="zh-CN" altLang="en-US" b="1" smtClean="0">
                <a:solidFill>
                  <a:srgbClr val="FF0000"/>
                </a:solidFill>
              </a:rPr>
              <a:t>冗官、冗兵、冗费</a:t>
            </a:r>
            <a:r>
              <a:rPr lang="zh-CN" altLang="en-US" b="1" smtClean="0"/>
              <a:t>造成政府财政入不敷出，同时在与周围民族政权的连年征战中负多胜少也造成边患不绝，社会矛盾尖锐</a:t>
            </a:r>
          </a:p>
        </p:txBody>
      </p:sp>
    </p:spTree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3"/>
          <p:cNvSpPr txBox="1">
            <a:spLocks noChangeArrowheads="1"/>
          </p:cNvSpPr>
          <p:nvPr/>
        </p:nvSpPr>
        <p:spPr bwMode="auto">
          <a:xfrm>
            <a:off x="915988" y="1976438"/>
            <a:ext cx="1192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时间：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2108200" y="1985963"/>
            <a:ext cx="968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960</a:t>
            </a:r>
            <a:r>
              <a:rPr lang="zh-CN" altLang="en-US" sz="2400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年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915988" y="2579688"/>
            <a:ext cx="1285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建立者：</a:t>
            </a: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2427288" y="2576513"/>
            <a:ext cx="1230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赵匡胤</a:t>
            </a: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915988" y="3240088"/>
            <a:ext cx="1066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都城：</a:t>
            </a:r>
          </a:p>
        </p:txBody>
      </p:sp>
      <p:sp>
        <p:nvSpPr>
          <p:cNvPr id="18439" name="Text Box 8"/>
          <p:cNvSpPr txBox="1">
            <a:spLocks noChangeArrowheads="1"/>
          </p:cNvSpPr>
          <p:nvPr/>
        </p:nvSpPr>
        <p:spPr bwMode="auto">
          <a:xfrm>
            <a:off x="2079625" y="3244850"/>
            <a:ext cx="2003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东京（开封）</a:t>
            </a:r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915988" y="39417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ea typeface="黑体" pitchFamily="49" charset="-122"/>
              </a:rPr>
              <a:t>建立事件：</a:t>
            </a:r>
          </a:p>
        </p:txBody>
      </p:sp>
      <p:sp>
        <p:nvSpPr>
          <p:cNvPr id="18441" name="Text Box 11"/>
          <p:cNvSpPr txBox="1">
            <a:spLocks noChangeArrowheads="1"/>
          </p:cNvSpPr>
          <p:nvPr/>
        </p:nvSpPr>
        <p:spPr bwMode="auto">
          <a:xfrm>
            <a:off x="2571750" y="3970338"/>
            <a:ext cx="2282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ea typeface="黑体" pitchFamily="49" charset="-122"/>
              </a:rPr>
              <a:t>陈桥兵变，</a:t>
            </a:r>
          </a:p>
          <a:p>
            <a:r>
              <a:rPr lang="zh-CN" altLang="en-US" sz="2400">
                <a:solidFill>
                  <a:srgbClr val="C00000"/>
                </a:solidFill>
                <a:ea typeface="黑体" pitchFamily="49" charset="-122"/>
              </a:rPr>
              <a:t>“黄袍加身”</a:t>
            </a:r>
          </a:p>
        </p:txBody>
      </p:sp>
      <p:pic>
        <p:nvPicPr>
          <p:cNvPr id="18442" name="Picture 13" descr="4e83cb6220ce28ede6113a0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673960">
            <a:off x="6711950" y="439738"/>
            <a:ext cx="207327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mainImage" descr="f392492c54c767dc8a1399e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04103">
            <a:off x="5875338" y="3284538"/>
            <a:ext cx="3011487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37038" y="-101600"/>
            <a:ext cx="223837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7" grpId="0"/>
      <p:bldP spid="18439" grpId="0"/>
      <p:bldP spid="184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H_SubTitle_1"/>
          <p:cNvSpPr>
            <a:spLocks noChangeArrowheads="1"/>
          </p:cNvSpPr>
          <p:nvPr/>
        </p:nvSpPr>
        <p:spPr bwMode="auto">
          <a:xfrm>
            <a:off x="1728788" y="1103313"/>
            <a:ext cx="5942012" cy="746125"/>
          </a:xfrm>
          <a:prstGeom prst="roundRect">
            <a:avLst>
              <a:gd name="adj" fmla="val 50000"/>
            </a:avLst>
          </a:prstGeom>
          <a:solidFill>
            <a:srgbClr val="DEEBF7"/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r>
              <a:rPr lang="zh-CN" altLang="en-US" sz="2400">
                <a:latin typeface="Calibri" pitchFamily="34" charset="0"/>
                <a:ea typeface="黑体" pitchFamily="49" charset="-122"/>
              </a:rPr>
              <a:t>思考：宋太祖加强中央集权的结果和影响？</a:t>
            </a:r>
            <a:endParaRPr lang="en-US" sz="2400"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20483" name="矩形 1"/>
          <p:cNvSpPr>
            <a:spLocks noChangeArrowheads="1"/>
          </p:cNvSpPr>
          <p:nvPr/>
        </p:nvSpPr>
        <p:spPr bwMode="auto">
          <a:xfrm>
            <a:off x="841375" y="3724275"/>
            <a:ext cx="743267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A5A5A5"/>
              </a:buClr>
            </a:pPr>
            <a:r>
              <a:rPr lang="zh-CN" altLang="en-US" sz="2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影响：</a:t>
            </a:r>
            <a:endParaRPr lang="en-US" sz="240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Clr>
                <a:srgbClr val="A5A5A5"/>
              </a:buClr>
            </a:pPr>
            <a:r>
              <a:rPr lang="zh-CN" alt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1</a:t>
            </a:r>
            <a:r>
              <a:rPr lang="zh-CN" alt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）政府机构重叠，官员冗滥，财政开支庞大。</a:t>
            </a:r>
            <a:endParaRPr lang="en-US" sz="240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  <a:buClr>
                <a:srgbClr val="A5A5A5"/>
              </a:buClr>
            </a:pPr>
            <a:r>
              <a:rPr lang="zh-CN" alt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2</a:t>
            </a:r>
            <a:r>
              <a:rPr lang="zh-CN" alt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）军队作战指挥不灵，战斗力下降。</a:t>
            </a:r>
            <a:endParaRPr lang="en-US" sz="240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  <a:buClr>
                <a:srgbClr val="A5A5A5"/>
              </a:buClr>
            </a:pPr>
            <a:r>
              <a:rPr lang="zh-CN" alt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3</a:t>
            </a:r>
            <a:r>
              <a:rPr lang="zh-CN" alt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）地方上财政困难。</a:t>
            </a:r>
            <a:endParaRPr lang="en-US" sz="240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  <a:buClr>
                <a:srgbClr val="A5A5A5"/>
              </a:buClr>
            </a:pPr>
            <a:r>
              <a:rPr lang="zh-CN" alt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4</a:t>
            </a:r>
            <a:r>
              <a:rPr lang="zh-CN" altLang="en-US" sz="2400">
                <a:latin typeface="黑体" pitchFamily="49" charset="-122"/>
                <a:ea typeface="黑体" pitchFamily="49" charset="-122"/>
                <a:sym typeface="Wingdings" pitchFamily="2" charset="2"/>
              </a:rPr>
              <a:t>）给北宋种下了积贫积弱的祸根。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484" name="矩形 7"/>
          <p:cNvSpPr>
            <a:spLocks noChangeArrowheads="1"/>
          </p:cNvSpPr>
          <p:nvPr/>
        </p:nvSpPr>
        <p:spPr bwMode="auto">
          <a:xfrm>
            <a:off x="841375" y="1952625"/>
            <a:ext cx="724535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A5A5A5"/>
              </a:buClr>
            </a:pPr>
            <a:r>
              <a:rPr lang="zh-CN" altLang="en-US" sz="2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结果：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北宋初年采取的加强中央集权制度的措施，使藩镇割据的基础得以铲除，从而维护了国家的统一和安定，有利于社会经济的发展。</a:t>
            </a:r>
            <a:endParaRPr lang="en-US" sz="24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13" cy="1143000"/>
          </a:xfrm>
        </p:spPr>
        <p:txBody>
          <a:bodyPr/>
          <a:lstStyle/>
          <a:p>
            <a:r>
              <a:rPr lang="zh-CN" altLang="en-US" sz="4000" b="1" smtClean="0"/>
              <a:t>王安石变法</a:t>
            </a:r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>
          <a:xfrm>
            <a:off x="382588" y="1917700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b="1" smtClean="0"/>
              <a:t>目的：富国强兵</a:t>
            </a:r>
          </a:p>
          <a:p>
            <a:pPr marL="0" indent="0">
              <a:buFontTx/>
              <a:buNone/>
            </a:pPr>
            <a:r>
              <a:rPr lang="zh-CN" altLang="en-US" b="1" smtClean="0"/>
              <a:t>时间：</a:t>
            </a:r>
            <a:r>
              <a:rPr lang="en-US" altLang="zh-CN" b="1" smtClean="0"/>
              <a:t>1069</a:t>
            </a:r>
            <a:r>
              <a:rPr lang="zh-CN" altLang="en-US" b="1" smtClean="0"/>
              <a:t>年</a:t>
            </a:r>
          </a:p>
          <a:p>
            <a:pPr marL="0" indent="0">
              <a:buFontTx/>
              <a:buNone/>
            </a:pPr>
            <a:r>
              <a:rPr lang="zh-CN" altLang="en-US" b="1" smtClean="0"/>
              <a:t>人物：</a:t>
            </a:r>
            <a:r>
              <a:rPr lang="zh-CN" altLang="en-US" b="1" smtClean="0">
                <a:solidFill>
                  <a:srgbClr val="FF0000"/>
                </a:solidFill>
              </a:rPr>
              <a:t>宋神宗，王安石</a:t>
            </a:r>
          </a:p>
          <a:p>
            <a:pPr marL="0" indent="0">
              <a:buFontTx/>
              <a:buNone/>
            </a:pPr>
            <a:r>
              <a:rPr lang="zh-CN" altLang="en-US" b="1" smtClean="0"/>
              <a:t>措施：兴修水利，发展农业生产，增加国家财政收入；精简军队编制，提高军队战斗力</a:t>
            </a:r>
          </a:p>
          <a:p>
            <a:pPr marL="0" indent="0">
              <a:buFontTx/>
              <a:buNone/>
            </a:pPr>
            <a:r>
              <a:rPr lang="zh-CN" altLang="en-US" b="1" smtClean="0"/>
              <a:t>结果：变法取得了一定的成效，但由于用人不当、操之过急，变法没有彻底进行下去</a:t>
            </a:r>
          </a:p>
        </p:txBody>
      </p:sp>
      <p:pic>
        <p:nvPicPr>
          <p:cNvPr id="3379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6163" y="-38100"/>
            <a:ext cx="3011487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 txBox="1">
            <a:spLocks noChangeArrowheads="1"/>
          </p:cNvSpPr>
          <p:nvPr/>
        </p:nvSpPr>
        <p:spPr bwMode="auto">
          <a:xfrm>
            <a:off x="5024438" y="1760538"/>
            <a:ext cx="614362" cy="40782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强化中央集权的北宋政治</a:t>
            </a:r>
          </a:p>
        </p:txBody>
      </p:sp>
      <p:sp>
        <p:nvSpPr>
          <p:cNvPr id="34818" name="文本框 4"/>
          <p:cNvSpPr txBox="1">
            <a:spLocks noChangeArrowheads="1"/>
          </p:cNvSpPr>
          <p:nvPr/>
        </p:nvSpPr>
        <p:spPr bwMode="auto">
          <a:xfrm>
            <a:off x="3589338" y="1990725"/>
            <a:ext cx="1055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宋的建立</a:t>
            </a:r>
          </a:p>
        </p:txBody>
      </p:sp>
      <p:sp>
        <p:nvSpPr>
          <p:cNvPr id="34819" name="文本框 5"/>
          <p:cNvSpPr txBox="1">
            <a:spLocks noChangeArrowheads="1"/>
          </p:cNvSpPr>
          <p:nvPr/>
        </p:nvSpPr>
        <p:spPr bwMode="auto">
          <a:xfrm>
            <a:off x="2354263" y="1220788"/>
            <a:ext cx="928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时间</a:t>
            </a:r>
          </a:p>
        </p:txBody>
      </p:sp>
      <p:sp>
        <p:nvSpPr>
          <p:cNvPr id="34820" name="文本框 6"/>
          <p:cNvSpPr txBox="1">
            <a:spLocks noChangeArrowheads="1"/>
          </p:cNvSpPr>
          <p:nvPr/>
        </p:nvSpPr>
        <p:spPr bwMode="auto">
          <a:xfrm>
            <a:off x="2319338" y="1728788"/>
            <a:ext cx="9636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地点</a:t>
            </a:r>
          </a:p>
        </p:txBody>
      </p:sp>
      <p:sp>
        <p:nvSpPr>
          <p:cNvPr id="34821" name="文本框 7"/>
          <p:cNvSpPr txBox="1">
            <a:spLocks noChangeArrowheads="1"/>
          </p:cNvSpPr>
          <p:nvPr/>
        </p:nvSpPr>
        <p:spPr bwMode="auto">
          <a:xfrm>
            <a:off x="2305050" y="2193925"/>
            <a:ext cx="9636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人物</a:t>
            </a:r>
          </a:p>
        </p:txBody>
      </p:sp>
      <p:sp>
        <p:nvSpPr>
          <p:cNvPr id="34822" name="文本框 8"/>
          <p:cNvSpPr txBox="1">
            <a:spLocks noChangeArrowheads="1"/>
          </p:cNvSpPr>
          <p:nvPr/>
        </p:nvSpPr>
        <p:spPr bwMode="auto">
          <a:xfrm>
            <a:off x="2322513" y="2678113"/>
            <a:ext cx="928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国号</a:t>
            </a:r>
          </a:p>
        </p:txBody>
      </p:sp>
      <p:sp>
        <p:nvSpPr>
          <p:cNvPr id="34823" name="文本框 9"/>
          <p:cNvSpPr txBox="1">
            <a:spLocks noChangeArrowheads="1"/>
          </p:cNvSpPr>
          <p:nvPr/>
        </p:nvSpPr>
        <p:spPr bwMode="auto">
          <a:xfrm>
            <a:off x="2319338" y="3200400"/>
            <a:ext cx="9636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都城</a:t>
            </a:r>
          </a:p>
        </p:txBody>
      </p:sp>
      <p:sp>
        <p:nvSpPr>
          <p:cNvPr id="34824" name="文本框 10"/>
          <p:cNvSpPr txBox="1">
            <a:spLocks noChangeArrowheads="1"/>
          </p:cNvSpPr>
          <p:nvPr/>
        </p:nvSpPr>
        <p:spPr bwMode="auto">
          <a:xfrm>
            <a:off x="2913063" y="4352925"/>
            <a:ext cx="15033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加强中央集权的举措</a:t>
            </a:r>
          </a:p>
        </p:txBody>
      </p:sp>
      <p:sp>
        <p:nvSpPr>
          <p:cNvPr id="34825" name="文本框 11"/>
          <p:cNvSpPr txBox="1">
            <a:spLocks noChangeArrowheads="1"/>
          </p:cNvSpPr>
          <p:nvPr/>
        </p:nvSpPr>
        <p:spPr bwMode="auto">
          <a:xfrm>
            <a:off x="1797050" y="3800475"/>
            <a:ext cx="949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措施</a:t>
            </a:r>
          </a:p>
        </p:txBody>
      </p:sp>
      <p:sp>
        <p:nvSpPr>
          <p:cNvPr id="34826" name="文本框 12"/>
          <p:cNvSpPr txBox="1">
            <a:spLocks noChangeArrowheads="1"/>
          </p:cNvSpPr>
          <p:nvPr/>
        </p:nvSpPr>
        <p:spPr bwMode="auto">
          <a:xfrm>
            <a:off x="1743075" y="5408613"/>
            <a:ext cx="1000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影响</a:t>
            </a:r>
          </a:p>
        </p:txBody>
      </p:sp>
      <p:sp>
        <p:nvSpPr>
          <p:cNvPr id="34827" name="文本框 13"/>
          <p:cNvSpPr txBox="1">
            <a:spLocks noChangeArrowheads="1"/>
          </p:cNvSpPr>
          <p:nvPr/>
        </p:nvSpPr>
        <p:spPr bwMode="auto">
          <a:xfrm>
            <a:off x="630238" y="3294063"/>
            <a:ext cx="944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兵权</a:t>
            </a:r>
          </a:p>
        </p:txBody>
      </p:sp>
      <p:sp>
        <p:nvSpPr>
          <p:cNvPr id="34828" name="文本框 14"/>
          <p:cNvSpPr txBox="1">
            <a:spLocks noChangeArrowheads="1"/>
          </p:cNvSpPr>
          <p:nvPr/>
        </p:nvSpPr>
        <p:spPr bwMode="auto">
          <a:xfrm>
            <a:off x="419100" y="3813175"/>
            <a:ext cx="1365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行政权</a:t>
            </a:r>
          </a:p>
        </p:txBody>
      </p:sp>
      <p:sp>
        <p:nvSpPr>
          <p:cNvPr id="34829" name="文本框 15"/>
          <p:cNvSpPr txBox="1">
            <a:spLocks noChangeArrowheads="1"/>
          </p:cNvSpPr>
          <p:nvPr/>
        </p:nvSpPr>
        <p:spPr bwMode="auto">
          <a:xfrm>
            <a:off x="585788" y="4419600"/>
            <a:ext cx="898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财权</a:t>
            </a:r>
          </a:p>
        </p:txBody>
      </p:sp>
      <p:sp>
        <p:nvSpPr>
          <p:cNvPr id="34830" name="文本框 16"/>
          <p:cNvSpPr txBox="1">
            <a:spLocks noChangeArrowheads="1"/>
          </p:cNvSpPr>
          <p:nvPr/>
        </p:nvSpPr>
        <p:spPr bwMode="auto">
          <a:xfrm>
            <a:off x="5808663" y="2838450"/>
            <a:ext cx="16938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重文轻武的国策</a:t>
            </a:r>
          </a:p>
        </p:txBody>
      </p:sp>
      <p:sp>
        <p:nvSpPr>
          <p:cNvPr id="34831" name="文本框 17"/>
          <p:cNvSpPr txBox="1">
            <a:spLocks noChangeArrowheads="1"/>
          </p:cNvSpPr>
          <p:nvPr/>
        </p:nvSpPr>
        <p:spPr bwMode="auto">
          <a:xfrm>
            <a:off x="7680325" y="2346325"/>
            <a:ext cx="979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原因</a:t>
            </a:r>
          </a:p>
        </p:txBody>
      </p:sp>
      <p:sp>
        <p:nvSpPr>
          <p:cNvPr id="34832" name="文本框 18"/>
          <p:cNvSpPr txBox="1">
            <a:spLocks noChangeArrowheads="1"/>
          </p:cNvSpPr>
          <p:nvPr/>
        </p:nvSpPr>
        <p:spPr bwMode="auto">
          <a:xfrm>
            <a:off x="7700963" y="3065463"/>
            <a:ext cx="949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表现</a:t>
            </a:r>
          </a:p>
        </p:txBody>
      </p:sp>
      <p:sp>
        <p:nvSpPr>
          <p:cNvPr id="34833" name="文本框 19"/>
          <p:cNvSpPr txBox="1">
            <a:spLocks noChangeArrowheads="1"/>
          </p:cNvSpPr>
          <p:nvPr/>
        </p:nvSpPr>
        <p:spPr bwMode="auto">
          <a:xfrm>
            <a:off x="7662863" y="3784600"/>
            <a:ext cx="939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影响</a:t>
            </a:r>
          </a:p>
        </p:txBody>
      </p:sp>
      <p:cxnSp>
        <p:nvCxnSpPr>
          <p:cNvPr id="34834" name="直接连接符 21"/>
          <p:cNvCxnSpPr>
            <a:cxnSpLocks noChangeShapeType="1"/>
          </p:cNvCxnSpPr>
          <p:nvPr/>
        </p:nvCxnSpPr>
        <p:spPr bwMode="auto">
          <a:xfrm flipH="1">
            <a:off x="4259263" y="2382838"/>
            <a:ext cx="825500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</p:cxnSp>
      <p:sp>
        <p:nvSpPr>
          <p:cNvPr id="34835" name="右大括号 22"/>
          <p:cNvSpPr>
            <a:spLocks/>
          </p:cNvSpPr>
          <p:nvPr/>
        </p:nvSpPr>
        <p:spPr bwMode="auto">
          <a:xfrm>
            <a:off x="3043238" y="1447800"/>
            <a:ext cx="560387" cy="1974850"/>
          </a:xfrm>
          <a:prstGeom prst="rightBrace">
            <a:avLst>
              <a:gd name="adj1" fmla="val 8337"/>
              <a:gd name="adj2" fmla="val 5000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cxnSp>
        <p:nvCxnSpPr>
          <p:cNvPr id="34836" name="直接连接符 23"/>
          <p:cNvCxnSpPr>
            <a:cxnSpLocks noChangeShapeType="1"/>
          </p:cNvCxnSpPr>
          <p:nvPr/>
        </p:nvCxnSpPr>
        <p:spPr bwMode="auto">
          <a:xfrm flipH="1">
            <a:off x="4387850" y="4881563"/>
            <a:ext cx="825500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</p:cxnSp>
      <p:sp>
        <p:nvSpPr>
          <p:cNvPr id="34837" name="右大括号 24"/>
          <p:cNvSpPr>
            <a:spLocks/>
          </p:cNvSpPr>
          <p:nvPr/>
        </p:nvSpPr>
        <p:spPr bwMode="auto">
          <a:xfrm>
            <a:off x="2493963" y="3994150"/>
            <a:ext cx="560387" cy="1716088"/>
          </a:xfrm>
          <a:prstGeom prst="rightBrace">
            <a:avLst>
              <a:gd name="adj1" fmla="val 8336"/>
              <a:gd name="adj2" fmla="val 5000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cxnSp>
        <p:nvCxnSpPr>
          <p:cNvPr id="34838" name="直接连接符 25"/>
          <p:cNvCxnSpPr>
            <a:cxnSpLocks noChangeShapeType="1"/>
          </p:cNvCxnSpPr>
          <p:nvPr/>
        </p:nvCxnSpPr>
        <p:spPr bwMode="auto">
          <a:xfrm flipH="1">
            <a:off x="5465763" y="3278188"/>
            <a:ext cx="531812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</p:cxnSp>
      <p:sp>
        <p:nvSpPr>
          <p:cNvPr id="34839" name="右大括号 27"/>
          <p:cNvSpPr>
            <a:spLocks/>
          </p:cNvSpPr>
          <p:nvPr/>
        </p:nvSpPr>
        <p:spPr bwMode="auto">
          <a:xfrm flipH="1">
            <a:off x="7199313" y="2535238"/>
            <a:ext cx="501650" cy="1479550"/>
          </a:xfrm>
          <a:prstGeom prst="rightBrace">
            <a:avLst>
              <a:gd name="adj1" fmla="val 8329"/>
              <a:gd name="adj2" fmla="val 5000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34840" name="右大括号 28"/>
          <p:cNvSpPr>
            <a:spLocks/>
          </p:cNvSpPr>
          <p:nvPr/>
        </p:nvSpPr>
        <p:spPr bwMode="auto">
          <a:xfrm>
            <a:off x="1352550" y="3471863"/>
            <a:ext cx="517525" cy="1179512"/>
          </a:xfrm>
          <a:prstGeom prst="rightBrace">
            <a:avLst>
              <a:gd name="adj1" fmla="val 8336"/>
              <a:gd name="adj2" fmla="val 5000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课后习题</a:t>
            </a:r>
          </a:p>
        </p:txBody>
      </p:sp>
      <p:sp>
        <p:nvSpPr>
          <p:cNvPr id="3584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82788"/>
          </a:xfrm>
        </p:spPr>
        <p:txBody>
          <a:bodyPr/>
          <a:lstStyle/>
          <a:p>
            <a:r>
              <a:rPr lang="en-US" altLang="zh-CN" sz="2800" b="1" smtClean="0"/>
              <a:t>1.</a:t>
            </a:r>
            <a:r>
              <a:rPr lang="zh-CN" altLang="en-US" sz="2800" b="1" smtClean="0"/>
              <a:t>“秦皇汉武，唐宗宋祖”都是中国历史上有名的皇帝，其中建立北宋的“宋祖”是</a:t>
            </a:r>
            <a:r>
              <a:rPr lang="en-US" altLang="zh-CN" sz="2800" b="1" smtClean="0"/>
              <a:t>(     )</a:t>
            </a:r>
          </a:p>
          <a:p>
            <a:r>
              <a:rPr lang="zh-CN" altLang="en-US" sz="2800" b="1" smtClean="0"/>
              <a:t>A</a:t>
            </a:r>
            <a:r>
              <a:rPr lang="en-US" altLang="zh-CN" sz="2800" b="1" smtClean="0"/>
              <a:t>.</a:t>
            </a:r>
            <a:r>
              <a:rPr lang="zh-CN" altLang="en-US" sz="2800" b="1" smtClean="0"/>
              <a:t>刘备   B</a:t>
            </a:r>
            <a:r>
              <a:rPr lang="en-US" altLang="zh-CN" sz="2800" b="1" smtClean="0"/>
              <a:t>.</a:t>
            </a:r>
            <a:r>
              <a:rPr lang="zh-CN" altLang="en-US" sz="2800" b="1" smtClean="0"/>
              <a:t>苻坚   C</a:t>
            </a:r>
            <a:r>
              <a:rPr lang="en-US" altLang="zh-CN" sz="2800" b="1" smtClean="0"/>
              <a:t>.</a:t>
            </a:r>
            <a:r>
              <a:rPr lang="zh-CN" altLang="en-US" sz="2800" b="1" smtClean="0"/>
              <a:t>李世民   D</a:t>
            </a:r>
            <a:r>
              <a:rPr lang="en-US" altLang="zh-CN" sz="2800" b="1" smtClean="0"/>
              <a:t>.</a:t>
            </a:r>
            <a:r>
              <a:rPr lang="zh-CN" altLang="en-US" sz="2800" b="1" smtClean="0"/>
              <a:t>赵匡胤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799263" y="2082800"/>
            <a:ext cx="2984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/>
              <a:t>D</a:t>
            </a:r>
          </a:p>
        </p:txBody>
      </p:sp>
      <p:sp>
        <p:nvSpPr>
          <p:cNvPr id="14341" name="文本框 3"/>
          <p:cNvSpPr txBox="1"/>
          <p:nvPr/>
        </p:nvSpPr>
        <p:spPr>
          <a:xfrm>
            <a:off x="795338" y="3259138"/>
            <a:ext cx="7394575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下列各项中，</a:t>
            </a:r>
            <a:r>
              <a:rPr lang="zh-CN" altLang="en-US" sz="2800" b="1" u="dotted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不属于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北宋加强中央集权措施的是（     ）</a:t>
            </a:r>
            <a:endParaRPr lang="zh-CN" altLang="en-US" sz="2800" b="1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A. 派文官担任地方长官，设通判监督</a:t>
            </a:r>
            <a:endParaRPr lang="zh-CN" altLang="en-US" sz="2800" b="1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B. 将地方财政权收归中央</a:t>
            </a:r>
            <a:endParaRPr lang="zh-CN" altLang="en-US" sz="2800" b="1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C. 宰相权力被一分为三</a:t>
            </a:r>
            <a:endParaRPr lang="zh-CN" altLang="en-US" sz="2800" b="1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D. 在地方上设节度使，掌握经济和军事大权</a:t>
            </a:r>
            <a:endParaRPr lang="zh-CN" altLang="en-US" sz="2800" b="1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82788" y="3735388"/>
            <a:ext cx="428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/>
              <a:t>D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课后习题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2800" b="1" noProof="1"/>
              <a:t>3.“ 上（宋太祖）因谓（赵）普曰： ‘ 五代方镇残虐，民受其祸，朕今选儒臣干事者百余，分治大藩，纵皆贪浊，亦未及武臣一人也。 ’” 宋太祖据此思想所采取的措施是（   ）  </a:t>
            </a:r>
          </a:p>
          <a:p>
            <a:pPr marL="0" indent="0">
              <a:buFontTx/>
              <a:buNone/>
              <a:defRPr/>
            </a:pPr>
            <a:r>
              <a:rPr lang="en-US" altLang="zh-CN" sz="2800" b="1" noProof="1"/>
              <a:t>A.削弱节度使的实权        B.收地方精兵归中央  </a:t>
            </a:r>
          </a:p>
          <a:p>
            <a:pPr marL="0" indent="0">
              <a:buFontTx/>
              <a:buNone/>
              <a:defRPr/>
            </a:pPr>
            <a:r>
              <a:rPr lang="en-US" altLang="zh-CN" sz="2800" b="1" noProof="1"/>
              <a:t>C.设立枢密院主军政        D.派遣文官任地方官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783138" y="2867025"/>
            <a:ext cx="3651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/>
              <a:t>D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课后习题</a:t>
            </a:r>
          </a:p>
        </p:txBody>
      </p:sp>
      <p:sp>
        <p:nvSpPr>
          <p:cNvPr id="3789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b="1" smtClean="0"/>
              <a:t>4.唐朝时期，大将李靖、侯君集等，遇有战事，就统兵出征，军事行动结束，就回朝任宰相、尚书等高级文职。两宋时期，在</a:t>
            </a:r>
            <a:r>
              <a:rPr lang="zh-CN" altLang="en-US" sz="2800" b="1" smtClean="0"/>
              <a:t>掌管军政事务的官员</a:t>
            </a:r>
            <a:r>
              <a:rPr lang="en-US" altLang="zh-CN" sz="2800" b="1" smtClean="0"/>
              <a:t>中具文官资历的人数占91％。这反映了宋代的治国方略是</a:t>
            </a:r>
            <a:r>
              <a:rPr lang="zh-CN" altLang="en-US" sz="2800" b="1" smtClean="0"/>
              <a:t>（     ）</a:t>
            </a:r>
            <a:r>
              <a:rPr lang="en-US" altLang="zh-CN" sz="2800" b="1" smtClean="0"/>
              <a:t>  </a:t>
            </a:r>
          </a:p>
          <a:p>
            <a:r>
              <a:rPr lang="en-US" altLang="zh-CN" sz="2800" b="1" smtClean="0"/>
              <a:t>A.强干弱枝      B.分散军权     </a:t>
            </a:r>
          </a:p>
          <a:p>
            <a:r>
              <a:rPr lang="en-US" altLang="zh-CN" sz="2800" b="1" smtClean="0"/>
              <a:t>C.重文轻武      D.守内虚外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086100" y="3395663"/>
            <a:ext cx="498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/>
              <a:t>C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课后习题</a:t>
            </a:r>
          </a:p>
        </p:txBody>
      </p:sp>
      <p:sp>
        <p:nvSpPr>
          <p:cNvPr id="389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b="1" smtClean="0"/>
              <a:t>5.宋初以 “ 重文轻武 ” 为基本国策，大量提拔文人担任官职，这些受提拔的人主要来源于 （    ）  </a:t>
            </a:r>
          </a:p>
          <a:p>
            <a:r>
              <a:rPr lang="en-US" altLang="zh-CN" sz="2800" b="1" smtClean="0"/>
              <a:t>A.开国功臣         B.皇亲国戚       </a:t>
            </a:r>
          </a:p>
          <a:p>
            <a:r>
              <a:rPr lang="en-US" altLang="zh-CN" sz="2800" b="1" smtClean="0"/>
              <a:t>C.科举考试         D.地方推荐 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764463" y="2070100"/>
            <a:ext cx="5445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/>
              <a:t>C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"/>
          <p:cNvSpPr>
            <a:spLocks noChangeArrowheads="1"/>
          </p:cNvSpPr>
          <p:nvPr/>
        </p:nvSpPr>
        <p:spPr bwMode="auto">
          <a:xfrm>
            <a:off x="412750" y="1452563"/>
            <a:ext cx="8383588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latin typeface="黑体" pitchFamily="49" charset="-122"/>
                <a:ea typeface="黑体" pitchFamily="49" charset="-122"/>
              </a:rPr>
              <a:t>6.“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自秦以下，文莫盛于宋。”出现这种历史现象是由于（   ）</a:t>
            </a:r>
          </a:p>
          <a:p>
            <a:pPr>
              <a:lnSpc>
                <a:spcPct val="150000"/>
              </a:lnSpc>
            </a:pPr>
            <a:r>
              <a:rPr lang="en-US" sz="2800"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．统一文字</a:t>
            </a:r>
            <a:endParaRPr lang="en-US" sz="2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．独尊儒术</a:t>
            </a:r>
            <a:endParaRPr lang="en-US" sz="2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．创立科举</a:t>
            </a:r>
            <a:endParaRPr lang="en-US" sz="2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．重文轻武</a:t>
            </a:r>
          </a:p>
        </p:txBody>
      </p:sp>
      <p:sp>
        <p:nvSpPr>
          <p:cNvPr id="25603" name="文本框 2"/>
          <p:cNvSpPr txBox="1">
            <a:spLocks noChangeArrowheads="1"/>
          </p:cNvSpPr>
          <p:nvPr/>
        </p:nvSpPr>
        <p:spPr bwMode="auto">
          <a:xfrm>
            <a:off x="2395538" y="2138363"/>
            <a:ext cx="425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D</a:t>
            </a:r>
            <a:endParaRPr lang="zh-CN" altLang="en-US" sz="360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1"/>
          <p:cNvSpPr>
            <a:spLocks noChangeArrowheads="1"/>
          </p:cNvSpPr>
          <p:nvPr/>
        </p:nvSpPr>
        <p:spPr bwMode="auto">
          <a:xfrm>
            <a:off x="412750" y="1452563"/>
            <a:ext cx="83835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latin typeface="黑体" pitchFamily="49" charset="-122"/>
                <a:ea typeface="黑体" pitchFamily="49" charset="-122"/>
              </a:rPr>
              <a:t>7.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秦汉时丞相一职由一人担任，到隋唐时期三省的长官都是宰相，而北宋时相当于宰相的官职更多了。这一现象反映了（   ）</a:t>
            </a:r>
          </a:p>
          <a:p>
            <a:pPr>
              <a:lnSpc>
                <a:spcPct val="150000"/>
              </a:lnSpc>
            </a:pPr>
            <a:r>
              <a:rPr lang="en-US" sz="2800"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．皇权的不断加强</a:t>
            </a:r>
            <a:endParaRPr lang="en-US" sz="2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．封建民主政治的发展</a:t>
            </a:r>
            <a:endParaRPr lang="en-US" sz="2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．丞相权力的扩大</a:t>
            </a:r>
            <a:endParaRPr lang="en-US" sz="2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．中央对地方控制加强</a:t>
            </a:r>
          </a:p>
        </p:txBody>
      </p:sp>
      <p:sp>
        <p:nvSpPr>
          <p:cNvPr id="24579" name="文本框 2"/>
          <p:cNvSpPr txBox="1">
            <a:spLocks noChangeArrowheads="1"/>
          </p:cNvSpPr>
          <p:nvPr/>
        </p:nvSpPr>
        <p:spPr bwMode="auto">
          <a:xfrm>
            <a:off x="3735388" y="2768600"/>
            <a:ext cx="425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A</a:t>
            </a:r>
            <a:endParaRPr lang="zh-CN" altLang="en-US" sz="360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北宋的建立与中央集权的强化</a:t>
            </a:r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grpSp>
        <p:nvGrpSpPr>
          <p:cNvPr id="16389" name="组合 16388"/>
          <p:cNvGrpSpPr>
            <a:grpSpLocks/>
          </p:cNvGrpSpPr>
          <p:nvPr/>
        </p:nvGrpSpPr>
        <p:grpSpPr bwMode="auto">
          <a:xfrm>
            <a:off x="1136650" y="1600200"/>
            <a:ext cx="3214688" cy="4746625"/>
            <a:chOff x="0" y="0"/>
            <a:chExt cx="2352" cy="3116"/>
          </a:xfrm>
        </p:grpSpPr>
        <p:sp>
          <p:nvSpPr>
            <p:cNvPr id="16390" name="Text Box 6"/>
            <p:cNvSpPr txBox="1"/>
            <p:nvPr/>
          </p:nvSpPr>
          <p:spPr>
            <a:xfrm>
              <a:off x="268" y="2736"/>
              <a:ext cx="2084" cy="3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noProof="1">
                  <a:solidFill>
                    <a:srgbClr val="8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华文新魏" panose="02010800040101010101" pitchFamily="2" charset="-122"/>
                  <a:cs typeface="+mn-ea"/>
                </a:rPr>
                <a:t>黄袍加身石碑</a:t>
              </a:r>
              <a:endParaRPr lang="zh-CN" altLang="en-US" sz="32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新魏" panose="02010800040101010101" pitchFamily="2" charset="-122"/>
              </a:endParaRPr>
            </a:p>
          </p:txBody>
        </p:sp>
        <p:pic>
          <p:nvPicPr>
            <p:cNvPr id="15369" name="Picture 7" descr="黄袍加身处碑"/>
            <p:cNvPicPr>
              <a:picLocks noChangeAspect="1"/>
            </p:cNvPicPr>
            <p:nvPr/>
          </p:nvPicPr>
          <p:blipFill>
            <a:blip r:embed="rId3">
              <a:lum bright="12000" contrast="6000"/>
            </a:blip>
            <a:srcRect/>
            <a:stretch>
              <a:fillRect/>
            </a:stretch>
          </p:blipFill>
          <p:spPr bwMode="auto">
            <a:xfrm>
              <a:off x="0" y="0"/>
              <a:ext cx="1872" cy="2592"/>
            </a:xfrm>
            <a:prstGeom prst="rect">
              <a:avLst/>
            </a:prstGeom>
            <a:noFill/>
            <a:ln w="57150" cmpd="thinThick">
              <a:solidFill>
                <a:srgbClr val="663300"/>
              </a:solidFill>
              <a:miter lim="800000"/>
              <a:headEnd/>
              <a:tailEnd/>
            </a:ln>
          </p:spPr>
        </p:pic>
      </p:grpSp>
      <p:grpSp>
        <p:nvGrpSpPr>
          <p:cNvPr id="16386" name="组合 16385"/>
          <p:cNvGrpSpPr>
            <a:grpSpLocks/>
          </p:cNvGrpSpPr>
          <p:nvPr/>
        </p:nvGrpSpPr>
        <p:grpSpPr bwMode="auto">
          <a:xfrm>
            <a:off x="5205413" y="1922463"/>
            <a:ext cx="3363912" cy="4471987"/>
            <a:chOff x="0" y="0"/>
            <a:chExt cx="2592" cy="3215"/>
          </a:xfrm>
        </p:grpSpPr>
        <p:pic>
          <p:nvPicPr>
            <p:cNvPr id="15366" name="Picture 3" descr="陈桥兵变遗址"/>
            <p:cNvPicPr>
              <a:picLocks noChangeAspect="1"/>
            </p:cNvPicPr>
            <p:nvPr/>
          </p:nvPicPr>
          <p:blipFill>
            <a:blip r:embed="rId4">
              <a:lum bright="-12000" contrast="16000"/>
            </a:blip>
            <a:srcRect/>
            <a:stretch>
              <a:fillRect/>
            </a:stretch>
          </p:blipFill>
          <p:spPr bwMode="auto">
            <a:xfrm>
              <a:off x="0" y="0"/>
              <a:ext cx="2544" cy="2165"/>
            </a:xfrm>
            <a:prstGeom prst="rect">
              <a:avLst/>
            </a:prstGeom>
            <a:noFill/>
            <a:ln w="57150" cmpd="thinThick">
              <a:solidFill>
                <a:srgbClr val="663300"/>
              </a:solidFill>
              <a:miter lim="800000"/>
              <a:headEnd/>
              <a:tailEnd/>
            </a:ln>
          </p:spPr>
        </p:pic>
        <p:sp>
          <p:nvSpPr>
            <p:cNvPr id="16388" name="Text Box 4"/>
            <p:cNvSpPr txBox="1"/>
            <p:nvPr/>
          </p:nvSpPr>
          <p:spPr>
            <a:xfrm>
              <a:off x="576" y="2448"/>
              <a:ext cx="2016" cy="7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noProof="1">
                  <a:solidFill>
                    <a:srgbClr val="8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华文新魏" panose="02010800040101010101" pitchFamily="2" charset="-122"/>
                  <a:cs typeface="+mn-ea"/>
                </a:rPr>
                <a:t>陈桥兵变遗址</a:t>
              </a:r>
              <a:endParaRPr lang="zh-CN" altLang="en-US" sz="32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北宋的建立与中央集权的强化</a:t>
            </a:r>
          </a:p>
        </p:txBody>
      </p:sp>
      <p:pic>
        <p:nvPicPr>
          <p:cNvPr id="16387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303338"/>
            <a:ext cx="4183063" cy="5026025"/>
          </a:xfrm>
        </p:spPr>
      </p:pic>
      <p:graphicFrame>
        <p:nvGraphicFramePr>
          <p:cNvPr id="7" name="表格 6"/>
          <p:cNvGraphicFramePr/>
          <p:nvPr/>
        </p:nvGraphicFramePr>
        <p:xfrm>
          <a:off x="5087938" y="1998663"/>
          <a:ext cx="2327275" cy="579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7275"/>
              </a:tblGrid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</a:rPr>
                        <a:t>北宋的建立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/>
        </p:nvGraphicFramePr>
        <p:xfrm>
          <a:off x="5087938" y="3195638"/>
          <a:ext cx="3694112" cy="2530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4430"/>
              </a:tblGrid>
              <a:tr h="2042160">
                <a:tc>
                  <a:txBody>
                    <a:bodyPr/>
                    <a:lstStyle/>
                    <a:p>
                      <a:pPr lvl="0" eaLnBrk="1" hangingPunct="1">
                        <a:buClr>
                          <a:schemeClr val="accent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en-US" altLang="x-none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lang="zh-CN" altLang="en-US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时间：</a:t>
                      </a:r>
                      <a:r>
                        <a:rPr lang="en-US" altLang="x-none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960</a:t>
                      </a:r>
                      <a:r>
                        <a:rPr lang="zh-CN" altLang="en-US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年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eaLnBrk="1" hangingPunct="1">
                        <a:buClr>
                          <a:schemeClr val="accent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 人物：赵匡胤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eaLnBrk="1" hangingPunct="1">
                        <a:buClr>
                          <a:schemeClr val="accent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 事件：陈桥兵变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eaLnBrk="1" hangingPunct="1">
                        <a:buClr>
                          <a:schemeClr val="accent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定都：开封（东京）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sym typeface="宋体" charset="-122"/>
              </a:rPr>
              <a:t>北宋的建立与中央集权的强化</a:t>
            </a:r>
            <a:endParaRPr lang="zh-CN" altLang="en-US" sz="3600" b="1" smtClean="0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b="1" smtClean="0"/>
          </a:p>
          <a:p>
            <a:endParaRPr lang="zh-CN" altLang="en-US" b="1" smtClean="0"/>
          </a:p>
        </p:txBody>
      </p:sp>
      <p:pic>
        <p:nvPicPr>
          <p:cNvPr id="17412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863" y="1135063"/>
            <a:ext cx="4502150" cy="559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文本框 1"/>
          <p:cNvSpPr txBox="1">
            <a:spLocks noChangeArrowheads="1"/>
          </p:cNvSpPr>
          <p:nvPr/>
        </p:nvSpPr>
        <p:spPr bwMode="auto">
          <a:xfrm>
            <a:off x="5514975" y="2316163"/>
            <a:ext cx="342265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宋太祖和宋太宗采用先易后难、先南后北的策略，陆续消灭了割据政权，到</a:t>
            </a:r>
            <a:r>
              <a:rPr lang="en-US" altLang="zh-CN" sz="2800" b="1">
                <a:solidFill>
                  <a:srgbClr val="FF0000"/>
                </a:solidFill>
              </a:rPr>
              <a:t>979</a:t>
            </a:r>
            <a:r>
              <a:rPr lang="zh-CN" altLang="en-US" sz="2800" b="1">
                <a:solidFill>
                  <a:srgbClr val="FF0000"/>
                </a:solidFill>
              </a:rPr>
              <a:t>年</a:t>
            </a:r>
            <a:r>
              <a:rPr lang="zh-CN" altLang="en-US" sz="2800" b="1"/>
              <a:t>基本</a:t>
            </a:r>
            <a:r>
              <a:rPr lang="zh-CN" altLang="en-US" sz="2800" b="1">
                <a:solidFill>
                  <a:srgbClr val="FF0000"/>
                </a:solidFill>
              </a:rPr>
              <a:t>结束了五代十国</a:t>
            </a:r>
            <a:r>
              <a:rPr lang="zh-CN" altLang="en-US" sz="2800" b="1"/>
              <a:t>的分裂局面</a:t>
            </a:r>
          </a:p>
        </p:txBody>
      </p:sp>
    </p:spTree>
  </p:cSld>
  <p:clrMapOvr>
    <a:masterClrMapping/>
  </p:clrMapOvr>
  <p:transition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sym typeface="宋体" charset="-122"/>
              </a:rPr>
              <a:t>北宋的建立与中央集权的强化</a:t>
            </a:r>
            <a:endParaRPr lang="zh-CN" altLang="en-US" sz="3600" b="1" smtClean="0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5092700" y="1979613"/>
            <a:ext cx="3816350" cy="3548062"/>
          </a:xfrm>
        </p:spPr>
        <p:txBody>
          <a:bodyPr/>
          <a:lstStyle/>
          <a:p>
            <a:r>
              <a:rPr lang="zh-CN" altLang="en-US" b="1" smtClean="0"/>
              <a:t>在进行统一战争的同时，宋朝统治者采取了一系列强化中央集权的措施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1300163"/>
            <a:ext cx="21018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文本框 2"/>
          <p:cNvSpPr txBox="1">
            <a:spLocks noChangeArrowheads="1"/>
          </p:cNvSpPr>
          <p:nvPr/>
        </p:nvSpPr>
        <p:spPr bwMode="auto">
          <a:xfrm>
            <a:off x="466725" y="5622925"/>
            <a:ext cx="1847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宋太祖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6825" y="1535113"/>
            <a:ext cx="2555875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文本框 4"/>
          <p:cNvSpPr txBox="1">
            <a:spLocks noChangeArrowheads="1"/>
          </p:cNvSpPr>
          <p:nvPr/>
        </p:nvSpPr>
        <p:spPr bwMode="auto">
          <a:xfrm>
            <a:off x="3159125" y="5622925"/>
            <a:ext cx="1570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宋太宗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sym typeface="宋体" charset="-122"/>
              </a:rPr>
              <a:t>北宋的建立与中央集权的强化</a:t>
            </a:r>
            <a:endParaRPr lang="zh-CN" altLang="en-US" sz="3600" b="1" smtClean="0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2108200"/>
          </a:xfrm>
        </p:spPr>
        <p:txBody>
          <a:bodyPr/>
          <a:lstStyle/>
          <a:p>
            <a:r>
              <a:rPr lang="zh-CN" altLang="en-US" b="1" smtClean="0"/>
              <a:t>阅读</a:t>
            </a:r>
            <a:r>
              <a:rPr lang="en-US" altLang="zh-CN" b="1" smtClean="0"/>
              <a:t>P30</a:t>
            </a:r>
            <a:r>
              <a:rPr lang="zh-CN" altLang="en-US" b="1" smtClean="0"/>
              <a:t>相关史事</a:t>
            </a:r>
            <a:r>
              <a:rPr lang="en-US" altLang="zh-CN" b="1" smtClean="0"/>
              <a:t>“</a:t>
            </a:r>
            <a:r>
              <a:rPr lang="zh-CN" altLang="en-US" b="1" smtClean="0"/>
              <a:t>杯酒释兵权</a:t>
            </a:r>
            <a:r>
              <a:rPr lang="en-US" altLang="zh-CN" b="1" smtClean="0"/>
              <a:t>”</a:t>
            </a:r>
          </a:p>
          <a:p>
            <a:r>
              <a:rPr lang="zh-CN" altLang="en-US" b="1" smtClean="0"/>
              <a:t>思考：为什么宋太祖要这么做？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4363" y="5030788"/>
            <a:ext cx="7761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宋太祖担心大将拥有兵权会危及他的统治</a:t>
            </a:r>
            <a:endParaRPr lang="zh-CN" altLang="en-US" sz="3200"/>
          </a:p>
        </p:txBody>
      </p: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6350" y="2328863"/>
            <a:ext cx="40513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sym typeface="宋体" charset="-122"/>
              </a:rPr>
              <a:t>北宋的建立与中央集权的强化</a:t>
            </a:r>
            <a:endParaRPr lang="zh-CN" altLang="en-US" sz="3600" b="1" smtClean="0"/>
          </a:p>
        </p:txBody>
      </p:sp>
      <p:sp>
        <p:nvSpPr>
          <p:cNvPr id="20483" name="内容占位符 1"/>
          <p:cNvSpPr>
            <a:spLocks noGrp="1"/>
          </p:cNvSpPr>
          <p:nvPr>
            <p:ph idx="1"/>
          </p:nvPr>
        </p:nvSpPr>
        <p:spPr>
          <a:xfrm>
            <a:off x="573088" y="1417638"/>
            <a:ext cx="8229600" cy="685800"/>
          </a:xfrm>
        </p:spPr>
        <p:txBody>
          <a:bodyPr/>
          <a:lstStyle/>
          <a:p>
            <a:r>
              <a:rPr lang="zh-CN" altLang="en-US" sz="2800" b="1" smtClean="0"/>
              <a:t>加强中央集权的措施：</a:t>
            </a:r>
          </a:p>
          <a:p>
            <a:endParaRPr lang="zh-CN" altLang="en-US" sz="2400" b="1" smtClean="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58813" y="1943100"/>
            <a:ext cx="805973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1.</a:t>
            </a:r>
            <a:r>
              <a:rPr lang="zh-CN" altLang="en-US" sz="2400" b="1"/>
              <a:t>设法</a:t>
            </a:r>
            <a:r>
              <a:rPr lang="zh-CN" altLang="en-US" sz="2400" b="1">
                <a:solidFill>
                  <a:srgbClr val="FF0000"/>
                </a:solidFill>
              </a:rPr>
              <a:t>剥夺高级武将的军权</a:t>
            </a:r>
            <a:r>
              <a:rPr lang="zh-CN" altLang="en-US" sz="2400" b="1"/>
              <a:t>，从地方军队里挑选强壮的士兵编入</a:t>
            </a:r>
            <a:r>
              <a:rPr lang="zh-CN" altLang="en-US" sz="2400" b="1">
                <a:solidFill>
                  <a:srgbClr val="FF0000"/>
                </a:solidFill>
              </a:rPr>
              <a:t>禁军</a:t>
            </a:r>
            <a:r>
              <a:rPr lang="zh-CN" altLang="en-US" sz="2400" b="1"/>
              <a:t>，由皇帝直接控制（禁军驻防地点定期轮换，使得</a:t>
            </a:r>
            <a:r>
              <a:rPr lang="en-US" altLang="zh-CN" sz="2400" b="1"/>
              <a:t>“</a:t>
            </a:r>
            <a:r>
              <a:rPr lang="zh-CN" altLang="en-US" sz="2400" b="1">
                <a:solidFill>
                  <a:srgbClr val="FF0000"/>
                </a:solidFill>
              </a:rPr>
              <a:t>兵不识将，将不识兵</a:t>
            </a:r>
            <a:r>
              <a:rPr lang="en-US" altLang="zh-CN" sz="2400" b="1"/>
              <a:t>”</a:t>
            </a:r>
            <a:r>
              <a:rPr lang="zh-CN" altLang="en-US" sz="2400" b="1"/>
              <a:t>）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73100" y="3232150"/>
            <a:ext cx="80454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2.</a:t>
            </a:r>
            <a:r>
              <a:rPr lang="zh-CN" altLang="en-US" sz="2400" b="1"/>
              <a:t>在中央，</a:t>
            </a:r>
            <a:r>
              <a:rPr lang="zh-CN" altLang="en-US" sz="2400" b="1">
                <a:solidFill>
                  <a:srgbClr val="FF0000"/>
                </a:solidFill>
              </a:rPr>
              <a:t>宰相</a:t>
            </a:r>
            <a:r>
              <a:rPr lang="zh-CN" altLang="en-US" sz="2400" b="1"/>
              <a:t>的权力被一分为三，宰相专掌行政，</a:t>
            </a:r>
            <a:r>
              <a:rPr lang="zh-CN" altLang="en-US" sz="2400" b="1">
                <a:solidFill>
                  <a:srgbClr val="FF0000"/>
                </a:solidFill>
              </a:rPr>
              <a:t>枢密使</a:t>
            </a:r>
            <a:r>
              <a:rPr lang="zh-CN" altLang="en-US" sz="2400" b="1"/>
              <a:t>掌管军事，</a:t>
            </a:r>
            <a:r>
              <a:rPr lang="zh-CN" altLang="en-US" sz="2400" b="1">
                <a:solidFill>
                  <a:srgbClr val="FF0000"/>
                </a:solidFill>
              </a:rPr>
              <a:t>三司使</a:t>
            </a:r>
            <a:r>
              <a:rPr lang="zh-CN" altLang="en-US" sz="2400" b="1"/>
              <a:t>管理财政，</a:t>
            </a:r>
            <a:r>
              <a:rPr lang="zh-CN" altLang="en-US" sz="2400" b="1">
                <a:solidFill>
                  <a:srgbClr val="FF0000"/>
                </a:solidFill>
              </a:rPr>
              <a:t>行政、军事、财政</a:t>
            </a:r>
            <a:r>
              <a:rPr lang="zh-CN" altLang="en-US" sz="2400" b="1"/>
              <a:t>三权分立，各自的长官分别对皇帝负责</a:t>
            </a:r>
            <a:endParaRPr lang="zh-CN" altLang="en-US" sz="24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58813" y="4421188"/>
            <a:ext cx="8027987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3.</a:t>
            </a:r>
            <a:r>
              <a:rPr lang="zh-CN" altLang="en-US" sz="2400" b="1"/>
              <a:t>在地方上，中央派</a:t>
            </a:r>
            <a:r>
              <a:rPr lang="zh-CN" altLang="en-US" sz="2400" b="1">
                <a:solidFill>
                  <a:srgbClr val="FF0000"/>
                </a:solidFill>
              </a:rPr>
              <a:t>文官任知府、知州</a:t>
            </a:r>
            <a:r>
              <a:rPr lang="zh-CN" altLang="en-US" sz="2400" b="1"/>
              <a:t>，代替节度使管理地方政事，并实施</a:t>
            </a:r>
            <a:r>
              <a:rPr lang="zh-CN" altLang="en-US" sz="2400" b="1">
                <a:solidFill>
                  <a:srgbClr val="FF0000"/>
                </a:solidFill>
              </a:rPr>
              <a:t>三年一换</a:t>
            </a:r>
            <a:r>
              <a:rPr lang="zh-CN" altLang="en-US" sz="2400" b="1"/>
              <a:t>的制度，防止权力过大，难以控制；</a:t>
            </a:r>
            <a:r>
              <a:rPr lang="zh-CN" altLang="en-US" sz="2400" b="1">
                <a:solidFill>
                  <a:srgbClr val="FF0000"/>
                </a:solidFill>
              </a:rPr>
              <a:t>取消节度使收税</a:t>
            </a:r>
            <a:r>
              <a:rPr lang="zh-CN" altLang="en-US" sz="2400" b="1"/>
              <a:t>的权力，地方的财赋收入除留必要开支外，其他全部运往都城，收归中央</a:t>
            </a:r>
            <a:endParaRPr lang="zh-CN" altLang="en-US" sz="240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>
            <a:spLocks noChangeArrowheads="1"/>
          </p:cNvSpPr>
          <p:nvPr/>
        </p:nvSpPr>
        <p:spPr bwMode="auto">
          <a:xfrm>
            <a:off x="341313" y="1177925"/>
            <a:ext cx="8493125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一、宋朝的建立</a:t>
            </a:r>
            <a:endParaRPr lang="en-US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、北宋的建立：</a:t>
            </a:r>
            <a:r>
              <a:rPr lang="en-US">
                <a:latin typeface="黑体" pitchFamily="49" charset="-122"/>
                <a:ea typeface="黑体" pitchFamily="49" charset="-122"/>
              </a:rPr>
              <a:t>_______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年，</a:t>
            </a:r>
            <a:r>
              <a:rPr lang="en-US">
                <a:latin typeface="黑体" pitchFamily="49" charset="-122"/>
                <a:ea typeface="黑体" pitchFamily="49" charset="-122"/>
              </a:rPr>
              <a:t>_______ 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（即宋太祖）建立宋朝，定都</a:t>
            </a:r>
            <a:r>
              <a:rPr lang="en-US">
                <a:latin typeface="黑体" pitchFamily="49" charset="-122"/>
                <a:ea typeface="黑体" pitchFamily="49" charset="-122"/>
              </a:rPr>
              <a:t>_______ 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（又称东京，今河南开封），史称北宋。</a:t>
            </a:r>
            <a:endParaRPr lang="en-US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、统一：宋太祖和他的后继者们按照先南后北的统一方针，结束</a:t>
            </a:r>
            <a:r>
              <a:rPr lang="en-US">
                <a:latin typeface="黑体" pitchFamily="49" charset="-122"/>
                <a:ea typeface="黑体" pitchFamily="49" charset="-122"/>
              </a:rPr>
              <a:t>_____________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的分裂割据局面。</a:t>
            </a:r>
            <a:endParaRPr lang="en-US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二、加强中央集权的举措</a:t>
            </a:r>
            <a:endParaRPr lang="en-US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5363" name="表格 15362"/>
          <p:cNvGraphicFramePr>
            <a:graphicFrameLocks noGrp="1"/>
          </p:cNvGraphicFramePr>
          <p:nvPr/>
        </p:nvGraphicFramePr>
        <p:xfrm>
          <a:off x="725488" y="3790950"/>
          <a:ext cx="7554912" cy="2578100"/>
        </p:xfrm>
        <a:graphic>
          <a:graphicData uri="http://schemas.openxmlformats.org/drawingml/2006/table">
            <a:tbl>
              <a:tblPr/>
              <a:tblGrid>
                <a:gridCol w="1000125"/>
                <a:gridCol w="6554787"/>
              </a:tblGrid>
              <a:tr h="749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军事</a:t>
                      </a:r>
                    </a:p>
                  </a:txBody>
                  <a:tcPr marL="91432" marR="91432"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控制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________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。削弱大将的兵权，将各地州镇士兵中的精锐选入禁军，以强干弱枝，拱卫京师。</a:t>
                      </a:r>
                    </a:p>
                  </a:txBody>
                  <a:tcPr marL="91432" marR="91432"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8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政治</a:t>
                      </a:r>
                    </a:p>
                  </a:txBody>
                  <a:tcPr marL="91432" marR="91432"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强化君权。在中央：将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_______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分为行政、军事、财政三个机构，强化中央集权。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在地方：中央派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_______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担任知府、知州等职。加强中央对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_______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的控制。</a:t>
                      </a:r>
                    </a:p>
                  </a:txBody>
                  <a:tcPr marL="91432" marR="91432"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经济</a:t>
                      </a:r>
                    </a:p>
                  </a:txBody>
                  <a:tcPr marL="91432" marR="91432"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集中财权。在地方设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________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，把地方财赋收归中央。</a:t>
                      </a:r>
                    </a:p>
                  </a:txBody>
                  <a:tcPr marL="91432" marR="91432"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0" name="文本框 4"/>
          <p:cNvSpPr txBox="1">
            <a:spLocks noChangeArrowheads="1"/>
          </p:cNvSpPr>
          <p:nvPr/>
        </p:nvSpPr>
        <p:spPr bwMode="auto">
          <a:xfrm>
            <a:off x="2241550" y="1455738"/>
            <a:ext cx="642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960</a:t>
            </a:r>
            <a:endParaRPr lang="zh-CN" altLang="en-US" sz="200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378" name="文本框 4"/>
          <p:cNvSpPr txBox="1">
            <a:spLocks noChangeArrowheads="1"/>
          </p:cNvSpPr>
          <p:nvPr/>
        </p:nvSpPr>
        <p:spPr bwMode="auto">
          <a:xfrm>
            <a:off x="2214563" y="1408113"/>
            <a:ext cx="669925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1522" name="文本框 4"/>
          <p:cNvSpPr txBox="1">
            <a:spLocks noChangeArrowheads="1"/>
          </p:cNvSpPr>
          <p:nvPr/>
        </p:nvSpPr>
        <p:spPr bwMode="auto">
          <a:xfrm>
            <a:off x="3322638" y="1443038"/>
            <a:ext cx="992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赵匡胤</a:t>
            </a:r>
          </a:p>
        </p:txBody>
      </p:sp>
      <p:sp>
        <p:nvSpPr>
          <p:cNvPr id="21523" name="文本框 4"/>
          <p:cNvSpPr txBox="1">
            <a:spLocks noChangeArrowheads="1"/>
          </p:cNvSpPr>
          <p:nvPr/>
        </p:nvSpPr>
        <p:spPr bwMode="auto">
          <a:xfrm>
            <a:off x="7296150" y="1443038"/>
            <a:ext cx="804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汴京</a:t>
            </a:r>
          </a:p>
        </p:txBody>
      </p:sp>
      <p:sp>
        <p:nvSpPr>
          <p:cNvPr id="21524" name="文本框 4"/>
          <p:cNvSpPr txBox="1">
            <a:spLocks noChangeArrowheads="1"/>
          </p:cNvSpPr>
          <p:nvPr/>
        </p:nvSpPr>
        <p:spPr bwMode="auto">
          <a:xfrm>
            <a:off x="7054850" y="2170113"/>
            <a:ext cx="12652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五代十国</a:t>
            </a:r>
          </a:p>
        </p:txBody>
      </p:sp>
      <p:sp>
        <p:nvSpPr>
          <p:cNvPr id="21525" name="矩形 8"/>
          <p:cNvSpPr>
            <a:spLocks noChangeArrowheads="1"/>
          </p:cNvSpPr>
          <p:nvPr/>
        </p:nvSpPr>
        <p:spPr bwMode="auto">
          <a:xfrm>
            <a:off x="2384425" y="3733800"/>
            <a:ext cx="646113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军权</a:t>
            </a:r>
            <a:endParaRPr lang="en-US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526" name="矩形 11"/>
          <p:cNvSpPr>
            <a:spLocks noChangeArrowheads="1"/>
          </p:cNvSpPr>
          <p:nvPr/>
        </p:nvSpPr>
        <p:spPr bwMode="auto">
          <a:xfrm>
            <a:off x="4214813" y="4470400"/>
            <a:ext cx="647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相权</a:t>
            </a:r>
            <a:endParaRPr lang="zh-CN" altLang="en-US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527" name="矩形 12"/>
          <p:cNvSpPr>
            <a:spLocks noChangeArrowheads="1"/>
          </p:cNvSpPr>
          <p:nvPr/>
        </p:nvSpPr>
        <p:spPr bwMode="auto">
          <a:xfrm>
            <a:off x="1919288" y="5508625"/>
            <a:ext cx="644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地方</a:t>
            </a:r>
            <a:endParaRPr lang="zh-CN" altLang="en-US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528" name="矩形 13"/>
          <p:cNvSpPr>
            <a:spLocks noChangeArrowheads="1"/>
          </p:cNvSpPr>
          <p:nvPr/>
        </p:nvSpPr>
        <p:spPr bwMode="auto">
          <a:xfrm>
            <a:off x="3875088" y="5910263"/>
            <a:ext cx="8778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转运使</a:t>
            </a:r>
            <a:endParaRPr lang="zh-CN" altLang="en-US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529" name="矩形 14"/>
          <p:cNvSpPr>
            <a:spLocks noChangeArrowheads="1"/>
          </p:cNvSpPr>
          <p:nvPr/>
        </p:nvSpPr>
        <p:spPr bwMode="auto">
          <a:xfrm>
            <a:off x="3470275" y="5162550"/>
            <a:ext cx="646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文官</a:t>
            </a:r>
          </a:p>
        </p:txBody>
      </p:sp>
      <p:sp>
        <p:nvSpPr>
          <p:cNvPr id="15387" name="文本框 15"/>
          <p:cNvSpPr txBox="1">
            <a:spLocks noChangeArrowheads="1"/>
          </p:cNvSpPr>
          <p:nvPr/>
        </p:nvSpPr>
        <p:spPr bwMode="auto">
          <a:xfrm>
            <a:off x="3370263" y="1431925"/>
            <a:ext cx="844550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388" name="文本框 16"/>
          <p:cNvSpPr txBox="1">
            <a:spLocks noChangeArrowheads="1"/>
          </p:cNvSpPr>
          <p:nvPr/>
        </p:nvSpPr>
        <p:spPr bwMode="auto">
          <a:xfrm>
            <a:off x="7275513" y="1431925"/>
            <a:ext cx="844550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389" name="文本框 17"/>
          <p:cNvSpPr txBox="1">
            <a:spLocks noChangeArrowheads="1"/>
          </p:cNvSpPr>
          <p:nvPr/>
        </p:nvSpPr>
        <p:spPr bwMode="auto">
          <a:xfrm>
            <a:off x="7054850" y="2170113"/>
            <a:ext cx="1249363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390" name="文本框 18"/>
          <p:cNvSpPr txBox="1">
            <a:spLocks noChangeArrowheads="1"/>
          </p:cNvSpPr>
          <p:nvPr/>
        </p:nvSpPr>
        <p:spPr bwMode="auto">
          <a:xfrm>
            <a:off x="2392363" y="3752850"/>
            <a:ext cx="677862" cy="366713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391" name="文本框 22"/>
          <p:cNvSpPr txBox="1">
            <a:spLocks noChangeArrowheads="1"/>
          </p:cNvSpPr>
          <p:nvPr/>
        </p:nvSpPr>
        <p:spPr bwMode="auto">
          <a:xfrm>
            <a:off x="4214813" y="4470400"/>
            <a:ext cx="679450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392" name="文本框 23"/>
          <p:cNvSpPr txBox="1">
            <a:spLocks noChangeArrowheads="1"/>
          </p:cNvSpPr>
          <p:nvPr/>
        </p:nvSpPr>
        <p:spPr bwMode="auto">
          <a:xfrm>
            <a:off x="3454400" y="5132388"/>
            <a:ext cx="676275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393" name="文本框 24"/>
          <p:cNvSpPr txBox="1">
            <a:spLocks noChangeArrowheads="1"/>
          </p:cNvSpPr>
          <p:nvPr/>
        </p:nvSpPr>
        <p:spPr bwMode="auto">
          <a:xfrm>
            <a:off x="1919288" y="5546725"/>
            <a:ext cx="677862" cy="365125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394" name="文本框 25"/>
          <p:cNvSpPr txBox="1">
            <a:spLocks noChangeArrowheads="1"/>
          </p:cNvSpPr>
          <p:nvPr/>
        </p:nvSpPr>
        <p:spPr bwMode="auto">
          <a:xfrm>
            <a:off x="3956050" y="5940425"/>
            <a:ext cx="784225" cy="400050"/>
          </a:xfrm>
          <a:prstGeom prst="rect">
            <a:avLst/>
          </a:prstGeom>
          <a:solidFill>
            <a:srgbClr val="F0D7A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8" grpId="0" bldLvl="0" animBg="1"/>
      <p:bldP spid="15387" grpId="0" bldLvl="0" animBg="1"/>
      <p:bldP spid="15388" grpId="0" bldLvl="0" animBg="1"/>
      <p:bldP spid="15389" grpId="0" bldLvl="0" animBg="1"/>
      <p:bldP spid="15390" grpId="0" bldLvl="0" animBg="1"/>
      <p:bldP spid="15391" grpId="0" bldLvl="0" animBg="1"/>
      <p:bldP spid="15392" grpId="0" bldLvl="0" animBg="1"/>
      <p:bldP spid="15393" grpId="0" bldLvl="0" animBg="1"/>
      <p:bldP spid="1539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Calligraphy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1862</Words>
  <Application>WPS 演示</Application>
  <PresentationFormat>全屏显示(4:3)</PresentationFormat>
  <Paragraphs>150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Calibri</vt:lpstr>
      <vt:lpstr>Times New Roman</vt:lpstr>
      <vt:lpstr>黑体</vt:lpstr>
      <vt:lpstr>华文新魏</vt:lpstr>
      <vt:lpstr>+mn-ea</vt:lpstr>
      <vt:lpstr>Wingdings</vt:lpstr>
      <vt:lpstr>默认设计模板</vt:lpstr>
      <vt:lpstr>第28课 北宋的统治</vt:lpstr>
      <vt:lpstr>幻灯片 2</vt:lpstr>
      <vt:lpstr>北宋的建立与中央集权的强化</vt:lpstr>
      <vt:lpstr>北宋的建立与中央集权的强化</vt:lpstr>
      <vt:lpstr>北宋的建立与中央集权的强化</vt:lpstr>
      <vt:lpstr>北宋的建立与中央集权的强化</vt:lpstr>
      <vt:lpstr>北宋的建立与中央集权的强化</vt:lpstr>
      <vt:lpstr>北宋的建立与中央集权的强化</vt:lpstr>
      <vt:lpstr>幻灯片 9</vt:lpstr>
      <vt:lpstr>幻灯片 10</vt:lpstr>
      <vt:lpstr>重文轻武的国策</vt:lpstr>
      <vt:lpstr>重文轻武的国策</vt:lpstr>
      <vt:lpstr>重文轻武的国策</vt:lpstr>
      <vt:lpstr>重文轻武的国策</vt:lpstr>
      <vt:lpstr>幻灯片 15</vt:lpstr>
      <vt:lpstr>中国四大书院</vt:lpstr>
      <vt:lpstr>重文轻武的国策</vt:lpstr>
      <vt:lpstr>幻灯片 18</vt:lpstr>
      <vt:lpstr>幻灯片 19</vt:lpstr>
      <vt:lpstr>幻灯片 20</vt:lpstr>
      <vt:lpstr>王安石变法</vt:lpstr>
      <vt:lpstr>幻灯片 22</vt:lpstr>
      <vt:lpstr>课后习题</vt:lpstr>
      <vt:lpstr>课后习题</vt:lpstr>
      <vt:lpstr>课后习题</vt:lpstr>
      <vt:lpstr>课后习题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第6课 北宋的政治</dc:title>
  <dc:creator>Administrator</dc:creator>
  <cp:lastModifiedBy>Microsoft</cp:lastModifiedBy>
  <cp:revision>206</cp:revision>
  <dcterms:created xsi:type="dcterms:W3CDTF">2016-09-23T08:00:19Z</dcterms:created>
  <dcterms:modified xsi:type="dcterms:W3CDTF">2017-06-16T11:25:28Z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