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420" r:id="rId3"/>
    <p:sldId id="485" r:id="rId4"/>
    <p:sldId id="492" r:id="rId5"/>
    <p:sldId id="493" r:id="rId6"/>
    <p:sldId id="494" r:id="rId7"/>
    <p:sldId id="495" r:id="rId8"/>
    <p:sldId id="521" r:id="rId9"/>
    <p:sldId id="522" r:id="rId10"/>
    <p:sldId id="537" r:id="rId11"/>
    <p:sldId id="523" r:id="rId12"/>
    <p:sldId id="497" r:id="rId13"/>
    <p:sldId id="524" r:id="rId14"/>
    <p:sldId id="498" r:id="rId15"/>
    <p:sldId id="499" r:id="rId16"/>
    <p:sldId id="500" r:id="rId17"/>
    <p:sldId id="525" r:id="rId18"/>
    <p:sldId id="526" r:id="rId19"/>
    <p:sldId id="527" r:id="rId20"/>
    <p:sldId id="528" r:id="rId22"/>
    <p:sldId id="529" r:id="rId23"/>
    <p:sldId id="530" r:id="rId24"/>
    <p:sldId id="502" r:id="rId25"/>
    <p:sldId id="555" r:id="rId26"/>
    <p:sldId id="505" r:id="rId27"/>
    <p:sldId id="552" r:id="rId28"/>
    <p:sldId id="553" r:id="rId29"/>
    <p:sldId id="554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66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06"/>
    <p:restoredTop sz="94728"/>
  </p:normalViewPr>
  <p:slideViewPr>
    <p:cSldViewPr showGuides="1">
      <p:cViewPr varScale="1">
        <p:scale>
          <a:sx n="77" d="100"/>
          <a:sy n="77" d="100"/>
        </p:scale>
        <p:origin x="-630" y="-102"/>
      </p:cViewPr>
      <p:guideLst>
        <p:guide orient="horz" pos="227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4096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0" name="文本占位符 4096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 </a:t>
            </a:r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0899" name="副标题 8089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0900" name="日期占位符 8089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eaLnBrk="1" fontAlgn="base" hangingPunct="1"/>
            <a:endParaRPr lang="zh-CN" altLang="en-US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0901" name="页脚占位符 809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eaLnBrk="1" fontAlgn="base" hangingPunct="1"/>
            <a:endParaRPr lang="en-US" altLang="zh-CN" noProof="1">
              <a:latin typeface="Arial" panose="020B0604020202020204" pitchFamily="34" charset="0"/>
            </a:endParaRPr>
          </a:p>
        </p:txBody>
      </p:sp>
      <p:sp>
        <p:nvSpPr>
          <p:cNvPr id="80902" name="灯片编号占位符 809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eaLnBrk="1" fontAlgn="base" hangingPunct="1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7987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79874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9876" name="日期占位符 798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9877" name="页脚占位符 798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9878" name="灯片编号占位符 798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7.jpe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6"/>
          <p:cNvSpPr txBox="1"/>
          <p:nvPr/>
        </p:nvSpPr>
        <p:spPr>
          <a:xfrm>
            <a:off x="3060700" y="1989133"/>
            <a:ext cx="2994025" cy="100584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60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第</a:t>
            </a:r>
            <a:r>
              <a:rPr lang="en-US" altLang="zh-CN" sz="60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41</a:t>
            </a:r>
            <a:r>
              <a:rPr lang="zh-CN" altLang="en-US" sz="60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课 </a:t>
            </a:r>
            <a:endParaRPr lang="zh-CN" altLang="en-US" sz="60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098" name="Text Box 6"/>
          <p:cNvSpPr txBox="1"/>
          <p:nvPr/>
        </p:nvSpPr>
        <p:spPr>
          <a:xfrm>
            <a:off x="15874" y="3397250"/>
            <a:ext cx="918781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54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统一多民族国家的巩固与发展</a:t>
            </a:r>
            <a:endParaRPr lang="zh-CN" altLang="en-US" sz="54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云形标注 35843"/>
          <p:cNvSpPr/>
          <p:nvPr/>
        </p:nvSpPr>
        <p:spPr>
          <a:xfrm>
            <a:off x="2971800" y="2290763"/>
            <a:ext cx="2843213" cy="1765300"/>
          </a:xfrm>
          <a:prstGeom prst="cloudCallout">
            <a:avLst>
              <a:gd name="adj1" fmla="val -57162"/>
              <a:gd name="adj2" fmla="val 50708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3561713" y="2792094"/>
            <a:ext cx="1662430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</a:pPr>
            <a:r>
              <a:rPr lang="en-US" altLang="zh-CN" sz="4400" b="1" strike="noStrike" noProof="1" dirty="0">
                <a:solidFill>
                  <a:srgbClr val="000099"/>
                </a:solidFill>
                <a:latin typeface="Times New Roman" panose="02020603050405020304" pitchFamily="18" charset="0"/>
                <a:ea typeface="仿宋_GB2312" pitchFamily="49" charset="-122"/>
                <a:cs typeface="+mn-ea"/>
              </a:rPr>
              <a:t> </a:t>
            </a:r>
            <a:r>
              <a:rPr lang="zh-CN" altLang="en-US" sz="4400" b="1" strike="noStrike" noProof="1" dirty="0">
                <a:solidFill>
                  <a:srgbClr val="000099"/>
                </a:solidFill>
                <a:latin typeface="Times New Roman" panose="02020603050405020304" pitchFamily="18" charset="0"/>
                <a:ea typeface="仿宋_GB2312" pitchFamily="49" charset="-122"/>
                <a:cs typeface="+mn-ea"/>
              </a:rPr>
              <a:t>蒙 古</a:t>
            </a:r>
            <a:endParaRPr lang="zh-CN" altLang="en-US" sz="4400" b="1" strike="noStrike" noProof="1" dirty="0">
              <a:ln w="6600">
                <a:solidFill>
                  <a:srgbClr val="FFFF00"/>
                </a:solidFill>
                <a:prstDash val="solid"/>
              </a:ln>
              <a:solidFill>
                <a:srgbClr val="000099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仿宋_GB2312" pitchFamily="49" charset="-122"/>
              <a:cs typeface="+mn-ea"/>
            </a:endParaRPr>
          </a:p>
        </p:txBody>
      </p:sp>
      <p:sp>
        <p:nvSpPr>
          <p:cNvPr id="14351" name="下箭头 14350"/>
          <p:cNvSpPr/>
          <p:nvPr/>
        </p:nvSpPr>
        <p:spPr>
          <a:xfrm>
            <a:off x="4306888" y="4056063"/>
            <a:ext cx="304800" cy="1065212"/>
          </a:xfrm>
          <a:prstGeom prst="downArrow">
            <a:avLst>
              <a:gd name="adj1" fmla="val 50000"/>
              <a:gd name="adj2" fmla="val 11231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 rot="5400000">
            <a:off x="2243138" y="2597150"/>
            <a:ext cx="304800" cy="1150938"/>
          </a:xfrm>
          <a:prstGeom prst="downArrow">
            <a:avLst>
              <a:gd name="adj1" fmla="val 50000"/>
              <a:gd name="adj2" fmla="val 1124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下箭头 2"/>
          <p:cNvSpPr/>
          <p:nvPr/>
        </p:nvSpPr>
        <p:spPr>
          <a:xfrm rot="10800000">
            <a:off x="4306888" y="1268413"/>
            <a:ext cx="304800" cy="1173162"/>
          </a:xfrm>
          <a:prstGeom prst="downArrow">
            <a:avLst>
              <a:gd name="adj1" fmla="val 50000"/>
              <a:gd name="adj2" fmla="val 11251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8" name="矩形 111627"/>
          <p:cNvSpPr/>
          <p:nvPr/>
        </p:nvSpPr>
        <p:spPr>
          <a:xfrm>
            <a:off x="4010025" y="750888"/>
            <a:ext cx="898525" cy="517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漠北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5663" y="2914650"/>
            <a:ext cx="965200" cy="517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漠西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3038" y="5121275"/>
            <a:ext cx="952500" cy="5191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漠南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 rot="-3900000">
            <a:off x="6170613" y="506413"/>
            <a:ext cx="304800" cy="3117850"/>
          </a:xfrm>
          <a:prstGeom prst="downArrow">
            <a:avLst>
              <a:gd name="adj1" fmla="val 50000"/>
              <a:gd name="adj2" fmla="val 11233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 rot="-7020000">
            <a:off x="6189663" y="2716213"/>
            <a:ext cx="304800" cy="3117850"/>
          </a:xfrm>
          <a:prstGeom prst="downArrow">
            <a:avLst>
              <a:gd name="adj1" fmla="val 50000"/>
              <a:gd name="adj2" fmla="val 11233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00975" y="2290763"/>
            <a:ext cx="593725" cy="179863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归顺清朝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763" y="4684713"/>
            <a:ext cx="3067050" cy="517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准噶尔部实力最强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1185863" y="3533775"/>
            <a:ext cx="304800" cy="1066800"/>
          </a:xfrm>
          <a:prstGeom prst="downArrow">
            <a:avLst>
              <a:gd name="adj1" fmla="val 50000"/>
              <a:gd name="adj2" fmla="val 1124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矩形 12339"/>
          <p:cNvSpPr/>
          <p:nvPr/>
        </p:nvSpPr>
        <p:spPr>
          <a:xfrm>
            <a:off x="13969" y="-7623"/>
            <a:ext cx="6859906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48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二、西北边疆的巩固</a:t>
            </a:r>
            <a:endParaRPr lang="zh-CN" altLang="en-US" sz="48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  <p:bldP spid="35845" grpId="0"/>
      <p:bldP spid="111628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30" name="文本框 111629"/>
          <p:cNvSpPr txBox="1"/>
          <p:nvPr/>
        </p:nvSpPr>
        <p:spPr>
          <a:xfrm>
            <a:off x="512763" y="1571625"/>
            <a:ext cx="3275013" cy="7000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fontAlgn="base" hangingPunct="1">
              <a:spcBef>
                <a:spcPct val="60000"/>
              </a:spcBef>
              <a:buNone/>
            </a:pPr>
            <a:r>
              <a:rPr lang="zh-CN" altLang="en-US" sz="4000" b="1" strike="noStrike" noProof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1.管理蒙古</a:t>
            </a:r>
            <a:endParaRPr lang="zh-CN" altLang="en-US" sz="2800" b="1" strike="noStrike" noProof="1">
              <a:solidFill>
                <a:schemeClr val="accent2">
                  <a:lumMod val="75000"/>
                </a:schemeClr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8435" name="矩形 12339"/>
          <p:cNvSpPr/>
          <p:nvPr/>
        </p:nvSpPr>
        <p:spPr>
          <a:xfrm>
            <a:off x="34925" y="476250"/>
            <a:ext cx="770127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54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二、西北边疆的巩固</a:t>
            </a:r>
            <a:endParaRPr lang="zh-CN" altLang="en-US" sz="54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625" y="2546350"/>
            <a:ext cx="6135688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fontAlgn="base" hangingPunct="1">
              <a:spcBef>
                <a:spcPct val="60000"/>
              </a:spcBef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）康熙帝三征噶尔丹，平定了叛乱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625" y="3170238"/>
            <a:ext cx="8597900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fontAlgn="base" hangingPunct="1">
              <a:spcBef>
                <a:spcPct val="60000"/>
              </a:spcBef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）乾隆时，清廷在</a:t>
            </a:r>
            <a:r>
              <a:rPr lang="zh-CN" altLang="en-US" sz="28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乌里雅苏台派驻将军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，管理漠北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+mn-ea"/>
            </a:endParaRPr>
          </a:p>
        </p:txBody>
      </p:sp>
      <p:pic>
        <p:nvPicPr>
          <p:cNvPr id="7" name="图片 6" descr="CggYHVX6aliAXSurAAD7Q865oks348_R_580_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188" y="3794125"/>
            <a:ext cx="8229600" cy="301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66688" y="3763963"/>
            <a:ext cx="593725" cy="30781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平 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  准噶尔图卷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0" grpId="0"/>
      <p:bldP spid="2" grpId="0"/>
      <p:bldP spid="8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31" name="文本框 111630"/>
          <p:cNvSpPr txBox="1"/>
          <p:nvPr/>
        </p:nvSpPr>
        <p:spPr>
          <a:xfrm>
            <a:off x="674688" y="2392363"/>
            <a:ext cx="6176963" cy="12017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fontAlgn="base" hangingPunct="1">
              <a:spcBef>
                <a:spcPct val="60000"/>
              </a:spcBef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（1）回部大、小和卓发动叛乱，乾隆  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+mn-ea"/>
            </a:endParaRPr>
          </a:p>
          <a:p>
            <a:pPr lvl="0" eaLnBrk="1" fontAlgn="base" hangingPunct="1">
              <a:spcBef>
                <a:spcPct val="60000"/>
              </a:spcBef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派兵征讨，最终平定了叛乱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111630" name="文本框 111629"/>
          <p:cNvSpPr txBox="1"/>
          <p:nvPr/>
        </p:nvSpPr>
        <p:spPr>
          <a:xfrm>
            <a:off x="512763" y="1571625"/>
            <a:ext cx="3275013" cy="7000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fontAlgn="base" hangingPunct="1">
              <a:spcBef>
                <a:spcPct val="60000"/>
              </a:spcBef>
              <a:buNone/>
            </a:pPr>
            <a:r>
              <a:rPr lang="en-US" altLang="zh-CN" sz="4000" b="1" strike="noStrike" noProof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2</a:t>
            </a:r>
            <a:r>
              <a:rPr lang="zh-CN" altLang="en-US" sz="4000" b="1" strike="noStrike" noProof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.管理新疆</a:t>
            </a:r>
            <a:endParaRPr lang="zh-CN" altLang="en-US" sz="2800" b="1" strike="noStrike" noProof="1">
              <a:solidFill>
                <a:schemeClr val="accent2">
                  <a:lumMod val="75000"/>
                </a:schemeClr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0575" y="3908425"/>
            <a:ext cx="6094413" cy="12001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fontAlgn="base" hangingPunct="1">
              <a:spcBef>
                <a:spcPct val="60000"/>
              </a:spcBef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（2）清政府设</a:t>
            </a:r>
            <a:r>
              <a:rPr lang="zh-CN" altLang="en-US" sz="28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伊犁将军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，加强了对西 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+mn-ea"/>
            </a:endParaRPr>
          </a:p>
          <a:p>
            <a:pPr lvl="0" eaLnBrk="1" fontAlgn="base" hangingPunct="1">
              <a:spcBef>
                <a:spcPct val="60000"/>
              </a:spcBef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北地区的统治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18435" name="矩形 12339"/>
          <p:cNvSpPr/>
          <p:nvPr/>
        </p:nvSpPr>
        <p:spPr>
          <a:xfrm>
            <a:off x="34925" y="476250"/>
            <a:ext cx="770127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54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二、西北边疆的巩固</a:t>
            </a:r>
            <a:endParaRPr lang="zh-CN" altLang="en-US" sz="54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0" grpId="0"/>
      <p:bldP spid="11163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2150"/>
            <a:ext cx="9144000" cy="43243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tx1"/>
            </a:outerShdw>
          </a:effectLst>
        </p:spPr>
      </p:pic>
      <p:sp>
        <p:nvSpPr>
          <p:cNvPr id="16386" name="Rectangle 3"/>
          <p:cNvSpPr/>
          <p:nvPr/>
        </p:nvSpPr>
        <p:spPr>
          <a:xfrm>
            <a:off x="5183188" y="4437063"/>
            <a:ext cx="3960812" cy="579437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伊西洱库尔淖尔之战 </a:t>
            </a:r>
            <a:endParaRPr lang="zh-CN" altLang="en-US" sz="3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4" name="Rectangle 4"/>
          <p:cNvSpPr/>
          <p:nvPr/>
        </p:nvSpPr>
        <p:spPr>
          <a:xfrm>
            <a:off x="0" y="5084763"/>
            <a:ext cx="9144000" cy="1554162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lvl="0" indent="0" algn="just"/>
            <a:r>
              <a:rPr lang="en-US" altLang="zh-CN" sz="1600" dirty="0">
                <a:latin typeface="宋体" panose="0201060003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回部大小和卓之一的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霍集占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欲在南疆称汗。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1759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年，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乾隆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帝派军平叛。清军追击霍集占至帕米尔高原的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伊西洱库尔淖尔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，降服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12000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人。</a:t>
            </a:r>
            <a:r>
              <a:rPr lang="zh-CN" altLang="en-US" sz="1600" dirty="0">
                <a:latin typeface="宋体" panose="02010600030101010101" pitchFamily="2" charset="-122"/>
                <a:ea typeface="华文行楷" panose="02010800040101010101" pitchFamily="2" charset="-122"/>
              </a:rPr>
              <a:t> </a:t>
            </a:r>
            <a:endParaRPr lang="zh-CN" altLang="en-US" sz="1600" dirty="0">
              <a:latin typeface="宋体" panose="0201060003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4" descr="0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908050"/>
            <a:ext cx="7920037" cy="439261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003300"/>
            </a:outerShdw>
          </a:effectLst>
        </p:spPr>
      </p:pic>
      <p:sp>
        <p:nvSpPr>
          <p:cNvPr id="17410" name="Text Box 5"/>
          <p:cNvSpPr txBox="1"/>
          <p:nvPr/>
        </p:nvSpPr>
        <p:spPr>
          <a:xfrm>
            <a:off x="2916238" y="908050"/>
            <a:ext cx="38877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伊犁将军府旧址 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8246" name="Text Box 6"/>
          <p:cNvSpPr txBox="1"/>
          <p:nvPr/>
        </p:nvSpPr>
        <p:spPr>
          <a:xfrm>
            <a:off x="323850" y="5300663"/>
            <a:ext cx="882015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Calibri" panose="020F0502020204030204" charset="0"/>
                <a:ea typeface="楷体_GB2312" pitchFamily="49" charset="-122"/>
              </a:rPr>
              <a:t>清朝在新疆设立的最高长官称</a:t>
            </a:r>
            <a:r>
              <a:rPr lang="zh-CN" altLang="en-US" sz="4000" b="1" dirty="0">
                <a:solidFill>
                  <a:srgbClr val="0000CC"/>
                </a:solidFill>
                <a:latin typeface="Calibri" panose="020F0502020204030204" charset="0"/>
                <a:ea typeface="隶书" panose="02010509060101010101" pitchFamily="49" charset="-122"/>
              </a:rPr>
              <a:t>伊犁将军</a:t>
            </a:r>
            <a:r>
              <a:rPr lang="zh-CN" altLang="en-US" sz="3600" b="1" dirty="0">
                <a:latin typeface="Calibri" panose="020F0502020204030204" charset="0"/>
                <a:ea typeface="楷体_GB2312" pitchFamily="49" charset="-122"/>
              </a:rPr>
              <a:t>，管辖包括巴尔喀什湖在内的整个</a:t>
            </a:r>
            <a:r>
              <a:rPr lang="zh-CN" altLang="en-US" sz="4000" b="1" dirty="0">
                <a:solidFill>
                  <a:srgbClr val="0000CC"/>
                </a:solidFill>
                <a:latin typeface="Calibri" panose="020F0502020204030204" charset="0"/>
                <a:ea typeface="隶书" panose="02010509060101010101" pitchFamily="49" charset="-122"/>
              </a:rPr>
              <a:t>新疆地区</a:t>
            </a:r>
            <a:endParaRPr lang="zh-CN" altLang="en-US" sz="4000" b="1" dirty="0">
              <a:solidFill>
                <a:srgbClr val="0000CC"/>
              </a:solidFill>
              <a:latin typeface="Calibri" panose="020F05020202040302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0" y="1628775"/>
            <a:ext cx="5472113" cy="1311275"/>
          </a:xfrm>
          <a:prstGeom prst="rect">
            <a:avLst/>
          </a:prstGeom>
          <a:solidFill>
            <a:srgbClr val="99FFCC">
              <a:alpha val="76862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清政府平定叛乱取得成功的原因是什么？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395288" y="3573463"/>
            <a:ext cx="4968875" cy="1066800"/>
          </a:xfrm>
          <a:prstGeom prst="rect">
            <a:avLst/>
          </a:prstGeom>
          <a:solidFill>
            <a:srgbClr val="99FFCC">
              <a:alpha val="25882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、大小和卓的分裂活动，违背民心，破坏统一。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323850" y="5084763"/>
            <a:ext cx="5111750" cy="1066800"/>
          </a:xfrm>
          <a:prstGeom prst="rect">
            <a:avLst/>
          </a:prstGeom>
          <a:solidFill>
            <a:srgbClr val="99FFCC">
              <a:alpha val="45096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、清政府采取正确的平叛政策，顺应民心。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6" name="Picture 5" descr="X008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0"/>
            <a:ext cx="3924300" cy="6858000"/>
          </a:xfrm>
          <a:prstGeom prst="rect">
            <a:avLst/>
          </a:prstGeom>
          <a:noFill/>
          <a:ln w="57150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38" name="Text Box 7"/>
          <p:cNvSpPr txBox="1"/>
          <p:nvPr/>
        </p:nvSpPr>
        <p:spPr>
          <a:xfrm>
            <a:off x="6372225" y="5876925"/>
            <a:ext cx="1920875" cy="819150"/>
          </a:xfrm>
          <a:prstGeom prst="rect">
            <a:avLst/>
          </a:prstGeom>
          <a:noFill/>
          <a:ln w="57150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乾隆帝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矩形 16394"/>
          <p:cNvSpPr/>
          <p:nvPr/>
        </p:nvSpPr>
        <p:spPr>
          <a:xfrm>
            <a:off x="684213" y="476250"/>
            <a:ext cx="18669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合作交流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9" grpId="0" bldLvl="0" animBg="1"/>
      <p:bldP spid="1946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3213100"/>
            <a:ext cx="3468688" cy="2316163"/>
          </a:xfrm>
          <a:ln>
            <a:miter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1624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年，荷兰侵占我国台湾，修筑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台湾城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赤嵌城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两个要塞。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7171" name="Picture 3" descr="chiqian"/>
          <p:cNvPicPr>
            <a:picLocks noChangeAspect="1"/>
          </p:cNvPicPr>
          <p:nvPr/>
        </p:nvPicPr>
        <p:blipFill>
          <a:blip r:embed="rId1">
            <a:lum bright="39993"/>
          </a:blip>
          <a:stretch>
            <a:fillRect/>
          </a:stretch>
        </p:blipFill>
        <p:spPr>
          <a:xfrm>
            <a:off x="3995738" y="2565400"/>
            <a:ext cx="5127625" cy="377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8250238" y="3644900"/>
            <a:ext cx="731837" cy="2133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赤 嵌 城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179388" y="1773238"/>
            <a:ext cx="4454525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trike="noStrike" noProof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1、荷兰侵占台湾</a:t>
            </a:r>
            <a:endParaRPr lang="zh-CN" altLang="en-US" sz="4000" b="1" strike="noStrike" noProof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矩形 12339"/>
          <p:cNvSpPr/>
          <p:nvPr/>
        </p:nvSpPr>
        <p:spPr>
          <a:xfrm>
            <a:off x="-36517" y="620709"/>
            <a:ext cx="9447217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44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三、郑氏复台与清朝对台湾的统治</a:t>
            </a:r>
            <a:endParaRPr lang="zh-CN" altLang="en-US" sz="44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2" grpId="0"/>
      <p:bldP spid="71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ChangeArrowheads="1"/>
          </p:cNvSpPr>
          <p:nvPr>
            <p:ph idx="1"/>
          </p:nvPr>
        </p:nvSpPr>
        <p:spPr>
          <a:xfrm>
            <a:off x="539750" y="1988819"/>
            <a:ext cx="7893685" cy="1005841"/>
          </a:xfrm>
          <a:ln>
            <a:miter/>
          </a:ln>
        </p:spPr>
        <p:txBody>
          <a:bodyPr vert="horz" wrap="square" lIns="91440" tIns="45720" rIns="91440" bIns="45720" numCol="1" rtlCol="0" anchor="t" anchorCtr="0" compatLnSpc="1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strike="noStrike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sym typeface="+mn-ea"/>
              </a:rPr>
              <a:t>1661年，郑成功率军横渡台湾海峡 ，迅速攻克赤嵌城。</a:t>
            </a:r>
            <a:endParaRPr kumimoji="0" lang="zh-CN" altLang="en-US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107950" y="779463"/>
            <a:ext cx="5473700" cy="700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fontAlgn="base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trike="noStrike" noProof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2、郑成功收复台湾</a:t>
            </a:r>
            <a:endParaRPr lang="zh-CN" altLang="en-US" sz="4000" b="1" strike="noStrike" noProof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467360" y="3573144"/>
            <a:ext cx="8673465" cy="789306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rtlCol="0" anchor="t" anchorCtr="0" compatLnSpc="1">
            <a:normAutofit/>
            <a:scene3d>
              <a:camera prst="orthographicFront"/>
              <a:lightRig rig="threePt" dir="t"/>
            </a:scene3d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strike="noStrike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1662</a:t>
            </a:r>
            <a:r>
              <a:rPr lang="zh-CN" altLang="en-US" b="1" strike="noStrike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年，台湾再次回到祖国的怀抱。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07950" y="2060575"/>
            <a:ext cx="369888" cy="388938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燕尾形 6"/>
          <p:cNvSpPr/>
          <p:nvPr/>
        </p:nvSpPr>
        <p:spPr>
          <a:xfrm>
            <a:off x="34925" y="3644900"/>
            <a:ext cx="371475" cy="388938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  <p:bldP spid="7176" grpId="0"/>
      <p:bldP spid="2" grpId="0" build="p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郑成功收复台湾示意图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l="1962" t="3969" r="2744" b="2734"/>
          <a:stretch>
            <a:fillRect/>
          </a:stretch>
        </p:blipFill>
        <p:spPr>
          <a:xfrm>
            <a:off x="107950" y="44450"/>
            <a:ext cx="8978900" cy="673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30" name="文本框 111629"/>
          <p:cNvSpPr txBox="1"/>
          <p:nvPr/>
        </p:nvSpPr>
        <p:spPr>
          <a:xfrm>
            <a:off x="1044575" y="2395538"/>
            <a:ext cx="7566025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indent="0">
              <a:spcBef>
                <a:spcPct val="6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1683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年，清政府派施琅攻打台湾，统一了台湾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1266" name="矩形 12339"/>
          <p:cNvSpPr/>
          <p:nvPr/>
        </p:nvSpPr>
        <p:spPr>
          <a:xfrm>
            <a:off x="107950" y="1123950"/>
            <a:ext cx="6289675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4000" b="1" strike="noStrike" noProof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3、清政府统一台湾</a:t>
            </a:r>
            <a:endParaRPr lang="zh-CN" altLang="en-US" sz="4400" b="1" strike="noStrike" noProof="1" dirty="0">
              <a:solidFill>
                <a:srgbClr val="0039E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4575" y="3097213"/>
            <a:ext cx="7251700" cy="5191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/>
            <a:r>
              <a:rPr lang="en-US" altLang="zh-CN" sz="2800" b="1" strike="noStrike" noProof="0" dirty="0">
                <a:ln>
                  <a:noFill/>
                </a:ln>
                <a:uLnTx/>
                <a:uFillTx/>
                <a:latin typeface="+mn-ea"/>
                <a:ea typeface="+mn-ea"/>
                <a:cs typeface="+mn-cs"/>
                <a:sym typeface="+mn-ea"/>
              </a:rPr>
              <a:t>1684</a:t>
            </a:r>
            <a:r>
              <a:rPr lang="zh-CN" altLang="en-US" sz="2800" b="1" strike="noStrike" noProof="0" dirty="0">
                <a:ln>
                  <a:noFill/>
                </a:ln>
                <a:uLnTx/>
                <a:uFillTx/>
                <a:latin typeface="+mn-ea"/>
                <a:ea typeface="+mn-ea"/>
                <a:cs typeface="+mn-cs"/>
                <a:sym typeface="+mn-ea"/>
              </a:rPr>
              <a:t>年，清朝设立台湾府，隶属福建省管辖</a:t>
            </a:r>
            <a:endParaRPr lang="zh-CN" altLang="en-US" sz="2800" strike="noStrike" noProof="1"/>
          </a:p>
        </p:txBody>
      </p:sp>
      <p:sp>
        <p:nvSpPr>
          <p:cNvPr id="73733" name="AutoShape 5"/>
          <p:cNvSpPr/>
          <p:nvPr/>
        </p:nvSpPr>
        <p:spPr>
          <a:xfrm>
            <a:off x="317500" y="4132263"/>
            <a:ext cx="8293100" cy="16240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2F7618"/>
              </a:gs>
              <a:gs pos="50000">
                <a:srgbClr val="66FF33"/>
              </a:gs>
              <a:gs pos="100000">
                <a:srgbClr val="2F7618"/>
              </a:gs>
            </a:gsLst>
            <a:lin ang="5400000" scaled="1"/>
            <a:tileRect/>
          </a:gradFill>
          <a:ln w="12700" cap="sq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台湾府的设置 ，加强了台湾同祖国内地的联系，巩固了祖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国的东南海防台湾的社会经济发展也步入了新的历史时期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674688" y="2460625"/>
            <a:ext cx="369888" cy="387350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燕尾形 3"/>
          <p:cNvSpPr/>
          <p:nvPr/>
        </p:nvSpPr>
        <p:spPr>
          <a:xfrm>
            <a:off x="674688" y="3097213"/>
            <a:ext cx="369888" cy="388938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6" grpId="0" bldLvl="0" animBg="1"/>
      <p:bldP spid="111630" grpId="0"/>
      <p:bldP spid="4" grpId="0" bldLvl="0" animBg="1"/>
      <p:bldP spid="2" grpId="0"/>
      <p:bldP spid="737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" descr="f9198618367adab4018e93418dd4b31c8701e4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549275"/>
            <a:ext cx="8353425" cy="579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66561"/>
          <p:cNvSpPr/>
          <p:nvPr/>
        </p:nvSpPr>
        <p:spPr>
          <a:xfrm>
            <a:off x="0" y="1484313"/>
            <a:ext cx="9078912" cy="30972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4426"/>
              </a:avLst>
            </a:prstTxWarp>
            <a:normAutofit/>
          </a:bodyPr>
          <a:p>
            <a:pPr algn="ctr" fontAlgn="base"/>
            <a:r>
              <a:rPr lang="zh-CN" altLang="en-US" sz="3600" b="1" strike="noStrike" noProof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台湾自古以来就属于中国</a:t>
            </a:r>
            <a:endParaRPr lang="zh-CN" altLang="en-US" sz="3600" b="1" strike="noStrike" noProof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 fontAlgn="base"/>
            <a:r>
              <a:rPr lang="zh-CN" altLang="en-US" sz="3600" b="1" strike="noStrike" noProof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是中国领土不可分割的一部分！</a:t>
            </a:r>
            <a:endParaRPr lang="zh-CN" altLang="en-US" sz="3600" b="1" strike="noStrike" noProof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65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WordArt 2"/>
          <p:cNvSpPr>
            <a:spLocks noChangeArrowheads="1" noChangeShapeType="1"/>
          </p:cNvSpPr>
          <p:nvPr/>
        </p:nvSpPr>
        <p:spPr bwMode="auto">
          <a:xfrm>
            <a:off x="684206" y="333375"/>
            <a:ext cx="7560195" cy="15128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用所学的史实证明郑成功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的话“台湾一向属于中国”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684213" y="2565400"/>
            <a:ext cx="15319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2051050" y="2565400"/>
            <a:ext cx="66246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孙权派将军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卫温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率船队到达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夷洲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684213" y="4941888"/>
            <a:ext cx="9350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元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0" name="Text Box 6"/>
          <p:cNvSpPr txBox="1"/>
          <p:nvPr/>
        </p:nvSpPr>
        <p:spPr>
          <a:xfrm>
            <a:off x="2051050" y="4941888"/>
            <a:ext cx="6697663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设澎湖巡检司，专门管理澎湖列岛和琉球。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2051050" y="3789363"/>
            <a:ext cx="65516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隋炀帝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曾三次派人去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684213" y="3717925"/>
            <a:ext cx="9366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  <p:bldP spid="36868" grpId="0"/>
      <p:bldP spid="36869" grpId="0" bldLvl="0" animBg="1"/>
      <p:bldP spid="36870" grpId="0"/>
      <p:bldP spid="36871" grpId="0"/>
      <p:bldP spid="3687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1043" descr="清朝疆域"/>
          <p:cNvPicPr>
            <a:picLocks noChangeAspect="1"/>
          </p:cNvPicPr>
          <p:nvPr/>
        </p:nvPicPr>
        <p:blipFill>
          <a:blip r:embed="rId1"/>
          <a:srcRect l="719" r="719"/>
          <a:stretch>
            <a:fillRect/>
          </a:stretch>
        </p:blipFill>
        <p:spPr>
          <a:xfrm>
            <a:off x="0" y="692150"/>
            <a:ext cx="9144000" cy="616585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1749" name="Text Box 1029"/>
          <p:cNvSpPr txBox="1"/>
          <p:nvPr/>
        </p:nvSpPr>
        <p:spPr>
          <a:xfrm>
            <a:off x="179388" y="3429000"/>
            <a:ext cx="1676400" cy="517525"/>
          </a:xfrm>
          <a:prstGeom prst="rect">
            <a:avLst/>
          </a:prstGeom>
          <a:solidFill>
            <a:srgbClr val="CCFF66"/>
          </a:solidFill>
          <a:ln w="57150" cap="rnd" cmpd="sng">
            <a:solidFill>
              <a:srgbClr val="FFFF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1D31"/>
                </a:solidFill>
                <a:latin typeface="Times New Roman" panose="02020603050405020304" pitchFamily="18" charset="0"/>
                <a:ea typeface="楷体_GB2312" pitchFamily="49" charset="-122"/>
              </a:rPr>
              <a:t>西至葱岭</a:t>
            </a:r>
            <a:endParaRPr lang="zh-CN" altLang="en-US" sz="2800" b="1" dirty="0">
              <a:solidFill>
                <a:srgbClr val="001D3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1" name="Text Box 1031"/>
          <p:cNvSpPr txBox="1"/>
          <p:nvPr/>
        </p:nvSpPr>
        <p:spPr>
          <a:xfrm>
            <a:off x="323850" y="1700213"/>
            <a:ext cx="1871663" cy="1003300"/>
          </a:xfrm>
          <a:prstGeom prst="rect">
            <a:avLst/>
          </a:prstGeom>
          <a:solidFill>
            <a:srgbClr val="CCFF66"/>
          </a:solidFill>
          <a:ln w="57150" cap="rnd" cmpd="sng">
            <a:solidFill>
              <a:srgbClr val="FFFF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1D31"/>
                </a:solidFill>
                <a:latin typeface="Times New Roman" panose="02020603050405020304" pitchFamily="18" charset="0"/>
                <a:ea typeface="楷体_GB2312" pitchFamily="49" charset="-122"/>
              </a:rPr>
              <a:t>西北达巴尔喀什湖</a:t>
            </a:r>
            <a:endParaRPr lang="zh-CN" altLang="en-US" sz="2800" b="1" dirty="0">
              <a:solidFill>
                <a:srgbClr val="001D3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3" name="Text Box 1033"/>
          <p:cNvSpPr txBox="1"/>
          <p:nvPr/>
        </p:nvSpPr>
        <p:spPr>
          <a:xfrm>
            <a:off x="3635375" y="1484313"/>
            <a:ext cx="2447925" cy="576262"/>
          </a:xfrm>
          <a:prstGeom prst="rect">
            <a:avLst/>
          </a:prstGeom>
          <a:solidFill>
            <a:srgbClr val="CCFF66"/>
          </a:solidFill>
          <a:ln w="57150" cap="rnd" cmpd="sng">
            <a:solidFill>
              <a:srgbClr val="FFFF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1D31"/>
                </a:solidFill>
                <a:latin typeface="Times New Roman" panose="02020603050405020304" pitchFamily="18" charset="0"/>
                <a:ea typeface="楷体_GB2312" pitchFamily="49" charset="-122"/>
              </a:rPr>
              <a:t>北接西伯利亚</a:t>
            </a:r>
            <a:endParaRPr lang="zh-CN" altLang="en-US" sz="2800" b="1" dirty="0">
              <a:solidFill>
                <a:srgbClr val="001D3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5" name="Text Box 1035"/>
          <p:cNvSpPr txBox="1"/>
          <p:nvPr/>
        </p:nvSpPr>
        <p:spPr>
          <a:xfrm>
            <a:off x="6629400" y="1052513"/>
            <a:ext cx="2514600" cy="1003300"/>
          </a:xfrm>
          <a:prstGeom prst="rect">
            <a:avLst/>
          </a:prstGeom>
          <a:solidFill>
            <a:srgbClr val="CCFF66"/>
          </a:solidFill>
          <a:ln w="57150" cap="rnd" cmpd="sng">
            <a:solidFill>
              <a:srgbClr val="FFFF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1D31"/>
                </a:solidFill>
                <a:latin typeface="Times New Roman" panose="02020603050405020304" pitchFamily="18" charset="0"/>
                <a:ea typeface="楷体_GB2312" pitchFamily="49" charset="-122"/>
              </a:rPr>
              <a:t>东北至外兴安岭和库页岛</a:t>
            </a:r>
            <a:endParaRPr lang="zh-CN" altLang="en-US" sz="2800" b="1" dirty="0">
              <a:solidFill>
                <a:srgbClr val="001D3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7" name="Text Box 1037"/>
          <p:cNvSpPr txBox="1"/>
          <p:nvPr/>
        </p:nvSpPr>
        <p:spPr>
          <a:xfrm>
            <a:off x="6588125" y="3933825"/>
            <a:ext cx="2305050" cy="576263"/>
          </a:xfrm>
          <a:prstGeom prst="rect">
            <a:avLst/>
          </a:prstGeom>
          <a:solidFill>
            <a:srgbClr val="CCFF66"/>
          </a:solidFill>
          <a:ln w="57150" cap="rnd" cmpd="sng">
            <a:solidFill>
              <a:srgbClr val="FFFF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1D31"/>
                </a:solidFill>
                <a:latin typeface="Times New Roman" panose="02020603050405020304" pitchFamily="18" charset="0"/>
                <a:ea typeface="楷体_GB2312" pitchFamily="49" charset="-122"/>
              </a:rPr>
              <a:t>东临太平洋</a:t>
            </a:r>
            <a:endParaRPr lang="zh-CN" altLang="en-US" sz="2800" b="1" dirty="0">
              <a:solidFill>
                <a:srgbClr val="001D3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9" name="Text Box 1039"/>
          <p:cNvSpPr txBox="1"/>
          <p:nvPr/>
        </p:nvSpPr>
        <p:spPr>
          <a:xfrm>
            <a:off x="5076825" y="6281738"/>
            <a:ext cx="2470150" cy="576262"/>
          </a:xfrm>
          <a:prstGeom prst="rect">
            <a:avLst/>
          </a:prstGeom>
          <a:solidFill>
            <a:srgbClr val="CCFF66"/>
          </a:solidFill>
          <a:ln w="57150" cap="rnd" cmpd="sng">
            <a:solidFill>
              <a:srgbClr val="FFFF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1D31"/>
                </a:solidFill>
                <a:latin typeface="Times New Roman" panose="02020603050405020304" pitchFamily="18" charset="0"/>
                <a:ea typeface="楷体_GB2312" pitchFamily="49" charset="-122"/>
              </a:rPr>
              <a:t>南至南海诸岛</a:t>
            </a:r>
            <a:endParaRPr lang="zh-CN" altLang="en-US" sz="2800" b="1" dirty="0">
              <a:solidFill>
                <a:srgbClr val="001D3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61" name="Text Box 1041"/>
          <p:cNvSpPr txBox="1"/>
          <p:nvPr/>
        </p:nvSpPr>
        <p:spPr>
          <a:xfrm>
            <a:off x="6516688" y="4941888"/>
            <a:ext cx="2395537" cy="1003300"/>
          </a:xfrm>
          <a:prstGeom prst="rect">
            <a:avLst/>
          </a:prstGeom>
          <a:solidFill>
            <a:srgbClr val="CCFF66"/>
          </a:solidFill>
          <a:ln w="57150" cap="rnd" cmpd="sng">
            <a:solidFill>
              <a:srgbClr val="FFFF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1D31"/>
                </a:solidFill>
                <a:latin typeface="Times New Roman" panose="02020603050405020304" pitchFamily="18" charset="0"/>
                <a:ea typeface="楷体_GB2312" pitchFamily="49" charset="-122"/>
              </a:rPr>
              <a:t>东南到台湾及其附属岛屿</a:t>
            </a:r>
            <a:endParaRPr lang="zh-CN" altLang="en-US" sz="2800" b="1" dirty="0">
              <a:solidFill>
                <a:srgbClr val="001D3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62" name="Text Box 1042"/>
          <p:cNvSpPr txBox="1"/>
          <p:nvPr/>
        </p:nvSpPr>
        <p:spPr>
          <a:xfrm>
            <a:off x="2124075" y="2997200"/>
            <a:ext cx="4176713" cy="176688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Calibri" panose="020F0502020204030204" charset="0"/>
                <a:ea typeface="隶书" panose="02010509060101010101" pitchFamily="49" charset="-122"/>
              </a:rPr>
              <a:t>清</a:t>
            </a:r>
            <a:endParaRPr lang="zh-CN" altLang="en-US" sz="4400" b="1" dirty="0">
              <a:solidFill>
                <a:schemeClr val="bg1"/>
              </a:solidFill>
              <a:latin typeface="Calibri" panose="020F0502020204030204" charset="0"/>
              <a:ea typeface="隶书" panose="02010509060101010101" pitchFamily="49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Calibri" panose="020F0502020204030204" charset="0"/>
                <a:ea typeface="隶书" panose="02010509060101010101" pitchFamily="49" charset="-122"/>
              </a:rPr>
              <a:t>亚洲最大的国家</a:t>
            </a:r>
            <a:endParaRPr lang="zh-CN" altLang="en-US" sz="4400" b="1" dirty="0">
              <a:solidFill>
                <a:schemeClr val="bg1"/>
              </a:solidFill>
              <a:latin typeface="Calibri" panose="020F050202020403020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/>
      <p:bldP spid="31751" grpId="0" bldLvl="0" animBg="1"/>
      <p:bldP spid="31753" grpId="0" bldLvl="0" animBg="1"/>
      <p:bldP spid="31755" grpId="0" bldLvl="0" animBg="1"/>
      <p:bldP spid="31757" grpId="0" bldLvl="0" animBg="1"/>
      <p:bldP spid="31759" grpId="0" bldLvl="0" animBg="1"/>
      <p:bldP spid="31761" grpId="0" bldLvl="0" animBg="1"/>
      <p:bldP spid="3176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B3$FZ1W@NGE~DH{N8J8E}C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" y="123825"/>
            <a:ext cx="9209405" cy="66097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副标题 4"/>
          <p:cNvSpPr txBox="1">
            <a:spLocks noGrp="1" noRot="1"/>
          </p:cNvSpPr>
          <p:nvPr>
            <p:ph type="subTitle" idx="1"/>
          </p:nvPr>
        </p:nvSpPr>
        <p:spPr>
          <a:xfrm>
            <a:off x="107950" y="4070350"/>
            <a:ext cx="8782050" cy="1335088"/>
          </a:xfrm>
          <a:ln>
            <a:solidFill>
              <a:schemeClr val="tx1"/>
            </a:solidFill>
          </a:ln>
        </p:spPr>
        <p:txBody>
          <a:bodyPr vert="horz" wrap="square" rtlCol="0" anchor="t">
            <a:spAutoFit/>
          </a:bodyPr>
          <a:p>
            <a:pPr lvl="0" algn="l" fontAlgn="base"/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3.1662年，郑成功收复台湾，赶走的是（   ）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/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    A.荷兰殖民者     B.葡萄牙殖民者  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/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C.英国殖民者     D.日本殖民者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74757" name="文本框 74756"/>
          <p:cNvSpPr txBox="1"/>
          <p:nvPr/>
        </p:nvSpPr>
        <p:spPr>
          <a:xfrm>
            <a:off x="4411663" y="465138"/>
            <a:ext cx="604837" cy="700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副标题 4"/>
          <p:cNvSpPr>
            <a:spLocks noGrp="1" noRot="1"/>
          </p:cNvSpPr>
          <p:nvPr/>
        </p:nvSpPr>
        <p:spPr>
          <a:xfrm>
            <a:off x="395288" y="3068638"/>
            <a:ext cx="8350250" cy="17145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-4572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-9144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-13716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-18288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endParaRPr lang="zh-CN" altLang="en-US" sz="2400" strike="noStrike" noProof="1">
              <a:solidFill>
                <a:srgbClr val="000000"/>
              </a:solidFill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0563" y="2009775"/>
            <a:ext cx="603250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950" y="5408613"/>
            <a:ext cx="8782050" cy="89535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/>
          </a:ln>
        </p:spPr>
        <p:txBody>
          <a:bodyPr vert="horz" wrap="square" rtlCol="0" anchor="t">
            <a:spAutoFit/>
          </a:bodyPr>
          <a:p>
            <a:pPr lvl="0" algn="l" fontAlgn="base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4.1684年，清政府设置了台湾府，隶属于（  ）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    A.福建省   B.广东省   C.浙江省   D.台湾省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950" y="2149475"/>
            <a:ext cx="8782050" cy="192087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/>
          </a:ln>
        </p:spPr>
        <p:txBody>
          <a:bodyPr vert="horz" wrap="square" rtlCol="0" anchor="t">
            <a:spAutoFit/>
          </a:bodyPr>
          <a:p>
            <a:pPr lvl="0" algn="l" fontAlgn="base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2.关于驻藏大臣叙述错误的是（  ）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A.代表中央政府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B.与达赖、班禅共同管理西藏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C.顺治帝时设置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D.加强了中央政府对西藏的管辖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950" y="595313"/>
            <a:ext cx="8782050" cy="1554163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/>
          </a:ln>
        </p:spPr>
        <p:txBody>
          <a:bodyPr vert="horz" wrap="square" rtlCol="0" anchor="t">
            <a:spAutoFit/>
          </a:bodyPr>
          <a:p>
            <a:pPr lvl="0" algn="l" fontAlgn="base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1.下列事件发生的顺序是   （     ）              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①册封五世班禅 ②册封五世达赖 ③设驻藏大臣 ④设伊犁将军       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A.②①③④          B.③④②①        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algn="l" fontAlgn="base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zh-CN" sz="24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C.①③④②          D.④③②①</a:t>
            </a:r>
            <a:endParaRPr lang="zh-CN" altLang="zh-CN" sz="24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7700" y="3956050"/>
            <a:ext cx="60483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38850" y="5284788"/>
            <a:ext cx="60483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58" name="Group 22"/>
          <p:cNvGrpSpPr/>
          <p:nvPr/>
        </p:nvGrpSpPr>
        <p:grpSpPr>
          <a:xfrm>
            <a:off x="65088" y="531813"/>
            <a:ext cx="9078912" cy="5932487"/>
            <a:chOff x="2095" y="1832"/>
            <a:chExt cx="2576" cy="516"/>
          </a:xfrm>
        </p:grpSpPr>
        <p:sp>
          <p:nvSpPr>
            <p:cNvPr id="27659" name="Line 23"/>
            <p:cNvSpPr/>
            <p:nvPr/>
          </p:nvSpPr>
          <p:spPr>
            <a:xfrm>
              <a:off x="2200" y="2348"/>
              <a:ext cx="2358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0" name="Line 24"/>
            <p:cNvSpPr/>
            <p:nvPr/>
          </p:nvSpPr>
          <p:spPr>
            <a:xfrm>
              <a:off x="2095" y="1944"/>
              <a:ext cx="0" cy="292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1" name="Line 25"/>
            <p:cNvSpPr/>
            <p:nvPr/>
          </p:nvSpPr>
          <p:spPr>
            <a:xfrm>
              <a:off x="4671" y="1944"/>
              <a:ext cx="0" cy="292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2" name="Line 26"/>
            <p:cNvSpPr/>
            <p:nvPr/>
          </p:nvSpPr>
          <p:spPr>
            <a:xfrm>
              <a:off x="2096" y="2239"/>
              <a:ext cx="102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3" name="Line 27"/>
            <p:cNvSpPr/>
            <p:nvPr/>
          </p:nvSpPr>
          <p:spPr>
            <a:xfrm>
              <a:off x="2200" y="2239"/>
              <a:ext cx="0" cy="108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4" name="Line 28"/>
            <p:cNvSpPr/>
            <p:nvPr/>
          </p:nvSpPr>
          <p:spPr>
            <a:xfrm>
              <a:off x="4564" y="2239"/>
              <a:ext cx="102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5" name="Line 29"/>
            <p:cNvSpPr/>
            <p:nvPr/>
          </p:nvSpPr>
          <p:spPr>
            <a:xfrm>
              <a:off x="4562" y="2239"/>
              <a:ext cx="0" cy="108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6" name="Line 30"/>
            <p:cNvSpPr/>
            <p:nvPr/>
          </p:nvSpPr>
          <p:spPr>
            <a:xfrm>
              <a:off x="2096" y="1943"/>
              <a:ext cx="102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7" name="Line 31"/>
            <p:cNvSpPr/>
            <p:nvPr/>
          </p:nvSpPr>
          <p:spPr>
            <a:xfrm>
              <a:off x="4564" y="1943"/>
              <a:ext cx="102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8" name="Line 32"/>
            <p:cNvSpPr/>
            <p:nvPr/>
          </p:nvSpPr>
          <p:spPr>
            <a:xfrm>
              <a:off x="2200" y="1835"/>
              <a:ext cx="0" cy="108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9" name="Line 33"/>
            <p:cNvSpPr/>
            <p:nvPr/>
          </p:nvSpPr>
          <p:spPr>
            <a:xfrm>
              <a:off x="4562" y="1835"/>
              <a:ext cx="0" cy="108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70" name="Line 34"/>
            <p:cNvSpPr/>
            <p:nvPr/>
          </p:nvSpPr>
          <p:spPr>
            <a:xfrm>
              <a:off x="2200" y="1832"/>
              <a:ext cx="2358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71" name="Rectangle 35"/>
            <p:cNvSpPr/>
            <p:nvPr/>
          </p:nvSpPr>
          <p:spPr>
            <a:xfrm>
              <a:off x="4586" y="2262"/>
              <a:ext cx="76" cy="79"/>
            </a:xfrm>
            <a:prstGeom prst="rect">
              <a:avLst/>
            </a:prstGeom>
            <a:noFill/>
            <a:ln w="38100" cap="flat" cmpd="sng">
              <a:solidFill>
                <a:srgbClr val="9966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Franklin Gothic Book" panose="020B0503020102020204" pitchFamily="34" charset="0"/>
                <a:ea typeface="华文楷体" panose="02010600040101010101" pitchFamily="2" charset="-122"/>
              </a:endParaRPr>
            </a:p>
          </p:txBody>
        </p:sp>
        <p:sp>
          <p:nvSpPr>
            <p:cNvPr id="27672" name="Rectangle 36"/>
            <p:cNvSpPr/>
            <p:nvPr/>
          </p:nvSpPr>
          <p:spPr>
            <a:xfrm>
              <a:off x="4586" y="1838"/>
              <a:ext cx="76" cy="79"/>
            </a:xfrm>
            <a:prstGeom prst="rect">
              <a:avLst/>
            </a:prstGeom>
            <a:noFill/>
            <a:ln w="38100" cap="flat" cmpd="sng">
              <a:solidFill>
                <a:srgbClr val="9966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Franklin Gothic Book" panose="020B0503020102020204" pitchFamily="34" charset="0"/>
                <a:ea typeface="华文楷体" panose="02010600040101010101" pitchFamily="2" charset="-122"/>
              </a:endParaRPr>
            </a:p>
          </p:txBody>
        </p:sp>
        <p:sp>
          <p:nvSpPr>
            <p:cNvPr id="27673" name="Rectangle 37"/>
            <p:cNvSpPr/>
            <p:nvPr/>
          </p:nvSpPr>
          <p:spPr>
            <a:xfrm>
              <a:off x="2096" y="2262"/>
              <a:ext cx="76" cy="79"/>
            </a:xfrm>
            <a:prstGeom prst="rect">
              <a:avLst/>
            </a:prstGeom>
            <a:noFill/>
            <a:ln w="38100" cap="flat" cmpd="sng">
              <a:solidFill>
                <a:srgbClr val="9966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Franklin Gothic Book" panose="020B0503020102020204" pitchFamily="34" charset="0"/>
                <a:ea typeface="华文楷体" panose="02010600040101010101" pitchFamily="2" charset="-122"/>
              </a:endParaRPr>
            </a:p>
          </p:txBody>
        </p:sp>
        <p:sp>
          <p:nvSpPr>
            <p:cNvPr id="27674" name="Rectangle 38"/>
            <p:cNvSpPr/>
            <p:nvPr/>
          </p:nvSpPr>
          <p:spPr>
            <a:xfrm>
              <a:off x="2096" y="1838"/>
              <a:ext cx="76" cy="79"/>
            </a:xfrm>
            <a:prstGeom prst="rect">
              <a:avLst/>
            </a:prstGeom>
            <a:noFill/>
            <a:ln w="38100" cap="flat" cmpd="sng">
              <a:solidFill>
                <a:srgbClr val="9966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Franklin Gothic Book" panose="020B0503020102020204" pitchFamily="34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横卷形 8"/>
          <p:cNvSpPr/>
          <p:nvPr/>
        </p:nvSpPr>
        <p:spPr>
          <a:xfrm>
            <a:off x="3119755" y="-62232"/>
            <a:ext cx="3189605" cy="663575"/>
          </a:xfrm>
          <a:prstGeom prst="horizontalScroll">
            <a:avLst/>
          </a:prstGeom>
          <a:blipFill rotWithShape="1">
            <a:blip r:embed="rId1"/>
            <a:tile tx="0" ty="0" sx="100000" sy="100000" flip="none" algn="tl"/>
          </a:blip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2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随 堂 小 测</a:t>
            </a:r>
            <a:endParaRPr lang="zh-CN" altLang="en-US" sz="3200" b="1" strike="noStrike" noProof="1" dirty="0">
              <a:ln w="6600">
                <a:solidFill>
                  <a:srgbClr val="FFFF00"/>
                </a:solidFill>
                <a:prstDash val="solid"/>
              </a:ln>
              <a:solidFill>
                <a:schemeClr val="tx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567055"/>
          </a:xfrm>
        </p:spPr>
        <p:txBody>
          <a:bodyPr/>
          <a:p>
            <a:r>
              <a:rPr lang="en-US" altLang="zh-CN" b="1"/>
              <a:t>P101  </a:t>
            </a:r>
            <a:r>
              <a:rPr lang="zh-CN" altLang="en-US" b="1"/>
              <a:t>学而时习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330" y="1176655"/>
            <a:ext cx="8540750" cy="4836160"/>
          </a:xfrm>
        </p:spPr>
        <p:txBody>
          <a:bodyPr/>
          <a:p>
            <a:pPr marL="0" indent="0">
              <a:buNone/>
            </a:pPr>
            <a:r>
              <a:rPr lang="zh-CN" altLang="en-US"/>
              <a:t>答：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2020" y="3569970"/>
            <a:ext cx="1377315" cy="680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清朝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93690" y="1638300"/>
            <a:ext cx="2212975" cy="13474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外兴安岭和库页岛一带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63615" y="3385820"/>
            <a:ext cx="136715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0000FF"/>
                </a:solidFill>
              </a:rPr>
              <a:t>东临太平洋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16220" y="4941570"/>
            <a:ext cx="23304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0000FF"/>
                </a:solidFill>
              </a:rPr>
              <a:t>台湾及其附近岛屿钓鱼岛和赤尾屿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38855" y="5517515"/>
            <a:ext cx="122745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南海诸岛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52170" y="3453130"/>
            <a:ext cx="130873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西至葱岭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246505" y="1961515"/>
            <a:ext cx="149098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0000FF"/>
                </a:solidFill>
              </a:rPr>
              <a:t>巴尔喀什湖北岸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44545" y="2244725"/>
            <a:ext cx="142176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0000FF"/>
                </a:solidFill>
              </a:rPr>
              <a:t>北接西伯利亚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4787900" y="2925445"/>
            <a:ext cx="935990" cy="64770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4979035" y="3933190"/>
            <a:ext cx="1033145" cy="5080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endCxn id="10" idx="1"/>
          </p:cNvCxnSpPr>
          <p:nvPr/>
        </p:nvCxnSpPr>
        <p:spPr>
          <a:xfrm>
            <a:off x="4766310" y="4367530"/>
            <a:ext cx="890905" cy="70802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142105" y="4305300"/>
            <a:ext cx="20955" cy="109918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3" idx="2"/>
          </p:cNvCxnSpPr>
          <p:nvPr/>
        </p:nvCxnSpPr>
        <p:spPr>
          <a:xfrm flipH="1" flipV="1">
            <a:off x="3060065" y="3933190"/>
            <a:ext cx="1437640" cy="2079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2230755" y="3917315"/>
            <a:ext cx="1113790" cy="1587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 flipV="1">
            <a:off x="2555875" y="2853055"/>
            <a:ext cx="935990" cy="72009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 flipV="1">
            <a:off x="4131310" y="3159125"/>
            <a:ext cx="10795" cy="35687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356360" y="5165725"/>
            <a:ext cx="146558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0000FF"/>
                </a:solidFill>
              </a:rPr>
              <a:t>喜马拉雅山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2483485" y="4297045"/>
            <a:ext cx="1014095" cy="78867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666115"/>
          </a:xfrm>
        </p:spPr>
        <p:txBody>
          <a:bodyPr/>
          <a:p>
            <a:r>
              <a:rPr lang="en-US" altLang="zh-CN"/>
              <a:t>P101 </a:t>
            </a:r>
            <a:r>
              <a:rPr lang="zh-CN" altLang="en-US" b="1"/>
              <a:t>温故知新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275715"/>
            <a:ext cx="8540750" cy="4935220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</a:t>
            </a:r>
            <a:r>
              <a:rPr lang="zh-CN" altLang="en-US" sz="3600" b="1">
                <a:solidFill>
                  <a:srgbClr val="FF0066"/>
                </a:solidFill>
              </a:rPr>
              <a:t>答：（</a:t>
            </a:r>
            <a:r>
              <a:rPr lang="en-US" altLang="zh-CN" sz="3600" b="1">
                <a:solidFill>
                  <a:srgbClr val="FF0066"/>
                </a:solidFill>
              </a:rPr>
              <a:t>1</a:t>
            </a:r>
            <a:r>
              <a:rPr lang="zh-CN" altLang="en-US" sz="3600" b="1">
                <a:solidFill>
                  <a:srgbClr val="FF0066"/>
                </a:solidFill>
              </a:rPr>
              <a:t>）在东南沿海进行抗清斗争的郑成功认为，台湾离东南沿海不远，可以与金门、厦门相呼应；（</a:t>
            </a:r>
            <a:r>
              <a:rPr lang="en-US" altLang="zh-CN" sz="3600" b="1">
                <a:solidFill>
                  <a:srgbClr val="FF0066"/>
                </a:solidFill>
              </a:rPr>
              <a:t>2</a:t>
            </a:r>
            <a:r>
              <a:rPr lang="zh-CN" altLang="en-US" sz="3600" b="1">
                <a:solidFill>
                  <a:srgbClr val="FF0066"/>
                </a:solidFill>
              </a:rPr>
              <a:t>）台湾</a:t>
            </a:r>
            <a:r>
              <a:rPr lang="en-US" altLang="zh-CN" sz="3600" b="1">
                <a:solidFill>
                  <a:srgbClr val="FF0066"/>
                </a:solidFill>
              </a:rPr>
              <a:t>“</a:t>
            </a:r>
            <a:r>
              <a:rPr lang="zh-CN" altLang="en-US" sz="3600" b="1">
                <a:solidFill>
                  <a:srgbClr val="FF0066"/>
                </a:solidFill>
              </a:rPr>
              <a:t>广通外国，进则可战而复中原之地，退则可守而无内患之忧</a:t>
            </a:r>
            <a:r>
              <a:rPr lang="en-US" altLang="zh-CN" sz="3600" b="1">
                <a:solidFill>
                  <a:srgbClr val="FF0066"/>
                </a:solidFill>
              </a:rPr>
              <a:t>”</a:t>
            </a:r>
            <a:r>
              <a:rPr lang="zh-CN" altLang="en-US" sz="3600" b="1">
                <a:solidFill>
                  <a:srgbClr val="FF0066"/>
                </a:solidFill>
              </a:rPr>
              <a:t>；台湾物产丰饶，资源丰富；（</a:t>
            </a:r>
            <a:r>
              <a:rPr lang="en-US" altLang="zh-CN" sz="3600" b="1">
                <a:solidFill>
                  <a:srgbClr val="FF0066"/>
                </a:solidFill>
              </a:rPr>
              <a:t>3</a:t>
            </a:r>
            <a:r>
              <a:rPr lang="zh-CN" altLang="en-US" sz="3600" b="1">
                <a:solidFill>
                  <a:srgbClr val="FF0066"/>
                </a:solidFill>
              </a:rPr>
              <a:t>）台湾是我国东南沿海的重要屏障，地理位置重要。总之，台湾自古以来就是中国不可分割的领土，地理位置重要。</a:t>
            </a:r>
            <a:endParaRPr lang="zh-CN" altLang="en-US" sz="3600" b="1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640715"/>
          </a:xfrm>
        </p:spPr>
        <p:txBody>
          <a:bodyPr/>
          <a:p>
            <a:r>
              <a:rPr lang="en-US" altLang="zh-CN"/>
              <a:t>P101  </a:t>
            </a:r>
            <a:r>
              <a:rPr lang="zh-CN" altLang="en-US" b="1"/>
              <a:t>集思广益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0990" y="1250950"/>
            <a:ext cx="8541385" cy="4848225"/>
          </a:xfrm>
        </p:spPr>
        <p:txBody>
          <a:bodyPr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答：元、清是我国历史上由少数民族建立的、统一的中央集权国家，其建立者都属于游牧民族，善于骑射。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圆角矩形 159745"/>
          <p:cNvSpPr/>
          <p:nvPr/>
        </p:nvSpPr>
        <p:spPr>
          <a:xfrm>
            <a:off x="533400" y="5943600"/>
            <a:ext cx="2057400" cy="457200"/>
          </a:xfrm>
          <a:prstGeom prst="roundRect">
            <a:avLst>
              <a:gd name="adj" fmla="val 16667"/>
            </a:avLst>
          </a:prstGeom>
          <a:solidFill>
            <a:srgbClr val="B4E8EE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46" name="组合 159746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147" name="图片 159747" descr="FR707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8" name="图片 159748" descr="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" y="96"/>
              <a:ext cx="5424" cy="4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圆角矩形 159749"/>
            <p:cNvSpPr/>
            <p:nvPr/>
          </p:nvSpPr>
          <p:spPr>
            <a:xfrm>
              <a:off x="325" y="3757"/>
              <a:ext cx="1352" cy="268"/>
            </a:xfrm>
            <a:prstGeom prst="roundRect">
              <a:avLst>
                <a:gd name="adj" fmla="val 16667"/>
              </a:avLst>
            </a:prstGeom>
            <a:solidFill>
              <a:srgbClr val="B4E8EE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 indent="0">
                <a:spcBef>
                  <a:spcPct val="20000"/>
                </a:spcBef>
              </a:pPr>
              <a:r>
                <a: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rPr>
                <a:t>清朝的疆域</a:t>
              </a:r>
              <a:r>
                <a:rPr lang="en-US" altLang="zh-CN" b="1">
                  <a:latin typeface="Arial" panose="020B0604020202020204" pitchFamily="34" charset="0"/>
                  <a:ea typeface="宋体" panose="02010600030101010101" pitchFamily="2" charset="-122"/>
                </a:rPr>
                <a:t>1820</a:t>
              </a:r>
              <a:r>
                <a: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rPr>
                <a:t>年</a:t>
              </a:r>
              <a:endParaRPr lang="zh-CN" altLang="en-US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50" name="任意多边形 159750"/>
          <p:cNvSpPr/>
          <p:nvPr/>
        </p:nvSpPr>
        <p:spPr>
          <a:xfrm>
            <a:off x="657225" y="3357563"/>
            <a:ext cx="2997200" cy="1862137"/>
          </a:xfrm>
          <a:custGeom>
            <a:avLst/>
            <a:gdLst/>
            <a:ahLst/>
            <a:cxnLst/>
            <a:pathLst>
              <a:path w="1888" h="1173">
                <a:moveTo>
                  <a:pt x="1809" y="1035"/>
                </a:moveTo>
                <a:cubicBezTo>
                  <a:pt x="1818" y="1041"/>
                  <a:pt x="1825" y="1051"/>
                  <a:pt x="1836" y="1053"/>
                </a:cubicBezTo>
                <a:cubicBezTo>
                  <a:pt x="1888" y="1062"/>
                  <a:pt x="1852" y="1001"/>
                  <a:pt x="1845" y="981"/>
                </a:cubicBezTo>
                <a:cubicBezTo>
                  <a:pt x="1848" y="972"/>
                  <a:pt x="1847" y="961"/>
                  <a:pt x="1854" y="954"/>
                </a:cubicBezTo>
                <a:cubicBezTo>
                  <a:pt x="1861" y="947"/>
                  <a:pt x="1879" y="954"/>
                  <a:pt x="1881" y="945"/>
                </a:cubicBezTo>
                <a:cubicBezTo>
                  <a:pt x="1884" y="935"/>
                  <a:pt x="1868" y="928"/>
                  <a:pt x="1863" y="918"/>
                </a:cubicBezTo>
                <a:cubicBezTo>
                  <a:pt x="1859" y="910"/>
                  <a:pt x="1857" y="900"/>
                  <a:pt x="1854" y="891"/>
                </a:cubicBezTo>
                <a:cubicBezTo>
                  <a:pt x="1856" y="888"/>
                  <a:pt x="1887" y="846"/>
                  <a:pt x="1881" y="837"/>
                </a:cubicBezTo>
                <a:cubicBezTo>
                  <a:pt x="1868" y="819"/>
                  <a:pt x="1827" y="801"/>
                  <a:pt x="1827" y="801"/>
                </a:cubicBezTo>
                <a:cubicBezTo>
                  <a:pt x="1808" y="744"/>
                  <a:pt x="1810" y="686"/>
                  <a:pt x="1791" y="630"/>
                </a:cubicBezTo>
                <a:cubicBezTo>
                  <a:pt x="1752" y="656"/>
                  <a:pt x="1746" y="696"/>
                  <a:pt x="1701" y="711"/>
                </a:cubicBezTo>
                <a:cubicBezTo>
                  <a:pt x="1701" y="711"/>
                  <a:pt x="1642" y="697"/>
                  <a:pt x="1638" y="693"/>
                </a:cubicBezTo>
                <a:cubicBezTo>
                  <a:pt x="1595" y="650"/>
                  <a:pt x="1612" y="625"/>
                  <a:pt x="1566" y="594"/>
                </a:cubicBezTo>
                <a:cubicBezTo>
                  <a:pt x="1554" y="597"/>
                  <a:pt x="1541" y="598"/>
                  <a:pt x="1530" y="603"/>
                </a:cubicBezTo>
                <a:cubicBezTo>
                  <a:pt x="1520" y="607"/>
                  <a:pt x="1514" y="621"/>
                  <a:pt x="1503" y="621"/>
                </a:cubicBezTo>
                <a:cubicBezTo>
                  <a:pt x="1484" y="621"/>
                  <a:pt x="1449" y="603"/>
                  <a:pt x="1449" y="603"/>
                </a:cubicBezTo>
                <a:cubicBezTo>
                  <a:pt x="1393" y="622"/>
                  <a:pt x="1432" y="648"/>
                  <a:pt x="1377" y="630"/>
                </a:cubicBezTo>
                <a:cubicBezTo>
                  <a:pt x="1371" y="612"/>
                  <a:pt x="1365" y="594"/>
                  <a:pt x="1359" y="576"/>
                </a:cubicBezTo>
                <a:cubicBezTo>
                  <a:pt x="1352" y="555"/>
                  <a:pt x="1323" y="552"/>
                  <a:pt x="1305" y="540"/>
                </a:cubicBezTo>
                <a:cubicBezTo>
                  <a:pt x="1265" y="513"/>
                  <a:pt x="1224" y="510"/>
                  <a:pt x="1179" y="495"/>
                </a:cubicBezTo>
                <a:cubicBezTo>
                  <a:pt x="1169" y="466"/>
                  <a:pt x="1153" y="443"/>
                  <a:pt x="1143" y="414"/>
                </a:cubicBezTo>
                <a:cubicBezTo>
                  <a:pt x="1146" y="396"/>
                  <a:pt x="1148" y="378"/>
                  <a:pt x="1152" y="360"/>
                </a:cubicBezTo>
                <a:cubicBezTo>
                  <a:pt x="1154" y="351"/>
                  <a:pt x="1163" y="342"/>
                  <a:pt x="1161" y="333"/>
                </a:cubicBezTo>
                <a:cubicBezTo>
                  <a:pt x="1155" y="298"/>
                  <a:pt x="1138" y="309"/>
                  <a:pt x="1116" y="297"/>
                </a:cubicBezTo>
                <a:cubicBezTo>
                  <a:pt x="1088" y="281"/>
                  <a:pt x="1062" y="261"/>
                  <a:pt x="1035" y="243"/>
                </a:cubicBezTo>
                <a:cubicBezTo>
                  <a:pt x="1022" y="235"/>
                  <a:pt x="1005" y="238"/>
                  <a:pt x="990" y="234"/>
                </a:cubicBezTo>
                <a:cubicBezTo>
                  <a:pt x="948" y="224"/>
                  <a:pt x="906" y="215"/>
                  <a:pt x="864" y="207"/>
                </a:cubicBezTo>
                <a:cubicBezTo>
                  <a:pt x="798" y="220"/>
                  <a:pt x="778" y="228"/>
                  <a:pt x="693" y="207"/>
                </a:cubicBezTo>
                <a:cubicBezTo>
                  <a:pt x="663" y="200"/>
                  <a:pt x="641" y="172"/>
                  <a:pt x="612" y="162"/>
                </a:cubicBezTo>
                <a:cubicBezTo>
                  <a:pt x="583" y="172"/>
                  <a:pt x="560" y="188"/>
                  <a:pt x="531" y="198"/>
                </a:cubicBezTo>
                <a:cubicBezTo>
                  <a:pt x="513" y="192"/>
                  <a:pt x="495" y="186"/>
                  <a:pt x="477" y="180"/>
                </a:cubicBezTo>
                <a:cubicBezTo>
                  <a:pt x="468" y="177"/>
                  <a:pt x="450" y="171"/>
                  <a:pt x="450" y="171"/>
                </a:cubicBezTo>
                <a:cubicBezTo>
                  <a:pt x="438" y="174"/>
                  <a:pt x="422" y="171"/>
                  <a:pt x="414" y="180"/>
                </a:cubicBezTo>
                <a:cubicBezTo>
                  <a:pt x="347" y="258"/>
                  <a:pt x="437" y="220"/>
                  <a:pt x="369" y="243"/>
                </a:cubicBezTo>
                <a:cubicBezTo>
                  <a:pt x="333" y="234"/>
                  <a:pt x="310" y="227"/>
                  <a:pt x="279" y="207"/>
                </a:cubicBezTo>
                <a:cubicBezTo>
                  <a:pt x="262" y="182"/>
                  <a:pt x="248" y="153"/>
                  <a:pt x="234" y="126"/>
                </a:cubicBezTo>
                <a:cubicBezTo>
                  <a:pt x="226" y="109"/>
                  <a:pt x="226" y="84"/>
                  <a:pt x="207" y="72"/>
                </a:cubicBezTo>
                <a:cubicBezTo>
                  <a:pt x="191" y="62"/>
                  <a:pt x="153" y="54"/>
                  <a:pt x="153" y="54"/>
                </a:cubicBezTo>
                <a:cubicBezTo>
                  <a:pt x="132" y="23"/>
                  <a:pt x="117" y="12"/>
                  <a:pt x="81" y="0"/>
                </a:cubicBezTo>
                <a:cubicBezTo>
                  <a:pt x="15" y="22"/>
                  <a:pt x="36" y="90"/>
                  <a:pt x="0" y="144"/>
                </a:cubicBezTo>
                <a:cubicBezTo>
                  <a:pt x="37" y="199"/>
                  <a:pt x="62" y="287"/>
                  <a:pt x="117" y="324"/>
                </a:cubicBezTo>
                <a:cubicBezTo>
                  <a:pt x="120" y="333"/>
                  <a:pt x="122" y="343"/>
                  <a:pt x="126" y="351"/>
                </a:cubicBezTo>
                <a:cubicBezTo>
                  <a:pt x="131" y="361"/>
                  <a:pt x="140" y="368"/>
                  <a:pt x="144" y="378"/>
                </a:cubicBezTo>
                <a:cubicBezTo>
                  <a:pt x="171" y="440"/>
                  <a:pt x="143" y="470"/>
                  <a:pt x="207" y="513"/>
                </a:cubicBezTo>
                <a:cubicBezTo>
                  <a:pt x="234" y="554"/>
                  <a:pt x="254" y="587"/>
                  <a:pt x="288" y="621"/>
                </a:cubicBezTo>
                <a:cubicBezTo>
                  <a:pt x="291" y="630"/>
                  <a:pt x="290" y="641"/>
                  <a:pt x="297" y="648"/>
                </a:cubicBezTo>
                <a:cubicBezTo>
                  <a:pt x="304" y="655"/>
                  <a:pt x="316" y="653"/>
                  <a:pt x="324" y="657"/>
                </a:cubicBezTo>
                <a:cubicBezTo>
                  <a:pt x="360" y="675"/>
                  <a:pt x="394" y="689"/>
                  <a:pt x="432" y="702"/>
                </a:cubicBezTo>
                <a:cubicBezTo>
                  <a:pt x="450" y="708"/>
                  <a:pt x="486" y="720"/>
                  <a:pt x="486" y="720"/>
                </a:cubicBezTo>
                <a:cubicBezTo>
                  <a:pt x="498" y="755"/>
                  <a:pt x="504" y="771"/>
                  <a:pt x="540" y="783"/>
                </a:cubicBezTo>
                <a:cubicBezTo>
                  <a:pt x="546" y="792"/>
                  <a:pt x="548" y="805"/>
                  <a:pt x="558" y="810"/>
                </a:cubicBezTo>
                <a:cubicBezTo>
                  <a:pt x="574" y="818"/>
                  <a:pt x="598" y="807"/>
                  <a:pt x="612" y="819"/>
                </a:cubicBezTo>
                <a:cubicBezTo>
                  <a:pt x="626" y="831"/>
                  <a:pt x="612" y="867"/>
                  <a:pt x="630" y="873"/>
                </a:cubicBezTo>
                <a:cubicBezTo>
                  <a:pt x="639" y="876"/>
                  <a:pt x="648" y="879"/>
                  <a:pt x="657" y="882"/>
                </a:cubicBezTo>
                <a:cubicBezTo>
                  <a:pt x="663" y="891"/>
                  <a:pt x="666" y="903"/>
                  <a:pt x="675" y="909"/>
                </a:cubicBezTo>
                <a:cubicBezTo>
                  <a:pt x="691" y="919"/>
                  <a:pt x="729" y="927"/>
                  <a:pt x="729" y="927"/>
                </a:cubicBezTo>
                <a:cubicBezTo>
                  <a:pt x="747" y="955"/>
                  <a:pt x="770" y="967"/>
                  <a:pt x="801" y="981"/>
                </a:cubicBezTo>
                <a:cubicBezTo>
                  <a:pt x="818" y="989"/>
                  <a:pt x="839" y="988"/>
                  <a:pt x="855" y="999"/>
                </a:cubicBezTo>
                <a:cubicBezTo>
                  <a:pt x="864" y="1005"/>
                  <a:pt x="872" y="1013"/>
                  <a:pt x="882" y="1017"/>
                </a:cubicBezTo>
                <a:cubicBezTo>
                  <a:pt x="899" y="1025"/>
                  <a:pt x="936" y="1035"/>
                  <a:pt x="936" y="1035"/>
                </a:cubicBezTo>
                <a:cubicBezTo>
                  <a:pt x="973" y="1023"/>
                  <a:pt x="1010" y="978"/>
                  <a:pt x="972" y="1035"/>
                </a:cubicBezTo>
                <a:cubicBezTo>
                  <a:pt x="975" y="1050"/>
                  <a:pt x="970" y="1069"/>
                  <a:pt x="981" y="1080"/>
                </a:cubicBezTo>
                <a:cubicBezTo>
                  <a:pt x="988" y="1087"/>
                  <a:pt x="1001" y="1077"/>
                  <a:pt x="1008" y="1071"/>
                </a:cubicBezTo>
                <a:cubicBezTo>
                  <a:pt x="1016" y="1064"/>
                  <a:pt x="1018" y="1052"/>
                  <a:pt x="1026" y="1044"/>
                </a:cubicBezTo>
                <a:cubicBezTo>
                  <a:pt x="1043" y="1027"/>
                  <a:pt x="1058" y="1024"/>
                  <a:pt x="1080" y="1017"/>
                </a:cubicBezTo>
                <a:cubicBezTo>
                  <a:pt x="1121" y="1025"/>
                  <a:pt x="1178" y="1033"/>
                  <a:pt x="1215" y="1053"/>
                </a:cubicBezTo>
                <a:cubicBezTo>
                  <a:pt x="1234" y="1064"/>
                  <a:pt x="1269" y="1089"/>
                  <a:pt x="1269" y="1089"/>
                </a:cubicBezTo>
                <a:cubicBezTo>
                  <a:pt x="1248" y="1153"/>
                  <a:pt x="1235" y="1132"/>
                  <a:pt x="1278" y="1161"/>
                </a:cubicBezTo>
                <a:cubicBezTo>
                  <a:pt x="1382" y="1135"/>
                  <a:pt x="1211" y="1173"/>
                  <a:pt x="1395" y="1161"/>
                </a:cubicBezTo>
                <a:cubicBezTo>
                  <a:pt x="1436" y="1158"/>
                  <a:pt x="1471" y="1128"/>
                  <a:pt x="1503" y="1107"/>
                </a:cubicBezTo>
                <a:cubicBezTo>
                  <a:pt x="1511" y="1102"/>
                  <a:pt x="1522" y="1103"/>
                  <a:pt x="1530" y="1098"/>
                </a:cubicBezTo>
                <a:cubicBezTo>
                  <a:pt x="1549" y="1087"/>
                  <a:pt x="1566" y="1074"/>
                  <a:pt x="1584" y="1062"/>
                </a:cubicBezTo>
                <a:cubicBezTo>
                  <a:pt x="1593" y="1056"/>
                  <a:pt x="1611" y="1044"/>
                  <a:pt x="1611" y="1044"/>
                </a:cubicBezTo>
                <a:cubicBezTo>
                  <a:pt x="1648" y="1056"/>
                  <a:pt x="1686" y="1076"/>
                  <a:pt x="1719" y="1098"/>
                </a:cubicBezTo>
                <a:cubicBezTo>
                  <a:pt x="1787" y="1075"/>
                  <a:pt x="1706" y="1109"/>
                  <a:pt x="1764" y="1062"/>
                </a:cubicBezTo>
                <a:cubicBezTo>
                  <a:pt x="1771" y="1056"/>
                  <a:pt x="1783" y="1058"/>
                  <a:pt x="1791" y="1053"/>
                </a:cubicBezTo>
                <a:cubicBezTo>
                  <a:pt x="1798" y="1049"/>
                  <a:pt x="1803" y="1041"/>
                  <a:pt x="1809" y="1035"/>
                </a:cubicBezTo>
                <a:close/>
              </a:path>
            </a:pathLst>
          </a:custGeom>
          <a:solidFill>
            <a:srgbClr val="99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1" name="任意多边形 159751"/>
          <p:cNvSpPr/>
          <p:nvPr/>
        </p:nvSpPr>
        <p:spPr>
          <a:xfrm>
            <a:off x="660400" y="3352800"/>
            <a:ext cx="2997200" cy="1862138"/>
          </a:xfrm>
          <a:custGeom>
            <a:avLst/>
            <a:gdLst/>
            <a:ahLst/>
            <a:cxnLst/>
            <a:pathLst>
              <a:path w="1888" h="1173">
                <a:moveTo>
                  <a:pt x="1809" y="1035"/>
                </a:moveTo>
                <a:cubicBezTo>
                  <a:pt x="1818" y="1041"/>
                  <a:pt x="1825" y="1051"/>
                  <a:pt x="1836" y="1053"/>
                </a:cubicBezTo>
                <a:cubicBezTo>
                  <a:pt x="1888" y="1062"/>
                  <a:pt x="1852" y="1001"/>
                  <a:pt x="1845" y="981"/>
                </a:cubicBezTo>
                <a:cubicBezTo>
                  <a:pt x="1848" y="972"/>
                  <a:pt x="1847" y="961"/>
                  <a:pt x="1854" y="954"/>
                </a:cubicBezTo>
                <a:cubicBezTo>
                  <a:pt x="1861" y="947"/>
                  <a:pt x="1879" y="954"/>
                  <a:pt x="1881" y="945"/>
                </a:cubicBezTo>
                <a:cubicBezTo>
                  <a:pt x="1884" y="935"/>
                  <a:pt x="1868" y="928"/>
                  <a:pt x="1863" y="918"/>
                </a:cubicBezTo>
                <a:cubicBezTo>
                  <a:pt x="1859" y="910"/>
                  <a:pt x="1857" y="900"/>
                  <a:pt x="1854" y="891"/>
                </a:cubicBezTo>
                <a:cubicBezTo>
                  <a:pt x="1856" y="888"/>
                  <a:pt x="1887" y="846"/>
                  <a:pt x="1881" y="837"/>
                </a:cubicBezTo>
                <a:cubicBezTo>
                  <a:pt x="1868" y="819"/>
                  <a:pt x="1827" y="801"/>
                  <a:pt x="1827" y="801"/>
                </a:cubicBezTo>
                <a:cubicBezTo>
                  <a:pt x="1808" y="744"/>
                  <a:pt x="1810" y="686"/>
                  <a:pt x="1791" y="630"/>
                </a:cubicBezTo>
                <a:cubicBezTo>
                  <a:pt x="1752" y="656"/>
                  <a:pt x="1746" y="696"/>
                  <a:pt x="1701" y="711"/>
                </a:cubicBezTo>
                <a:cubicBezTo>
                  <a:pt x="1701" y="711"/>
                  <a:pt x="1642" y="697"/>
                  <a:pt x="1638" y="693"/>
                </a:cubicBezTo>
                <a:cubicBezTo>
                  <a:pt x="1595" y="650"/>
                  <a:pt x="1612" y="625"/>
                  <a:pt x="1566" y="594"/>
                </a:cubicBezTo>
                <a:cubicBezTo>
                  <a:pt x="1554" y="597"/>
                  <a:pt x="1541" y="598"/>
                  <a:pt x="1530" y="603"/>
                </a:cubicBezTo>
                <a:cubicBezTo>
                  <a:pt x="1520" y="607"/>
                  <a:pt x="1514" y="621"/>
                  <a:pt x="1503" y="621"/>
                </a:cubicBezTo>
                <a:cubicBezTo>
                  <a:pt x="1484" y="621"/>
                  <a:pt x="1449" y="603"/>
                  <a:pt x="1449" y="603"/>
                </a:cubicBezTo>
                <a:cubicBezTo>
                  <a:pt x="1393" y="622"/>
                  <a:pt x="1432" y="648"/>
                  <a:pt x="1377" y="630"/>
                </a:cubicBezTo>
                <a:cubicBezTo>
                  <a:pt x="1371" y="612"/>
                  <a:pt x="1365" y="594"/>
                  <a:pt x="1359" y="576"/>
                </a:cubicBezTo>
                <a:cubicBezTo>
                  <a:pt x="1352" y="555"/>
                  <a:pt x="1323" y="552"/>
                  <a:pt x="1305" y="540"/>
                </a:cubicBezTo>
                <a:cubicBezTo>
                  <a:pt x="1265" y="513"/>
                  <a:pt x="1224" y="510"/>
                  <a:pt x="1179" y="495"/>
                </a:cubicBezTo>
                <a:cubicBezTo>
                  <a:pt x="1169" y="466"/>
                  <a:pt x="1153" y="443"/>
                  <a:pt x="1143" y="414"/>
                </a:cubicBezTo>
                <a:cubicBezTo>
                  <a:pt x="1146" y="396"/>
                  <a:pt x="1148" y="378"/>
                  <a:pt x="1152" y="360"/>
                </a:cubicBezTo>
                <a:cubicBezTo>
                  <a:pt x="1154" y="351"/>
                  <a:pt x="1163" y="342"/>
                  <a:pt x="1161" y="333"/>
                </a:cubicBezTo>
                <a:cubicBezTo>
                  <a:pt x="1155" y="298"/>
                  <a:pt x="1138" y="309"/>
                  <a:pt x="1116" y="297"/>
                </a:cubicBezTo>
                <a:cubicBezTo>
                  <a:pt x="1088" y="281"/>
                  <a:pt x="1062" y="261"/>
                  <a:pt x="1035" y="243"/>
                </a:cubicBezTo>
                <a:cubicBezTo>
                  <a:pt x="1022" y="235"/>
                  <a:pt x="1005" y="238"/>
                  <a:pt x="990" y="234"/>
                </a:cubicBezTo>
                <a:cubicBezTo>
                  <a:pt x="948" y="224"/>
                  <a:pt x="906" y="215"/>
                  <a:pt x="864" y="207"/>
                </a:cubicBezTo>
                <a:cubicBezTo>
                  <a:pt x="798" y="220"/>
                  <a:pt x="778" y="228"/>
                  <a:pt x="693" y="207"/>
                </a:cubicBezTo>
                <a:cubicBezTo>
                  <a:pt x="663" y="200"/>
                  <a:pt x="641" y="172"/>
                  <a:pt x="612" y="162"/>
                </a:cubicBezTo>
                <a:cubicBezTo>
                  <a:pt x="583" y="172"/>
                  <a:pt x="560" y="188"/>
                  <a:pt x="531" y="198"/>
                </a:cubicBezTo>
                <a:cubicBezTo>
                  <a:pt x="513" y="192"/>
                  <a:pt x="495" y="186"/>
                  <a:pt x="477" y="180"/>
                </a:cubicBezTo>
                <a:cubicBezTo>
                  <a:pt x="468" y="177"/>
                  <a:pt x="450" y="171"/>
                  <a:pt x="450" y="171"/>
                </a:cubicBezTo>
                <a:cubicBezTo>
                  <a:pt x="438" y="174"/>
                  <a:pt x="422" y="171"/>
                  <a:pt x="414" y="180"/>
                </a:cubicBezTo>
                <a:cubicBezTo>
                  <a:pt x="347" y="258"/>
                  <a:pt x="437" y="220"/>
                  <a:pt x="369" y="243"/>
                </a:cubicBezTo>
                <a:cubicBezTo>
                  <a:pt x="333" y="234"/>
                  <a:pt x="310" y="227"/>
                  <a:pt x="279" y="207"/>
                </a:cubicBezTo>
                <a:cubicBezTo>
                  <a:pt x="262" y="182"/>
                  <a:pt x="248" y="153"/>
                  <a:pt x="234" y="126"/>
                </a:cubicBezTo>
                <a:cubicBezTo>
                  <a:pt x="226" y="109"/>
                  <a:pt x="226" y="84"/>
                  <a:pt x="207" y="72"/>
                </a:cubicBezTo>
                <a:cubicBezTo>
                  <a:pt x="191" y="62"/>
                  <a:pt x="153" y="54"/>
                  <a:pt x="153" y="54"/>
                </a:cubicBezTo>
                <a:cubicBezTo>
                  <a:pt x="132" y="23"/>
                  <a:pt x="117" y="12"/>
                  <a:pt x="81" y="0"/>
                </a:cubicBezTo>
                <a:cubicBezTo>
                  <a:pt x="15" y="22"/>
                  <a:pt x="36" y="90"/>
                  <a:pt x="0" y="144"/>
                </a:cubicBezTo>
                <a:cubicBezTo>
                  <a:pt x="37" y="199"/>
                  <a:pt x="62" y="287"/>
                  <a:pt x="117" y="324"/>
                </a:cubicBezTo>
                <a:cubicBezTo>
                  <a:pt x="120" y="333"/>
                  <a:pt x="122" y="343"/>
                  <a:pt x="126" y="351"/>
                </a:cubicBezTo>
                <a:cubicBezTo>
                  <a:pt x="131" y="361"/>
                  <a:pt x="140" y="368"/>
                  <a:pt x="144" y="378"/>
                </a:cubicBezTo>
                <a:cubicBezTo>
                  <a:pt x="171" y="440"/>
                  <a:pt x="143" y="470"/>
                  <a:pt x="207" y="513"/>
                </a:cubicBezTo>
                <a:cubicBezTo>
                  <a:pt x="234" y="554"/>
                  <a:pt x="254" y="587"/>
                  <a:pt x="288" y="621"/>
                </a:cubicBezTo>
                <a:cubicBezTo>
                  <a:pt x="291" y="630"/>
                  <a:pt x="290" y="641"/>
                  <a:pt x="297" y="648"/>
                </a:cubicBezTo>
                <a:cubicBezTo>
                  <a:pt x="304" y="655"/>
                  <a:pt x="316" y="653"/>
                  <a:pt x="324" y="657"/>
                </a:cubicBezTo>
                <a:cubicBezTo>
                  <a:pt x="360" y="675"/>
                  <a:pt x="394" y="689"/>
                  <a:pt x="432" y="702"/>
                </a:cubicBezTo>
                <a:cubicBezTo>
                  <a:pt x="450" y="708"/>
                  <a:pt x="486" y="720"/>
                  <a:pt x="486" y="720"/>
                </a:cubicBezTo>
                <a:cubicBezTo>
                  <a:pt x="498" y="755"/>
                  <a:pt x="504" y="771"/>
                  <a:pt x="540" y="783"/>
                </a:cubicBezTo>
                <a:cubicBezTo>
                  <a:pt x="546" y="792"/>
                  <a:pt x="548" y="805"/>
                  <a:pt x="558" y="810"/>
                </a:cubicBezTo>
                <a:cubicBezTo>
                  <a:pt x="574" y="818"/>
                  <a:pt x="598" y="807"/>
                  <a:pt x="612" y="819"/>
                </a:cubicBezTo>
                <a:cubicBezTo>
                  <a:pt x="626" y="831"/>
                  <a:pt x="612" y="867"/>
                  <a:pt x="630" y="873"/>
                </a:cubicBezTo>
                <a:cubicBezTo>
                  <a:pt x="639" y="876"/>
                  <a:pt x="648" y="879"/>
                  <a:pt x="657" y="882"/>
                </a:cubicBezTo>
                <a:cubicBezTo>
                  <a:pt x="663" y="891"/>
                  <a:pt x="666" y="903"/>
                  <a:pt x="675" y="909"/>
                </a:cubicBezTo>
                <a:cubicBezTo>
                  <a:pt x="691" y="919"/>
                  <a:pt x="729" y="927"/>
                  <a:pt x="729" y="927"/>
                </a:cubicBezTo>
                <a:cubicBezTo>
                  <a:pt x="747" y="955"/>
                  <a:pt x="770" y="967"/>
                  <a:pt x="801" y="981"/>
                </a:cubicBezTo>
                <a:cubicBezTo>
                  <a:pt x="818" y="989"/>
                  <a:pt x="839" y="988"/>
                  <a:pt x="855" y="999"/>
                </a:cubicBezTo>
                <a:cubicBezTo>
                  <a:pt x="864" y="1005"/>
                  <a:pt x="872" y="1013"/>
                  <a:pt x="882" y="1017"/>
                </a:cubicBezTo>
                <a:cubicBezTo>
                  <a:pt x="899" y="1025"/>
                  <a:pt x="936" y="1035"/>
                  <a:pt x="936" y="1035"/>
                </a:cubicBezTo>
                <a:cubicBezTo>
                  <a:pt x="973" y="1023"/>
                  <a:pt x="1010" y="978"/>
                  <a:pt x="972" y="1035"/>
                </a:cubicBezTo>
                <a:cubicBezTo>
                  <a:pt x="975" y="1050"/>
                  <a:pt x="970" y="1069"/>
                  <a:pt x="981" y="1080"/>
                </a:cubicBezTo>
                <a:cubicBezTo>
                  <a:pt x="988" y="1087"/>
                  <a:pt x="1001" y="1077"/>
                  <a:pt x="1008" y="1071"/>
                </a:cubicBezTo>
                <a:cubicBezTo>
                  <a:pt x="1016" y="1064"/>
                  <a:pt x="1018" y="1052"/>
                  <a:pt x="1026" y="1044"/>
                </a:cubicBezTo>
                <a:cubicBezTo>
                  <a:pt x="1043" y="1027"/>
                  <a:pt x="1058" y="1024"/>
                  <a:pt x="1080" y="1017"/>
                </a:cubicBezTo>
                <a:cubicBezTo>
                  <a:pt x="1121" y="1025"/>
                  <a:pt x="1178" y="1033"/>
                  <a:pt x="1215" y="1053"/>
                </a:cubicBezTo>
                <a:cubicBezTo>
                  <a:pt x="1234" y="1064"/>
                  <a:pt x="1269" y="1089"/>
                  <a:pt x="1269" y="1089"/>
                </a:cubicBezTo>
                <a:cubicBezTo>
                  <a:pt x="1248" y="1153"/>
                  <a:pt x="1235" y="1132"/>
                  <a:pt x="1278" y="1161"/>
                </a:cubicBezTo>
                <a:cubicBezTo>
                  <a:pt x="1382" y="1135"/>
                  <a:pt x="1211" y="1173"/>
                  <a:pt x="1395" y="1161"/>
                </a:cubicBezTo>
                <a:cubicBezTo>
                  <a:pt x="1436" y="1158"/>
                  <a:pt x="1471" y="1128"/>
                  <a:pt x="1503" y="1107"/>
                </a:cubicBezTo>
                <a:cubicBezTo>
                  <a:pt x="1511" y="1102"/>
                  <a:pt x="1522" y="1103"/>
                  <a:pt x="1530" y="1098"/>
                </a:cubicBezTo>
                <a:cubicBezTo>
                  <a:pt x="1549" y="1087"/>
                  <a:pt x="1566" y="1074"/>
                  <a:pt x="1584" y="1062"/>
                </a:cubicBezTo>
                <a:cubicBezTo>
                  <a:pt x="1593" y="1056"/>
                  <a:pt x="1611" y="1044"/>
                  <a:pt x="1611" y="1044"/>
                </a:cubicBezTo>
                <a:cubicBezTo>
                  <a:pt x="1648" y="1056"/>
                  <a:pt x="1686" y="1076"/>
                  <a:pt x="1719" y="1098"/>
                </a:cubicBezTo>
                <a:cubicBezTo>
                  <a:pt x="1787" y="1075"/>
                  <a:pt x="1706" y="1109"/>
                  <a:pt x="1764" y="1062"/>
                </a:cubicBezTo>
                <a:cubicBezTo>
                  <a:pt x="1771" y="1056"/>
                  <a:pt x="1783" y="1058"/>
                  <a:pt x="1791" y="1053"/>
                </a:cubicBezTo>
                <a:cubicBezTo>
                  <a:pt x="1798" y="1049"/>
                  <a:pt x="1803" y="1041"/>
                  <a:pt x="1809" y="1035"/>
                </a:cubicBezTo>
                <a:close/>
              </a:path>
            </a:pathLst>
          </a:custGeom>
          <a:solidFill>
            <a:srgbClr val="99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2" name="任意多边形 159752"/>
          <p:cNvSpPr/>
          <p:nvPr/>
        </p:nvSpPr>
        <p:spPr>
          <a:xfrm>
            <a:off x="660400" y="3352800"/>
            <a:ext cx="2997200" cy="1862138"/>
          </a:xfrm>
          <a:custGeom>
            <a:avLst/>
            <a:gdLst/>
            <a:ahLst/>
            <a:cxnLst/>
            <a:pathLst>
              <a:path w="1888" h="1173">
                <a:moveTo>
                  <a:pt x="1809" y="1035"/>
                </a:moveTo>
                <a:cubicBezTo>
                  <a:pt x="1818" y="1041"/>
                  <a:pt x="1825" y="1051"/>
                  <a:pt x="1836" y="1053"/>
                </a:cubicBezTo>
                <a:cubicBezTo>
                  <a:pt x="1888" y="1062"/>
                  <a:pt x="1852" y="1001"/>
                  <a:pt x="1845" y="981"/>
                </a:cubicBezTo>
                <a:cubicBezTo>
                  <a:pt x="1848" y="972"/>
                  <a:pt x="1847" y="961"/>
                  <a:pt x="1854" y="954"/>
                </a:cubicBezTo>
                <a:cubicBezTo>
                  <a:pt x="1861" y="947"/>
                  <a:pt x="1879" y="954"/>
                  <a:pt x="1881" y="945"/>
                </a:cubicBezTo>
                <a:cubicBezTo>
                  <a:pt x="1884" y="935"/>
                  <a:pt x="1868" y="928"/>
                  <a:pt x="1863" y="918"/>
                </a:cubicBezTo>
                <a:cubicBezTo>
                  <a:pt x="1859" y="910"/>
                  <a:pt x="1857" y="900"/>
                  <a:pt x="1854" y="891"/>
                </a:cubicBezTo>
                <a:cubicBezTo>
                  <a:pt x="1856" y="888"/>
                  <a:pt x="1887" y="846"/>
                  <a:pt x="1881" y="837"/>
                </a:cubicBezTo>
                <a:cubicBezTo>
                  <a:pt x="1868" y="819"/>
                  <a:pt x="1827" y="801"/>
                  <a:pt x="1827" y="801"/>
                </a:cubicBezTo>
                <a:cubicBezTo>
                  <a:pt x="1808" y="744"/>
                  <a:pt x="1810" y="686"/>
                  <a:pt x="1791" y="630"/>
                </a:cubicBezTo>
                <a:cubicBezTo>
                  <a:pt x="1752" y="656"/>
                  <a:pt x="1746" y="696"/>
                  <a:pt x="1701" y="711"/>
                </a:cubicBezTo>
                <a:cubicBezTo>
                  <a:pt x="1701" y="711"/>
                  <a:pt x="1642" y="697"/>
                  <a:pt x="1638" y="693"/>
                </a:cubicBezTo>
                <a:cubicBezTo>
                  <a:pt x="1595" y="650"/>
                  <a:pt x="1612" y="625"/>
                  <a:pt x="1566" y="594"/>
                </a:cubicBezTo>
                <a:cubicBezTo>
                  <a:pt x="1554" y="597"/>
                  <a:pt x="1541" y="598"/>
                  <a:pt x="1530" y="603"/>
                </a:cubicBezTo>
                <a:cubicBezTo>
                  <a:pt x="1520" y="607"/>
                  <a:pt x="1514" y="621"/>
                  <a:pt x="1503" y="621"/>
                </a:cubicBezTo>
                <a:cubicBezTo>
                  <a:pt x="1484" y="621"/>
                  <a:pt x="1449" y="603"/>
                  <a:pt x="1449" y="603"/>
                </a:cubicBezTo>
                <a:cubicBezTo>
                  <a:pt x="1393" y="622"/>
                  <a:pt x="1432" y="648"/>
                  <a:pt x="1377" y="630"/>
                </a:cubicBezTo>
                <a:cubicBezTo>
                  <a:pt x="1371" y="612"/>
                  <a:pt x="1365" y="594"/>
                  <a:pt x="1359" y="576"/>
                </a:cubicBezTo>
                <a:cubicBezTo>
                  <a:pt x="1352" y="555"/>
                  <a:pt x="1323" y="552"/>
                  <a:pt x="1305" y="540"/>
                </a:cubicBezTo>
                <a:cubicBezTo>
                  <a:pt x="1265" y="513"/>
                  <a:pt x="1224" y="510"/>
                  <a:pt x="1179" y="495"/>
                </a:cubicBezTo>
                <a:cubicBezTo>
                  <a:pt x="1169" y="466"/>
                  <a:pt x="1153" y="443"/>
                  <a:pt x="1143" y="414"/>
                </a:cubicBezTo>
                <a:cubicBezTo>
                  <a:pt x="1146" y="396"/>
                  <a:pt x="1148" y="378"/>
                  <a:pt x="1152" y="360"/>
                </a:cubicBezTo>
                <a:cubicBezTo>
                  <a:pt x="1154" y="351"/>
                  <a:pt x="1163" y="342"/>
                  <a:pt x="1161" y="333"/>
                </a:cubicBezTo>
                <a:cubicBezTo>
                  <a:pt x="1155" y="298"/>
                  <a:pt x="1138" y="309"/>
                  <a:pt x="1116" y="297"/>
                </a:cubicBezTo>
                <a:cubicBezTo>
                  <a:pt x="1088" y="281"/>
                  <a:pt x="1062" y="261"/>
                  <a:pt x="1035" y="243"/>
                </a:cubicBezTo>
                <a:cubicBezTo>
                  <a:pt x="1022" y="235"/>
                  <a:pt x="1005" y="238"/>
                  <a:pt x="990" y="234"/>
                </a:cubicBezTo>
                <a:cubicBezTo>
                  <a:pt x="948" y="224"/>
                  <a:pt x="906" y="215"/>
                  <a:pt x="864" y="207"/>
                </a:cubicBezTo>
                <a:cubicBezTo>
                  <a:pt x="798" y="220"/>
                  <a:pt x="778" y="228"/>
                  <a:pt x="693" y="207"/>
                </a:cubicBezTo>
                <a:cubicBezTo>
                  <a:pt x="663" y="200"/>
                  <a:pt x="641" y="172"/>
                  <a:pt x="612" y="162"/>
                </a:cubicBezTo>
                <a:cubicBezTo>
                  <a:pt x="583" y="172"/>
                  <a:pt x="560" y="188"/>
                  <a:pt x="531" y="198"/>
                </a:cubicBezTo>
                <a:cubicBezTo>
                  <a:pt x="513" y="192"/>
                  <a:pt x="495" y="186"/>
                  <a:pt x="477" y="180"/>
                </a:cubicBezTo>
                <a:cubicBezTo>
                  <a:pt x="468" y="177"/>
                  <a:pt x="450" y="171"/>
                  <a:pt x="450" y="171"/>
                </a:cubicBezTo>
                <a:cubicBezTo>
                  <a:pt x="438" y="174"/>
                  <a:pt x="422" y="171"/>
                  <a:pt x="414" y="180"/>
                </a:cubicBezTo>
                <a:cubicBezTo>
                  <a:pt x="347" y="258"/>
                  <a:pt x="437" y="220"/>
                  <a:pt x="369" y="243"/>
                </a:cubicBezTo>
                <a:cubicBezTo>
                  <a:pt x="333" y="234"/>
                  <a:pt x="310" y="227"/>
                  <a:pt x="279" y="207"/>
                </a:cubicBezTo>
                <a:cubicBezTo>
                  <a:pt x="262" y="182"/>
                  <a:pt x="248" y="153"/>
                  <a:pt x="234" y="126"/>
                </a:cubicBezTo>
                <a:cubicBezTo>
                  <a:pt x="226" y="109"/>
                  <a:pt x="226" y="84"/>
                  <a:pt x="207" y="72"/>
                </a:cubicBezTo>
                <a:cubicBezTo>
                  <a:pt x="191" y="62"/>
                  <a:pt x="153" y="54"/>
                  <a:pt x="153" y="54"/>
                </a:cubicBezTo>
                <a:cubicBezTo>
                  <a:pt x="132" y="23"/>
                  <a:pt x="117" y="12"/>
                  <a:pt x="81" y="0"/>
                </a:cubicBezTo>
                <a:cubicBezTo>
                  <a:pt x="15" y="22"/>
                  <a:pt x="36" y="90"/>
                  <a:pt x="0" y="144"/>
                </a:cubicBezTo>
                <a:cubicBezTo>
                  <a:pt x="37" y="199"/>
                  <a:pt x="62" y="287"/>
                  <a:pt x="117" y="324"/>
                </a:cubicBezTo>
                <a:cubicBezTo>
                  <a:pt x="120" y="333"/>
                  <a:pt x="122" y="343"/>
                  <a:pt x="126" y="351"/>
                </a:cubicBezTo>
                <a:cubicBezTo>
                  <a:pt x="131" y="361"/>
                  <a:pt x="140" y="368"/>
                  <a:pt x="144" y="378"/>
                </a:cubicBezTo>
                <a:cubicBezTo>
                  <a:pt x="171" y="440"/>
                  <a:pt x="143" y="470"/>
                  <a:pt x="207" y="513"/>
                </a:cubicBezTo>
                <a:cubicBezTo>
                  <a:pt x="234" y="554"/>
                  <a:pt x="254" y="587"/>
                  <a:pt x="288" y="621"/>
                </a:cubicBezTo>
                <a:cubicBezTo>
                  <a:pt x="291" y="630"/>
                  <a:pt x="290" y="641"/>
                  <a:pt x="297" y="648"/>
                </a:cubicBezTo>
                <a:cubicBezTo>
                  <a:pt x="304" y="655"/>
                  <a:pt x="316" y="653"/>
                  <a:pt x="324" y="657"/>
                </a:cubicBezTo>
                <a:cubicBezTo>
                  <a:pt x="360" y="675"/>
                  <a:pt x="394" y="689"/>
                  <a:pt x="432" y="702"/>
                </a:cubicBezTo>
                <a:cubicBezTo>
                  <a:pt x="450" y="708"/>
                  <a:pt x="486" y="720"/>
                  <a:pt x="486" y="720"/>
                </a:cubicBezTo>
                <a:cubicBezTo>
                  <a:pt x="498" y="755"/>
                  <a:pt x="504" y="771"/>
                  <a:pt x="540" y="783"/>
                </a:cubicBezTo>
                <a:cubicBezTo>
                  <a:pt x="546" y="792"/>
                  <a:pt x="548" y="805"/>
                  <a:pt x="558" y="810"/>
                </a:cubicBezTo>
                <a:cubicBezTo>
                  <a:pt x="574" y="818"/>
                  <a:pt x="598" y="807"/>
                  <a:pt x="612" y="819"/>
                </a:cubicBezTo>
                <a:cubicBezTo>
                  <a:pt x="626" y="831"/>
                  <a:pt x="612" y="867"/>
                  <a:pt x="630" y="873"/>
                </a:cubicBezTo>
                <a:cubicBezTo>
                  <a:pt x="639" y="876"/>
                  <a:pt x="648" y="879"/>
                  <a:pt x="657" y="882"/>
                </a:cubicBezTo>
                <a:cubicBezTo>
                  <a:pt x="663" y="891"/>
                  <a:pt x="666" y="903"/>
                  <a:pt x="675" y="909"/>
                </a:cubicBezTo>
                <a:cubicBezTo>
                  <a:pt x="691" y="919"/>
                  <a:pt x="729" y="927"/>
                  <a:pt x="729" y="927"/>
                </a:cubicBezTo>
                <a:cubicBezTo>
                  <a:pt x="747" y="955"/>
                  <a:pt x="770" y="967"/>
                  <a:pt x="801" y="981"/>
                </a:cubicBezTo>
                <a:cubicBezTo>
                  <a:pt x="818" y="989"/>
                  <a:pt x="839" y="988"/>
                  <a:pt x="855" y="999"/>
                </a:cubicBezTo>
                <a:cubicBezTo>
                  <a:pt x="864" y="1005"/>
                  <a:pt x="872" y="1013"/>
                  <a:pt x="882" y="1017"/>
                </a:cubicBezTo>
                <a:cubicBezTo>
                  <a:pt x="899" y="1025"/>
                  <a:pt x="936" y="1035"/>
                  <a:pt x="936" y="1035"/>
                </a:cubicBezTo>
                <a:cubicBezTo>
                  <a:pt x="973" y="1023"/>
                  <a:pt x="1010" y="978"/>
                  <a:pt x="972" y="1035"/>
                </a:cubicBezTo>
                <a:cubicBezTo>
                  <a:pt x="975" y="1050"/>
                  <a:pt x="970" y="1069"/>
                  <a:pt x="981" y="1080"/>
                </a:cubicBezTo>
                <a:cubicBezTo>
                  <a:pt x="988" y="1087"/>
                  <a:pt x="1001" y="1077"/>
                  <a:pt x="1008" y="1071"/>
                </a:cubicBezTo>
                <a:cubicBezTo>
                  <a:pt x="1016" y="1064"/>
                  <a:pt x="1018" y="1052"/>
                  <a:pt x="1026" y="1044"/>
                </a:cubicBezTo>
                <a:cubicBezTo>
                  <a:pt x="1043" y="1027"/>
                  <a:pt x="1058" y="1024"/>
                  <a:pt x="1080" y="1017"/>
                </a:cubicBezTo>
                <a:cubicBezTo>
                  <a:pt x="1121" y="1025"/>
                  <a:pt x="1178" y="1033"/>
                  <a:pt x="1215" y="1053"/>
                </a:cubicBezTo>
                <a:cubicBezTo>
                  <a:pt x="1234" y="1064"/>
                  <a:pt x="1269" y="1089"/>
                  <a:pt x="1269" y="1089"/>
                </a:cubicBezTo>
                <a:cubicBezTo>
                  <a:pt x="1248" y="1153"/>
                  <a:pt x="1235" y="1132"/>
                  <a:pt x="1278" y="1161"/>
                </a:cubicBezTo>
                <a:cubicBezTo>
                  <a:pt x="1382" y="1135"/>
                  <a:pt x="1211" y="1173"/>
                  <a:pt x="1395" y="1161"/>
                </a:cubicBezTo>
                <a:cubicBezTo>
                  <a:pt x="1436" y="1158"/>
                  <a:pt x="1471" y="1128"/>
                  <a:pt x="1503" y="1107"/>
                </a:cubicBezTo>
                <a:cubicBezTo>
                  <a:pt x="1511" y="1102"/>
                  <a:pt x="1522" y="1103"/>
                  <a:pt x="1530" y="1098"/>
                </a:cubicBezTo>
                <a:cubicBezTo>
                  <a:pt x="1549" y="1087"/>
                  <a:pt x="1566" y="1074"/>
                  <a:pt x="1584" y="1062"/>
                </a:cubicBezTo>
                <a:cubicBezTo>
                  <a:pt x="1593" y="1056"/>
                  <a:pt x="1611" y="1044"/>
                  <a:pt x="1611" y="1044"/>
                </a:cubicBezTo>
                <a:cubicBezTo>
                  <a:pt x="1648" y="1056"/>
                  <a:pt x="1686" y="1076"/>
                  <a:pt x="1719" y="1098"/>
                </a:cubicBezTo>
                <a:cubicBezTo>
                  <a:pt x="1787" y="1075"/>
                  <a:pt x="1706" y="1109"/>
                  <a:pt x="1764" y="1062"/>
                </a:cubicBezTo>
                <a:cubicBezTo>
                  <a:pt x="1771" y="1056"/>
                  <a:pt x="1783" y="1058"/>
                  <a:pt x="1791" y="1053"/>
                </a:cubicBezTo>
                <a:cubicBezTo>
                  <a:pt x="1798" y="1049"/>
                  <a:pt x="1803" y="1041"/>
                  <a:pt x="1809" y="1035"/>
                </a:cubicBezTo>
                <a:close/>
              </a:path>
            </a:pathLst>
          </a:custGeom>
          <a:solidFill>
            <a:srgbClr val="99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3" name="任意多边形 159753"/>
          <p:cNvSpPr/>
          <p:nvPr/>
        </p:nvSpPr>
        <p:spPr>
          <a:xfrm>
            <a:off x="684213" y="3357563"/>
            <a:ext cx="2997200" cy="1862137"/>
          </a:xfrm>
          <a:custGeom>
            <a:avLst/>
            <a:gdLst/>
            <a:ahLst/>
            <a:cxnLst/>
            <a:pathLst>
              <a:path w="1888" h="1173">
                <a:moveTo>
                  <a:pt x="1809" y="1035"/>
                </a:moveTo>
                <a:cubicBezTo>
                  <a:pt x="1818" y="1041"/>
                  <a:pt x="1825" y="1051"/>
                  <a:pt x="1836" y="1053"/>
                </a:cubicBezTo>
                <a:cubicBezTo>
                  <a:pt x="1888" y="1062"/>
                  <a:pt x="1852" y="1001"/>
                  <a:pt x="1845" y="981"/>
                </a:cubicBezTo>
                <a:cubicBezTo>
                  <a:pt x="1848" y="972"/>
                  <a:pt x="1847" y="961"/>
                  <a:pt x="1854" y="954"/>
                </a:cubicBezTo>
                <a:cubicBezTo>
                  <a:pt x="1861" y="947"/>
                  <a:pt x="1879" y="954"/>
                  <a:pt x="1881" y="945"/>
                </a:cubicBezTo>
                <a:cubicBezTo>
                  <a:pt x="1884" y="935"/>
                  <a:pt x="1868" y="928"/>
                  <a:pt x="1863" y="918"/>
                </a:cubicBezTo>
                <a:cubicBezTo>
                  <a:pt x="1859" y="910"/>
                  <a:pt x="1857" y="900"/>
                  <a:pt x="1854" y="891"/>
                </a:cubicBezTo>
                <a:cubicBezTo>
                  <a:pt x="1856" y="888"/>
                  <a:pt x="1887" y="846"/>
                  <a:pt x="1881" y="837"/>
                </a:cubicBezTo>
                <a:cubicBezTo>
                  <a:pt x="1868" y="819"/>
                  <a:pt x="1827" y="801"/>
                  <a:pt x="1827" y="801"/>
                </a:cubicBezTo>
                <a:cubicBezTo>
                  <a:pt x="1808" y="744"/>
                  <a:pt x="1810" y="686"/>
                  <a:pt x="1791" y="630"/>
                </a:cubicBezTo>
                <a:cubicBezTo>
                  <a:pt x="1752" y="656"/>
                  <a:pt x="1746" y="696"/>
                  <a:pt x="1701" y="711"/>
                </a:cubicBezTo>
                <a:cubicBezTo>
                  <a:pt x="1701" y="711"/>
                  <a:pt x="1642" y="697"/>
                  <a:pt x="1638" y="693"/>
                </a:cubicBezTo>
                <a:cubicBezTo>
                  <a:pt x="1595" y="650"/>
                  <a:pt x="1612" y="625"/>
                  <a:pt x="1566" y="594"/>
                </a:cubicBezTo>
                <a:cubicBezTo>
                  <a:pt x="1554" y="597"/>
                  <a:pt x="1541" y="598"/>
                  <a:pt x="1530" y="603"/>
                </a:cubicBezTo>
                <a:cubicBezTo>
                  <a:pt x="1520" y="607"/>
                  <a:pt x="1514" y="621"/>
                  <a:pt x="1503" y="621"/>
                </a:cubicBezTo>
                <a:cubicBezTo>
                  <a:pt x="1484" y="621"/>
                  <a:pt x="1449" y="603"/>
                  <a:pt x="1449" y="603"/>
                </a:cubicBezTo>
                <a:cubicBezTo>
                  <a:pt x="1393" y="622"/>
                  <a:pt x="1432" y="648"/>
                  <a:pt x="1377" y="630"/>
                </a:cubicBezTo>
                <a:cubicBezTo>
                  <a:pt x="1371" y="612"/>
                  <a:pt x="1365" y="594"/>
                  <a:pt x="1359" y="576"/>
                </a:cubicBezTo>
                <a:cubicBezTo>
                  <a:pt x="1352" y="555"/>
                  <a:pt x="1323" y="552"/>
                  <a:pt x="1305" y="540"/>
                </a:cubicBezTo>
                <a:cubicBezTo>
                  <a:pt x="1265" y="513"/>
                  <a:pt x="1224" y="510"/>
                  <a:pt x="1179" y="495"/>
                </a:cubicBezTo>
                <a:cubicBezTo>
                  <a:pt x="1169" y="466"/>
                  <a:pt x="1153" y="443"/>
                  <a:pt x="1143" y="414"/>
                </a:cubicBezTo>
                <a:cubicBezTo>
                  <a:pt x="1146" y="396"/>
                  <a:pt x="1148" y="378"/>
                  <a:pt x="1152" y="360"/>
                </a:cubicBezTo>
                <a:cubicBezTo>
                  <a:pt x="1154" y="351"/>
                  <a:pt x="1163" y="342"/>
                  <a:pt x="1161" y="333"/>
                </a:cubicBezTo>
                <a:cubicBezTo>
                  <a:pt x="1155" y="298"/>
                  <a:pt x="1138" y="309"/>
                  <a:pt x="1116" y="297"/>
                </a:cubicBezTo>
                <a:cubicBezTo>
                  <a:pt x="1088" y="281"/>
                  <a:pt x="1062" y="261"/>
                  <a:pt x="1035" y="243"/>
                </a:cubicBezTo>
                <a:cubicBezTo>
                  <a:pt x="1022" y="235"/>
                  <a:pt x="1005" y="238"/>
                  <a:pt x="990" y="234"/>
                </a:cubicBezTo>
                <a:cubicBezTo>
                  <a:pt x="948" y="224"/>
                  <a:pt x="906" y="215"/>
                  <a:pt x="864" y="207"/>
                </a:cubicBezTo>
                <a:cubicBezTo>
                  <a:pt x="798" y="220"/>
                  <a:pt x="778" y="228"/>
                  <a:pt x="693" y="207"/>
                </a:cubicBezTo>
                <a:cubicBezTo>
                  <a:pt x="663" y="200"/>
                  <a:pt x="641" y="172"/>
                  <a:pt x="612" y="162"/>
                </a:cubicBezTo>
                <a:cubicBezTo>
                  <a:pt x="583" y="172"/>
                  <a:pt x="560" y="188"/>
                  <a:pt x="531" y="198"/>
                </a:cubicBezTo>
                <a:cubicBezTo>
                  <a:pt x="513" y="192"/>
                  <a:pt x="495" y="186"/>
                  <a:pt x="477" y="180"/>
                </a:cubicBezTo>
                <a:cubicBezTo>
                  <a:pt x="468" y="177"/>
                  <a:pt x="450" y="171"/>
                  <a:pt x="450" y="171"/>
                </a:cubicBezTo>
                <a:cubicBezTo>
                  <a:pt x="438" y="174"/>
                  <a:pt x="422" y="171"/>
                  <a:pt x="414" y="180"/>
                </a:cubicBezTo>
                <a:cubicBezTo>
                  <a:pt x="347" y="258"/>
                  <a:pt x="437" y="220"/>
                  <a:pt x="369" y="243"/>
                </a:cubicBezTo>
                <a:cubicBezTo>
                  <a:pt x="333" y="234"/>
                  <a:pt x="310" y="227"/>
                  <a:pt x="279" y="207"/>
                </a:cubicBezTo>
                <a:cubicBezTo>
                  <a:pt x="262" y="182"/>
                  <a:pt x="248" y="153"/>
                  <a:pt x="234" y="126"/>
                </a:cubicBezTo>
                <a:cubicBezTo>
                  <a:pt x="226" y="109"/>
                  <a:pt x="226" y="84"/>
                  <a:pt x="207" y="72"/>
                </a:cubicBezTo>
                <a:cubicBezTo>
                  <a:pt x="191" y="62"/>
                  <a:pt x="153" y="54"/>
                  <a:pt x="153" y="54"/>
                </a:cubicBezTo>
                <a:cubicBezTo>
                  <a:pt x="132" y="23"/>
                  <a:pt x="117" y="12"/>
                  <a:pt x="81" y="0"/>
                </a:cubicBezTo>
                <a:cubicBezTo>
                  <a:pt x="15" y="22"/>
                  <a:pt x="36" y="90"/>
                  <a:pt x="0" y="144"/>
                </a:cubicBezTo>
                <a:cubicBezTo>
                  <a:pt x="37" y="199"/>
                  <a:pt x="62" y="287"/>
                  <a:pt x="117" y="324"/>
                </a:cubicBezTo>
                <a:cubicBezTo>
                  <a:pt x="120" y="333"/>
                  <a:pt x="122" y="343"/>
                  <a:pt x="126" y="351"/>
                </a:cubicBezTo>
                <a:cubicBezTo>
                  <a:pt x="131" y="361"/>
                  <a:pt x="140" y="368"/>
                  <a:pt x="144" y="378"/>
                </a:cubicBezTo>
                <a:cubicBezTo>
                  <a:pt x="171" y="440"/>
                  <a:pt x="143" y="470"/>
                  <a:pt x="207" y="513"/>
                </a:cubicBezTo>
                <a:cubicBezTo>
                  <a:pt x="234" y="554"/>
                  <a:pt x="254" y="587"/>
                  <a:pt x="288" y="621"/>
                </a:cubicBezTo>
                <a:cubicBezTo>
                  <a:pt x="291" y="630"/>
                  <a:pt x="290" y="641"/>
                  <a:pt x="297" y="648"/>
                </a:cubicBezTo>
                <a:cubicBezTo>
                  <a:pt x="304" y="655"/>
                  <a:pt x="316" y="653"/>
                  <a:pt x="324" y="657"/>
                </a:cubicBezTo>
                <a:cubicBezTo>
                  <a:pt x="360" y="675"/>
                  <a:pt x="394" y="689"/>
                  <a:pt x="432" y="702"/>
                </a:cubicBezTo>
                <a:cubicBezTo>
                  <a:pt x="450" y="708"/>
                  <a:pt x="486" y="720"/>
                  <a:pt x="486" y="720"/>
                </a:cubicBezTo>
                <a:cubicBezTo>
                  <a:pt x="498" y="755"/>
                  <a:pt x="504" y="771"/>
                  <a:pt x="540" y="783"/>
                </a:cubicBezTo>
                <a:cubicBezTo>
                  <a:pt x="546" y="792"/>
                  <a:pt x="548" y="805"/>
                  <a:pt x="558" y="810"/>
                </a:cubicBezTo>
                <a:cubicBezTo>
                  <a:pt x="574" y="818"/>
                  <a:pt x="598" y="807"/>
                  <a:pt x="612" y="819"/>
                </a:cubicBezTo>
                <a:cubicBezTo>
                  <a:pt x="626" y="831"/>
                  <a:pt x="612" y="867"/>
                  <a:pt x="630" y="873"/>
                </a:cubicBezTo>
                <a:cubicBezTo>
                  <a:pt x="639" y="876"/>
                  <a:pt x="648" y="879"/>
                  <a:pt x="657" y="882"/>
                </a:cubicBezTo>
                <a:cubicBezTo>
                  <a:pt x="663" y="891"/>
                  <a:pt x="666" y="903"/>
                  <a:pt x="675" y="909"/>
                </a:cubicBezTo>
                <a:cubicBezTo>
                  <a:pt x="691" y="919"/>
                  <a:pt x="729" y="927"/>
                  <a:pt x="729" y="927"/>
                </a:cubicBezTo>
                <a:cubicBezTo>
                  <a:pt x="747" y="955"/>
                  <a:pt x="770" y="967"/>
                  <a:pt x="801" y="981"/>
                </a:cubicBezTo>
                <a:cubicBezTo>
                  <a:pt x="818" y="989"/>
                  <a:pt x="839" y="988"/>
                  <a:pt x="855" y="999"/>
                </a:cubicBezTo>
                <a:cubicBezTo>
                  <a:pt x="864" y="1005"/>
                  <a:pt x="872" y="1013"/>
                  <a:pt x="882" y="1017"/>
                </a:cubicBezTo>
                <a:cubicBezTo>
                  <a:pt x="899" y="1025"/>
                  <a:pt x="936" y="1035"/>
                  <a:pt x="936" y="1035"/>
                </a:cubicBezTo>
                <a:cubicBezTo>
                  <a:pt x="973" y="1023"/>
                  <a:pt x="1010" y="978"/>
                  <a:pt x="972" y="1035"/>
                </a:cubicBezTo>
                <a:cubicBezTo>
                  <a:pt x="975" y="1050"/>
                  <a:pt x="970" y="1069"/>
                  <a:pt x="981" y="1080"/>
                </a:cubicBezTo>
                <a:cubicBezTo>
                  <a:pt x="988" y="1087"/>
                  <a:pt x="1001" y="1077"/>
                  <a:pt x="1008" y="1071"/>
                </a:cubicBezTo>
                <a:cubicBezTo>
                  <a:pt x="1016" y="1064"/>
                  <a:pt x="1018" y="1052"/>
                  <a:pt x="1026" y="1044"/>
                </a:cubicBezTo>
                <a:cubicBezTo>
                  <a:pt x="1043" y="1027"/>
                  <a:pt x="1058" y="1024"/>
                  <a:pt x="1080" y="1017"/>
                </a:cubicBezTo>
                <a:cubicBezTo>
                  <a:pt x="1121" y="1025"/>
                  <a:pt x="1178" y="1033"/>
                  <a:pt x="1215" y="1053"/>
                </a:cubicBezTo>
                <a:cubicBezTo>
                  <a:pt x="1234" y="1064"/>
                  <a:pt x="1269" y="1089"/>
                  <a:pt x="1269" y="1089"/>
                </a:cubicBezTo>
                <a:cubicBezTo>
                  <a:pt x="1248" y="1153"/>
                  <a:pt x="1235" y="1132"/>
                  <a:pt x="1278" y="1161"/>
                </a:cubicBezTo>
                <a:cubicBezTo>
                  <a:pt x="1382" y="1135"/>
                  <a:pt x="1211" y="1173"/>
                  <a:pt x="1395" y="1161"/>
                </a:cubicBezTo>
                <a:cubicBezTo>
                  <a:pt x="1436" y="1158"/>
                  <a:pt x="1471" y="1128"/>
                  <a:pt x="1503" y="1107"/>
                </a:cubicBezTo>
                <a:cubicBezTo>
                  <a:pt x="1511" y="1102"/>
                  <a:pt x="1522" y="1103"/>
                  <a:pt x="1530" y="1098"/>
                </a:cubicBezTo>
                <a:cubicBezTo>
                  <a:pt x="1549" y="1087"/>
                  <a:pt x="1566" y="1074"/>
                  <a:pt x="1584" y="1062"/>
                </a:cubicBezTo>
                <a:cubicBezTo>
                  <a:pt x="1593" y="1056"/>
                  <a:pt x="1611" y="1044"/>
                  <a:pt x="1611" y="1044"/>
                </a:cubicBezTo>
                <a:cubicBezTo>
                  <a:pt x="1648" y="1056"/>
                  <a:pt x="1686" y="1076"/>
                  <a:pt x="1719" y="1098"/>
                </a:cubicBezTo>
                <a:cubicBezTo>
                  <a:pt x="1787" y="1075"/>
                  <a:pt x="1706" y="1109"/>
                  <a:pt x="1764" y="1062"/>
                </a:cubicBezTo>
                <a:cubicBezTo>
                  <a:pt x="1771" y="1056"/>
                  <a:pt x="1783" y="1058"/>
                  <a:pt x="1791" y="1053"/>
                </a:cubicBezTo>
                <a:cubicBezTo>
                  <a:pt x="1798" y="1049"/>
                  <a:pt x="1803" y="1041"/>
                  <a:pt x="1809" y="1035"/>
                </a:cubicBezTo>
                <a:close/>
              </a:path>
            </a:pathLst>
          </a:custGeom>
          <a:solidFill>
            <a:srgbClr val="99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9755" name="矩形 159754"/>
          <p:cNvSpPr/>
          <p:nvPr/>
        </p:nvSpPr>
        <p:spPr>
          <a:xfrm>
            <a:off x="1547813" y="4221163"/>
            <a:ext cx="13144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西藏</a:t>
            </a:r>
            <a:endParaRPr lang="zh-CN" altLang="en-US" sz="40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9756" name="文本框 159755"/>
          <p:cNvSpPr txBox="1"/>
          <p:nvPr/>
        </p:nvSpPr>
        <p:spPr>
          <a:xfrm>
            <a:off x="323850" y="5589588"/>
            <a:ext cx="8280400" cy="579437"/>
          </a:xfrm>
          <a:prstGeom prst="rect">
            <a:avLst/>
          </a:prstGeom>
          <a:solidFill>
            <a:srgbClr val="22E313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元朝时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西藏正式成为一个行政区（宣政院）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9757" name="文本框 159756"/>
          <p:cNvSpPr txBox="1"/>
          <p:nvPr/>
        </p:nvSpPr>
        <p:spPr>
          <a:xfrm>
            <a:off x="395288" y="620713"/>
            <a:ext cx="7777163" cy="603250"/>
          </a:xfrm>
          <a:prstGeom prst="rect">
            <a:avLst/>
          </a:prstGeom>
          <a:solidFill>
            <a:srgbClr val="22E313"/>
          </a:solidFill>
          <a:ln w="9525">
            <a:noFill/>
            <a:miter/>
          </a:ln>
        </p:spPr>
        <p:txBody>
          <a:bodyPr>
            <a:spAutoFit/>
          </a:bodyPr>
          <a:p>
            <a:pPr lvl="0" algn="just" eaLnBrk="1" fontAlgn="base" hangingPunct="1">
              <a:lnSpc>
                <a:spcPct val="105000"/>
              </a:lnSpc>
              <a:spcBef>
                <a:spcPct val="5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唐朝：和亲（文成公主、金城公主）</a:t>
            </a:r>
            <a:endParaRPr lang="zh-CN" altLang="en-US" sz="3200" b="1" strike="noStrike" noProof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9758" name="直接连接符 159757"/>
          <p:cNvSpPr/>
          <p:nvPr/>
        </p:nvSpPr>
        <p:spPr>
          <a:xfrm flipV="1">
            <a:off x="1835150" y="4941888"/>
            <a:ext cx="433388" cy="647700"/>
          </a:xfrm>
          <a:prstGeom prst="line">
            <a:avLst/>
          </a:prstGeom>
          <a:ln w="1270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59" name="直接连接符 159758"/>
          <p:cNvSpPr/>
          <p:nvPr/>
        </p:nvSpPr>
        <p:spPr>
          <a:xfrm>
            <a:off x="1835150" y="1268413"/>
            <a:ext cx="144463" cy="3240087"/>
          </a:xfrm>
          <a:prstGeom prst="line">
            <a:avLst/>
          </a:prstGeom>
          <a:ln w="1270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lg"/>
          </a:ln>
        </p:spPr>
        <p:txBody>
          <a:bodyPr anchor="t"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60" name="云形标注 159759"/>
          <p:cNvSpPr/>
          <p:nvPr/>
        </p:nvSpPr>
        <p:spPr>
          <a:xfrm>
            <a:off x="900113" y="1052513"/>
            <a:ext cx="6624638" cy="3240088"/>
          </a:xfrm>
          <a:prstGeom prst="cloudCallout">
            <a:avLst>
              <a:gd name="adj1" fmla="val -28986"/>
              <a:gd name="adj2" fmla="val 56519"/>
            </a:avLst>
          </a:prstGeom>
          <a:solidFill>
            <a:srgbClr val="80808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indent="0" algn="ctr">
              <a:buClrTx/>
            </a:pPr>
            <a:r>
              <a:rPr lang="zh-CN" altLang="en-US" sz="55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清朝是如何加强对</a:t>
            </a:r>
            <a:r>
              <a:rPr lang="zh-CN" altLang="en-US" sz="55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西藏</a:t>
            </a:r>
            <a:r>
              <a:rPr lang="zh-CN" altLang="en-US" sz="55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的管辖的呢？</a:t>
            </a:r>
            <a:endParaRPr lang="zh-CN" altLang="en-US" sz="55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6" grpId="0" bldLvl="0" animBg="1"/>
      <p:bldP spid="159757" grpId="0" bldLvl="0" animBg="1"/>
      <p:bldP spid="15976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2339"/>
          <p:cNvSpPr/>
          <p:nvPr/>
        </p:nvSpPr>
        <p:spPr>
          <a:xfrm>
            <a:off x="16510" y="595626"/>
            <a:ext cx="872109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54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一、加强对西藏的管辖</a:t>
            </a:r>
            <a:endParaRPr lang="zh-CN" altLang="en-US" sz="54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3314" name="Text Box 4"/>
          <p:cNvSpPr txBox="1"/>
          <p:nvPr/>
        </p:nvSpPr>
        <p:spPr>
          <a:xfrm>
            <a:off x="1031875" y="1720850"/>
            <a:ext cx="6596063" cy="701675"/>
          </a:xfrm>
          <a:prstGeom prst="rect">
            <a:avLst/>
          </a:prstGeom>
          <a:gradFill rotWithShape="1">
            <a:gsLst>
              <a:gs pos="0">
                <a:srgbClr val="0C70D4">
                  <a:alpha val="100000"/>
                </a:srgbClr>
              </a:gs>
              <a:gs pos="80000">
                <a:srgbClr val="1394FF">
                  <a:alpha val="100000"/>
                </a:srgbClr>
              </a:gs>
              <a:gs pos="100000">
                <a:srgbClr val="0F95FF">
                  <a:alpha val="100000"/>
                </a:srgbClr>
              </a:gs>
              <a:gs pos="100000">
                <a:srgbClr val="0F95FF"/>
              </a:gs>
            </a:gsLst>
            <a:lin ang="5400000"/>
            <a:tileRect/>
          </a:gradFill>
          <a:ln w="9525" cap="flat" cmpd="sng">
            <a:solidFill>
              <a:srgbClr val="2D95FE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p>
            <a:pPr lvl="0" indent="0" fontAlgn="base"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en-US" altLang="zh-CN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1.</a:t>
            </a: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顺治：册封</a:t>
            </a:r>
            <a:r>
              <a:rPr lang="en-US" altLang="zh-CN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“</a:t>
            </a:r>
            <a:r>
              <a:rPr lang="zh-CN" altLang="en-US" sz="4000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达拉喇嘛</a:t>
            </a:r>
            <a:r>
              <a:rPr lang="en-US" altLang="zh-CN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”</a:t>
            </a:r>
            <a:endParaRPr lang="en-US" altLang="zh-CN" sz="40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000125" y="2676525"/>
            <a:ext cx="7205663" cy="701675"/>
          </a:xfrm>
          <a:prstGeom prst="rect">
            <a:avLst/>
          </a:prstGeom>
          <a:gradFill rotWithShape="1">
            <a:gsLst>
              <a:gs pos="0">
                <a:srgbClr val="0C70D4">
                  <a:alpha val="100000"/>
                </a:srgbClr>
              </a:gs>
              <a:gs pos="80000">
                <a:srgbClr val="1394FF">
                  <a:alpha val="100000"/>
                </a:srgbClr>
              </a:gs>
              <a:gs pos="100000">
                <a:srgbClr val="0F95FF">
                  <a:alpha val="100000"/>
                </a:srgbClr>
              </a:gs>
              <a:gs pos="100000">
                <a:srgbClr val="0F95FF"/>
              </a:gs>
            </a:gsLst>
            <a:lin ang="5400000"/>
            <a:tileRect/>
          </a:gradFill>
          <a:ln w="9525" cap="flat" cmpd="sng">
            <a:solidFill>
              <a:srgbClr val="2D95FE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p>
            <a:pPr lvl="0" indent="0" fontAlgn="base"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en-US" altLang="zh-CN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2.</a:t>
            </a: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康熙：册封“</a:t>
            </a:r>
            <a:r>
              <a:rPr lang="zh-CN" altLang="en-US" sz="4000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班禅额尔德尼</a:t>
            </a: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”</a:t>
            </a:r>
            <a:endParaRPr lang="en-US" altLang="zh-CN" sz="4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75" y="4414838"/>
            <a:ext cx="3538538" cy="2395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0" y="4414838"/>
            <a:ext cx="4237038" cy="239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231775" y="3609975"/>
            <a:ext cx="3257550" cy="527050"/>
          </a:xfrm>
          <a:prstGeom prst="wedgeRoundRectCallout">
            <a:avLst>
              <a:gd name="adj1" fmla="val -12292"/>
              <a:gd name="adj2" fmla="val 144273"/>
              <a:gd name="adj3" fmla="val 16667"/>
            </a:avLst>
          </a:prstGeom>
          <a:solidFill>
            <a:schemeClr val="bg1"/>
          </a:solidFill>
          <a:ln w="28575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p>
            <a:pPr lvl="0" fontAlgn="base"/>
            <a:r>
              <a:rPr lang="zh-CN" altLang="en-US" sz="2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顺治帝册封达赖喇嘛的金印</a:t>
            </a:r>
            <a:endParaRPr lang="zh-CN" altLang="en-US" sz="20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ea typeface="楷体_GB2312" pitchFamily="49" charset="-122"/>
            </a:endParaRPr>
          </a:p>
        </p:txBody>
      </p:sp>
      <p:sp>
        <p:nvSpPr>
          <p:cNvPr id="29699" name="AutoShape 3"/>
          <p:cNvSpPr/>
          <p:nvPr/>
        </p:nvSpPr>
        <p:spPr>
          <a:xfrm>
            <a:off x="5084763" y="3609975"/>
            <a:ext cx="3927475" cy="584200"/>
          </a:xfrm>
          <a:prstGeom prst="wedgeRoundRectCallout">
            <a:avLst>
              <a:gd name="adj1" fmla="val -52954"/>
              <a:gd name="adj2" fmla="val 90181"/>
              <a:gd name="adj3" fmla="val 16667"/>
            </a:avLst>
          </a:prstGeom>
          <a:solidFill>
            <a:srgbClr val="FFFFCC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康熙帝册封班禅额尔德尼的金印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2" grpId="0" bldLvl="0" animBg="1"/>
      <p:bldP spid="26628" grpId="0" bldLvl="0" animBg="1"/>
      <p:bldP spid="296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4" descr="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692150"/>
            <a:ext cx="7416800" cy="451961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003300"/>
            </a:outerShdw>
          </a:effectLst>
        </p:spPr>
      </p:pic>
      <p:sp>
        <p:nvSpPr>
          <p:cNvPr id="8194" name="Rectangle 5"/>
          <p:cNvSpPr/>
          <p:nvPr/>
        </p:nvSpPr>
        <p:spPr>
          <a:xfrm>
            <a:off x="971550" y="692150"/>
            <a:ext cx="647700" cy="447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 dirty="0">
                <a:solidFill>
                  <a:srgbClr val="FFFFCC"/>
                </a:solidFill>
                <a:latin typeface="楷体_GB2312" pitchFamily="49" charset="-122"/>
                <a:ea typeface="楷体_GB2312" pitchFamily="49" charset="-122"/>
              </a:rPr>
              <a:t>达赖五世觐见顺治帝 </a:t>
            </a:r>
            <a:endParaRPr lang="zh-CN" altLang="en-US" sz="3200" b="1" dirty="0">
              <a:solidFill>
                <a:srgbClr val="FFFF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34" name="Rectangle 6"/>
          <p:cNvSpPr/>
          <p:nvPr/>
        </p:nvSpPr>
        <p:spPr>
          <a:xfrm>
            <a:off x="0" y="5303838"/>
            <a:ext cx="9144000" cy="1554162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lvl="0" indent="0" algn="just"/>
            <a:r>
              <a:rPr lang="en-US" altLang="zh-CN" sz="3200" b="1" dirty="0">
                <a:solidFill>
                  <a:srgbClr val="9966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1652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年，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五世达赖喇嘛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在清朝官员陪同下，从拉萨起程前往内地。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1653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年年底抵京；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顺治皇帝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在南苑会见达赖五世，并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册封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他为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达赖喇嘛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62" name="AutoShape 10"/>
          <p:cNvSpPr/>
          <p:nvPr/>
        </p:nvSpPr>
        <p:spPr>
          <a:xfrm>
            <a:off x="0" y="3951288"/>
            <a:ext cx="8893175" cy="2906712"/>
          </a:xfrm>
          <a:prstGeom prst="cloudCallout">
            <a:avLst>
              <a:gd name="adj1" fmla="val 38167"/>
              <a:gd name="adj2" fmla="val -20671"/>
            </a:avLst>
          </a:prstGeom>
          <a:solidFill>
            <a:srgbClr val="FFFFCC"/>
          </a:solidFill>
          <a:ln w="28575" cap="flat" cmpd="sng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Calibri" panose="020F0502020204030204" charset="0"/>
                <a:ea typeface="黑体" panose="02010609060101010101" pitchFamily="49" charset="-122"/>
              </a:rPr>
              <a:t>康熙</a:t>
            </a:r>
            <a:r>
              <a:rPr lang="zh-CN" altLang="en-US" sz="2800" b="1" dirty="0">
                <a:latin typeface="Calibri" panose="020F0502020204030204" charset="0"/>
                <a:ea typeface="楷体_GB2312" pitchFamily="49" charset="-122"/>
              </a:rPr>
              <a:t>皇帝册封</a:t>
            </a:r>
            <a:r>
              <a:rPr lang="zh-CN" altLang="en-US" sz="2800" b="1" dirty="0">
                <a:solidFill>
                  <a:srgbClr val="0000CC"/>
                </a:solidFill>
                <a:latin typeface="Calibri" panose="020F0502020204030204" charset="0"/>
                <a:ea typeface="黑体" panose="02010609060101010101" pitchFamily="49" charset="-122"/>
              </a:rPr>
              <a:t>班禅五世</a:t>
            </a:r>
            <a:r>
              <a:rPr lang="zh-CN" altLang="en-US" sz="2800" b="1" dirty="0">
                <a:latin typeface="Calibri" panose="020F0502020204030204" charset="0"/>
                <a:ea typeface="楷体_GB2312" pitchFamily="49" charset="-122"/>
              </a:rPr>
              <a:t>为“班禅额尔德尼”，这是康熙帝册封班禅额尔德尼的金印。金印文字内容：</a:t>
            </a:r>
            <a:r>
              <a:rPr lang="zh-CN" altLang="en-US" sz="2800" b="1" dirty="0">
                <a:solidFill>
                  <a:srgbClr val="0000CC"/>
                </a:solidFill>
                <a:latin typeface="Calibri" panose="020F0502020204030204" charset="0"/>
                <a:ea typeface="楷体_GB2312" pitchFamily="49" charset="-122"/>
              </a:rPr>
              <a:t>敕封班禅额尔德尼之印</a:t>
            </a:r>
            <a:r>
              <a:rPr lang="zh-CN" altLang="en-US" sz="2800" b="1" dirty="0">
                <a:latin typeface="Calibri" panose="020F0502020204030204" charset="0"/>
                <a:ea typeface="楷体_GB2312" pitchFamily="49" charset="-122"/>
              </a:rPr>
              <a:t>，现藏西藏扎什伦布寺。</a:t>
            </a:r>
            <a:endParaRPr lang="zh-CN" altLang="en-US" sz="2800" b="1" dirty="0">
              <a:latin typeface="Calibri" panose="020F0502020204030204" charset="0"/>
              <a:ea typeface="楷体_GB2312" pitchFamily="49" charset="-122"/>
            </a:endParaRPr>
          </a:p>
        </p:txBody>
      </p:sp>
      <p:grpSp>
        <p:nvGrpSpPr>
          <p:cNvPr id="9218" name="Group 11"/>
          <p:cNvGrpSpPr/>
          <p:nvPr/>
        </p:nvGrpSpPr>
        <p:grpSpPr>
          <a:xfrm>
            <a:off x="611188" y="765175"/>
            <a:ext cx="8135937" cy="3316288"/>
            <a:chOff x="340" y="527"/>
            <a:chExt cx="5125" cy="2089"/>
          </a:xfrm>
        </p:grpSpPr>
        <p:pic>
          <p:nvPicPr>
            <p:cNvPr id="9219" name="Picture 4" descr="0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5" y="527"/>
              <a:ext cx="5080" cy="208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003300"/>
              </a:outerShdw>
            </a:effectLst>
          </p:spPr>
        </p:pic>
        <p:sp>
          <p:nvSpPr>
            <p:cNvPr id="9220" name="Text Box 9"/>
            <p:cNvSpPr txBox="1"/>
            <p:nvPr/>
          </p:nvSpPr>
          <p:spPr>
            <a:xfrm>
              <a:off x="340" y="2251"/>
              <a:ext cx="335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FFCC"/>
                  </a:solidFill>
                  <a:latin typeface="楷体_GB2312" pitchFamily="49" charset="-122"/>
                  <a:ea typeface="楷体_GB2312" pitchFamily="49" charset="-122"/>
                </a:rPr>
                <a:t>清朝册封</a:t>
              </a:r>
              <a:r>
                <a:rPr lang="zh-CN" altLang="en-US" sz="3200" b="1" dirty="0">
                  <a:solidFill>
                    <a:schemeClr val="bg1"/>
                  </a:solidFill>
                  <a:latin typeface="Calibri" panose="020F0502020204030204" charset="0"/>
                  <a:ea typeface="楷体_GB2312" pitchFamily="49" charset="-122"/>
                </a:rPr>
                <a:t>班禅</a:t>
              </a:r>
              <a:r>
                <a:rPr lang="zh-CN" altLang="en-US" sz="3200" b="1" dirty="0">
                  <a:solidFill>
                    <a:srgbClr val="FFFFCC"/>
                  </a:solidFill>
                  <a:latin typeface="Calibri" panose="020F0502020204030204" charset="0"/>
                  <a:ea typeface="楷体_GB2312" pitchFamily="49" charset="-122"/>
                </a:rPr>
                <a:t>五世</a:t>
              </a:r>
              <a:r>
                <a:rPr lang="zh-CN" altLang="en-US" sz="3200" b="1" dirty="0">
                  <a:solidFill>
                    <a:srgbClr val="FFFFCC"/>
                  </a:solidFill>
                  <a:latin typeface="楷体_GB2312" pitchFamily="49" charset="-122"/>
                  <a:ea typeface="楷体_GB2312" pitchFamily="49" charset="-122"/>
                </a:rPr>
                <a:t>的金印</a:t>
              </a:r>
              <a:r>
                <a:rPr lang="zh-CN" altLang="en-US" dirty="0">
                  <a:solidFill>
                    <a:srgbClr val="FFFF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4"/>
          <p:cNvSpPr txBox="1"/>
          <p:nvPr/>
        </p:nvSpPr>
        <p:spPr>
          <a:xfrm>
            <a:off x="1000125" y="1604963"/>
            <a:ext cx="6534150" cy="1311275"/>
          </a:xfrm>
          <a:prstGeom prst="rect">
            <a:avLst/>
          </a:prstGeom>
          <a:gradFill rotWithShape="1">
            <a:gsLst>
              <a:gs pos="0">
                <a:srgbClr val="0C70D4">
                  <a:alpha val="100000"/>
                </a:srgbClr>
              </a:gs>
              <a:gs pos="80000">
                <a:srgbClr val="1394FF">
                  <a:alpha val="100000"/>
                </a:srgbClr>
              </a:gs>
              <a:gs pos="100000">
                <a:srgbClr val="0F95FF">
                  <a:alpha val="100000"/>
                </a:srgbClr>
              </a:gs>
              <a:gs pos="100000">
                <a:srgbClr val="0F95FF"/>
              </a:gs>
            </a:gsLst>
            <a:lin ang="5400000"/>
            <a:tileRect/>
          </a:gradFill>
          <a:ln w="9525" cap="flat" cmpd="sng">
            <a:solidFill>
              <a:srgbClr val="2D95FE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p>
            <a:pPr lvl="0" indent="0" fontAlgn="base"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en-US" altLang="zh-CN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  <a:sym typeface="+mn-ea"/>
              </a:rPr>
              <a:t>3.</a:t>
            </a: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  <a:sym typeface="+mn-ea"/>
              </a:rPr>
              <a:t>1727年（雍正帝）：</a:t>
            </a: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  <a:sym typeface="Arial" panose="020B0604020202020204" pitchFamily="34" charset="0"/>
              </a:rPr>
              <a:t>始设</a:t>
            </a:r>
            <a:endParaRPr lang="zh-CN" altLang="en-US" sz="40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  <a:cs typeface="+mn-ea"/>
              <a:sym typeface="Arial" panose="020B0604020202020204" pitchFamily="34" charset="0"/>
            </a:endParaRPr>
          </a:p>
          <a:p>
            <a:pPr lvl="0" indent="0" fontAlgn="base"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  <a:sym typeface="Arial" panose="020B0604020202020204" pitchFamily="34" charset="0"/>
              </a:rPr>
              <a:t>   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驻藏大臣</a:t>
            </a: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  <a:sym typeface="Arial" panose="020B0604020202020204" pitchFamily="34" charset="0"/>
              </a:rPr>
              <a:t>，监督西藏政务</a:t>
            </a:r>
            <a:endParaRPr lang="zh-CN" altLang="en-US" sz="4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  <a:cs typeface="+mn-ea"/>
            </a:endParaRPr>
          </a:p>
        </p:txBody>
      </p:sp>
      <p:sp>
        <p:nvSpPr>
          <p:cNvPr id="15362" name="矩形 12339"/>
          <p:cNvSpPr/>
          <p:nvPr/>
        </p:nvSpPr>
        <p:spPr>
          <a:xfrm>
            <a:off x="16510" y="595626"/>
            <a:ext cx="872109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54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一、加强对西藏的管辖</a:t>
            </a:r>
            <a:endParaRPr lang="zh-CN" altLang="en-US" sz="54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pic>
        <p:nvPicPr>
          <p:cNvPr id="9" name="图片 8" descr="驻藏大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3232150"/>
            <a:ext cx="6381750" cy="359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令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850" y="3216275"/>
            <a:ext cx="1806575" cy="3627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8" name="矩形 111627"/>
          <p:cNvSpPr/>
          <p:nvPr/>
        </p:nvSpPr>
        <p:spPr>
          <a:xfrm>
            <a:off x="8553450" y="3490913"/>
            <a:ext cx="542925" cy="30781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eaLnBrk="1" fontAlgn="base" hangingPunct="1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驻藏大臣的令牌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16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4"/>
          <p:cNvSpPr txBox="1"/>
          <p:nvPr/>
        </p:nvSpPr>
        <p:spPr>
          <a:xfrm>
            <a:off x="330200" y="2378075"/>
            <a:ext cx="8485188" cy="701675"/>
          </a:xfrm>
          <a:prstGeom prst="rect">
            <a:avLst/>
          </a:prstGeom>
          <a:gradFill rotWithShape="1">
            <a:gsLst>
              <a:gs pos="0">
                <a:srgbClr val="0C70D4">
                  <a:alpha val="100000"/>
                </a:srgbClr>
              </a:gs>
              <a:gs pos="80000">
                <a:srgbClr val="1394FF">
                  <a:alpha val="100000"/>
                </a:srgbClr>
              </a:gs>
              <a:gs pos="100000">
                <a:srgbClr val="0F95FF">
                  <a:alpha val="100000"/>
                </a:srgbClr>
              </a:gs>
              <a:gs pos="100000">
                <a:srgbClr val="0F95FF"/>
              </a:gs>
            </a:gsLst>
            <a:lin ang="5400000"/>
            <a:tileRect/>
          </a:gradFill>
          <a:ln w="9525" cap="flat" cmpd="sng">
            <a:solidFill>
              <a:srgbClr val="2D95FE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p>
            <a:pPr lvl="0" indent="0" fontAlgn="base"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en-US" altLang="zh-CN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  <a:sym typeface="+mn-ea"/>
              </a:rPr>
              <a:t>4.</a:t>
            </a:r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  <a:sym typeface="+mn-ea"/>
              </a:rPr>
              <a:t>1793年，颁布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《钦定藏内善后章程》</a:t>
            </a:r>
            <a:endParaRPr lang="en-US" altLang="zh-CN" sz="40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200" y="3467100"/>
            <a:ext cx="8812213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28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（1）驻藏大臣代表朝廷，与达赖、班禅共同管理西藏</a:t>
            </a:r>
            <a:endParaRPr lang="zh-CN" altLang="en-US" sz="2800" b="1" strike="noStrike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100" y="4162425"/>
            <a:ext cx="4457700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28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）在西藏建立常备军</a:t>
            </a:r>
            <a:endParaRPr lang="zh-CN" altLang="en-US" sz="2800" b="1" strike="noStrike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100" y="4857750"/>
            <a:ext cx="4457700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28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28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）确立了金瓶掣签制度</a:t>
            </a:r>
            <a:endParaRPr lang="zh-CN" altLang="en-US" sz="2800" b="1" strike="noStrike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+mn-ea"/>
            </a:endParaRPr>
          </a:p>
        </p:txBody>
      </p:sp>
      <p:sp>
        <p:nvSpPr>
          <p:cNvPr id="15362" name="矩形 12339"/>
          <p:cNvSpPr/>
          <p:nvPr/>
        </p:nvSpPr>
        <p:spPr>
          <a:xfrm>
            <a:off x="48260" y="900426"/>
            <a:ext cx="872109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base"/>
            <a:r>
              <a:rPr lang="zh-CN" altLang="en-US" sz="5400" b="1" strike="noStrike" noProof="1" dirty="0">
                <a:ln w="6600">
                  <a:solidFill>
                    <a:srgbClr val="FFFF00"/>
                  </a:solidFill>
                  <a:prstDash val="solid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一、加强对西藏的管辖</a:t>
            </a:r>
            <a:endParaRPr lang="zh-CN" altLang="en-US" sz="5400" b="1" strike="noStrike" noProof="1" dirty="0">
              <a:ln w="6600">
                <a:solidFill>
                  <a:srgbClr val="FFFF00"/>
                </a:solidFill>
                <a:prstDash val="solid"/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59757" name="文本框 159756"/>
          <p:cNvSpPr txBox="1"/>
          <p:nvPr/>
        </p:nvSpPr>
        <p:spPr>
          <a:xfrm>
            <a:off x="292100" y="5638800"/>
            <a:ext cx="8377238" cy="603250"/>
          </a:xfrm>
          <a:prstGeom prst="rect">
            <a:avLst/>
          </a:prstGeom>
          <a:solidFill>
            <a:srgbClr val="22E313"/>
          </a:solidFill>
          <a:ln w="9525">
            <a:noFill/>
            <a:miter/>
          </a:ln>
        </p:spPr>
        <p:txBody>
          <a:bodyPr wrap="square">
            <a:spAutoFit/>
          </a:bodyPr>
          <a:p>
            <a:pPr lvl="0" algn="just" eaLnBrk="1" fontAlgn="base" hangingPunct="1">
              <a:lnSpc>
                <a:spcPct val="105000"/>
              </a:lnSpc>
              <a:spcBef>
                <a:spcPct val="5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strike="noStrike" noProof="1" dirty="0">
                <a:solidFill>
                  <a:srgbClr val="C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这些措施进一步加强了中央政府对西藏的管辖</a:t>
            </a:r>
            <a:endParaRPr lang="zh-CN" altLang="en-US" sz="3200" b="1" strike="noStrike" noProof="1" dirty="0">
              <a:solidFill>
                <a:srgbClr val="C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/>
      <p:bldP spid="5" grpId="0"/>
      <p:bldP spid="6" grpId="0"/>
      <p:bldP spid="15975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0670" y="677545"/>
            <a:ext cx="147066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P97</a:t>
            </a:r>
            <a:r>
              <a:rPr lang="zh-CN" altLang="en-US" sz="2800" b="1">
                <a:solidFill>
                  <a:srgbClr val="FF0000"/>
                </a:solidFill>
              </a:rPr>
              <a:t>善思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670" y="1195070"/>
            <a:ext cx="859917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</a:t>
            </a:r>
            <a:r>
              <a:rPr lang="zh-CN" altLang="en-US" sz="4000" b="1"/>
              <a:t>答：清朝国内各民族团结，国家强盛、统一。</a:t>
            </a:r>
            <a:endParaRPr lang="zh-CN" altLang="en-US" sz="40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1886</Words>
  <Application>WPS 演示</Application>
  <PresentationFormat>在屏幕上显示</PresentationFormat>
  <Paragraphs>224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隶书</vt:lpstr>
      <vt:lpstr>楷体_GB2312</vt:lpstr>
      <vt:lpstr>华文行楷</vt:lpstr>
      <vt:lpstr>华文中宋</vt:lpstr>
      <vt:lpstr>华文新魏</vt:lpstr>
      <vt:lpstr>微软雅黑</vt:lpstr>
      <vt:lpstr>新宋体</vt:lpstr>
      <vt:lpstr>华文彩云</vt:lpstr>
      <vt:lpstr>Calibri</vt:lpstr>
      <vt:lpstr>Segoe Print</vt:lpstr>
      <vt:lpstr>Arial Unicode MS</vt:lpstr>
      <vt:lpstr>华文细黑</vt:lpstr>
      <vt:lpstr>楷体</vt:lpstr>
      <vt:lpstr>Arial</vt:lpstr>
      <vt:lpstr>Franklin Gothic Book</vt:lpstr>
      <vt:lpstr>仿宋_GB2312</vt:lpstr>
      <vt:lpstr>仿宋</vt:lpstr>
      <vt:lpstr>华文楷体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55</cp:revision>
  <dcterms:created xsi:type="dcterms:W3CDTF">2010-09-24T10:44:29Z</dcterms:created>
  <dcterms:modified xsi:type="dcterms:W3CDTF">2017-05-14T01:37:18Z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