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6" r:id="rId5"/>
    <p:sldMasterId id="2147483698" r:id="rId6"/>
    <p:sldMasterId id="2147483710" r:id="rId7"/>
    <p:sldMasterId id="2147483721" r:id="rId8"/>
    <p:sldMasterId id="2147483733" r:id="rId9"/>
  </p:sldMasterIdLst>
  <p:sldIdLst>
    <p:sldId id="291" r:id="rId10"/>
    <p:sldId id="353" r:id="rId11"/>
    <p:sldId id="347" r:id="rId12"/>
    <p:sldId id="292" r:id="rId13"/>
    <p:sldId id="293" r:id="rId14"/>
    <p:sldId id="352" r:id="rId15"/>
    <p:sldId id="348" r:id="rId16"/>
    <p:sldId id="350" r:id="rId17"/>
    <p:sldId id="351" r:id="rId18"/>
    <p:sldId id="354" r:id="rId19"/>
    <p:sldId id="355" r:id="rId20"/>
    <p:sldId id="356" r:id="rId21"/>
    <p:sldId id="357" r:id="rId22"/>
    <p:sldId id="358" r:id="rId23"/>
    <p:sldId id="327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380" y="-96"/>
      </p:cViewPr>
      <p:guideLst>
        <p:guide orient="horz" pos="2184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793" y="275353"/>
            <a:ext cx="8228414" cy="585124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33201D4-D7FE-45D4-BE14-E059F7771800}" type="datetime1">
              <a:rPr kumimoji="0" lang="zh-CN" altLang="en-US" sz="1700" b="0" i="0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700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700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fontAlgn="base" hangingPunct="1"/>
            <a:fld id="{9A0DB2DC-4C9A-4742-B13C-FB6460FD3503}" type="slidenum">
              <a:rPr lang="zh-CN" altLang="en-US" sz="1700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altLang="en-US" sz="1700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3" Type="http://schemas.openxmlformats.org/officeDocument/2006/relationships/theme" Target="../theme/theme5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2" Type="http://schemas.openxmlformats.org/officeDocument/2006/relationships/theme" Target="../theme/theme6.xml"/><Relationship Id="rId11" Type="http://schemas.openxmlformats.org/officeDocument/2006/relationships/image" Target="../media/image6.jpeg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3" Type="http://schemas.openxmlformats.org/officeDocument/2006/relationships/theme" Target="../theme/theme7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02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1026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>
            <a:alphaModFix amt="32999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" Target="slide8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3073"/>
          <p:cNvSpPr txBox="1"/>
          <p:nvPr/>
        </p:nvSpPr>
        <p:spPr>
          <a:xfrm>
            <a:off x="4763" y="727075"/>
            <a:ext cx="309562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150" y="726758"/>
            <a:ext cx="8372475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fontAlgn="base"/>
            <a:r>
              <a:rPr lang="zh-CN" altLang="en-US" sz="66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温馨提示：</a:t>
            </a:r>
            <a:endParaRPr lang="zh-CN" altLang="en-US" sz="66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fontAlgn="base"/>
            <a:endParaRPr lang="zh-CN" altLang="en-US" sz="66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fontAlgn="base"/>
            <a:r>
              <a:rPr lang="zh-CN" altLang="en-US" sz="5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课前准备：课本、导学案、历史地图册、典题本、双色笔、</a:t>
            </a:r>
            <a:r>
              <a:rPr lang="zh-CN" altLang="en-US" sz="54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和</a:t>
            </a:r>
            <a:r>
              <a:rPr lang="zh-CN" altLang="en-US" sz="54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激情</a:t>
            </a:r>
            <a:endParaRPr lang="zh-CN" altLang="en-US" sz="54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5" name="组合 15458"/>
          <p:cNvGrpSpPr/>
          <p:nvPr/>
        </p:nvGrpSpPr>
        <p:grpSpPr>
          <a:xfrm>
            <a:off x="107950" y="1004888"/>
            <a:ext cx="5899150" cy="969962"/>
            <a:chOff x="556" y="2592"/>
            <a:chExt cx="3716" cy="611"/>
          </a:xfrm>
        </p:grpSpPr>
        <p:sp>
          <p:nvSpPr>
            <p:cNvPr id="15460" name="任意多边形 15459"/>
            <p:cNvSpPr/>
            <p:nvPr/>
          </p:nvSpPr>
          <p:spPr>
            <a:xfrm>
              <a:off x="768" y="3120"/>
              <a:ext cx="3504" cy="83"/>
            </a:xfrm>
            <a:custGeom>
              <a:avLst/>
              <a:gdLst>
                <a:gd name="A1" fmla="val 0"/>
                <a:gd name="A3" fmla="val 0"/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xL" fmla="*/ 0 w 42216"/>
                <a:gd name="txT" fmla="*/ 0 h 1000"/>
              </a:gdLst>
              <a:ahLst/>
              <a:cxnLst/>
              <a:rect l="txL" t="txT" r="G4" b="G1"/>
              <a:pathLst>
                <a:path w="42217" h="1000">
                  <a:moveTo>
                    <a:pt x="0" y="0"/>
                  </a:moveTo>
                  <a:lnTo>
                    <a:pt x="41717" y="0"/>
                  </a:lnTo>
                  <a:arcTo wR="500" hR="500" stAng="-5400000" swAng="10800000"/>
                  <a:lnTo>
                    <a:pt x="0" y="1000"/>
                  </a:lnTo>
                  <a:close/>
                </a:path>
              </a:pathLst>
            </a:custGeom>
            <a:solidFill>
              <a:srgbClr val="009900"/>
            </a:solidFill>
            <a:ln w="38100">
              <a:noFill/>
            </a:ln>
          </p:spPr>
          <p:txBody>
            <a:bodyPr/>
            <a:p>
              <a:pPr lvl="0" eaLnBrk="0" fontAlgn="base" hangingPunct="0">
                <a:buClr>
                  <a:srgbClr val="000000"/>
                </a:buClr>
              </a:pPr>
              <a:endParaRPr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Book Antiqua" pitchFamily="18" charset="0"/>
                <a:ea typeface="黑体" panose="02010609060101010101" pitchFamily="49" charset="-122"/>
                <a:sym typeface="Wingdings" panose="05000000000000000000" pitchFamily="2" charset="2"/>
              </a:endParaRPr>
            </a:p>
          </p:txBody>
        </p:sp>
        <p:grpSp>
          <p:nvGrpSpPr>
            <p:cNvPr id="8197" name="组合 15460"/>
            <p:cNvGrpSpPr>
              <a:grpSpLocks noChangeAspect="1"/>
            </p:cNvGrpSpPr>
            <p:nvPr/>
          </p:nvGrpSpPr>
          <p:grpSpPr>
            <a:xfrm>
              <a:off x="556" y="2592"/>
              <a:ext cx="418" cy="611"/>
              <a:chOff x="1066" y="210"/>
              <a:chExt cx="2993" cy="3810"/>
            </a:xfrm>
          </p:grpSpPr>
          <p:grpSp>
            <p:nvGrpSpPr>
              <p:cNvPr id="8198" name="组合 15461"/>
              <p:cNvGrpSpPr>
                <a:grpSpLocks noChangeAspect="1"/>
              </p:cNvGrpSpPr>
              <p:nvPr/>
            </p:nvGrpSpPr>
            <p:grpSpPr>
              <a:xfrm>
                <a:off x="1269" y="618"/>
                <a:ext cx="2790" cy="3402"/>
                <a:chOff x="1269" y="618"/>
                <a:chExt cx="2790" cy="3402"/>
              </a:xfrm>
            </p:grpSpPr>
            <p:sp>
              <p:nvSpPr>
                <p:cNvPr id="8199" name="椭圆 15462"/>
                <p:cNvSpPr>
                  <a:spLocks noChangeAspect="1"/>
                </p:cNvSpPr>
                <p:nvPr/>
              </p:nvSpPr>
              <p:spPr>
                <a:xfrm>
                  <a:off x="1429" y="618"/>
                  <a:ext cx="2404" cy="3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FF66"/>
                    </a:gs>
                  </a:gsLst>
                  <a:lin ang="2700000" scaled="1"/>
                  <a:tileRect/>
                </a:gradFill>
                <a:ln w="12700" cap="flat" cmpd="sng">
                  <a:solidFill>
                    <a:srgbClr val="9966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8200" name="组合 15463"/>
                <p:cNvGrpSpPr>
                  <a:grpSpLocks noChangeAspect="1"/>
                </p:cNvGrpSpPr>
                <p:nvPr/>
              </p:nvGrpSpPr>
              <p:grpSpPr>
                <a:xfrm>
                  <a:off x="1269" y="1071"/>
                  <a:ext cx="2790" cy="2949"/>
                  <a:chOff x="1269" y="1071"/>
                  <a:chExt cx="2790" cy="2949"/>
                </a:xfrm>
              </p:grpSpPr>
              <p:sp>
                <p:nvSpPr>
                  <p:cNvPr id="8201" name="任意多边形 15464"/>
                  <p:cNvSpPr>
                    <a:spLocks noChangeAspect="1"/>
                  </p:cNvSpPr>
                  <p:nvPr/>
                </p:nvSpPr>
                <p:spPr>
                  <a:xfrm>
                    <a:off x="1269" y="1823"/>
                    <a:ext cx="2120" cy="449"/>
                  </a:xfrm>
                  <a:custGeom>
                    <a:avLst/>
                    <a:gdLst/>
                    <a:ahLst/>
                    <a:cxnLst/>
                    <a:pathLst>
                      <a:path w="1497" h="317">
                        <a:moveTo>
                          <a:pt x="0" y="0"/>
                        </a:moveTo>
                        <a:lnTo>
                          <a:pt x="817" y="227"/>
                        </a:lnTo>
                        <a:lnTo>
                          <a:pt x="1497" y="45"/>
                        </a:lnTo>
                        <a:lnTo>
                          <a:pt x="1497" y="136"/>
                        </a:lnTo>
                        <a:lnTo>
                          <a:pt x="817" y="317"/>
                        </a:lnTo>
                        <a:lnTo>
                          <a:pt x="0" y="9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9900"/>
                      </a:gs>
                      <a:gs pos="100000">
                        <a:srgbClr val="CC6600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2" name="任意多边形 15465" descr="栎木"/>
                  <p:cNvSpPr>
                    <a:spLocks noChangeAspect="1"/>
                  </p:cNvSpPr>
                  <p:nvPr/>
                </p:nvSpPr>
                <p:spPr>
                  <a:xfrm>
                    <a:off x="1269" y="1565"/>
                    <a:ext cx="2120" cy="579"/>
                  </a:xfrm>
                  <a:custGeom>
                    <a:avLst/>
                    <a:gdLst/>
                    <a:ahLst/>
                    <a:cxnLst/>
                    <a:pathLst>
                      <a:path w="1497" h="409">
                        <a:moveTo>
                          <a:pt x="0" y="182"/>
                        </a:moveTo>
                        <a:lnTo>
                          <a:pt x="817" y="409"/>
                        </a:lnTo>
                        <a:lnTo>
                          <a:pt x="1497" y="227"/>
                        </a:lnTo>
                        <a:lnTo>
                          <a:pt x="590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blipFill rotWithShape="1">
                    <a:blip r:embed="rId1"/>
                  </a:blipFill>
                  <a:ln w="38100" cap="flat" cmpd="sng">
                    <a:solidFill>
                      <a:srgbClr val="99663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3" name="任意多边形 15466" descr="棕色大理石"/>
                  <p:cNvSpPr>
                    <a:spLocks noChangeAspect="1"/>
                  </p:cNvSpPr>
                  <p:nvPr/>
                </p:nvSpPr>
                <p:spPr>
                  <a:xfrm>
                    <a:off x="1462" y="2015"/>
                    <a:ext cx="1671" cy="578"/>
                  </a:xfrm>
                  <a:custGeom>
                    <a:avLst/>
                    <a:gdLst/>
                    <a:ahLst/>
                    <a:cxnLst/>
                    <a:pathLst>
                      <a:path w="1180" h="408">
                        <a:moveTo>
                          <a:pt x="0" y="0"/>
                        </a:moveTo>
                        <a:lnTo>
                          <a:pt x="726" y="181"/>
                        </a:lnTo>
                        <a:lnTo>
                          <a:pt x="1180" y="45"/>
                        </a:lnTo>
                        <a:lnTo>
                          <a:pt x="1134" y="227"/>
                        </a:lnTo>
                        <a:lnTo>
                          <a:pt x="726" y="408"/>
                        </a:lnTo>
                        <a:lnTo>
                          <a:pt x="46" y="1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rotWithShape="1">
                    <a:blip r:embed="rId2"/>
                  </a:blip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4" name="任意多边形 15467"/>
                  <p:cNvSpPr>
                    <a:spLocks noChangeAspect="1"/>
                  </p:cNvSpPr>
                  <p:nvPr/>
                </p:nvSpPr>
                <p:spPr>
                  <a:xfrm>
                    <a:off x="2168" y="2464"/>
                    <a:ext cx="193" cy="772"/>
                  </a:xfrm>
                  <a:custGeom>
                    <a:avLst/>
                    <a:gdLst/>
                    <a:ahLst/>
                    <a:cxnLst/>
                    <a:pathLst>
                      <a:path w="136" h="545">
                        <a:moveTo>
                          <a:pt x="0" y="0"/>
                        </a:moveTo>
                        <a:lnTo>
                          <a:pt x="136" y="46"/>
                        </a:lnTo>
                        <a:lnTo>
                          <a:pt x="91" y="136"/>
                        </a:lnTo>
                        <a:lnTo>
                          <a:pt x="136" y="318"/>
                        </a:lnTo>
                        <a:lnTo>
                          <a:pt x="136" y="545"/>
                        </a:lnTo>
                        <a:lnTo>
                          <a:pt x="46" y="545"/>
                        </a:lnTo>
                        <a:lnTo>
                          <a:pt x="0" y="318"/>
                        </a:lnTo>
                        <a:lnTo>
                          <a:pt x="0" y="1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50000">
                        <a:schemeClr val="bg1"/>
                      </a:gs>
                      <a:gs pos="100000">
                        <a:srgbClr val="666699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5" name="任意多边形 15468"/>
                  <p:cNvSpPr>
                    <a:spLocks noChangeAspect="1"/>
                  </p:cNvSpPr>
                  <p:nvPr/>
                </p:nvSpPr>
                <p:spPr>
                  <a:xfrm>
                    <a:off x="2109" y="3143"/>
                    <a:ext cx="370" cy="158"/>
                  </a:xfrm>
                  <a:custGeom>
                    <a:avLst/>
                    <a:gdLst/>
                    <a:ahLst/>
                    <a:cxnLst/>
                    <a:pathLst>
                      <a:path w="370" h="158">
                        <a:moveTo>
                          <a:pt x="181" y="106"/>
                        </a:moveTo>
                        <a:cubicBezTo>
                          <a:pt x="151" y="106"/>
                          <a:pt x="106" y="121"/>
                          <a:pt x="91" y="106"/>
                        </a:cubicBezTo>
                        <a:cubicBezTo>
                          <a:pt x="76" y="91"/>
                          <a:pt x="106" y="15"/>
                          <a:pt x="91" y="15"/>
                        </a:cubicBezTo>
                        <a:cubicBezTo>
                          <a:pt x="76" y="15"/>
                          <a:pt x="0" y="83"/>
                          <a:pt x="0" y="106"/>
                        </a:cubicBezTo>
                        <a:cubicBezTo>
                          <a:pt x="0" y="129"/>
                          <a:pt x="46" y="144"/>
                          <a:pt x="91" y="151"/>
                        </a:cubicBezTo>
                        <a:cubicBezTo>
                          <a:pt x="136" y="158"/>
                          <a:pt x="227" y="158"/>
                          <a:pt x="272" y="151"/>
                        </a:cubicBezTo>
                        <a:cubicBezTo>
                          <a:pt x="317" y="144"/>
                          <a:pt x="356" y="129"/>
                          <a:pt x="363" y="106"/>
                        </a:cubicBezTo>
                        <a:cubicBezTo>
                          <a:pt x="370" y="83"/>
                          <a:pt x="340" y="30"/>
                          <a:pt x="317" y="15"/>
                        </a:cubicBezTo>
                        <a:cubicBezTo>
                          <a:pt x="294" y="0"/>
                          <a:pt x="234" y="0"/>
                          <a:pt x="227" y="15"/>
                        </a:cubicBezTo>
                        <a:cubicBezTo>
                          <a:pt x="220" y="30"/>
                          <a:pt x="280" y="91"/>
                          <a:pt x="272" y="106"/>
                        </a:cubicBezTo>
                        <a:cubicBezTo>
                          <a:pt x="264" y="121"/>
                          <a:pt x="211" y="106"/>
                          <a:pt x="181" y="10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ECFF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6" name="任意多边形 15469"/>
                  <p:cNvSpPr>
                    <a:spLocks noChangeAspect="1"/>
                  </p:cNvSpPr>
                  <p:nvPr/>
                </p:nvSpPr>
                <p:spPr>
                  <a:xfrm>
                    <a:off x="1565" y="3113"/>
                    <a:ext cx="1587" cy="907"/>
                  </a:xfrm>
                  <a:custGeom>
                    <a:avLst/>
                    <a:gdLst/>
                    <a:ahLst/>
                    <a:cxnLst/>
                    <a:pathLst>
                      <a:path w="1587" h="907">
                        <a:moveTo>
                          <a:pt x="1496" y="0"/>
                        </a:moveTo>
                        <a:lnTo>
                          <a:pt x="1587" y="90"/>
                        </a:lnTo>
                        <a:lnTo>
                          <a:pt x="1496" y="181"/>
                        </a:lnTo>
                        <a:lnTo>
                          <a:pt x="907" y="499"/>
                        </a:lnTo>
                        <a:lnTo>
                          <a:pt x="1224" y="589"/>
                        </a:lnTo>
                        <a:lnTo>
                          <a:pt x="1406" y="725"/>
                        </a:lnTo>
                        <a:lnTo>
                          <a:pt x="1360" y="861"/>
                        </a:lnTo>
                        <a:lnTo>
                          <a:pt x="1270" y="907"/>
                        </a:lnTo>
                        <a:lnTo>
                          <a:pt x="1134" y="816"/>
                        </a:lnTo>
                        <a:lnTo>
                          <a:pt x="771" y="725"/>
                        </a:lnTo>
                        <a:lnTo>
                          <a:pt x="226" y="635"/>
                        </a:lnTo>
                        <a:lnTo>
                          <a:pt x="90" y="635"/>
                        </a:lnTo>
                        <a:lnTo>
                          <a:pt x="0" y="544"/>
                        </a:lnTo>
                        <a:lnTo>
                          <a:pt x="90" y="453"/>
                        </a:lnTo>
                        <a:lnTo>
                          <a:pt x="362" y="453"/>
                        </a:lnTo>
                        <a:lnTo>
                          <a:pt x="589" y="453"/>
                        </a:lnTo>
                        <a:lnTo>
                          <a:pt x="680" y="453"/>
                        </a:lnTo>
                        <a:lnTo>
                          <a:pt x="635" y="362"/>
                        </a:lnTo>
                        <a:lnTo>
                          <a:pt x="589" y="226"/>
                        </a:lnTo>
                        <a:lnTo>
                          <a:pt x="544" y="136"/>
                        </a:lnTo>
                        <a:lnTo>
                          <a:pt x="635" y="181"/>
                        </a:lnTo>
                        <a:lnTo>
                          <a:pt x="771" y="181"/>
                        </a:lnTo>
                        <a:lnTo>
                          <a:pt x="861" y="181"/>
                        </a:lnTo>
                        <a:lnTo>
                          <a:pt x="907" y="90"/>
                        </a:lnTo>
                        <a:lnTo>
                          <a:pt x="907" y="226"/>
                        </a:lnTo>
                        <a:lnTo>
                          <a:pt x="861" y="362"/>
                        </a:lnTo>
                        <a:lnTo>
                          <a:pt x="1224" y="181"/>
                        </a:lnTo>
                        <a:lnTo>
                          <a:pt x="1360" y="136"/>
                        </a:lnTo>
                        <a:lnTo>
                          <a:pt x="1406" y="45"/>
                        </a:lnTo>
                        <a:lnTo>
                          <a:pt x="1496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7" name="任意多边形 15470"/>
                  <p:cNvSpPr>
                    <a:spLocks noChangeAspect="1"/>
                  </p:cNvSpPr>
                  <p:nvPr/>
                </p:nvSpPr>
                <p:spPr>
                  <a:xfrm>
                    <a:off x="3016" y="2523"/>
                    <a:ext cx="817" cy="726"/>
                  </a:xfrm>
                  <a:custGeom>
                    <a:avLst/>
                    <a:gdLst/>
                    <a:ahLst/>
                    <a:cxnLst/>
                    <a:pathLst>
                      <a:path w="817" h="726">
                        <a:moveTo>
                          <a:pt x="182" y="0"/>
                        </a:moveTo>
                        <a:lnTo>
                          <a:pt x="182" y="136"/>
                        </a:lnTo>
                        <a:lnTo>
                          <a:pt x="227" y="317"/>
                        </a:lnTo>
                        <a:lnTo>
                          <a:pt x="227" y="408"/>
                        </a:lnTo>
                        <a:lnTo>
                          <a:pt x="0" y="499"/>
                        </a:lnTo>
                        <a:lnTo>
                          <a:pt x="0" y="590"/>
                        </a:lnTo>
                        <a:lnTo>
                          <a:pt x="136" y="635"/>
                        </a:lnTo>
                        <a:lnTo>
                          <a:pt x="136" y="726"/>
                        </a:lnTo>
                        <a:lnTo>
                          <a:pt x="272" y="635"/>
                        </a:lnTo>
                        <a:lnTo>
                          <a:pt x="363" y="590"/>
                        </a:lnTo>
                        <a:lnTo>
                          <a:pt x="454" y="590"/>
                        </a:lnTo>
                        <a:lnTo>
                          <a:pt x="635" y="635"/>
                        </a:lnTo>
                        <a:lnTo>
                          <a:pt x="771" y="635"/>
                        </a:lnTo>
                        <a:lnTo>
                          <a:pt x="817" y="544"/>
                        </a:lnTo>
                        <a:lnTo>
                          <a:pt x="635" y="453"/>
                        </a:lnTo>
                        <a:lnTo>
                          <a:pt x="499" y="453"/>
                        </a:lnTo>
                        <a:lnTo>
                          <a:pt x="408" y="272"/>
                        </a:lnTo>
                        <a:lnTo>
                          <a:pt x="408" y="45"/>
                        </a:lnTo>
                        <a:lnTo>
                          <a:pt x="18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8" name="任意多边形 15471"/>
                  <p:cNvSpPr>
                    <a:spLocks noChangeAspect="1"/>
                  </p:cNvSpPr>
                  <p:nvPr/>
                </p:nvSpPr>
                <p:spPr>
                  <a:xfrm>
                    <a:off x="2835" y="1071"/>
                    <a:ext cx="1224" cy="1497"/>
                  </a:xfrm>
                  <a:custGeom>
                    <a:avLst/>
                    <a:gdLst/>
                    <a:ahLst/>
                    <a:cxnLst/>
                    <a:pathLst>
                      <a:path w="1224" h="1497">
                        <a:moveTo>
                          <a:pt x="0" y="1361"/>
                        </a:moveTo>
                        <a:lnTo>
                          <a:pt x="136" y="1316"/>
                        </a:lnTo>
                        <a:lnTo>
                          <a:pt x="635" y="1407"/>
                        </a:lnTo>
                        <a:lnTo>
                          <a:pt x="1088" y="1044"/>
                        </a:lnTo>
                        <a:lnTo>
                          <a:pt x="1043" y="227"/>
                        </a:lnTo>
                        <a:lnTo>
                          <a:pt x="317" y="136"/>
                        </a:lnTo>
                        <a:lnTo>
                          <a:pt x="317" y="46"/>
                        </a:lnTo>
                        <a:lnTo>
                          <a:pt x="453" y="0"/>
                        </a:lnTo>
                        <a:lnTo>
                          <a:pt x="1134" y="91"/>
                        </a:lnTo>
                        <a:lnTo>
                          <a:pt x="1224" y="1134"/>
                        </a:lnTo>
                        <a:lnTo>
                          <a:pt x="861" y="1407"/>
                        </a:lnTo>
                        <a:lnTo>
                          <a:pt x="680" y="1497"/>
                        </a:lnTo>
                        <a:lnTo>
                          <a:pt x="0" y="136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209" name="任意多边形 15472" descr="斜纹布"/>
                  <p:cNvSpPr>
                    <a:spLocks noChangeAspect="1"/>
                  </p:cNvSpPr>
                  <p:nvPr/>
                </p:nvSpPr>
                <p:spPr>
                  <a:xfrm>
                    <a:off x="2925" y="1207"/>
                    <a:ext cx="998" cy="1225"/>
                  </a:xfrm>
                  <a:custGeom>
                    <a:avLst/>
                    <a:gdLst/>
                    <a:ahLst/>
                    <a:cxnLst/>
                    <a:pathLst>
                      <a:path w="998" h="1225">
                        <a:moveTo>
                          <a:pt x="227" y="0"/>
                        </a:moveTo>
                        <a:lnTo>
                          <a:pt x="227" y="454"/>
                        </a:lnTo>
                        <a:lnTo>
                          <a:pt x="136" y="590"/>
                        </a:lnTo>
                        <a:lnTo>
                          <a:pt x="454" y="635"/>
                        </a:lnTo>
                        <a:lnTo>
                          <a:pt x="454" y="817"/>
                        </a:lnTo>
                        <a:lnTo>
                          <a:pt x="227" y="862"/>
                        </a:lnTo>
                        <a:lnTo>
                          <a:pt x="136" y="1089"/>
                        </a:lnTo>
                        <a:lnTo>
                          <a:pt x="0" y="1180"/>
                        </a:lnTo>
                        <a:lnTo>
                          <a:pt x="545" y="1225"/>
                        </a:lnTo>
                        <a:lnTo>
                          <a:pt x="998" y="908"/>
                        </a:lnTo>
                        <a:lnTo>
                          <a:pt x="953" y="91"/>
                        </a:lnTo>
                        <a:lnTo>
                          <a:pt x="227" y="0"/>
                        </a:lnTo>
                        <a:close/>
                      </a:path>
                    </a:pathLst>
                  </a:custGeom>
                  <a:blipFill rotWithShape="1">
                    <a:blip r:embed="rId3"/>
                  </a:blip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210" name="组合 15473"/>
              <p:cNvGrpSpPr>
                <a:grpSpLocks noChangeAspect="1"/>
              </p:cNvGrpSpPr>
              <p:nvPr/>
            </p:nvGrpSpPr>
            <p:grpSpPr>
              <a:xfrm>
                <a:off x="1066" y="210"/>
                <a:ext cx="1406" cy="1088"/>
                <a:chOff x="1066" y="210"/>
                <a:chExt cx="1406" cy="1088"/>
              </a:xfrm>
            </p:grpSpPr>
            <p:sp>
              <p:nvSpPr>
                <p:cNvPr id="8211" name="任意多边形 15474"/>
                <p:cNvSpPr>
                  <a:spLocks noChangeAspect="1"/>
                </p:cNvSpPr>
                <p:nvPr/>
              </p:nvSpPr>
              <p:spPr>
                <a:xfrm>
                  <a:off x="1066" y="663"/>
                  <a:ext cx="816" cy="635"/>
                </a:xfrm>
                <a:custGeom>
                  <a:avLst/>
                  <a:gdLst/>
                  <a:ahLst/>
                  <a:cxnLst/>
                  <a:pathLst>
                    <a:path w="816" h="635">
                      <a:moveTo>
                        <a:pt x="816" y="499"/>
                      </a:moveTo>
                      <a:lnTo>
                        <a:pt x="635" y="635"/>
                      </a:lnTo>
                      <a:lnTo>
                        <a:pt x="45" y="136"/>
                      </a:lnTo>
                      <a:lnTo>
                        <a:pt x="0" y="0"/>
                      </a:lnTo>
                      <a:lnTo>
                        <a:pt x="816" y="4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0099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12" name="任意多边形 15475"/>
                <p:cNvSpPr>
                  <a:spLocks noChangeAspect="1"/>
                </p:cNvSpPr>
                <p:nvPr/>
              </p:nvSpPr>
              <p:spPr>
                <a:xfrm>
                  <a:off x="1474" y="210"/>
                  <a:ext cx="680" cy="907"/>
                </a:xfrm>
                <a:custGeom>
                  <a:avLst/>
                  <a:gdLst/>
                  <a:ahLst/>
                  <a:cxnLst/>
                  <a:pathLst>
                    <a:path w="680" h="907">
                      <a:moveTo>
                        <a:pt x="453" y="907"/>
                      </a:moveTo>
                      <a:lnTo>
                        <a:pt x="680" y="771"/>
                      </a:lnTo>
                      <a:lnTo>
                        <a:pt x="0" y="0"/>
                      </a:lnTo>
                      <a:lnTo>
                        <a:pt x="0" y="136"/>
                      </a:lnTo>
                      <a:lnTo>
                        <a:pt x="453" y="90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008B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213" name="任意多边形 15476"/>
                <p:cNvSpPr>
                  <a:spLocks noChangeAspect="1"/>
                </p:cNvSpPr>
                <p:nvPr/>
              </p:nvSpPr>
              <p:spPr>
                <a:xfrm>
                  <a:off x="2064" y="346"/>
                  <a:ext cx="408" cy="544"/>
                </a:xfrm>
                <a:custGeom>
                  <a:avLst/>
                  <a:gdLst/>
                  <a:ahLst/>
                  <a:cxnLst/>
                  <a:pathLst>
                    <a:path w="408" h="544">
                      <a:moveTo>
                        <a:pt x="226" y="544"/>
                      </a:moveTo>
                      <a:lnTo>
                        <a:pt x="408" y="499"/>
                      </a:lnTo>
                      <a:lnTo>
                        <a:pt x="90" y="0"/>
                      </a:lnTo>
                      <a:lnTo>
                        <a:pt x="0" y="90"/>
                      </a:lnTo>
                      <a:lnTo>
                        <a:pt x="226" y="54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36AF36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北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" y="6985"/>
            <a:ext cx="9065895" cy="6858635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70644" y="125413"/>
            <a:ext cx="3393758" cy="505301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民族政权并立</a:t>
            </a:r>
            <a:endParaRPr lang="zh-CN" altLang="en-US" sz="27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62470" name="组合 62469"/>
          <p:cNvGrpSpPr/>
          <p:nvPr/>
        </p:nvGrpSpPr>
        <p:grpSpPr>
          <a:xfrm>
            <a:off x="932498" y="2567464"/>
            <a:ext cx="3124200" cy="2611279"/>
            <a:chOff x="768" y="1104"/>
            <a:chExt cx="1584" cy="1584"/>
          </a:xfrm>
        </p:grpSpPr>
        <p:sp>
          <p:nvSpPr>
            <p:cNvPr id="62471" name="椭圆 62470"/>
            <p:cNvSpPr/>
            <p:nvPr/>
          </p:nvSpPr>
          <p:spPr>
            <a:xfrm>
              <a:off x="768" y="1104"/>
              <a:ext cx="1584" cy="1584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p>
              <a:endParaRPr lang="zh-CN" altLang="en-US" sz="1350"/>
            </a:p>
          </p:txBody>
        </p:sp>
        <p:sp>
          <p:nvSpPr>
            <p:cNvPr id="62472" name="直接连接符 62471"/>
            <p:cNvSpPr/>
            <p:nvPr/>
          </p:nvSpPr>
          <p:spPr>
            <a:xfrm>
              <a:off x="768" y="1920"/>
              <a:ext cx="158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73" name="直接连接符 62472"/>
            <p:cNvSpPr/>
            <p:nvPr/>
          </p:nvSpPr>
          <p:spPr>
            <a:xfrm>
              <a:off x="1584" y="1104"/>
              <a:ext cx="0" cy="8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474" name="文本框 62473"/>
          <p:cNvSpPr txBox="1"/>
          <p:nvPr/>
        </p:nvSpPr>
        <p:spPr>
          <a:xfrm>
            <a:off x="1478280" y="3202623"/>
            <a:ext cx="1063466" cy="581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0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西夏</a:t>
            </a:r>
            <a:endParaRPr lang="zh-CN" altLang="en-US" sz="30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2855119" y="3202781"/>
            <a:ext cx="479822" cy="531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27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辽</a:t>
            </a:r>
            <a:endParaRPr lang="zh-CN" altLang="en-US" sz="2700" b="1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2117884" y="4190048"/>
            <a:ext cx="902018" cy="531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27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北宋</a:t>
            </a:r>
            <a:endParaRPr lang="zh-CN" altLang="en-US" sz="27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4" grpId="0"/>
      <p:bldP spid="62475" grpId="0"/>
      <p:bldP spid="624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08585" y="1998821"/>
          <a:ext cx="8963025" cy="357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605"/>
                <a:gridCol w="1792605"/>
                <a:gridCol w="1792605"/>
                <a:gridCol w="1792605"/>
                <a:gridCol w="1792605"/>
              </a:tblGrid>
              <a:tr h="8947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政权名称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民族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建国时间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建立者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都城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9471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894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89408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" name="前凸带形 2"/>
          <p:cNvSpPr/>
          <p:nvPr/>
        </p:nvSpPr>
        <p:spPr>
          <a:xfrm>
            <a:off x="819150" y="1039178"/>
            <a:ext cx="4702016" cy="689610"/>
          </a:xfrm>
          <a:prstGeom prst="ribb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动动手，填填空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9553" y="3091339"/>
            <a:ext cx="1531144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辽（契丹）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4563" y="3125629"/>
            <a:ext cx="124825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契丹族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2856" y="3136583"/>
            <a:ext cx="1493044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916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1166" y="3091339"/>
            <a:ext cx="172259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耶律阿保机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7138" y="3184208"/>
            <a:ext cx="124825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上京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975" y="405955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1956" y="405955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北宋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093" y="492061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西夏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45983" y="404050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汉族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45983" y="492061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党项族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10965" y="404431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960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44741" y="4920615"/>
            <a:ext cx="175783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1038</a:t>
            </a:r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6441" y="492061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元昊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28335" y="4097655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赵匡胤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99998" y="4975860"/>
            <a:ext cx="1225391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兴庆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4239" y="3829050"/>
            <a:ext cx="182784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东京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（今开封）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5" grpId="0"/>
      <p:bldP spid="6" grpId="0"/>
      <p:bldP spid="7" grpId="0"/>
      <p:bldP spid="8" grpId="0"/>
      <p:bldP spid="13" grpId="0"/>
      <p:bldP spid="15" grpId="0"/>
      <p:bldP spid="18" grpId="0"/>
      <p:bldP spid="20" grpId="0"/>
      <p:bldP spid="14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314801" y="1547336"/>
            <a:ext cx="8514398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材料一：宋辽遂为兄弟国，宋岁输辽银十万两，绢二十万匹。自是两国不交兵一百二十年。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材料二：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澶渊之盟以后，双方在交界处开设贸易场所，称为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榷场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。官府和商人用各种商品在此进行交换，互通有无。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材料三：尽管澶渊之盟常给人以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城下之盟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的印象，但基本内容还是平等的，北宋并没有丢大太的面子。……且和平实现后，北宋还能送双方贸易中获得大量盈余，辽朝亦可借此获得其必需品，因而对双方都是划算的。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588645" y="982980"/>
            <a:ext cx="3393758" cy="50530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澶渊之盟</a:t>
            </a:r>
            <a:endParaRPr lang="zh-CN" altLang="en-US" sz="2700" b="1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4770596" y="916305"/>
            <a:ext cx="3645218" cy="1141571"/>
          </a:xfrm>
          <a:prstGeom prst="cloudCallo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3705" y="1131094"/>
            <a:ext cx="1600676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1593056" y="3800475"/>
            <a:ext cx="6189345" cy="1149191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300" b="1">
                <a:solidFill>
                  <a:srgbClr val="FF0000"/>
                </a:solidFill>
                <a:latin typeface="+mn-ea"/>
              </a:rPr>
              <a:t>辽宋之间保持着和平局面</a:t>
            </a:r>
            <a:endParaRPr lang="zh-CN" altLang="en-US" sz="33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/>
      <p:bldP spid="4" grpId="0" bldLvl="0" animBg="1"/>
      <p:bldP spid="4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8" name="文本框 69637"/>
          <p:cNvSpPr txBox="1"/>
          <p:nvPr/>
        </p:nvSpPr>
        <p:spPr>
          <a:xfrm>
            <a:off x="585788" y="1408271"/>
            <a:ext cx="8106251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对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辽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来说，澶渊之盟不仅使辽安然脱险，还得到了“岁币”。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754856" y="4389835"/>
            <a:ext cx="7531894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对于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北宋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来说，澶渊之盟是一个屈辱的合约，“岁币”成为北宋人民的负担。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585788" y="2314575"/>
            <a:ext cx="8264366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整个中华民族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的发展看，澶渊之盟的订立有其积极的一面：它结束了辽宋之间几十年的战争，使此后的辽宋边境长期处于相对和平稳定的状态，不仅双方边境地区的生产得到发展，而且还彼此贸易。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7" grpId="0"/>
      <p:bldP spid="696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Text Box 3"/>
          <p:cNvSpPr txBox="1"/>
          <p:nvPr/>
        </p:nvSpPr>
        <p:spPr>
          <a:xfrm>
            <a:off x="5335270" y="813753"/>
            <a:ext cx="3557588" cy="1592262"/>
          </a:xfrm>
          <a:prstGeom prst="rect">
            <a:avLst/>
          </a:prstGeom>
          <a:noFill/>
          <a:ln w="38100" cap="flat" cmpd="dbl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辽与北宋，西夏与北宋的关系，有什么共同之处？</a:t>
            </a:r>
            <a:endParaRPr lang="zh-CN" altLang="en-US" sz="32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7" name="WordArt 4"/>
          <p:cNvSpPr>
            <a:spLocks noTextEdit="1"/>
          </p:cNvSpPr>
          <p:nvPr/>
        </p:nvSpPr>
        <p:spPr>
          <a:xfrm>
            <a:off x="877570" y="981075"/>
            <a:ext cx="1800225" cy="5762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想一想？</a:t>
            </a:r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8" name="Group 5"/>
          <p:cNvGrpSpPr/>
          <p:nvPr/>
        </p:nvGrpSpPr>
        <p:grpSpPr>
          <a:xfrm>
            <a:off x="173990" y="1715770"/>
            <a:ext cx="5045710" cy="4953635"/>
            <a:chOff x="612" y="691"/>
            <a:chExt cx="4037" cy="3620"/>
          </a:xfrm>
        </p:grpSpPr>
        <p:pic>
          <p:nvPicPr>
            <p:cNvPr id="3084" name="Picture 6" descr="辽西夏北宋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2" y="691"/>
              <a:ext cx="4037" cy="36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5" name="Text Box 7"/>
            <p:cNvSpPr txBox="1"/>
            <p:nvPr/>
          </p:nvSpPr>
          <p:spPr>
            <a:xfrm>
              <a:off x="849" y="3397"/>
              <a:ext cx="1723" cy="6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辽、西夏与北宋的并立</a:t>
              </a:r>
              <a:endPara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5219700" y="3077845"/>
            <a:ext cx="367347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都曾与北宋发生战争，并使双方损失很大。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292725" y="4189413"/>
            <a:ext cx="36004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后来都达成和约，北宋给它们岁币，双方贸易发展。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219700" y="5418138"/>
            <a:ext cx="352901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都向北宋学习先进的生产技术和政治制度。</a:t>
            </a:r>
            <a:endParaRPr kumimoji="0" lang="zh-CN" altLang="en-US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611188" y="-26987"/>
            <a:ext cx="7993063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化干戈为玉帛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3083" name="Picture 12" descr="20070802201647ulpq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85" y="552450"/>
            <a:ext cx="8280400" cy="194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 bldLvl="0" animBg="1"/>
      <p:bldP spid="29705" grpId="0" bldLvl="0" animBg="1"/>
      <p:bldP spid="2970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Text Box 4"/>
          <p:cNvSpPr txBox="1"/>
          <p:nvPr/>
        </p:nvSpPr>
        <p:spPr>
          <a:xfrm>
            <a:off x="635" y="3068638"/>
            <a:ext cx="88201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16387"/>
          <p:cNvSpPr txBox="1"/>
          <p:nvPr/>
        </p:nvSpPr>
        <p:spPr>
          <a:xfrm>
            <a:off x="211455" y="989965"/>
            <a:ext cx="255397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x-none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合作交流</a:t>
            </a:r>
            <a:r>
              <a:rPr lang="en-US" altLang="x-none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x-none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16388"/>
          <p:cNvSpPr txBox="1"/>
          <p:nvPr/>
        </p:nvSpPr>
        <p:spPr>
          <a:xfrm>
            <a:off x="0" y="228600"/>
            <a:ext cx="4095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400" dirty="0">
                <a:solidFill>
                  <a:srgbClr val="9900CC"/>
                </a:solidFill>
                <a:latin typeface="Arial" panose="020B0604020202020204" pitchFamily="34" charset="0"/>
                <a:ea typeface="隶书" pitchFamily="49" charset="-122"/>
              </a:rPr>
              <a:t>你我互论见真知</a:t>
            </a:r>
            <a:endParaRPr lang="zh-CN" altLang="en-US" sz="4400" dirty="0">
              <a:solidFill>
                <a:srgbClr val="99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8436" name="矩形 16389"/>
          <p:cNvSpPr/>
          <p:nvPr/>
        </p:nvSpPr>
        <p:spPr>
          <a:xfrm>
            <a:off x="125413" y="3900488"/>
            <a:ext cx="8569325" cy="944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x-none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学习流程</a:t>
            </a:r>
            <a:r>
              <a:rPr lang="en-US" altLang="x-none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en-US" altLang="x-none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自主思考</a:t>
            </a:r>
            <a:r>
              <a:rPr lang="en-US" altLang="x-none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→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小组交流，达成共识</a:t>
            </a:r>
            <a:r>
              <a:rPr lang="en-US" altLang="x-none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en-US" altLang="x-none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x-none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分组展示</a:t>
            </a:r>
            <a:r>
              <a:rPr lang="en-US" altLang="x-none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整理归纳笔记</a:t>
            </a:r>
            <a:endParaRPr lang="en-US" altLang="x-none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107950" y="47244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x-none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展示规则</a:t>
            </a:r>
            <a:r>
              <a:rPr lang="en-US" altLang="x-none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交流最热烈的小组展示，其他的组主动点评和补充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6391"/>
          <p:cNvSpPr txBox="1"/>
          <p:nvPr/>
        </p:nvSpPr>
        <p:spPr>
          <a:xfrm>
            <a:off x="6011863" y="381000"/>
            <a:ext cx="31321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方正舒体" pitchFamily="2" charset="-122"/>
              </a:rPr>
              <a:t>星落谁家呢？</a:t>
            </a:r>
            <a:endParaRPr lang="zh-CN" altLang="en-US" sz="3200" b="1" dirty="0"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18439" name="矩形 16392"/>
          <p:cNvSpPr/>
          <p:nvPr/>
        </p:nvSpPr>
        <p:spPr>
          <a:xfrm>
            <a:off x="0" y="5410200"/>
            <a:ext cx="352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</a:rPr>
              <a:t>  </a:t>
            </a:r>
            <a:endParaRPr lang="zh-CN" altLang="en-US" sz="2800" dirty="0">
              <a:latin typeface="Arial" panose="020B0604020202020204" pitchFamily="34" charset="0"/>
              <a:ea typeface="新宋体" panose="02010609030101010101" charset="-122"/>
            </a:endParaRPr>
          </a:p>
        </p:txBody>
      </p:sp>
      <p:pic>
        <p:nvPicPr>
          <p:cNvPr id="18440" name="图片 16393" descr="10650401_11095564714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5300663"/>
            <a:ext cx="11525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图片 16394" descr="10650401_11095564714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5157788"/>
            <a:ext cx="1152525" cy="109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AutoShape 3"/>
          <p:cNvSpPr/>
          <p:nvPr/>
        </p:nvSpPr>
        <p:spPr>
          <a:xfrm>
            <a:off x="654050" y="990600"/>
            <a:ext cx="8309610" cy="2597150"/>
          </a:xfrm>
          <a:prstGeom prst="cloudCallout">
            <a:avLst>
              <a:gd name="adj1" fmla="val -43991"/>
              <a:gd name="adj2" fmla="val 6763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fontAlgn="base" hangingPunct="1"/>
            <a:r>
              <a:rPr lang="zh-CN" altLang="en-US" sz="3200" b="1" strike="noStrike" noProof="1" dirty="0">
                <a:solidFill>
                  <a:srgbClr val="002060"/>
                </a:solidFill>
                <a:latin typeface="Arial" panose="020B0604020202020204" pitchFamily="34" charset="0"/>
                <a:ea typeface="华文细黑" pitchFamily="2" charset="-122"/>
                <a:cs typeface="+mn-ea"/>
              </a:rPr>
              <a:t>  </a:t>
            </a:r>
            <a:r>
              <a:rPr lang="zh-CN" altLang="en-US" sz="3200">
                <a:solidFill>
                  <a:schemeClr val="tx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通过北宋与辽、西夏之间的关系，说说我们应如何处理民族关系才能促进中华民族的共同发展？</a:t>
            </a:r>
            <a:endParaRPr lang="zh-CN" altLang="en-US" sz="3200" strike="noStrike" noProof="1">
              <a:solidFill>
                <a:schemeClr val="tx2">
                  <a:lumMod val="7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eaLnBrk="1" fontAlgn="base" hangingPunct="1"/>
            <a:endParaRPr lang="zh-CN" altLang="en-US" sz="3200" b="1" strike="noStrike" noProof="1" dirty="0">
              <a:solidFill>
                <a:srgbClr val="FF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1" grpId="0"/>
      <p:bldP spid="440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7" name="图片 77826" descr="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36" y="956310"/>
            <a:ext cx="3346609" cy="49368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9041" y="1465898"/>
            <a:ext cx="5154454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讲述了北宋年间杨家名将保家卫国的感人故事。当时，杨家名将可谓一口金刀八杆枪，令辽兵闻风丧胆，对宋朝可谓居功至伟。怎奈奸臣当道，潘仁美大奸大佞，杨家名将遭到严重迫害。辽国皇帝约请太宗，赴金沙滩 “双龙会”，暗藏杀机，兵困行宫。声声怒吼，阵阵击鸣，战车交错，刀光血影。大郎、二郎、三郎、四郎和五郎战死，七郎被潘仁美万箭射死。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22094" y="1465898"/>
            <a:ext cx="651034" cy="451961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4" name="椭圆 3"/>
          <p:cNvSpPr/>
          <p:nvPr/>
        </p:nvSpPr>
        <p:spPr>
          <a:xfrm>
            <a:off x="6566059" y="2183606"/>
            <a:ext cx="651034" cy="451961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35305" y="461010"/>
            <a:ext cx="8277225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北宋与</a:t>
            </a:r>
            <a:r>
              <a:rPr lang="zh-CN" altLang="en-US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辽、西夏的并立</a:t>
            </a:r>
            <a:endParaRPr lang="zh-CN" altLang="en-US" sz="6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8197" name="Picture 5" descr="宋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1610995"/>
            <a:ext cx="2722245" cy="5099050"/>
          </a:xfrm>
          <a:prstGeom prst="rect">
            <a:avLst/>
          </a:prstGeom>
          <a:noFill/>
          <a:ln w="38100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8" name="Picture 6" descr="faacb564737c08ccf73654d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080" y="1610995"/>
            <a:ext cx="3357245" cy="509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8" descr="a28d62d9feedf3a438012fe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1611630"/>
            <a:ext cx="2952750" cy="5098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44879" y="458469"/>
            <a:ext cx="3243580" cy="10058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60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+mn-ea"/>
              </a:rPr>
              <a:t>学习目标</a:t>
            </a:r>
            <a:endParaRPr lang="zh-CN" altLang="en-US" sz="60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2" name="文本框 2"/>
          <p:cNvSpPr txBox="1"/>
          <p:nvPr/>
        </p:nvSpPr>
        <p:spPr>
          <a:xfrm>
            <a:off x="605155" y="1873250"/>
            <a:ext cx="834199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4000" strike="noStrike" noProof="1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1.研读文本，能说出北宋、辽、西夏的建立及它们之间的关系。</a:t>
            </a:r>
            <a:endParaRPr lang="zh-CN" altLang="en-US" sz="4000" strike="noStrike" noProof="1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 fontAlgn="base"/>
            <a:endParaRPr lang="zh-CN" altLang="en-US" sz="4000" strike="noStrike" noProof="1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 fontAlgn="base"/>
            <a:r>
              <a:rPr lang="zh-CN" altLang="en-US" sz="4000" strike="noStrike" noProof="1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2.通过北宋与辽、西夏之间的关系，说说我们应如何处理民族关系才能促进中华民族的共同发展？</a:t>
            </a:r>
            <a:endParaRPr lang="zh-CN" altLang="en-US" sz="4000" strike="noStrike" noProof="1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grpSp>
        <p:nvGrpSpPr>
          <p:cNvPr id="10243" name="组合 15458"/>
          <p:cNvGrpSpPr/>
          <p:nvPr/>
        </p:nvGrpSpPr>
        <p:grpSpPr>
          <a:xfrm>
            <a:off x="209550" y="550863"/>
            <a:ext cx="5899150" cy="969962"/>
            <a:chOff x="556" y="2592"/>
            <a:chExt cx="3716" cy="611"/>
          </a:xfrm>
        </p:grpSpPr>
        <p:sp>
          <p:nvSpPr>
            <p:cNvPr id="15460" name="任意多边形 15459"/>
            <p:cNvSpPr/>
            <p:nvPr/>
          </p:nvSpPr>
          <p:spPr>
            <a:xfrm>
              <a:off x="768" y="3120"/>
              <a:ext cx="3504" cy="83"/>
            </a:xfrm>
            <a:custGeom>
              <a:avLst/>
              <a:gdLst>
                <a:gd name="A1" fmla="val 0"/>
                <a:gd name="A3" fmla="val 0"/>
                <a:gd name="G0" fmla="+- 1000 0 0"/>
                <a:gd name="G1" fmla="+- 1000 0 0"/>
                <a:gd name="G2" fmla="+- G0 0 G1"/>
                <a:gd name="G3" fmla="*/ G1 1 2"/>
                <a:gd name="G4" fmla="+- G0 0 G3"/>
                <a:gd name="txL" fmla="*/ 0 w 42216"/>
                <a:gd name="txT" fmla="*/ 0 h 1000"/>
              </a:gdLst>
              <a:ahLst/>
              <a:cxnLst/>
              <a:rect l="txL" t="txT" r="G4" b="G1"/>
              <a:pathLst>
                <a:path w="42217" h="1000">
                  <a:moveTo>
                    <a:pt x="0" y="0"/>
                  </a:moveTo>
                  <a:lnTo>
                    <a:pt x="41717" y="0"/>
                  </a:lnTo>
                  <a:arcTo wR="500" hR="500" stAng="-5400000" swAng="10800000"/>
                  <a:lnTo>
                    <a:pt x="0" y="1000"/>
                  </a:lnTo>
                  <a:close/>
                </a:path>
              </a:pathLst>
            </a:custGeom>
            <a:solidFill>
              <a:srgbClr val="009900"/>
            </a:solidFill>
            <a:ln w="38100">
              <a:noFill/>
            </a:ln>
          </p:spPr>
          <p:txBody>
            <a:bodyPr/>
            <a:p>
              <a:pPr lvl="0" eaLnBrk="0" fontAlgn="base" hangingPunct="0">
                <a:buClr>
                  <a:srgbClr val="000000"/>
                </a:buClr>
              </a:pPr>
              <a:endParaRPr sz="28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Book Antiqua" pitchFamily="18" charset="0"/>
                <a:ea typeface="黑体" panose="02010609060101010101" pitchFamily="49" charset="-122"/>
                <a:sym typeface="Wingdings" panose="05000000000000000000" pitchFamily="2" charset="2"/>
              </a:endParaRPr>
            </a:p>
          </p:txBody>
        </p:sp>
        <p:grpSp>
          <p:nvGrpSpPr>
            <p:cNvPr id="10245" name="组合 15460"/>
            <p:cNvGrpSpPr>
              <a:grpSpLocks noChangeAspect="1"/>
            </p:cNvGrpSpPr>
            <p:nvPr/>
          </p:nvGrpSpPr>
          <p:grpSpPr>
            <a:xfrm>
              <a:off x="556" y="2592"/>
              <a:ext cx="418" cy="611"/>
              <a:chOff x="1066" y="210"/>
              <a:chExt cx="2993" cy="3810"/>
            </a:xfrm>
          </p:grpSpPr>
          <p:grpSp>
            <p:nvGrpSpPr>
              <p:cNvPr id="10246" name="组合 15461"/>
              <p:cNvGrpSpPr>
                <a:grpSpLocks noChangeAspect="1"/>
              </p:cNvGrpSpPr>
              <p:nvPr/>
            </p:nvGrpSpPr>
            <p:grpSpPr>
              <a:xfrm>
                <a:off x="1269" y="618"/>
                <a:ext cx="2790" cy="3402"/>
                <a:chOff x="1269" y="618"/>
                <a:chExt cx="2790" cy="3402"/>
              </a:xfrm>
            </p:grpSpPr>
            <p:sp>
              <p:nvSpPr>
                <p:cNvPr id="10247" name="椭圆 15462"/>
                <p:cNvSpPr>
                  <a:spLocks noChangeAspect="1"/>
                </p:cNvSpPr>
                <p:nvPr/>
              </p:nvSpPr>
              <p:spPr>
                <a:xfrm>
                  <a:off x="1429" y="618"/>
                  <a:ext cx="2404" cy="3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FF66"/>
                    </a:gs>
                  </a:gsLst>
                  <a:lin ang="2700000" scaled="1"/>
                  <a:tileRect/>
                </a:gradFill>
                <a:ln w="12700" cap="flat" cmpd="sng">
                  <a:solidFill>
                    <a:srgbClr val="99663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0248" name="组合 15463"/>
                <p:cNvGrpSpPr>
                  <a:grpSpLocks noChangeAspect="1"/>
                </p:cNvGrpSpPr>
                <p:nvPr/>
              </p:nvGrpSpPr>
              <p:grpSpPr>
                <a:xfrm>
                  <a:off x="1269" y="1071"/>
                  <a:ext cx="2790" cy="2949"/>
                  <a:chOff x="1269" y="1071"/>
                  <a:chExt cx="2790" cy="2949"/>
                </a:xfrm>
              </p:grpSpPr>
              <p:sp>
                <p:nvSpPr>
                  <p:cNvPr id="10249" name="任意多边形 15464"/>
                  <p:cNvSpPr>
                    <a:spLocks noChangeAspect="1"/>
                  </p:cNvSpPr>
                  <p:nvPr/>
                </p:nvSpPr>
                <p:spPr>
                  <a:xfrm>
                    <a:off x="1269" y="1823"/>
                    <a:ext cx="2120" cy="449"/>
                  </a:xfrm>
                  <a:custGeom>
                    <a:avLst/>
                    <a:gdLst/>
                    <a:ahLst/>
                    <a:cxnLst/>
                    <a:pathLst>
                      <a:path w="1497" h="317">
                        <a:moveTo>
                          <a:pt x="0" y="0"/>
                        </a:moveTo>
                        <a:lnTo>
                          <a:pt x="817" y="227"/>
                        </a:lnTo>
                        <a:lnTo>
                          <a:pt x="1497" y="45"/>
                        </a:lnTo>
                        <a:lnTo>
                          <a:pt x="1497" y="136"/>
                        </a:lnTo>
                        <a:lnTo>
                          <a:pt x="817" y="317"/>
                        </a:lnTo>
                        <a:lnTo>
                          <a:pt x="0" y="9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9900"/>
                      </a:gs>
                      <a:gs pos="100000">
                        <a:srgbClr val="CC6600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0" name="任意多边形 15465" descr="栎木"/>
                  <p:cNvSpPr>
                    <a:spLocks noChangeAspect="1"/>
                  </p:cNvSpPr>
                  <p:nvPr/>
                </p:nvSpPr>
                <p:spPr>
                  <a:xfrm>
                    <a:off x="1269" y="1565"/>
                    <a:ext cx="2120" cy="579"/>
                  </a:xfrm>
                  <a:custGeom>
                    <a:avLst/>
                    <a:gdLst/>
                    <a:ahLst/>
                    <a:cxnLst/>
                    <a:pathLst>
                      <a:path w="1497" h="409">
                        <a:moveTo>
                          <a:pt x="0" y="182"/>
                        </a:moveTo>
                        <a:lnTo>
                          <a:pt x="817" y="409"/>
                        </a:lnTo>
                        <a:lnTo>
                          <a:pt x="1497" y="227"/>
                        </a:lnTo>
                        <a:lnTo>
                          <a:pt x="590" y="0"/>
                        </a:lnTo>
                        <a:lnTo>
                          <a:pt x="0" y="182"/>
                        </a:lnTo>
                        <a:close/>
                      </a:path>
                    </a:pathLst>
                  </a:custGeom>
                  <a:blipFill rotWithShape="1">
                    <a:blip r:embed="rId1"/>
                  </a:blipFill>
                  <a:ln w="38100" cap="flat" cmpd="sng">
                    <a:solidFill>
                      <a:srgbClr val="99663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1" name="任意多边形 15466" descr="棕色大理石"/>
                  <p:cNvSpPr>
                    <a:spLocks noChangeAspect="1"/>
                  </p:cNvSpPr>
                  <p:nvPr/>
                </p:nvSpPr>
                <p:spPr>
                  <a:xfrm>
                    <a:off x="1462" y="2015"/>
                    <a:ext cx="1671" cy="578"/>
                  </a:xfrm>
                  <a:custGeom>
                    <a:avLst/>
                    <a:gdLst/>
                    <a:ahLst/>
                    <a:cxnLst/>
                    <a:pathLst>
                      <a:path w="1180" h="408">
                        <a:moveTo>
                          <a:pt x="0" y="0"/>
                        </a:moveTo>
                        <a:lnTo>
                          <a:pt x="726" y="181"/>
                        </a:lnTo>
                        <a:lnTo>
                          <a:pt x="1180" y="45"/>
                        </a:lnTo>
                        <a:lnTo>
                          <a:pt x="1134" y="227"/>
                        </a:lnTo>
                        <a:lnTo>
                          <a:pt x="726" y="408"/>
                        </a:lnTo>
                        <a:lnTo>
                          <a:pt x="46" y="18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rotWithShape="1">
                    <a:blip r:embed="rId2"/>
                  </a:blip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2" name="任意多边形 15467"/>
                  <p:cNvSpPr>
                    <a:spLocks noChangeAspect="1"/>
                  </p:cNvSpPr>
                  <p:nvPr/>
                </p:nvSpPr>
                <p:spPr>
                  <a:xfrm>
                    <a:off x="2168" y="2464"/>
                    <a:ext cx="193" cy="772"/>
                  </a:xfrm>
                  <a:custGeom>
                    <a:avLst/>
                    <a:gdLst/>
                    <a:ahLst/>
                    <a:cxnLst/>
                    <a:pathLst>
                      <a:path w="136" h="545">
                        <a:moveTo>
                          <a:pt x="0" y="0"/>
                        </a:moveTo>
                        <a:lnTo>
                          <a:pt x="136" y="46"/>
                        </a:lnTo>
                        <a:lnTo>
                          <a:pt x="91" y="136"/>
                        </a:lnTo>
                        <a:lnTo>
                          <a:pt x="136" y="318"/>
                        </a:lnTo>
                        <a:lnTo>
                          <a:pt x="136" y="545"/>
                        </a:lnTo>
                        <a:lnTo>
                          <a:pt x="46" y="545"/>
                        </a:lnTo>
                        <a:lnTo>
                          <a:pt x="0" y="318"/>
                        </a:lnTo>
                        <a:lnTo>
                          <a:pt x="0" y="1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50000">
                        <a:schemeClr val="bg1"/>
                      </a:gs>
                      <a:gs pos="100000">
                        <a:srgbClr val="666699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3" name="任意多边形 15468"/>
                  <p:cNvSpPr>
                    <a:spLocks noChangeAspect="1"/>
                  </p:cNvSpPr>
                  <p:nvPr/>
                </p:nvSpPr>
                <p:spPr>
                  <a:xfrm>
                    <a:off x="2109" y="3143"/>
                    <a:ext cx="370" cy="158"/>
                  </a:xfrm>
                  <a:custGeom>
                    <a:avLst/>
                    <a:gdLst/>
                    <a:ahLst/>
                    <a:cxnLst/>
                    <a:pathLst>
                      <a:path w="370" h="158">
                        <a:moveTo>
                          <a:pt x="181" y="106"/>
                        </a:moveTo>
                        <a:cubicBezTo>
                          <a:pt x="151" y="106"/>
                          <a:pt x="106" y="121"/>
                          <a:pt x="91" y="106"/>
                        </a:cubicBezTo>
                        <a:cubicBezTo>
                          <a:pt x="76" y="91"/>
                          <a:pt x="106" y="15"/>
                          <a:pt x="91" y="15"/>
                        </a:cubicBezTo>
                        <a:cubicBezTo>
                          <a:pt x="76" y="15"/>
                          <a:pt x="0" y="83"/>
                          <a:pt x="0" y="106"/>
                        </a:cubicBezTo>
                        <a:cubicBezTo>
                          <a:pt x="0" y="129"/>
                          <a:pt x="46" y="144"/>
                          <a:pt x="91" y="151"/>
                        </a:cubicBezTo>
                        <a:cubicBezTo>
                          <a:pt x="136" y="158"/>
                          <a:pt x="227" y="158"/>
                          <a:pt x="272" y="151"/>
                        </a:cubicBezTo>
                        <a:cubicBezTo>
                          <a:pt x="317" y="144"/>
                          <a:pt x="356" y="129"/>
                          <a:pt x="363" y="106"/>
                        </a:cubicBezTo>
                        <a:cubicBezTo>
                          <a:pt x="370" y="83"/>
                          <a:pt x="340" y="30"/>
                          <a:pt x="317" y="15"/>
                        </a:cubicBezTo>
                        <a:cubicBezTo>
                          <a:pt x="294" y="0"/>
                          <a:pt x="234" y="0"/>
                          <a:pt x="227" y="15"/>
                        </a:cubicBezTo>
                        <a:cubicBezTo>
                          <a:pt x="220" y="30"/>
                          <a:pt x="280" y="91"/>
                          <a:pt x="272" y="106"/>
                        </a:cubicBezTo>
                        <a:cubicBezTo>
                          <a:pt x="264" y="121"/>
                          <a:pt x="211" y="106"/>
                          <a:pt x="181" y="10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ECFF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4" name="任意多边形 15469"/>
                  <p:cNvSpPr>
                    <a:spLocks noChangeAspect="1"/>
                  </p:cNvSpPr>
                  <p:nvPr/>
                </p:nvSpPr>
                <p:spPr>
                  <a:xfrm>
                    <a:off x="1565" y="3113"/>
                    <a:ext cx="1587" cy="907"/>
                  </a:xfrm>
                  <a:custGeom>
                    <a:avLst/>
                    <a:gdLst/>
                    <a:ahLst/>
                    <a:cxnLst/>
                    <a:pathLst>
                      <a:path w="1587" h="907">
                        <a:moveTo>
                          <a:pt x="1496" y="0"/>
                        </a:moveTo>
                        <a:lnTo>
                          <a:pt x="1587" y="90"/>
                        </a:lnTo>
                        <a:lnTo>
                          <a:pt x="1496" y="181"/>
                        </a:lnTo>
                        <a:lnTo>
                          <a:pt x="907" y="499"/>
                        </a:lnTo>
                        <a:lnTo>
                          <a:pt x="1224" y="589"/>
                        </a:lnTo>
                        <a:lnTo>
                          <a:pt x="1406" y="725"/>
                        </a:lnTo>
                        <a:lnTo>
                          <a:pt x="1360" y="861"/>
                        </a:lnTo>
                        <a:lnTo>
                          <a:pt x="1270" y="907"/>
                        </a:lnTo>
                        <a:lnTo>
                          <a:pt x="1134" y="816"/>
                        </a:lnTo>
                        <a:lnTo>
                          <a:pt x="771" y="725"/>
                        </a:lnTo>
                        <a:lnTo>
                          <a:pt x="226" y="635"/>
                        </a:lnTo>
                        <a:lnTo>
                          <a:pt x="90" y="635"/>
                        </a:lnTo>
                        <a:lnTo>
                          <a:pt x="0" y="544"/>
                        </a:lnTo>
                        <a:lnTo>
                          <a:pt x="90" y="453"/>
                        </a:lnTo>
                        <a:lnTo>
                          <a:pt x="362" y="453"/>
                        </a:lnTo>
                        <a:lnTo>
                          <a:pt x="589" y="453"/>
                        </a:lnTo>
                        <a:lnTo>
                          <a:pt x="680" y="453"/>
                        </a:lnTo>
                        <a:lnTo>
                          <a:pt x="635" y="362"/>
                        </a:lnTo>
                        <a:lnTo>
                          <a:pt x="589" y="226"/>
                        </a:lnTo>
                        <a:lnTo>
                          <a:pt x="544" y="136"/>
                        </a:lnTo>
                        <a:lnTo>
                          <a:pt x="635" y="181"/>
                        </a:lnTo>
                        <a:lnTo>
                          <a:pt x="771" y="181"/>
                        </a:lnTo>
                        <a:lnTo>
                          <a:pt x="861" y="181"/>
                        </a:lnTo>
                        <a:lnTo>
                          <a:pt x="907" y="90"/>
                        </a:lnTo>
                        <a:lnTo>
                          <a:pt x="907" y="226"/>
                        </a:lnTo>
                        <a:lnTo>
                          <a:pt x="861" y="362"/>
                        </a:lnTo>
                        <a:lnTo>
                          <a:pt x="1224" y="181"/>
                        </a:lnTo>
                        <a:lnTo>
                          <a:pt x="1360" y="136"/>
                        </a:lnTo>
                        <a:lnTo>
                          <a:pt x="1406" y="45"/>
                        </a:lnTo>
                        <a:lnTo>
                          <a:pt x="1496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5" name="任意多边形 15470"/>
                  <p:cNvSpPr>
                    <a:spLocks noChangeAspect="1"/>
                  </p:cNvSpPr>
                  <p:nvPr/>
                </p:nvSpPr>
                <p:spPr>
                  <a:xfrm>
                    <a:off x="3016" y="2523"/>
                    <a:ext cx="817" cy="726"/>
                  </a:xfrm>
                  <a:custGeom>
                    <a:avLst/>
                    <a:gdLst/>
                    <a:ahLst/>
                    <a:cxnLst/>
                    <a:pathLst>
                      <a:path w="817" h="726">
                        <a:moveTo>
                          <a:pt x="182" y="0"/>
                        </a:moveTo>
                        <a:lnTo>
                          <a:pt x="182" y="136"/>
                        </a:lnTo>
                        <a:lnTo>
                          <a:pt x="227" y="317"/>
                        </a:lnTo>
                        <a:lnTo>
                          <a:pt x="227" y="408"/>
                        </a:lnTo>
                        <a:lnTo>
                          <a:pt x="0" y="499"/>
                        </a:lnTo>
                        <a:lnTo>
                          <a:pt x="0" y="590"/>
                        </a:lnTo>
                        <a:lnTo>
                          <a:pt x="136" y="635"/>
                        </a:lnTo>
                        <a:lnTo>
                          <a:pt x="136" y="726"/>
                        </a:lnTo>
                        <a:lnTo>
                          <a:pt x="272" y="635"/>
                        </a:lnTo>
                        <a:lnTo>
                          <a:pt x="363" y="590"/>
                        </a:lnTo>
                        <a:lnTo>
                          <a:pt x="454" y="590"/>
                        </a:lnTo>
                        <a:lnTo>
                          <a:pt x="635" y="635"/>
                        </a:lnTo>
                        <a:lnTo>
                          <a:pt x="771" y="635"/>
                        </a:lnTo>
                        <a:lnTo>
                          <a:pt x="817" y="544"/>
                        </a:lnTo>
                        <a:lnTo>
                          <a:pt x="635" y="453"/>
                        </a:lnTo>
                        <a:lnTo>
                          <a:pt x="499" y="453"/>
                        </a:lnTo>
                        <a:lnTo>
                          <a:pt x="408" y="272"/>
                        </a:lnTo>
                        <a:lnTo>
                          <a:pt x="408" y="45"/>
                        </a:lnTo>
                        <a:lnTo>
                          <a:pt x="18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66699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6" name="任意多边形 15471"/>
                  <p:cNvSpPr>
                    <a:spLocks noChangeAspect="1"/>
                  </p:cNvSpPr>
                  <p:nvPr/>
                </p:nvSpPr>
                <p:spPr>
                  <a:xfrm>
                    <a:off x="2835" y="1071"/>
                    <a:ext cx="1224" cy="1497"/>
                  </a:xfrm>
                  <a:custGeom>
                    <a:avLst/>
                    <a:gdLst/>
                    <a:ahLst/>
                    <a:cxnLst/>
                    <a:pathLst>
                      <a:path w="1224" h="1497">
                        <a:moveTo>
                          <a:pt x="0" y="1361"/>
                        </a:moveTo>
                        <a:lnTo>
                          <a:pt x="136" y="1316"/>
                        </a:lnTo>
                        <a:lnTo>
                          <a:pt x="635" y="1407"/>
                        </a:lnTo>
                        <a:lnTo>
                          <a:pt x="1088" y="1044"/>
                        </a:lnTo>
                        <a:lnTo>
                          <a:pt x="1043" y="227"/>
                        </a:lnTo>
                        <a:lnTo>
                          <a:pt x="317" y="136"/>
                        </a:lnTo>
                        <a:lnTo>
                          <a:pt x="317" y="46"/>
                        </a:lnTo>
                        <a:lnTo>
                          <a:pt x="453" y="0"/>
                        </a:lnTo>
                        <a:lnTo>
                          <a:pt x="1134" y="91"/>
                        </a:lnTo>
                        <a:lnTo>
                          <a:pt x="1224" y="1134"/>
                        </a:lnTo>
                        <a:lnTo>
                          <a:pt x="861" y="1407"/>
                        </a:lnTo>
                        <a:lnTo>
                          <a:pt x="680" y="1497"/>
                        </a:lnTo>
                        <a:lnTo>
                          <a:pt x="0" y="136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0257" name="任意多边形 15472" descr="斜纹布"/>
                  <p:cNvSpPr>
                    <a:spLocks noChangeAspect="1"/>
                  </p:cNvSpPr>
                  <p:nvPr/>
                </p:nvSpPr>
                <p:spPr>
                  <a:xfrm>
                    <a:off x="2925" y="1207"/>
                    <a:ext cx="998" cy="1225"/>
                  </a:xfrm>
                  <a:custGeom>
                    <a:avLst/>
                    <a:gdLst/>
                    <a:ahLst/>
                    <a:cxnLst/>
                    <a:pathLst>
                      <a:path w="998" h="1225">
                        <a:moveTo>
                          <a:pt x="227" y="0"/>
                        </a:moveTo>
                        <a:lnTo>
                          <a:pt x="227" y="454"/>
                        </a:lnTo>
                        <a:lnTo>
                          <a:pt x="136" y="590"/>
                        </a:lnTo>
                        <a:lnTo>
                          <a:pt x="454" y="635"/>
                        </a:lnTo>
                        <a:lnTo>
                          <a:pt x="454" y="817"/>
                        </a:lnTo>
                        <a:lnTo>
                          <a:pt x="227" y="862"/>
                        </a:lnTo>
                        <a:lnTo>
                          <a:pt x="136" y="1089"/>
                        </a:lnTo>
                        <a:lnTo>
                          <a:pt x="0" y="1180"/>
                        </a:lnTo>
                        <a:lnTo>
                          <a:pt x="545" y="1225"/>
                        </a:lnTo>
                        <a:lnTo>
                          <a:pt x="998" y="908"/>
                        </a:lnTo>
                        <a:lnTo>
                          <a:pt x="953" y="91"/>
                        </a:lnTo>
                        <a:lnTo>
                          <a:pt x="227" y="0"/>
                        </a:lnTo>
                        <a:close/>
                      </a:path>
                    </a:pathLst>
                  </a:custGeom>
                  <a:blipFill rotWithShape="1">
                    <a:blip r:embed="rId3"/>
                  </a:blip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258" name="组合 15473"/>
              <p:cNvGrpSpPr>
                <a:grpSpLocks noChangeAspect="1"/>
              </p:cNvGrpSpPr>
              <p:nvPr/>
            </p:nvGrpSpPr>
            <p:grpSpPr>
              <a:xfrm>
                <a:off x="1066" y="210"/>
                <a:ext cx="1406" cy="1088"/>
                <a:chOff x="1066" y="210"/>
                <a:chExt cx="1406" cy="1088"/>
              </a:xfrm>
            </p:grpSpPr>
            <p:sp>
              <p:nvSpPr>
                <p:cNvPr id="10259" name="任意多边形 15474"/>
                <p:cNvSpPr>
                  <a:spLocks noChangeAspect="1"/>
                </p:cNvSpPr>
                <p:nvPr/>
              </p:nvSpPr>
              <p:spPr>
                <a:xfrm>
                  <a:off x="1066" y="663"/>
                  <a:ext cx="816" cy="635"/>
                </a:xfrm>
                <a:custGeom>
                  <a:avLst/>
                  <a:gdLst/>
                  <a:ahLst/>
                  <a:cxnLst/>
                  <a:pathLst>
                    <a:path w="816" h="635">
                      <a:moveTo>
                        <a:pt x="816" y="499"/>
                      </a:moveTo>
                      <a:lnTo>
                        <a:pt x="635" y="635"/>
                      </a:lnTo>
                      <a:lnTo>
                        <a:pt x="45" y="136"/>
                      </a:lnTo>
                      <a:lnTo>
                        <a:pt x="0" y="0"/>
                      </a:lnTo>
                      <a:lnTo>
                        <a:pt x="816" y="49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0099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60" name="任意多边形 15475"/>
                <p:cNvSpPr>
                  <a:spLocks noChangeAspect="1"/>
                </p:cNvSpPr>
                <p:nvPr/>
              </p:nvSpPr>
              <p:spPr>
                <a:xfrm>
                  <a:off x="1474" y="210"/>
                  <a:ext cx="680" cy="907"/>
                </a:xfrm>
                <a:custGeom>
                  <a:avLst/>
                  <a:gdLst/>
                  <a:ahLst/>
                  <a:cxnLst/>
                  <a:pathLst>
                    <a:path w="680" h="907">
                      <a:moveTo>
                        <a:pt x="453" y="907"/>
                      </a:moveTo>
                      <a:lnTo>
                        <a:pt x="680" y="771"/>
                      </a:lnTo>
                      <a:lnTo>
                        <a:pt x="0" y="0"/>
                      </a:lnTo>
                      <a:lnTo>
                        <a:pt x="0" y="136"/>
                      </a:lnTo>
                      <a:lnTo>
                        <a:pt x="453" y="90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008B00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61" name="任意多边形 15476"/>
                <p:cNvSpPr>
                  <a:spLocks noChangeAspect="1"/>
                </p:cNvSpPr>
                <p:nvPr/>
              </p:nvSpPr>
              <p:spPr>
                <a:xfrm>
                  <a:off x="2064" y="346"/>
                  <a:ext cx="408" cy="544"/>
                </a:xfrm>
                <a:custGeom>
                  <a:avLst/>
                  <a:gdLst/>
                  <a:ahLst/>
                  <a:cxnLst/>
                  <a:pathLst>
                    <a:path w="408" h="544">
                      <a:moveTo>
                        <a:pt x="226" y="544"/>
                      </a:moveTo>
                      <a:lnTo>
                        <a:pt x="408" y="499"/>
                      </a:lnTo>
                      <a:lnTo>
                        <a:pt x="90" y="0"/>
                      </a:lnTo>
                      <a:lnTo>
                        <a:pt x="0" y="90"/>
                      </a:lnTo>
                      <a:lnTo>
                        <a:pt x="226" y="54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9900"/>
                    </a:gs>
                    <a:gs pos="100000">
                      <a:srgbClr val="36AF36"/>
                    </a:gs>
                  </a:gsLst>
                  <a:lin ang="5400000" scaled="1"/>
                  <a:tileRect/>
                </a:gra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47638" y="1458913"/>
          <a:ext cx="8531860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6896"/>
                <a:gridCol w="1244792"/>
                <a:gridCol w="1245334"/>
                <a:gridCol w="1221000"/>
                <a:gridCol w="1200993"/>
                <a:gridCol w="1266825"/>
                <a:gridCol w="1266020"/>
              </a:tblGrid>
              <a:tr h="9855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展示题目</a:t>
                      </a:r>
                      <a:endParaRPr lang="zh-CN" altLang="en-US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预习</a:t>
                      </a:r>
                      <a:r>
                        <a:rPr lang="en-US" altLang="zh-CN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知识梳理</a:t>
                      </a:r>
                      <a:endParaRPr lang="zh-CN" altLang="en-US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探究</a:t>
                      </a:r>
                      <a:r>
                        <a:rPr 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endParaRPr lang="en-US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探究</a:t>
                      </a:r>
                      <a:r>
                        <a:rPr lang="en-US" altLang="zh-CN" sz="2800" b="1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探究</a:t>
                      </a:r>
                      <a:r>
                        <a:rPr 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endParaRPr lang="en-US" altLang="zh-CN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探究</a:t>
                      </a:r>
                      <a:r>
                        <a:rPr lang="en-US" sz="2800">
                          <a:solidFill>
                            <a:srgbClr val="080CB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endParaRPr lang="en-US" altLang="zh-CN" sz="2800" b="1">
                        <a:solidFill>
                          <a:srgbClr val="080CB6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318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tx2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位置</a:t>
                      </a:r>
                      <a:endParaRPr lang="zh-CN" altLang="en-US" sz="2800" b="1">
                        <a:solidFill>
                          <a:schemeClr val="tx2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后黑板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前黑板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后黑板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后黑板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前黑板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后黑板</a:t>
                      </a:r>
                      <a:endParaRPr lang="zh-CN" altLang="en-US" sz="280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045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370" b="1">
                          <a:solidFill>
                            <a:schemeClr val="tx2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小组</a:t>
                      </a:r>
                      <a:endParaRPr lang="zh-CN" altLang="en-US" sz="2370" b="1">
                        <a:solidFill>
                          <a:schemeClr val="tx2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组</a:t>
                      </a:r>
                      <a:endParaRPr lang="zh-CN" altLang="en-US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3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组</a:t>
                      </a:r>
                      <a:endParaRPr lang="en-US" altLang="zh-CN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5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组</a:t>
                      </a:r>
                      <a:endParaRPr lang="en-US" altLang="zh-CN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7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组</a:t>
                      </a:r>
                      <a:endParaRPr lang="en-US" altLang="zh-CN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9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组</a:t>
                      </a:r>
                      <a:endParaRPr lang="en-US" altLang="zh-CN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11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组</a:t>
                      </a:r>
                      <a:endParaRPr lang="zh-CN" altLang="en-US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045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370" b="1">
                          <a:solidFill>
                            <a:schemeClr val="tx2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分工合作</a:t>
                      </a:r>
                      <a:endParaRPr lang="zh-CN" altLang="en-US" sz="2370" b="1">
                        <a:solidFill>
                          <a:schemeClr val="tx2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p>
                      <a:pPr>
                        <a:buNone/>
                      </a:pP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组长为</a:t>
                      </a: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号负责带领组员高效学习，</a:t>
                      </a: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号负责展示，</a:t>
                      </a: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号准备点评，</a:t>
                      </a:r>
                      <a:r>
                        <a:rPr lang="en-US" altLang="zh-CN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r>
                        <a:rPr lang="zh-CN" altLang="en-US" sz="2370" b="1">
                          <a:solidFill>
                            <a:srgbClr val="000099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号踊跃质疑。</a:t>
                      </a:r>
                      <a:endParaRPr lang="zh-CN" altLang="en-US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cPr marL="137160" marR="137160" marT="137160" marB="13716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FECF40"/>
                        </a:gs>
                        <a:gs pos="100000">
                          <a:srgbClr val="846C21"/>
                        </a:gs>
                      </a:gsLst>
                      <a:lin ang="5400000" scaled="0"/>
                    </a:gradFill>
                  </a:tcPr>
                </a:tc>
                <a:tc hMerge="1">
                  <a:tcPr marL="137160" marR="137160" marT="137160" marB="13716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FECF40"/>
                        </a:gs>
                        <a:gs pos="100000">
                          <a:srgbClr val="846C21"/>
                        </a:gs>
                      </a:gsLst>
                      <a:lin ang="5400000" scaled="0"/>
                    </a:gradFill>
                  </a:tcPr>
                </a:tc>
                <a:tc hMerge="1">
                  <a:tcPr marL="137160" marR="137160" marT="137160" marB="13716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FECF40"/>
                        </a:gs>
                        <a:gs pos="100000">
                          <a:srgbClr val="846C21"/>
                        </a:gs>
                      </a:gsLst>
                      <a:lin ang="5400000" scaled="0"/>
                    </a:gradFill>
                  </a:tcPr>
                </a:tc>
                <a:tc hMerge="1">
                  <a:tcPr marL="137160" marR="137160" marT="137160" marB="13716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gradFill>
                      <a:gsLst>
                        <a:gs pos="0">
                          <a:srgbClr val="FECF40"/>
                        </a:gs>
                        <a:gs pos="100000">
                          <a:srgbClr val="846C2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370" b="1">
                        <a:solidFill>
                          <a:srgbClr val="000099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37160" marR="137160" marT="137160" marB="137160"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35097" y="114300"/>
            <a:ext cx="4074795" cy="607695"/>
          </a:xfrm>
          <a:prstGeom prst="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3385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合作探究，展示分享</a:t>
            </a:r>
            <a:endParaRPr lang="zh-CN" altLang="en-US" sz="3385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300" name="文本框 3"/>
          <p:cNvSpPr txBox="1"/>
          <p:nvPr/>
        </p:nvSpPr>
        <p:spPr>
          <a:xfrm>
            <a:off x="147638" y="5464175"/>
            <a:ext cx="8474075" cy="1408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要求：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）积极参与，大胆发表观点；（</a:t>
            </a:r>
            <a:r>
              <a:rPr lang="en-US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）团队合作，发挥集体智慧；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提高效率，修改完善答案；（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）踊跃质疑，积极主动点评。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25" name="文本框 4"/>
          <p:cNvSpPr txBox="1"/>
          <p:nvPr/>
        </p:nvSpPr>
        <p:spPr>
          <a:xfrm>
            <a:off x="1241425" y="839788"/>
            <a:ext cx="6810375" cy="556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fontAlgn="base"/>
            <a:r>
              <a:rPr lang="zh-CN" altLang="en-US" sz="305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探究主题：</a:t>
            </a:r>
            <a:r>
              <a:rPr lang="zh-CN" sz="305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北宋加强中央集权</a:t>
            </a:r>
            <a:endParaRPr lang="zh-CN" sz="305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4195" name="组合 264194"/>
          <p:cNvGrpSpPr/>
          <p:nvPr/>
        </p:nvGrpSpPr>
        <p:grpSpPr>
          <a:xfrm>
            <a:off x="1925241" y="1863329"/>
            <a:ext cx="4914900" cy="3746897"/>
            <a:chOff x="748" y="765"/>
            <a:chExt cx="4128" cy="3147"/>
          </a:xfrm>
        </p:grpSpPr>
        <p:sp>
          <p:nvSpPr>
            <p:cNvPr id="20482" name="直接连接符 264195"/>
            <p:cNvSpPr/>
            <p:nvPr/>
          </p:nvSpPr>
          <p:spPr>
            <a:xfrm flipH="1">
              <a:off x="2985" y="1241"/>
              <a:ext cx="3" cy="14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0483" name="组合 264196"/>
            <p:cNvGrpSpPr/>
            <p:nvPr/>
          </p:nvGrpSpPr>
          <p:grpSpPr>
            <a:xfrm>
              <a:off x="2971" y="2086"/>
              <a:ext cx="607" cy="1714"/>
              <a:chOff x="2704" y="1702"/>
              <a:chExt cx="492" cy="1468"/>
            </a:xfrm>
          </p:grpSpPr>
          <p:sp>
            <p:nvSpPr>
              <p:cNvPr id="20484" name="直接连接符 264197"/>
              <p:cNvSpPr/>
              <p:nvPr/>
            </p:nvSpPr>
            <p:spPr>
              <a:xfrm>
                <a:off x="2944" y="1702"/>
                <a:ext cx="0" cy="19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64199" name="文本框 264198"/>
              <p:cNvSpPr txBox="1"/>
              <p:nvPr/>
            </p:nvSpPr>
            <p:spPr>
              <a:xfrm>
                <a:off x="2704" y="1900"/>
                <a:ext cx="492" cy="1270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中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书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门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下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</p:grpSp>
        <p:grpSp>
          <p:nvGrpSpPr>
            <p:cNvPr id="20486" name="组合 264199"/>
            <p:cNvGrpSpPr/>
            <p:nvPr/>
          </p:nvGrpSpPr>
          <p:grpSpPr>
            <a:xfrm>
              <a:off x="1568" y="1399"/>
              <a:ext cx="2837" cy="224"/>
              <a:chOff x="1058" y="696"/>
              <a:chExt cx="2494" cy="192"/>
            </a:xfrm>
          </p:grpSpPr>
          <p:sp>
            <p:nvSpPr>
              <p:cNvPr id="20487" name="直接连接符 264200"/>
              <p:cNvSpPr/>
              <p:nvPr/>
            </p:nvSpPr>
            <p:spPr>
              <a:xfrm>
                <a:off x="1058" y="696"/>
                <a:ext cx="0" cy="19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488" name="直接连接符 264201"/>
              <p:cNvSpPr/>
              <p:nvPr/>
            </p:nvSpPr>
            <p:spPr>
              <a:xfrm>
                <a:off x="3552" y="696"/>
                <a:ext cx="0" cy="19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489" name="直接连接符 264202"/>
              <p:cNvSpPr/>
              <p:nvPr/>
            </p:nvSpPr>
            <p:spPr>
              <a:xfrm>
                <a:off x="2306" y="696"/>
                <a:ext cx="0" cy="19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20490" name="组合 264203"/>
            <p:cNvGrpSpPr/>
            <p:nvPr/>
          </p:nvGrpSpPr>
          <p:grpSpPr>
            <a:xfrm>
              <a:off x="4162" y="2072"/>
              <a:ext cx="559" cy="1378"/>
              <a:chOff x="3061" y="1462"/>
              <a:chExt cx="492" cy="1180"/>
            </a:xfrm>
          </p:grpSpPr>
          <p:sp>
            <p:nvSpPr>
              <p:cNvPr id="264205" name="文本框 264204"/>
              <p:cNvSpPr txBox="1"/>
              <p:nvPr/>
            </p:nvSpPr>
            <p:spPr>
              <a:xfrm>
                <a:off x="3061" y="1662"/>
                <a:ext cx="492" cy="980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枢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密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FF0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院</a:t>
                </a:r>
                <a:endPara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  <p:sp>
            <p:nvSpPr>
              <p:cNvPr id="20492" name="直接连接符 264205"/>
              <p:cNvSpPr/>
              <p:nvPr/>
            </p:nvSpPr>
            <p:spPr>
              <a:xfrm>
                <a:off x="3364" y="1462"/>
                <a:ext cx="0" cy="19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64207" name="文本框 264206"/>
            <p:cNvSpPr txBox="1"/>
            <p:nvPr/>
          </p:nvSpPr>
          <p:spPr>
            <a:xfrm>
              <a:off x="2546" y="765"/>
              <a:ext cx="910" cy="435"/>
            </a:xfrm>
            <a:prstGeom prst="rect">
              <a:avLst/>
            </a:prstGeom>
            <a:noFill/>
            <a:ln w="38100" cap="flat" cmpd="sng">
              <a:solidFill>
                <a:srgbClr val="99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0" tIns="8100" rIns="0" bIns="8100">
              <a:spAutoFit/>
            </a:bodyPr>
            <a:p>
              <a:pPr lvl="0" indent="0" algn="ctr" fontAlgn="base"/>
              <a:r>
                <a:rPr lang="zh-CN" altLang="en-US" sz="3300" dirty="0">
                  <a:solidFill>
                    <a:srgbClr val="9900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皇帝</a:t>
              </a:r>
              <a:endParaRPr lang="zh-CN" altLang="en-US" sz="3300" dirty="0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sp>
          <p:nvSpPr>
            <p:cNvPr id="20494" name="直接连接符 264207"/>
            <p:cNvSpPr/>
            <p:nvPr/>
          </p:nvSpPr>
          <p:spPr>
            <a:xfrm>
              <a:off x="1566" y="1389"/>
              <a:ext cx="2839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0495" name="组合 264208"/>
            <p:cNvGrpSpPr/>
            <p:nvPr/>
          </p:nvGrpSpPr>
          <p:grpSpPr>
            <a:xfrm>
              <a:off x="1099" y="1636"/>
              <a:ext cx="3777" cy="469"/>
              <a:chOff x="646" y="888"/>
              <a:chExt cx="3320" cy="402"/>
            </a:xfrm>
          </p:grpSpPr>
          <p:sp>
            <p:nvSpPr>
              <p:cNvPr id="264210" name="文本框 264209"/>
              <p:cNvSpPr txBox="1"/>
              <p:nvPr/>
            </p:nvSpPr>
            <p:spPr>
              <a:xfrm>
                <a:off x="646" y="888"/>
                <a:ext cx="844" cy="402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008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财政</a:t>
                </a:r>
                <a:endParaRPr lang="zh-CN" altLang="en-US" sz="3300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  <p:sp>
            <p:nvSpPr>
              <p:cNvPr id="264211" name="文本框 264210"/>
              <p:cNvSpPr txBox="1"/>
              <p:nvPr/>
            </p:nvSpPr>
            <p:spPr>
              <a:xfrm>
                <a:off x="1874" y="888"/>
                <a:ext cx="844" cy="402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008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行政</a:t>
                </a:r>
                <a:endParaRPr lang="zh-CN" altLang="en-US" sz="3300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  <p:sp>
            <p:nvSpPr>
              <p:cNvPr id="264212" name="文本框 264211"/>
              <p:cNvSpPr txBox="1"/>
              <p:nvPr/>
            </p:nvSpPr>
            <p:spPr>
              <a:xfrm>
                <a:off x="3122" y="888"/>
                <a:ext cx="844" cy="402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008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军事</a:t>
                </a:r>
                <a:endParaRPr lang="zh-CN" altLang="en-US" sz="3300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</p:grpSp>
        <p:sp>
          <p:nvSpPr>
            <p:cNvPr id="264213" name="文本框 264212"/>
            <p:cNvSpPr txBox="1"/>
            <p:nvPr/>
          </p:nvSpPr>
          <p:spPr>
            <a:xfrm>
              <a:off x="748" y="3230"/>
              <a:ext cx="1652" cy="469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54000" rIns="0" bIns="54000">
              <a:spAutoFit/>
            </a:bodyPr>
            <a:p>
              <a:pPr lvl="0" indent="0" algn="ctr" fontAlgn="base">
                <a:lnSpc>
                  <a:spcPct val="80000"/>
                </a:lnSpc>
              </a:pPr>
              <a:r>
                <a:rPr lang="zh-CN" altLang="en-US" sz="3300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（三司）</a:t>
              </a:r>
              <a:endParaRPr lang="zh-CN" altLang="en-US" sz="33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  <p:grpSp>
          <p:nvGrpSpPr>
            <p:cNvPr id="20500" name="组合 264213"/>
            <p:cNvGrpSpPr/>
            <p:nvPr/>
          </p:nvGrpSpPr>
          <p:grpSpPr>
            <a:xfrm>
              <a:off x="800" y="2091"/>
              <a:ext cx="1547" cy="1146"/>
              <a:chOff x="1020" y="1706"/>
              <a:chExt cx="1360" cy="982"/>
            </a:xfrm>
          </p:grpSpPr>
          <p:grpSp>
            <p:nvGrpSpPr>
              <p:cNvPr id="20501" name="组合 264214"/>
              <p:cNvGrpSpPr/>
              <p:nvPr/>
            </p:nvGrpSpPr>
            <p:grpSpPr>
              <a:xfrm>
                <a:off x="1020" y="1706"/>
                <a:ext cx="1360" cy="982"/>
                <a:chOff x="968" y="1708"/>
                <a:chExt cx="1458" cy="1220"/>
              </a:xfrm>
            </p:grpSpPr>
            <p:sp>
              <p:nvSpPr>
                <p:cNvPr id="20502" name="直接连接符 264215"/>
                <p:cNvSpPr/>
                <p:nvPr/>
              </p:nvSpPr>
              <p:spPr>
                <a:xfrm>
                  <a:off x="1072" y="1900"/>
                  <a:ext cx="1248" cy="0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grpSp>
              <p:nvGrpSpPr>
                <p:cNvPr id="20503" name="组合 264216"/>
                <p:cNvGrpSpPr/>
                <p:nvPr/>
              </p:nvGrpSpPr>
              <p:grpSpPr>
                <a:xfrm>
                  <a:off x="968" y="2069"/>
                  <a:ext cx="1458" cy="859"/>
                  <a:chOff x="194" y="1806"/>
                  <a:chExt cx="1740" cy="1066"/>
                </a:xfrm>
              </p:grpSpPr>
              <p:sp>
                <p:nvSpPr>
                  <p:cNvPr id="264218" name="文本框 264217"/>
                  <p:cNvSpPr txBox="1"/>
                  <p:nvPr/>
                </p:nvSpPr>
                <p:spPr>
                  <a:xfrm>
                    <a:off x="194" y="1806"/>
                    <a:ext cx="493" cy="1066"/>
                  </a:xfrm>
                  <a:prstGeom prst="rect">
                    <a:avLst/>
                  </a:prstGeom>
                  <a:noFill/>
                  <a:ln w="38100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lIns="0" tIns="54000" rIns="0" bIns="54000">
                    <a:spAutoFit/>
                  </a:bodyPr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度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支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</p:txBody>
              </p:sp>
              <p:sp>
                <p:nvSpPr>
                  <p:cNvPr id="264219" name="文本框 264218"/>
                  <p:cNvSpPr txBox="1"/>
                  <p:nvPr/>
                </p:nvSpPr>
                <p:spPr>
                  <a:xfrm>
                    <a:off x="818" y="1806"/>
                    <a:ext cx="492" cy="1066"/>
                  </a:xfrm>
                  <a:prstGeom prst="rect">
                    <a:avLst/>
                  </a:prstGeom>
                  <a:noFill/>
                  <a:ln w="38100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lIns="0" tIns="54000" rIns="0" bIns="54000">
                    <a:spAutoFit/>
                  </a:bodyPr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盐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铁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</p:txBody>
              </p:sp>
              <p:sp>
                <p:nvSpPr>
                  <p:cNvPr id="264220" name="文本框 264219"/>
                  <p:cNvSpPr txBox="1"/>
                  <p:nvPr/>
                </p:nvSpPr>
                <p:spPr>
                  <a:xfrm>
                    <a:off x="1441" y="1806"/>
                    <a:ext cx="493" cy="1066"/>
                  </a:xfrm>
                  <a:prstGeom prst="rect">
                    <a:avLst/>
                  </a:prstGeom>
                  <a:noFill/>
                  <a:ln w="38100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lIns="0" tIns="54000" rIns="0" bIns="54000">
                    <a:spAutoFit/>
                  </a:bodyPr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户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  <a:p>
                    <a:pPr lvl="0" indent="0" algn="ctr" fontAlgn="base">
                      <a:lnSpc>
                        <a:spcPct val="80000"/>
                      </a:lnSpc>
                    </a:pPr>
                    <a:r>
                      <a:rPr lang="zh-CN" altLang="en-US" sz="3300" dirty="0">
                        <a:solidFill>
                          <a:srgbClr val="008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ea typeface="华文新魏" pitchFamily="2" charset="-122"/>
                      </a:rPr>
                      <a:t>部</a:t>
                    </a:r>
                    <a:endParaRPr lang="zh-CN" altLang="en-US" sz="3300" dirty="0">
                      <a:solidFill>
                        <a:srgbClr val="008000"/>
                      </a:solidFill>
                      <a:effectLst>
                        <a:outerShdw blurRad="38100" dist="38100" dir="2700000">
                          <a:srgbClr val="000000"/>
                        </a:outerShdw>
                      </a:effectLst>
                      <a:latin typeface="Times New Roman" panose="02020603050405020304" pitchFamily="18" charset="0"/>
                      <a:ea typeface="华文新魏" pitchFamily="2" charset="-122"/>
                    </a:endParaRPr>
                  </a:p>
                </p:txBody>
              </p:sp>
            </p:grpSp>
            <p:sp>
              <p:nvSpPr>
                <p:cNvPr id="20507" name="直接连接符 264220"/>
                <p:cNvSpPr/>
                <p:nvPr/>
              </p:nvSpPr>
              <p:spPr>
                <a:xfrm>
                  <a:off x="1696" y="1708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0508" name="直接连接符 264221"/>
              <p:cNvSpPr/>
              <p:nvPr/>
            </p:nvSpPr>
            <p:spPr>
              <a:xfrm>
                <a:off x="2290" y="1861"/>
                <a:ext cx="0" cy="14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09" name="直接连接符 264222"/>
              <p:cNvSpPr/>
              <p:nvPr/>
            </p:nvSpPr>
            <p:spPr>
              <a:xfrm>
                <a:off x="1129" y="1842"/>
                <a:ext cx="0" cy="14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10" name="直接连接符 264223"/>
              <p:cNvSpPr/>
              <p:nvPr/>
            </p:nvSpPr>
            <p:spPr>
              <a:xfrm>
                <a:off x="1701" y="1842"/>
                <a:ext cx="0" cy="14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20511" name="组合 264224"/>
            <p:cNvGrpSpPr/>
            <p:nvPr/>
          </p:nvGrpSpPr>
          <p:grpSpPr>
            <a:xfrm>
              <a:off x="2454" y="2069"/>
              <a:ext cx="449" cy="1740"/>
              <a:chOff x="2472" y="2069"/>
              <a:chExt cx="449" cy="1740"/>
            </a:xfrm>
          </p:grpSpPr>
          <p:sp>
            <p:nvSpPr>
              <p:cNvPr id="20512" name="直接连接符 264225"/>
              <p:cNvSpPr/>
              <p:nvPr/>
            </p:nvSpPr>
            <p:spPr>
              <a:xfrm>
                <a:off x="2691" y="2069"/>
                <a:ext cx="8" cy="272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64227" name="文本框 264226"/>
              <p:cNvSpPr txBox="1"/>
              <p:nvPr/>
            </p:nvSpPr>
            <p:spPr>
              <a:xfrm>
                <a:off x="2472" y="2327"/>
                <a:ext cx="449" cy="1482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0" tIns="54000" rIns="0" bIns="54000">
                <a:spAutoFit/>
              </a:bodyPr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008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参知</a:t>
                </a:r>
                <a:endParaRPr lang="zh-CN" altLang="en-US" sz="3300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  <a:p>
                <a:pPr lvl="0" indent="0" algn="ctr" fontAlgn="base">
                  <a:lnSpc>
                    <a:spcPct val="80000"/>
                  </a:lnSpc>
                </a:pPr>
                <a:r>
                  <a:rPr lang="zh-CN" altLang="en-US" sz="3300" dirty="0">
                    <a:solidFill>
                      <a:srgbClr val="008000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Times New Roman" panose="02020603050405020304" pitchFamily="18" charset="0"/>
                    <a:ea typeface="华文新魏" pitchFamily="2" charset="-122"/>
                  </a:rPr>
                  <a:t>政 事</a:t>
                </a:r>
                <a:endParaRPr lang="zh-CN" altLang="en-US" sz="3300" dirty="0">
                  <a:solidFill>
                    <a:srgbClr val="008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endParaRPr>
              </a:p>
            </p:txBody>
          </p:sp>
        </p:grpSp>
        <p:sp>
          <p:nvSpPr>
            <p:cNvPr id="264228" name="文本框 264227"/>
            <p:cNvSpPr txBox="1"/>
            <p:nvPr/>
          </p:nvSpPr>
          <p:spPr>
            <a:xfrm>
              <a:off x="3445" y="3430"/>
              <a:ext cx="1394" cy="482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tIns="54000" rIns="0" bIns="54000">
              <a:spAutoFit/>
            </a:bodyPr>
            <a:p>
              <a:pPr lvl="0" indent="0" algn="ctr" fontAlgn="base">
                <a:lnSpc>
                  <a:spcPct val="80000"/>
                </a:lnSpc>
              </a:pPr>
              <a:endParaRPr lang="zh-CN" altLang="en-US" sz="33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  <p:sp>
        <p:nvSpPr>
          <p:cNvPr id="264229" name="文本框 264228"/>
          <p:cNvSpPr txBox="1"/>
          <p:nvPr/>
        </p:nvSpPr>
        <p:spPr>
          <a:xfrm>
            <a:off x="6098381" y="1327547"/>
            <a:ext cx="2690813" cy="822960"/>
          </a:xfrm>
          <a:prstGeom prst="rect">
            <a:avLst/>
          </a:prstGeom>
          <a:solidFill>
            <a:srgbClr val="FFDAB5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削弱宰相权利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皇帝总揽大权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4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64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 anchor="ctr"/>
          <a:p>
            <a:pPr algn="ctr"/>
            <a:r>
              <a:rPr lang="zh-CN" altLang="en-US" b="1">
                <a:solidFill>
                  <a:srgbClr val="FF0000"/>
                </a:solidFill>
              </a:rPr>
              <a:t>重文轻武</a:t>
            </a:r>
            <a:r>
              <a:rPr lang="zh-CN" altLang="en-US" b="1"/>
              <a:t>的政策</a:t>
            </a:r>
            <a:endParaRPr lang="zh-CN" altLang="en-US" b="1"/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707231" y="2226469"/>
            <a:ext cx="7886700" cy="3263504"/>
          </a:xfrm>
        </p:spPr>
        <p:txBody>
          <a:bodyPr lIns="68580" tIns="34290" rIns="68580" bIns="34290" anchor="t"/>
          <a:p>
            <a:pPr latinLnBrk="1"/>
            <a:r>
              <a:rPr lang="zh-CN" altLang="en-US" sz="3300" b="1" dirty="0">
                <a:latin typeface="宋体" panose="02010600030101010101" pitchFamily="2" charset="-122"/>
              </a:rPr>
              <a:t>宋初的大将曹翰写下一首</a:t>
            </a:r>
            <a:r>
              <a:rPr lang="en-US" altLang="zh-CN" sz="3300" b="1">
                <a:latin typeface="宋体" panose="02010600030101010101" pitchFamily="2" charset="-122"/>
              </a:rPr>
              <a:t>《</a:t>
            </a:r>
            <a:r>
              <a:rPr lang="zh-CN" altLang="en-US" sz="3300" b="1" dirty="0">
                <a:latin typeface="宋体" panose="02010600030101010101" pitchFamily="2" charset="-122"/>
              </a:rPr>
              <a:t>退将诗</a:t>
            </a:r>
            <a:r>
              <a:rPr lang="en-US" altLang="zh-CN" sz="3300" b="1">
                <a:latin typeface="宋体" panose="02010600030101010101" pitchFamily="2" charset="-122"/>
              </a:rPr>
              <a:t>》</a:t>
            </a:r>
            <a:r>
              <a:rPr lang="zh-CN" altLang="en-US" sz="3300" b="1" dirty="0">
                <a:latin typeface="宋体" panose="02010600030101010101" pitchFamily="2" charset="-122"/>
              </a:rPr>
              <a:t>，有“曾因国难披金甲，不为家贫卖宝刀”之句；当时有谚语曰：“做人莫做军，做铁莫做针。”</a:t>
            </a:r>
            <a:endParaRPr lang="en-US" altLang="zh-CN" sz="3300" b="1">
              <a:latin typeface="宋体" panose="02010600030101010101" pitchFamily="2" charset="-122"/>
            </a:endParaRPr>
          </a:p>
          <a:p>
            <a:pPr latinLnBrk="1"/>
            <a:r>
              <a:rPr lang="zh-CN" altLang="en-US" sz="3300" b="1" dirty="0">
                <a:solidFill>
                  <a:srgbClr val="0070C0"/>
                </a:solidFill>
                <a:latin typeface="宋体" panose="02010600030101010101" pitchFamily="2" charset="-122"/>
              </a:rPr>
              <a:t>武将为什么会发出这样的感慨？为什么当时的人不以从军为荣？</a:t>
            </a:r>
            <a:endParaRPr lang="zh-CN" altLang="en-US" sz="33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7" name="文本框 16396"/>
          <p:cNvSpPr txBox="1"/>
          <p:nvPr/>
        </p:nvSpPr>
        <p:spPr>
          <a:xfrm>
            <a:off x="167005" y="1170305"/>
            <a:ext cx="5010150" cy="512953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627" tIns="35242" rIns="67627" bIns="35242" anchor="t">
            <a:spAutoFit/>
          </a:bodyPr>
          <a:p>
            <a:pPr lvl="0" indent="0" algn="ctr"/>
            <a:r>
              <a:rPr lang="zh-CN" altLang="en-US" sz="2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励学篇》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r"/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宋真宗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富家不用买良田，书中自有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千钟粟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安居不用架高堂，书中自有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黄金屋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出门莫恨无人随，书中车马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多如簇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娶妻莫恨无良媒，书中自有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颜如玉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男儿欲遂平生志，五经勤向窗前读。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20945" y="792480"/>
            <a:ext cx="3982720" cy="5273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《神童诗》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——汪洙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万般皆下品，惟有读书高。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朝为田舍郎，暮登天子堂。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将相本无种，男儿当自强。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" descr="欧阳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45394"/>
            <a:ext cx="3693319" cy="39159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2"/>
          <p:cNvSpPr txBox="1"/>
          <p:nvPr/>
        </p:nvSpPr>
        <p:spPr>
          <a:xfrm>
            <a:off x="1017985" y="5297091"/>
            <a:ext cx="2680097" cy="411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100" b="1">
                <a:latin typeface="Calibri" panose="020F0502020204030204" pitchFamily="34" charset="0"/>
                <a:ea typeface="宋体" panose="02010600030101010101" pitchFamily="2" charset="-122"/>
              </a:rPr>
              <a:t>欧阳修</a:t>
            </a:r>
            <a:endParaRPr lang="zh-CN" altLang="en-US" sz="21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4510088" y="2264569"/>
            <a:ext cx="4288631" cy="2588419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indent="0"/>
            <a:r>
              <a:rPr lang="en-US" altLang="zh-CN" sz="2100" b="1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100" b="1">
                <a:latin typeface="隶书" pitchFamily="49" charset="-122"/>
                <a:ea typeface="隶书" pitchFamily="49" charset="-122"/>
              </a:rPr>
              <a:t>欧阳修，北宋政治家、文学家，在政治上负有盛名。天圣八年进士。以翰林学士修《新唐书》。</a:t>
            </a:r>
            <a:endParaRPr lang="zh-CN" altLang="en-US" sz="2100" b="1"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2100" b="1">
                <a:latin typeface="隶书" pitchFamily="49" charset="-122"/>
                <a:ea typeface="隶书" pitchFamily="49" charset="-122"/>
              </a:rPr>
              <a:t>    宋英宗时，官至</a:t>
            </a:r>
            <a:r>
              <a:rPr lang="zh-CN" altLang="en-US" sz="2100" b="1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枢密副使</a:t>
            </a:r>
            <a:r>
              <a:rPr lang="zh-CN" altLang="en-US" sz="2100" b="1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100" b="1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参知政事。</a:t>
            </a:r>
            <a:endParaRPr lang="zh-CN" altLang="en-US" sz="2100" b="1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7366" y="4605338"/>
            <a:ext cx="926306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兵权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312819" y="3811191"/>
            <a:ext cx="1110854" cy="506016"/>
          </a:xfrm>
          <a:prstGeom prst="ellipse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z="1350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4449366" y="1343025"/>
            <a:ext cx="3759994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文臣掌握军政大权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algn="ctr"/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文臣统兵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0606" y="4099322"/>
            <a:ext cx="1110854" cy="504825"/>
          </a:xfrm>
          <a:prstGeom prst="ellipse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z="1350" strike="noStrike" noProof="1"/>
          </a:p>
        </p:txBody>
      </p:sp>
      <p:sp>
        <p:nvSpPr>
          <p:cNvPr id="12" name="文本框 11"/>
          <p:cNvSpPr txBox="1"/>
          <p:nvPr/>
        </p:nvSpPr>
        <p:spPr>
          <a:xfrm>
            <a:off x="4919663" y="4852988"/>
            <a:ext cx="1164431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24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行政权</a:t>
            </a:r>
            <a:endParaRPr lang="zh-CN" altLang="en-US" sz="24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>
            <a:hlinkClick r:id="rId2" action="ppaction://hlinksldjump"/>
          </p:cNvPr>
          <p:cNvSpPr/>
          <p:nvPr/>
        </p:nvSpPr>
        <p:spPr>
          <a:xfrm>
            <a:off x="8028385" y="5253038"/>
            <a:ext cx="611981" cy="5036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350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6" grpId="0"/>
      <p:bldP spid="12" grpId="0"/>
      <p:bldP spid="9" grpId="0"/>
    </p:bldLst>
  </p:timing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0000FF"/>
      </a:hlink>
      <a:folHlink>
        <a:srgbClr val="CC33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CDESIGNB</Template>
  <TotalTime>0</TotalTime>
  <Words>1708</Words>
  <Application/>
  <PresentationFormat/>
  <Paragraphs>252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15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Calibri</vt:lpstr>
      <vt:lpstr>Calibri</vt:lpstr>
      <vt:lpstr>Book Antiqua</vt:lpstr>
      <vt:lpstr>黑体</vt:lpstr>
      <vt:lpstr>楷体</vt:lpstr>
      <vt:lpstr>Tahoma</vt:lpstr>
      <vt:lpstr>隶书</vt:lpstr>
      <vt:lpstr>方正舒体</vt:lpstr>
      <vt:lpstr>新宋体</vt:lpstr>
      <vt:lpstr>华文细黑</vt:lpstr>
      <vt:lpstr>微软雅黑</vt:lpstr>
      <vt:lpstr>方正姚体</vt:lpstr>
      <vt:lpstr>魏碑体</vt:lpstr>
      <vt:lpstr>Segoe Print</vt:lpstr>
      <vt:lpstr>Calibri Light</vt:lpstr>
      <vt:lpstr>楷体_GB2312</vt:lpstr>
      <vt:lpstr>华文新魏</vt:lpstr>
      <vt:lpstr>1_默认设计模板</vt:lpstr>
      <vt:lpstr>2_默认设计模板</vt:lpstr>
      <vt:lpstr>3_默认设计模板</vt:lpstr>
      <vt:lpstr>1_诗情画意</vt:lpstr>
      <vt:lpstr>2_Office 主题</vt:lpstr>
      <vt:lpstr>3_Office 主题</vt:lpstr>
      <vt:lpstr>1_Office 主题</vt:lpstr>
      <vt:lpstr>4_默认设计模板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重文轻武的政策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6</cp:lastModifiedBy>
  <cp:revision/>
  <dcterms:created xsi:type="dcterms:W3CDTF">2014-02-18T12:02:00Z</dcterms:created>
  <dcterms:modified xsi:type="dcterms:W3CDTF">2018-09-07T23:36:33Z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