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96315" y="3208655"/>
            <a:ext cx="9794240" cy="2605405"/>
          </a:xfrm>
        </p:spPr>
        <p:txBody>
          <a:bodyPr>
            <a:noAutofit/>
          </a:bodyPr>
          <a:lstStyle/>
          <a:p>
            <a:r>
              <a:rPr lang="zh-CN" altLang="zh-CN" sz="115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宋与金的战和</a:t>
            </a:r>
            <a:endParaRPr lang="zh-CN" altLang="zh-CN" sz="115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7000" y="421005"/>
            <a:ext cx="11741785" cy="2787650"/>
          </a:xfrm>
        </p:spPr>
        <p:txBody>
          <a:bodyPr>
            <a:no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Segoe Print" panose="02000600000000000000" charset="0"/>
              </a:rPr>
              <a:t>中华书局版七年级历史下册</a:t>
            </a:r>
            <a:endParaRPr lang="zh-CN" altLang="en-US" sz="7200" b="1">
              <a:solidFill>
                <a:srgbClr val="00B050"/>
              </a:solidFill>
              <a:latin typeface="Segoe Print" panose="02000600000000000000" charset="0"/>
            </a:endParaRPr>
          </a:p>
          <a:p>
            <a:r>
              <a:rPr lang="zh-CN" altLang="en-US" sz="11500" b="1">
                <a:solidFill>
                  <a:srgbClr val="FF0000"/>
                </a:solidFill>
                <a:latin typeface="+mj-ea"/>
              </a:rPr>
              <a:t>第</a:t>
            </a:r>
            <a:r>
              <a:rPr lang="en-US" altLang="zh-CN" sz="11500" b="1">
                <a:solidFill>
                  <a:srgbClr val="FF0000"/>
                </a:solidFill>
                <a:latin typeface="+mj-ea"/>
              </a:rPr>
              <a:t>7</a:t>
            </a:r>
            <a:r>
              <a:rPr lang="zh-CN" altLang="en-US" sz="11500" b="1">
                <a:solidFill>
                  <a:srgbClr val="FF0000"/>
                </a:solidFill>
                <a:latin typeface="+mj-ea"/>
              </a:rPr>
              <a:t>课</a:t>
            </a:r>
            <a:endParaRPr lang="zh-CN" altLang="en-US" sz="11500" b="1">
              <a:solidFill>
                <a:srgbClr val="FF0000"/>
              </a:solidFill>
              <a:latin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3285" y="0"/>
            <a:ext cx="5459730" cy="1552575"/>
          </a:xfrm>
        </p:spPr>
        <p:txBody>
          <a:bodyPr>
            <a:noAutofit/>
          </a:bodyPr>
          <a:lstStyle/>
          <a:p>
            <a:pPr algn="l"/>
            <a:r>
              <a:rPr lang="zh-CN" altLang="en-US" sz="8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岳飞之死：</a:t>
            </a:r>
            <a:endParaRPr lang="zh-CN" altLang="en-US" sz="88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33985" y="1518920"/>
            <a:ext cx="11870055" cy="5515610"/>
          </a:xfrm>
        </p:spPr>
        <p:txBody>
          <a:bodyPr>
            <a:noAutofit/>
          </a:bodyPr>
          <a:lstStyle/>
          <a:p>
            <a:pPr algn="l" fontAlgn="auto">
              <a:lnSpc>
                <a:spcPts val="7580"/>
              </a:lnSpc>
            </a:pPr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宋高宗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和宰相</a:t>
            </a:r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秦桧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担心抗金力量壮大，威胁自己的统治，竟然向金朝屈膝求和，又以</a:t>
            </a:r>
            <a:r>
              <a:rPr lang="en-US" altLang="zh-CN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莫须有</a:t>
            </a:r>
            <a:r>
              <a:rPr lang="en-US" altLang="zh-CN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的罪名杀害了岳飞。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561" y="129092"/>
            <a:ext cx="8866505" cy="1143784"/>
          </a:xfrm>
        </p:spPr>
        <p:txBody>
          <a:bodyPr>
            <a:noAutofit/>
          </a:bodyPr>
          <a:lstStyle/>
          <a:p>
            <a:pPr algn="l"/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南宋与金的和议：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4925" y="1334770"/>
            <a:ext cx="11870055" cy="5699760"/>
          </a:xfrm>
        </p:spPr>
        <p:txBody>
          <a:bodyPr>
            <a:noAutofit/>
          </a:bodyPr>
          <a:lstStyle/>
          <a:p>
            <a:pPr algn="l" fontAlgn="auto">
              <a:lnSpc>
                <a:spcPts val="7480"/>
              </a:lnSpc>
            </a:pPr>
            <a:r>
              <a:rPr 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1141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年，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南宋与金达成和议：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南宋向金称臣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，每年交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银</a:t>
            </a:r>
            <a:r>
              <a:rPr lang="en-US" altLang="zh-CN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万两、绢</a:t>
            </a:r>
            <a:r>
              <a:rPr lang="en-US" altLang="zh-CN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万匹；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双方以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淮水至大散关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一线为界。此后，双方停战，</a:t>
            </a:r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南宋偏安</a:t>
            </a: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的局面形成。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290" y="20955"/>
            <a:ext cx="11870055" cy="6694170"/>
          </a:xfrm>
        </p:spPr>
        <p:txBody>
          <a:bodyPr>
            <a:noAutofit/>
          </a:bodyPr>
          <a:lstStyle/>
          <a:p>
            <a:pPr algn="l" fontAlgn="auto">
              <a:lnSpc>
                <a:spcPts val="6480"/>
              </a:lnSpc>
            </a:pPr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</a:t>
            </a:r>
            <a:r>
              <a:rPr lang="en-US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en-US" altLang="zh-CN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8" name="表格 -1"/>
          <p:cNvGraphicFramePr/>
          <p:nvPr/>
        </p:nvGraphicFramePr>
        <p:xfrm>
          <a:off x="161290" y="1017905"/>
          <a:ext cx="11797030" cy="529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1275"/>
                <a:gridCol w="1419860"/>
                <a:gridCol w="2105660"/>
                <a:gridCol w="2118360"/>
                <a:gridCol w="2854960"/>
                <a:gridCol w="1986915"/>
              </a:tblGrid>
              <a:tr h="13709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政权名称</a:t>
                      </a:r>
                      <a:endParaRPr lang="zh-CN" altLang="en-US" sz="4000" b="1" u="none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民族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灭亡时间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都城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辽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83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北宋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西夏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金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4000" b="1" u="none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南宋</a:t>
                      </a: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4000" b="1" u="none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475740" y="2345690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契丹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2927350" y="2345690"/>
            <a:ext cx="1776095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916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5036185" y="2345690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1125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7058660" y="2345690"/>
            <a:ext cx="29768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耶律阿保机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10137140" y="2345690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上京</a:t>
            </a:r>
            <a:endParaRPr lang="zh-CN" altLang="en-US" sz="4400"/>
          </a:p>
        </p:txBody>
      </p:sp>
      <p:sp>
        <p:nvSpPr>
          <p:cNvPr id="8" name="文本框 7"/>
          <p:cNvSpPr txBox="1"/>
          <p:nvPr/>
        </p:nvSpPr>
        <p:spPr>
          <a:xfrm>
            <a:off x="1755140" y="3388360"/>
            <a:ext cx="7416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汉</a:t>
            </a:r>
            <a:endParaRPr lang="zh-CN" altLang="en-US" sz="44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7350" y="3388360"/>
            <a:ext cx="1776095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960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/>
          </a:p>
        </p:txBody>
      </p:sp>
      <p:sp>
        <p:nvSpPr>
          <p:cNvPr id="10" name="文本框 9"/>
          <p:cNvSpPr txBox="1"/>
          <p:nvPr/>
        </p:nvSpPr>
        <p:spPr>
          <a:xfrm>
            <a:off x="5036185" y="3388360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1127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/>
          </a:p>
        </p:txBody>
      </p:sp>
      <p:sp>
        <p:nvSpPr>
          <p:cNvPr id="11" name="文本框 10"/>
          <p:cNvSpPr txBox="1"/>
          <p:nvPr/>
        </p:nvSpPr>
        <p:spPr>
          <a:xfrm>
            <a:off x="7381240" y="3388360"/>
            <a:ext cx="18592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赵匡胤</a:t>
            </a:r>
            <a:endParaRPr lang="zh-CN" altLang="en-US" sz="4400"/>
          </a:p>
        </p:txBody>
      </p:sp>
      <p:sp>
        <p:nvSpPr>
          <p:cNvPr id="12" name="文本框 11"/>
          <p:cNvSpPr txBox="1"/>
          <p:nvPr/>
        </p:nvSpPr>
        <p:spPr>
          <a:xfrm>
            <a:off x="10137140" y="3388360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开封</a:t>
            </a:r>
            <a:endParaRPr lang="zh-CN" altLang="en-US" sz="4400"/>
          </a:p>
        </p:txBody>
      </p:sp>
      <p:sp>
        <p:nvSpPr>
          <p:cNvPr id="13" name="文本框 12"/>
          <p:cNvSpPr txBox="1"/>
          <p:nvPr/>
        </p:nvSpPr>
        <p:spPr>
          <a:xfrm>
            <a:off x="1529528" y="4177105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党项</a:t>
            </a:r>
            <a:endParaRPr lang="zh-CN" altLang="en-US" sz="44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48866" y="4134074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1038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948517" y="4241651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1127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7402755" y="4144832"/>
            <a:ext cx="185864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元昊</a:t>
            </a:r>
            <a:endParaRPr lang="zh-CN" altLang="en-US" sz="4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0137140" y="4144832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兴庆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86497" y="4942765"/>
            <a:ext cx="145224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女真</a:t>
            </a:r>
            <a:endParaRPr lang="zh-CN" altLang="en-US" sz="4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904527" y="4910493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1115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4992520" y="4942766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1234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21" name="文本框 20"/>
          <p:cNvSpPr txBox="1"/>
          <p:nvPr/>
        </p:nvSpPr>
        <p:spPr>
          <a:xfrm>
            <a:off x="7047902" y="4899734"/>
            <a:ext cx="29768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完颜阿骨打</a:t>
            </a:r>
            <a:endParaRPr lang="zh-CN" altLang="en-US" sz="44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24782" y="4888976"/>
            <a:ext cx="18592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会宁府</a:t>
            </a:r>
            <a:endParaRPr lang="zh-CN" altLang="en-US" sz="4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664784" y="5608208"/>
            <a:ext cx="7416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汉</a:t>
            </a:r>
            <a:endParaRPr lang="zh-CN" altLang="en-US" sz="44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863439" y="5608208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1127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988598" y="5608208"/>
            <a:ext cx="212090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1279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</a:t>
            </a:r>
            <a:endParaRPr lang="zh-CN" altLang="en-US" sz="4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7359724" y="5597451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赵构</a:t>
            </a:r>
            <a:endParaRPr lang="zh-CN" altLang="en-US" sz="4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10046298" y="5575935"/>
            <a:ext cx="13004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临安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" y="-103804"/>
            <a:ext cx="11008995" cy="1118795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岳家军为什么受到群众的欢迎？</a:t>
            </a:r>
            <a:endParaRPr lang="zh-CN" altLang="en-US" sz="54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290" y="1015365"/>
            <a:ext cx="11870055" cy="5699760"/>
          </a:xfrm>
        </p:spPr>
        <p:txBody>
          <a:bodyPr>
            <a:noAutofit/>
          </a:bodyPr>
          <a:lstStyle/>
          <a:p>
            <a:pPr algn="l" fontAlgn="auto">
              <a:lnSpc>
                <a:spcPts val="6880"/>
              </a:lnSpc>
            </a:pPr>
            <a:r>
              <a:rPr lang="zh-CN" altLang="en-US" sz="66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岳家军：纪</a:t>
            </a:r>
            <a:r>
              <a:rPr lang="zh-CN" altLang="en-US" sz="6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律严明，不损害百姓利益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冻死不拆屋、饿死不掳掠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6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作战英勇，战斗力强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人为血人、马为血马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6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仍能英勇杀敌。金军哀叹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撼山易，憾岳家军难！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700" y="48260"/>
            <a:ext cx="10401300" cy="6781800"/>
          </a:xfrm>
        </p:spPr>
        <p:txBody>
          <a:bodyPr/>
          <a:lstStyle/>
          <a:p>
            <a:pPr algn="l"/>
            <a:r>
              <a:rPr lang="zh-CN" altLang="en-US" sz="11500" b="1">
                <a:solidFill>
                  <a:srgbClr val="FF0000"/>
                </a:solidFill>
                <a:latin typeface="+mj-ea"/>
                <a:ea typeface="+mj-ea"/>
              </a:rPr>
              <a:t>本课重点：</a:t>
            </a:r>
            <a:endParaRPr lang="zh-CN" altLang="en-US" sz="11500" b="1">
              <a:solidFill>
                <a:srgbClr val="FF0000"/>
              </a:solidFill>
              <a:latin typeface="+mj-ea"/>
              <a:ea typeface="+mj-ea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女真建金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金灭辽和北宋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岳飞抗金</a:t>
            </a:r>
            <a:endParaRPr lang="en-US" altLang="zh-CN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3350" y="142875"/>
            <a:ext cx="8332470" cy="1066800"/>
          </a:xfrm>
        </p:spPr>
        <p:txBody>
          <a:bodyPr>
            <a:noAutofit/>
          </a:bodyPr>
          <a:lstStyle/>
          <a:p>
            <a:pPr algn="l"/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一、女真族建立金朝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8320" y="1403350"/>
            <a:ext cx="10948035" cy="5321935"/>
          </a:xfrm>
        </p:spPr>
        <p:txBody>
          <a:bodyPr>
            <a:normAutofit fontScale="67500" lnSpcReduction="10000"/>
          </a:bodyPr>
          <a:lstStyle/>
          <a:p>
            <a:pPr algn="l"/>
            <a:r>
              <a:rPr lang="zh-CN" altLang="en-US" sz="8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女真族：</a:t>
            </a:r>
            <a:endParaRPr lang="zh-CN" altLang="en-US" sz="8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生活在我国</a:t>
            </a:r>
            <a:r>
              <a:rPr lang="zh-CN" altLang="en-US" sz="8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黑龙江、长白山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一带。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其祖先是隋唐时期的</a:t>
            </a:r>
            <a:r>
              <a:rPr lang="zh-CN" altLang="en-US" sz="8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黑水靺鞨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8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唐末五代时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始称女真。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4.10</a:t>
            </a:r>
            <a:r>
              <a:rPr lang="zh-CN" altLang="en-US" sz="8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世纪时，受契丹的统治、奴役和压迫。</a:t>
            </a:r>
            <a:endParaRPr lang="zh-CN" altLang="en-US" sz="8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95935" y="-35560"/>
            <a:ext cx="11377295" cy="6906895"/>
          </a:xfrm>
        </p:spPr>
        <p:txBody>
          <a:bodyPr>
            <a:noAutofit/>
          </a:bodyPr>
          <a:lstStyle/>
          <a:p>
            <a:pPr algn="l"/>
            <a:r>
              <a:rPr lang="zh-CN" altLang="en-US" sz="7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金朝建立的时间：</a:t>
            </a:r>
            <a:endParaRPr lang="zh-CN" altLang="en-US" sz="72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1115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7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建立者：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阿骨打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7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国号：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7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都城：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会宁府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7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阿骨打就是</a:t>
            </a:r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金太祖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9565" y="-29845"/>
            <a:ext cx="10527665" cy="1170940"/>
          </a:xfrm>
        </p:spPr>
        <p:txBody>
          <a:bodyPr/>
          <a:lstStyle/>
          <a:p>
            <a:pPr algn="l"/>
            <a:r>
              <a:rPr lang="zh-CN" altLang="en-US" sz="6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二、金灭辽与北宋</a:t>
            </a:r>
            <a:endParaRPr lang="zh-CN" altLang="en-US" sz="6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290" y="1015365"/>
            <a:ext cx="11870055" cy="5699760"/>
          </a:xfrm>
        </p:spPr>
        <p:txBody>
          <a:bodyPr>
            <a:noAutofit/>
          </a:bodyPr>
          <a:lstStyle/>
          <a:p>
            <a:pPr algn="l" fontAlgn="auto">
              <a:lnSpc>
                <a:spcPts val="6480"/>
              </a:lnSpc>
            </a:pPr>
            <a:r>
              <a:rPr lang="en-US" altLang="zh-CN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1125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金兵俘虏了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辽天祚帝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辽灭亡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ts val="6480"/>
              </a:lnSpc>
            </a:pPr>
            <a:r>
              <a:rPr lang="en-US" altLang="zh-CN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1126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金兵直逼宋都开封，主战派大臣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李纲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带领军民打退了金兵的进攻。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ts val="6480"/>
              </a:lnSpc>
            </a:pPr>
            <a:r>
              <a:rPr lang="en-US" altLang="zh-CN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1127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，金兵再次南下，俘虏了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宋徽宗、宋钦宗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和北宋后妃、宗室、官员等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多人，返回北方。</a:t>
            </a:r>
            <a:r>
              <a:rPr lang="zh-CN" altLang="en-US" sz="5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北宋灭亡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150" y="-33655"/>
            <a:ext cx="4820285" cy="1202055"/>
          </a:xfrm>
        </p:spPr>
        <p:txBody>
          <a:bodyPr>
            <a:noAutofit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靖康之变：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33020" y="897890"/>
            <a:ext cx="12258040" cy="5817235"/>
          </a:xfrm>
        </p:spPr>
        <p:txBody>
          <a:bodyPr>
            <a:no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1127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宋钦宗靖康二年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），因宋钦宗和投降派大臣一心只想求和，极力排斥主战派大臣李纲等人，对金兵不作积极防备。金兵再次南下，攻破开封，俘虏了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徽宗、钦宗二帝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和北宋后妃、宗室、官员等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多人；北宋宫中珍藏的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图籍、珍宝、天文仪器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等也被洗劫一空，历史上称这一事变为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靖康之变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（也称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靖康之乱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靖康之难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靖康之祸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靖康耻</a:t>
            </a:r>
            <a:r>
              <a:rPr lang="en-US" altLang="zh-CN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4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849" y="168611"/>
            <a:ext cx="9661525" cy="1056005"/>
          </a:xfrm>
        </p:spPr>
        <p:txBody>
          <a:bodyPr>
            <a:noAutofit/>
          </a:bodyPr>
          <a:lstStyle/>
          <a:p>
            <a:pPr algn="l"/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三、南宋军民的抗金斗争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9700" y="1231900"/>
            <a:ext cx="11911965" cy="5628005"/>
          </a:xfrm>
        </p:spPr>
        <p:txBody>
          <a:bodyPr>
            <a:noAutofit/>
          </a:bodyPr>
          <a:lstStyle/>
          <a:p>
            <a:pPr algn="l"/>
            <a:r>
              <a:rPr lang="zh-CN" altLang="en-US" sz="8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南宋建立的时间：</a:t>
            </a:r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1127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endParaRPr lang="zh-CN" altLang="en-US" sz="8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8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建立者：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赵构</a:t>
            </a:r>
            <a:r>
              <a:rPr lang="zh-CN" altLang="en-US" sz="8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（宋钦宗的弟弟）赵构就是宋高宗。</a:t>
            </a:r>
            <a:endParaRPr lang="zh-CN" altLang="en-US" sz="80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8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都城：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临安</a:t>
            </a:r>
            <a:endParaRPr lang="zh-CN" altLang="en-US" sz="8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2115" y="4776395"/>
            <a:ext cx="11105515" cy="1949525"/>
          </a:xfrm>
        </p:spPr>
        <p:txBody>
          <a:bodyPr/>
          <a:lstStyle/>
          <a:p>
            <a:pPr algn="l"/>
            <a:r>
              <a:rPr lang="en-US" altLang="zh-CN" dirty="0"/>
              <a:t>  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1572" y="215152"/>
            <a:ext cx="4325881" cy="4367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6860" y="0"/>
            <a:ext cx="4733365" cy="46580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2453" y="4718386"/>
            <a:ext cx="11877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岳飞（</a:t>
            </a:r>
            <a:r>
              <a:rPr lang="en-US" altLang="zh-CN" sz="4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1103—1142</a:t>
            </a:r>
            <a:r>
              <a:rPr lang="zh-CN" altLang="en-US" sz="4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），字鹏举，相州汤阴（今属河南）人，南</a:t>
            </a:r>
            <a:r>
              <a:rPr lang="zh-CN" altLang="en-US" sz="48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宋民族英雄、抗金名将。</a:t>
            </a:r>
            <a:endParaRPr lang="zh-CN" altLang="en-US" sz="48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1991" y="258184"/>
            <a:ext cx="1415772" cy="42815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岳飞抗金</a:t>
            </a:r>
            <a:endParaRPr lang="zh-CN" altLang="en-US" sz="8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6534" y="0"/>
            <a:ext cx="4450715" cy="1170940"/>
          </a:xfrm>
        </p:spPr>
        <p:txBody>
          <a:bodyPr>
            <a:noAutofit/>
          </a:bodyPr>
          <a:lstStyle/>
          <a:p>
            <a:pPr algn="l"/>
            <a:r>
              <a:rPr lang="zh-CN" altLang="en-US" sz="8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岳家军：</a:t>
            </a:r>
            <a:endParaRPr lang="zh-CN" altLang="en-US" sz="80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532" y="1158240"/>
            <a:ext cx="11870055" cy="5699760"/>
          </a:xfrm>
        </p:spPr>
        <p:txBody>
          <a:bodyPr>
            <a:noAutofit/>
          </a:bodyPr>
          <a:lstStyle/>
          <a:p>
            <a:pPr algn="l" fontAlgn="auto">
              <a:lnSpc>
                <a:spcPts val="6880"/>
              </a:lnSpc>
            </a:pPr>
            <a:r>
              <a:rPr lang="zh-CN" altLang="en-US" sz="6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纪律严明，不损害百姓利益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冻死不拆屋、饿死不掳掠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6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作战英勇，战斗力强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人为血人、马为血马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仍能英勇杀敌。金军哀叹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撼山易，憾岳家军难！</a:t>
            </a: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/>
  <PresentationFormat/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Segoe Print</vt:lpstr>
      <vt:lpstr>Calibri Light</vt:lpstr>
      <vt:lpstr>Calibri</vt:lpstr>
      <vt:lpstr>Office 主题</vt:lpstr>
      <vt:lpstr>宋与金的战和</vt:lpstr>
      <vt:lpstr>PowerPoint 演示文稿</vt:lpstr>
      <vt:lpstr>一、女真族建立金朝</vt:lpstr>
      <vt:lpstr>PowerPoint 演示文稿</vt:lpstr>
      <vt:lpstr>二、金灭辽与北宋</vt:lpstr>
      <vt:lpstr>靖康之变：</vt:lpstr>
      <vt:lpstr>三、南宋军民的抗金斗争</vt:lpstr>
      <vt:lpstr>PowerPoint 演示文稿</vt:lpstr>
      <vt:lpstr>岳家军：</vt:lpstr>
      <vt:lpstr>岳飞之死：</vt:lpstr>
      <vt:lpstr>南宋与金的和议：</vt:lpstr>
      <vt:lpstr>PowerPoint 演示文稿</vt:lpstr>
      <vt:lpstr>岳家军为什么受到群众的欢迎？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2017-04-14T01:32:00Z</dcterms:created>
  <dcterms:modified xsi:type="dcterms:W3CDTF">2018-09-07T23:36:33Z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