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9"/>
  </p:notesMasterIdLst>
  <p:sldIdLst>
    <p:sldId id="261" r:id="rId2"/>
    <p:sldId id="272" r:id="rId3"/>
    <p:sldId id="256" r:id="rId4"/>
    <p:sldId id="259" r:id="rId5"/>
    <p:sldId id="262" r:id="rId6"/>
    <p:sldId id="271" r:id="rId7"/>
    <p:sldId id="275" r:id="rId8"/>
    <p:sldId id="273" r:id="rId9"/>
    <p:sldId id="276" r:id="rId10"/>
    <p:sldId id="278" r:id="rId11"/>
    <p:sldId id="277" r:id="rId12"/>
    <p:sldId id="270" r:id="rId13"/>
    <p:sldId id="279" r:id="rId14"/>
    <p:sldId id="274" r:id="rId15"/>
    <p:sldId id="280" r:id="rId16"/>
    <p:sldId id="282" r:id="rId17"/>
    <p:sldId id="285" r:id="rId18"/>
    <p:sldId id="283" r:id="rId19"/>
    <p:sldId id="269" r:id="rId20"/>
    <p:sldId id="268" r:id="rId21"/>
    <p:sldId id="267" r:id="rId22"/>
    <p:sldId id="266" r:id="rId23"/>
    <p:sldId id="265" r:id="rId24"/>
    <p:sldId id="264" r:id="rId25"/>
    <p:sldId id="260" r:id="rId26"/>
    <p:sldId id="257" r:id="rId27"/>
    <p:sldId id="258" r:id="rId28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88" autoAdjust="0"/>
    <p:restoredTop sz="83794" autoAdjust="0"/>
  </p:normalViewPr>
  <p:slideViewPr>
    <p:cSldViewPr>
      <p:cViewPr varScale="1">
        <p:scale>
          <a:sx n="59" d="100"/>
          <a:sy n="59" d="100"/>
        </p:scale>
        <p:origin x="-1686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260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0F76509-627B-42CE-8131-2AD21067EA38}" type="datetimeFigureOut">
              <a:rPr lang="zh-CN" altLang="en-US" smtClean="0"/>
              <a:t>2017/5/21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2B84C86-B17A-4E73-A551-C2666E2C2F5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56611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B84C86-B17A-4E73-A551-C2666E2C2F5D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360911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904229-9CC2-47AA-8502-C7EE691A2E06}" type="datetimeFigureOut">
              <a:rPr lang="zh-CN" altLang="en-US" smtClean="0"/>
              <a:t>2017/5/21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31F8FC-9B4B-4B34-9E1F-7AF72B5FD57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18108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904229-9CC2-47AA-8502-C7EE691A2E06}" type="datetimeFigureOut">
              <a:rPr lang="zh-CN" altLang="en-US" smtClean="0"/>
              <a:t>2017/5/21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31F8FC-9B4B-4B34-9E1F-7AF72B5FD57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24655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904229-9CC2-47AA-8502-C7EE691A2E06}" type="datetimeFigureOut">
              <a:rPr lang="zh-CN" altLang="en-US" smtClean="0"/>
              <a:t>2017/5/21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31F8FC-9B4B-4B34-9E1F-7AF72B5FD57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35713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904229-9CC2-47AA-8502-C7EE691A2E06}" type="datetimeFigureOut">
              <a:rPr lang="zh-CN" altLang="en-US" smtClean="0"/>
              <a:t>2017/5/21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31F8FC-9B4B-4B34-9E1F-7AF72B5FD57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60051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904229-9CC2-47AA-8502-C7EE691A2E06}" type="datetimeFigureOut">
              <a:rPr lang="zh-CN" altLang="en-US" smtClean="0"/>
              <a:t>2017/5/21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31F8FC-9B4B-4B34-9E1F-7AF72B5FD57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77450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904229-9CC2-47AA-8502-C7EE691A2E06}" type="datetimeFigureOut">
              <a:rPr lang="zh-CN" altLang="en-US" smtClean="0"/>
              <a:t>2017/5/21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31F8FC-9B4B-4B34-9E1F-7AF72B5FD57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00044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904229-9CC2-47AA-8502-C7EE691A2E06}" type="datetimeFigureOut">
              <a:rPr lang="zh-CN" altLang="en-US" smtClean="0"/>
              <a:t>2017/5/21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31F8FC-9B4B-4B34-9E1F-7AF72B5FD57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76572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904229-9CC2-47AA-8502-C7EE691A2E06}" type="datetimeFigureOut">
              <a:rPr lang="zh-CN" altLang="en-US" smtClean="0"/>
              <a:t>2017/5/21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31F8FC-9B4B-4B34-9E1F-7AF72B5FD57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37170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904229-9CC2-47AA-8502-C7EE691A2E06}" type="datetimeFigureOut">
              <a:rPr lang="zh-CN" altLang="en-US" smtClean="0"/>
              <a:t>2017/5/21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31F8FC-9B4B-4B34-9E1F-7AF72B5FD57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82737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904229-9CC2-47AA-8502-C7EE691A2E06}" type="datetimeFigureOut">
              <a:rPr lang="zh-CN" altLang="en-US" smtClean="0"/>
              <a:t>2017/5/21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31F8FC-9B4B-4B34-9E1F-7AF72B5FD57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96801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904229-9CC2-47AA-8502-C7EE691A2E06}" type="datetimeFigureOut">
              <a:rPr lang="zh-CN" altLang="en-US" smtClean="0"/>
              <a:t>2017/5/21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31F8FC-9B4B-4B34-9E1F-7AF72B5FD57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07696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904229-9CC2-47AA-8502-C7EE691A2E06}" type="datetimeFigureOut">
              <a:rPr lang="zh-CN" altLang="en-US" smtClean="0"/>
              <a:t>2017/5/21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31F8FC-9B4B-4B34-9E1F-7AF72B5FD57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03556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pPr algn="l"/>
            <a:r>
              <a:rPr lang="zh-CN" altLang="en-US" dirty="0" smtClean="0"/>
              <a:t>       </a:t>
            </a:r>
            <a:r>
              <a:rPr lang="zh-CN" altLang="en-US" sz="5400" b="1" dirty="0" smtClean="0">
                <a:solidFill>
                  <a:srgbClr val="FF0000"/>
                </a:solidFill>
              </a:rPr>
              <a:t>第</a:t>
            </a:r>
            <a:r>
              <a:rPr lang="en-US" altLang="zh-CN" sz="5400" b="1" dirty="0" smtClean="0">
                <a:solidFill>
                  <a:srgbClr val="FF0000"/>
                </a:solidFill>
              </a:rPr>
              <a:t>19</a:t>
            </a:r>
            <a:r>
              <a:rPr lang="zh-CN" altLang="en-US" sz="5400" b="1" dirty="0" smtClean="0">
                <a:solidFill>
                  <a:srgbClr val="FF0000"/>
                </a:solidFill>
              </a:rPr>
              <a:t>课  明清的文化艺术</a:t>
            </a:r>
            <a:r>
              <a:rPr lang="en-US" altLang="zh-CN" b="1" dirty="0" smtClean="0">
                <a:solidFill>
                  <a:srgbClr val="FF0000"/>
                </a:solidFill>
              </a:rPr>
              <a:t/>
            </a:r>
            <a:br>
              <a:rPr lang="en-US" altLang="zh-CN" b="1" dirty="0" smtClean="0">
                <a:solidFill>
                  <a:srgbClr val="FF0000"/>
                </a:solidFill>
              </a:rPr>
            </a:br>
            <a:r>
              <a:rPr lang="en-US" altLang="zh-CN" b="1" dirty="0" smtClean="0">
                <a:solidFill>
                  <a:srgbClr val="FF0000"/>
                </a:solidFill>
              </a:rPr>
              <a:t/>
            </a:r>
            <a:br>
              <a:rPr lang="en-US" altLang="zh-CN" b="1" dirty="0" smtClean="0">
                <a:solidFill>
                  <a:srgbClr val="FF0000"/>
                </a:solidFill>
              </a:rPr>
            </a:br>
            <a:r>
              <a:rPr lang="zh-CN" altLang="zh-CN" b="1" dirty="0" smtClean="0">
                <a:solidFill>
                  <a:srgbClr val="FF0000"/>
                </a:solidFill>
              </a:rPr>
              <a:t>知识</a:t>
            </a:r>
            <a:r>
              <a:rPr lang="zh-CN" altLang="zh-CN" b="1" dirty="0">
                <a:solidFill>
                  <a:srgbClr val="FF0000"/>
                </a:solidFill>
              </a:rPr>
              <a:t>目标</a:t>
            </a:r>
            <a:r>
              <a:rPr lang="en-US" altLang="zh-CN" b="1" dirty="0" smtClean="0">
                <a:solidFill>
                  <a:srgbClr val="FF0000"/>
                </a:solidFill>
              </a:rPr>
              <a:t>:</a:t>
            </a:r>
            <a:br>
              <a:rPr lang="en-US" altLang="zh-CN" b="1" dirty="0" smtClean="0">
                <a:solidFill>
                  <a:srgbClr val="FF0000"/>
                </a:solidFill>
              </a:rPr>
            </a:br>
            <a:r>
              <a:rPr lang="en-US" altLang="zh-CN" b="1" dirty="0" smtClean="0">
                <a:solidFill>
                  <a:srgbClr val="FF0000"/>
                </a:solidFill>
              </a:rPr>
              <a:t>1.</a:t>
            </a:r>
            <a:r>
              <a:rPr lang="zh-CN" altLang="zh-CN" b="1" dirty="0" smtClean="0">
                <a:solidFill>
                  <a:srgbClr val="FF0000"/>
                </a:solidFill>
              </a:rPr>
              <a:t>了解我国</a:t>
            </a:r>
            <a:r>
              <a:rPr lang="zh-CN" altLang="en-US" b="1" dirty="0" smtClean="0">
                <a:solidFill>
                  <a:srgbClr val="FF0000"/>
                </a:solidFill>
              </a:rPr>
              <a:t>明清</a:t>
            </a:r>
            <a:r>
              <a:rPr lang="zh-CN" altLang="zh-CN" b="1" dirty="0" smtClean="0">
                <a:solidFill>
                  <a:srgbClr val="FF0000"/>
                </a:solidFill>
              </a:rPr>
              <a:t>小说创作</a:t>
            </a:r>
            <a:r>
              <a:rPr lang="en-US" altLang="zh-CN" b="1" dirty="0" smtClean="0">
                <a:solidFill>
                  <a:srgbClr val="FF0000"/>
                </a:solidFill>
              </a:rPr>
              <a:t/>
            </a:r>
            <a:br>
              <a:rPr lang="en-US" altLang="zh-CN" b="1" dirty="0" smtClean="0">
                <a:solidFill>
                  <a:srgbClr val="FF0000"/>
                </a:solidFill>
              </a:rPr>
            </a:br>
            <a:r>
              <a:rPr lang="en-US" altLang="zh-CN" b="1" dirty="0" smtClean="0">
                <a:solidFill>
                  <a:srgbClr val="FF0000"/>
                </a:solidFill>
              </a:rPr>
              <a:t>2.</a:t>
            </a:r>
            <a:r>
              <a:rPr lang="zh-CN" altLang="zh-CN" b="1" dirty="0" smtClean="0">
                <a:solidFill>
                  <a:srgbClr val="FF0000"/>
                </a:solidFill>
              </a:rPr>
              <a:t>了解我国戏剧的</a:t>
            </a:r>
            <a:r>
              <a:rPr lang="zh-CN" altLang="en-US" b="1" dirty="0" smtClean="0">
                <a:solidFill>
                  <a:srgbClr val="FF0000"/>
                </a:solidFill>
              </a:rPr>
              <a:t>发展</a:t>
            </a:r>
            <a:r>
              <a:rPr lang="zh-CN" altLang="zh-CN" b="1" dirty="0">
                <a:solidFill>
                  <a:srgbClr val="FF0000"/>
                </a:solidFill>
              </a:rPr>
              <a:t/>
            </a:r>
            <a:br>
              <a:rPr lang="zh-CN" altLang="zh-CN" b="1" dirty="0">
                <a:solidFill>
                  <a:srgbClr val="FF0000"/>
                </a:solidFill>
              </a:rPr>
            </a:br>
            <a:endParaRPr lang="zh-CN" altLang="en-US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53173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7086" y="116632"/>
            <a:ext cx="8949410" cy="6858000"/>
          </a:xfrm>
        </p:spPr>
        <p:txBody>
          <a:bodyPr>
            <a:normAutofit/>
          </a:bodyPr>
          <a:lstStyle/>
          <a:p>
            <a:pPr algn="l"/>
            <a:endParaRPr lang="zh-CN" altLang="en-US" sz="3600" dirty="0"/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6275721"/>
              </p:ext>
            </p:extLst>
          </p:nvPr>
        </p:nvGraphicFramePr>
        <p:xfrm>
          <a:off x="179512" y="260648"/>
          <a:ext cx="8712967" cy="5503541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1800199"/>
                <a:gridCol w="713819"/>
                <a:gridCol w="942365"/>
                <a:gridCol w="5256584"/>
              </a:tblGrid>
              <a:tr h="76470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2400" kern="100" dirty="0">
                          <a:effectLst/>
                        </a:rPr>
                        <a:t>著作</a:t>
                      </a:r>
                      <a:endParaRPr lang="zh-CN" sz="2400" kern="1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2400" kern="100">
                          <a:effectLst/>
                        </a:rPr>
                        <a:t>作者</a:t>
                      </a:r>
                      <a:endParaRPr lang="zh-CN" sz="24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2400" kern="100">
                          <a:effectLst/>
                        </a:rPr>
                        <a:t>朝代</a:t>
                      </a:r>
                      <a:endParaRPr lang="zh-CN" sz="24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2400" kern="100">
                          <a:effectLst/>
                        </a:rPr>
                        <a:t>主要内容及评价</a:t>
                      </a:r>
                      <a:endParaRPr lang="zh-CN" sz="24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</a:tr>
              <a:tr h="1139028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zh-CN" sz="2400" kern="1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2400" kern="100" dirty="0">
                          <a:effectLst/>
                        </a:rPr>
                        <a:t>描写了</a:t>
                      </a:r>
                      <a:r>
                        <a:rPr lang="zh-CN" sz="2400" kern="100" dirty="0">
                          <a:solidFill>
                            <a:srgbClr val="FF0000"/>
                          </a:solidFill>
                          <a:effectLst/>
                        </a:rPr>
                        <a:t>东汉末年和三国时期</a:t>
                      </a:r>
                      <a:r>
                        <a:rPr lang="zh-CN" sz="2400" kern="100" dirty="0">
                          <a:effectLst/>
                        </a:rPr>
                        <a:t>错综复杂的政治和军事斗争，我国最早的一部长篇历史小说</a:t>
                      </a:r>
                      <a:endParaRPr lang="zh-CN" sz="2400" kern="1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</a:tr>
              <a:tr h="1152128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zh-CN" sz="2400" kern="1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2400" kern="100" dirty="0">
                          <a:effectLst/>
                        </a:rPr>
                        <a:t>描写</a:t>
                      </a:r>
                      <a:r>
                        <a:rPr lang="zh-CN" sz="2400" kern="100" dirty="0">
                          <a:solidFill>
                            <a:srgbClr val="FF0000"/>
                          </a:solidFill>
                          <a:effectLst/>
                        </a:rPr>
                        <a:t>北宋</a:t>
                      </a:r>
                      <a:r>
                        <a:rPr lang="zh-CN" sz="2400" kern="100" dirty="0">
                          <a:effectLst/>
                        </a:rPr>
                        <a:t>末年</a:t>
                      </a:r>
                      <a:r>
                        <a:rPr lang="zh-CN" sz="2400" kern="100" dirty="0">
                          <a:solidFill>
                            <a:srgbClr val="FF0000"/>
                          </a:solidFill>
                          <a:effectLst/>
                        </a:rPr>
                        <a:t>宋江</a:t>
                      </a:r>
                      <a:r>
                        <a:rPr lang="zh-CN" sz="2400" kern="100" dirty="0">
                          <a:effectLst/>
                        </a:rPr>
                        <a:t>领导的梁山泊农民起义，我国第一部以农民起义为题材的长篇小说</a:t>
                      </a:r>
                      <a:endParaRPr lang="zh-CN" sz="2400" kern="1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</a:tr>
              <a:tr h="762338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zh-CN" sz="2400" kern="1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2400" kern="100" dirty="0">
                          <a:effectLst/>
                        </a:rPr>
                        <a:t>根据民间</a:t>
                      </a:r>
                      <a:r>
                        <a:rPr lang="zh-CN" sz="2400" kern="100" dirty="0">
                          <a:solidFill>
                            <a:srgbClr val="FF0000"/>
                          </a:solidFill>
                          <a:effectLst/>
                        </a:rPr>
                        <a:t>唐僧取经</a:t>
                      </a:r>
                      <a:r>
                        <a:rPr lang="zh-CN" sz="2400" kern="100" dirty="0">
                          <a:effectLst/>
                        </a:rPr>
                        <a:t>的故事创作，一部充满浪漫主义气息的长篇小说</a:t>
                      </a:r>
                      <a:endParaRPr lang="zh-CN" sz="2400" kern="1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</a:tr>
              <a:tr h="1685342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zh-CN" sz="2400" kern="1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2400" kern="100" dirty="0">
                          <a:effectLst/>
                        </a:rPr>
                        <a:t>书中描写贾、王、史、薛四大封建家族衰亡和贵族青年</a:t>
                      </a:r>
                      <a:r>
                        <a:rPr lang="zh-CN" sz="2400" kern="100" dirty="0">
                          <a:solidFill>
                            <a:srgbClr val="FF0000"/>
                          </a:solidFill>
                          <a:effectLst/>
                        </a:rPr>
                        <a:t>贾宝玉</a:t>
                      </a:r>
                      <a:r>
                        <a:rPr lang="zh-CN" sz="2400" kern="100" dirty="0">
                          <a:effectLst/>
                        </a:rPr>
                        <a:t>与林黛玉的爱情悲剧，是我国古典小说的高峰</a:t>
                      </a:r>
                      <a:endParaRPr lang="zh-CN" sz="2400" kern="1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43110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r>
              <a:rPr lang="zh-CN" altLang="en-US" b="1" dirty="0" smtClean="0">
                <a:solidFill>
                  <a:srgbClr val="FF0000"/>
                </a:solidFill>
              </a:rPr>
              <a:t>教材研读</a:t>
            </a:r>
            <a:r>
              <a:rPr lang="en-US" altLang="zh-CN" b="1" dirty="0">
                <a:solidFill>
                  <a:srgbClr val="FF0000"/>
                </a:solidFill>
              </a:rPr>
              <a:t>2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04998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6858000"/>
          </a:xfrm>
        </p:spPr>
        <p:txBody>
          <a:bodyPr>
            <a:normAutofit/>
          </a:bodyPr>
          <a:lstStyle/>
          <a:p>
            <a:pPr algn="l"/>
            <a:r>
              <a:rPr lang="en-US" altLang="zh-CN" sz="2400" dirty="0" smtClean="0"/>
              <a:t>1.</a:t>
            </a:r>
            <a:r>
              <a:rPr lang="zh-CN" altLang="en-US" sz="2400" dirty="0" smtClean="0"/>
              <a:t>在四大名著中，</a:t>
            </a:r>
            <a:r>
              <a:rPr lang="en-US" altLang="zh-CN" sz="2400" dirty="0" smtClean="0"/>
              <a:t>《</a:t>
            </a:r>
            <a:r>
              <a:rPr lang="zh-CN" altLang="en-US" sz="2400" b="1" u="heavy" dirty="0" smtClean="0">
                <a:solidFill>
                  <a:schemeClr val="bg1"/>
                </a:solidFill>
                <a:uFill>
                  <a:solidFill>
                    <a:schemeClr val="tx1"/>
                  </a:solidFill>
                </a:uFill>
              </a:rPr>
              <a:t>红楼梦</a:t>
            </a:r>
            <a:r>
              <a:rPr lang="en-US" altLang="zh-CN" sz="2400" dirty="0" smtClean="0"/>
              <a:t>》</a:t>
            </a:r>
            <a:r>
              <a:rPr lang="zh-CN" altLang="en-US" sz="2400" dirty="0" smtClean="0"/>
              <a:t>的艺术成就最高。</a:t>
            </a:r>
            <a:r>
              <a:rPr lang="en-US" altLang="zh-CN" sz="2400" dirty="0" smtClean="0"/>
              <a:t/>
            </a:r>
            <a:br>
              <a:rPr lang="en-US" altLang="zh-CN" sz="2400" dirty="0" smtClean="0"/>
            </a:br>
            <a:r>
              <a:rPr lang="en-US" altLang="zh-CN" sz="2400" dirty="0" smtClean="0"/>
              <a:t>2.</a:t>
            </a:r>
            <a:r>
              <a:rPr lang="zh-CN" altLang="en-US" sz="2400" dirty="0" smtClean="0"/>
              <a:t>清代著名的小说还有</a:t>
            </a:r>
            <a:r>
              <a:rPr lang="zh-CN" altLang="en-US" sz="2400" b="1" u="heavy" dirty="0" smtClean="0">
                <a:solidFill>
                  <a:schemeClr val="bg1"/>
                </a:solidFill>
                <a:uFill>
                  <a:solidFill>
                    <a:schemeClr val="tx1"/>
                  </a:solidFill>
                </a:uFill>
              </a:rPr>
              <a:t>蒲松龄</a:t>
            </a:r>
            <a:r>
              <a:rPr lang="zh-CN" altLang="en-US" sz="2400" dirty="0" smtClean="0"/>
              <a:t>的</a:t>
            </a:r>
            <a:r>
              <a:rPr lang="en-US" altLang="zh-CN" sz="2400" dirty="0" smtClean="0"/>
              <a:t>《</a:t>
            </a:r>
            <a:r>
              <a:rPr lang="zh-CN" altLang="en-US" sz="2400" b="1" u="heavy" dirty="0" smtClean="0">
                <a:solidFill>
                  <a:schemeClr val="bg1"/>
                </a:solidFill>
                <a:uFill>
                  <a:solidFill>
                    <a:schemeClr val="tx1"/>
                  </a:solidFill>
                </a:uFill>
              </a:rPr>
              <a:t>聊斋志异</a:t>
            </a:r>
            <a:r>
              <a:rPr lang="en-US" altLang="zh-CN" sz="2400" dirty="0" smtClean="0"/>
              <a:t>》</a:t>
            </a:r>
            <a:r>
              <a:rPr lang="zh-CN" altLang="en-US" sz="2400" dirty="0" smtClean="0"/>
              <a:t>和</a:t>
            </a:r>
            <a:r>
              <a:rPr lang="zh-CN" altLang="en-US" sz="2400" b="1" u="heavy" dirty="0" smtClean="0">
                <a:solidFill>
                  <a:schemeClr val="bg1"/>
                </a:solidFill>
                <a:uFill>
                  <a:solidFill>
                    <a:schemeClr val="tx1"/>
                  </a:solidFill>
                </a:uFill>
              </a:rPr>
              <a:t>吴敬梓</a:t>
            </a:r>
            <a:r>
              <a:rPr lang="zh-CN" altLang="en-US" sz="2400" dirty="0" smtClean="0"/>
              <a:t>的</a:t>
            </a:r>
            <a:r>
              <a:rPr lang="en-US" altLang="zh-CN" sz="2400" dirty="0" smtClean="0"/>
              <a:t>《</a:t>
            </a:r>
            <a:r>
              <a:rPr lang="zh-CN" altLang="en-US" sz="2400" b="1" u="heavy" dirty="0" smtClean="0">
                <a:solidFill>
                  <a:schemeClr val="bg1"/>
                </a:solidFill>
                <a:uFill>
                  <a:solidFill>
                    <a:schemeClr val="tx1"/>
                  </a:solidFill>
                </a:uFill>
              </a:rPr>
              <a:t>儒林外史</a:t>
            </a:r>
            <a:r>
              <a:rPr lang="en-US" altLang="zh-CN" sz="2400" dirty="0" smtClean="0"/>
              <a:t>》</a:t>
            </a:r>
            <a:r>
              <a:rPr lang="en-US" altLang="zh-CN" sz="2400" dirty="0"/>
              <a:t/>
            </a:r>
            <a:br>
              <a:rPr lang="en-US" altLang="zh-CN" sz="2400" dirty="0"/>
            </a:br>
            <a:r>
              <a:rPr lang="en-US" altLang="zh-CN" sz="2400" dirty="0" smtClean="0"/>
              <a:t>3.</a:t>
            </a:r>
            <a:r>
              <a:rPr lang="zh-CN" altLang="en-US" sz="2400" dirty="0" smtClean="0"/>
              <a:t>早在</a:t>
            </a:r>
            <a:r>
              <a:rPr lang="zh-CN" altLang="en-US" sz="2400" b="1" u="heavy" dirty="0" smtClean="0">
                <a:solidFill>
                  <a:schemeClr val="bg1"/>
                </a:solidFill>
                <a:uFill>
                  <a:solidFill>
                    <a:schemeClr val="tx1"/>
                  </a:solidFill>
                </a:uFill>
              </a:rPr>
              <a:t>辽、宋</a:t>
            </a:r>
            <a:r>
              <a:rPr lang="zh-CN" altLang="en-US" sz="2400" b="1" u="heavy" dirty="0" smtClean="0">
                <a:solidFill>
                  <a:schemeClr val="bg1"/>
                </a:solidFill>
                <a:uFill>
                  <a:solidFill>
                    <a:schemeClr val="tx1"/>
                  </a:solidFill>
                </a:uFill>
              </a:rPr>
              <a:t>、</a:t>
            </a:r>
            <a:r>
              <a:rPr lang="zh-CN" altLang="en-US" sz="2400" dirty="0" smtClean="0"/>
              <a:t>时期</a:t>
            </a:r>
            <a:r>
              <a:rPr lang="zh-CN" altLang="en-US" sz="2400" dirty="0" smtClean="0"/>
              <a:t>，戏曲表演就在民间流行。元代形成了</a:t>
            </a:r>
            <a:r>
              <a:rPr lang="zh-CN" altLang="en-US" sz="2400" b="1" u="heavy" dirty="0" smtClean="0">
                <a:solidFill>
                  <a:schemeClr val="bg1"/>
                </a:solidFill>
                <a:uFill>
                  <a:solidFill>
                    <a:schemeClr val="tx1"/>
                  </a:solidFill>
                </a:uFill>
              </a:rPr>
              <a:t>元杂剧</a:t>
            </a:r>
            <a:r>
              <a:rPr lang="zh-CN" altLang="en-US" sz="2400" dirty="0" smtClean="0"/>
              <a:t>。</a:t>
            </a:r>
            <a:r>
              <a:rPr lang="en-US" altLang="zh-CN" sz="2400" dirty="0" smtClean="0"/>
              <a:t/>
            </a:r>
            <a:br>
              <a:rPr lang="en-US" altLang="zh-CN" sz="2400" dirty="0" smtClean="0"/>
            </a:br>
            <a:r>
              <a:rPr lang="en-US" altLang="zh-CN" sz="2400" dirty="0" smtClean="0"/>
              <a:t>4.</a:t>
            </a:r>
            <a:r>
              <a:rPr lang="zh-CN" altLang="en-US" sz="2400" dirty="0" smtClean="0"/>
              <a:t>康乾时期，戏曲盛行，种类繁多，最具代表性的是</a:t>
            </a:r>
            <a:r>
              <a:rPr lang="zh-CN" altLang="en-US" sz="2400" b="1" u="heavy" dirty="0" smtClean="0">
                <a:solidFill>
                  <a:schemeClr val="bg1"/>
                </a:solidFill>
                <a:uFill>
                  <a:solidFill>
                    <a:schemeClr val="tx1"/>
                  </a:solidFill>
                </a:uFill>
              </a:rPr>
              <a:t>昆曲</a:t>
            </a:r>
            <a:r>
              <a:rPr lang="zh-CN" altLang="en-US" sz="2400" dirty="0" smtClean="0"/>
              <a:t>和</a:t>
            </a:r>
            <a:r>
              <a:rPr lang="zh-CN" altLang="en-US" sz="2400" b="1" u="heavy" dirty="0" smtClean="0">
                <a:solidFill>
                  <a:schemeClr val="bg1"/>
                </a:solidFill>
                <a:uFill>
                  <a:solidFill>
                    <a:schemeClr val="tx1"/>
                  </a:solidFill>
                </a:uFill>
              </a:rPr>
              <a:t>京剧</a:t>
            </a:r>
            <a:r>
              <a:rPr lang="zh-CN" altLang="en-US" sz="2400" dirty="0" smtClean="0"/>
              <a:t>。</a:t>
            </a:r>
            <a:r>
              <a:rPr lang="en-US" altLang="zh-CN" sz="2400" dirty="0" smtClean="0"/>
              <a:t/>
            </a:r>
            <a:br>
              <a:rPr lang="en-US" altLang="zh-CN" sz="2400" dirty="0" smtClean="0"/>
            </a:br>
            <a:r>
              <a:rPr lang="en-US" altLang="zh-CN" sz="2400" dirty="0" smtClean="0"/>
              <a:t>5.</a:t>
            </a:r>
            <a:r>
              <a:rPr lang="zh-CN" altLang="en-US" sz="2400" b="1" u="heavy" dirty="0" smtClean="0">
                <a:solidFill>
                  <a:schemeClr val="bg1"/>
                </a:solidFill>
                <a:uFill>
                  <a:solidFill>
                    <a:schemeClr val="tx1"/>
                  </a:solidFill>
                </a:uFill>
              </a:rPr>
              <a:t>昆曲</a:t>
            </a:r>
            <a:r>
              <a:rPr lang="zh-CN" altLang="en-US" sz="2400" dirty="0" smtClean="0"/>
              <a:t>发祥于江苏昆山一带，被誉为“</a:t>
            </a:r>
            <a:r>
              <a:rPr lang="zh-CN" altLang="en-US" sz="2400" dirty="0" smtClean="0">
                <a:solidFill>
                  <a:srgbClr val="FF0000"/>
                </a:solidFill>
              </a:rPr>
              <a:t>百戏之祖</a:t>
            </a:r>
            <a:r>
              <a:rPr lang="zh-CN" altLang="en-US" sz="2400" dirty="0" smtClean="0"/>
              <a:t>”。代表剧作有</a:t>
            </a:r>
            <a:r>
              <a:rPr lang="zh-CN" altLang="en-US" sz="2400" dirty="0" smtClean="0"/>
              <a:t>明朝</a:t>
            </a:r>
            <a:r>
              <a:rPr lang="zh-CN" altLang="en-US" sz="2400" b="1" u="sng" dirty="0" smtClean="0">
                <a:solidFill>
                  <a:srgbClr val="FF0000"/>
                </a:solidFill>
              </a:rPr>
              <a:t>                  </a:t>
            </a:r>
            <a:r>
              <a:rPr lang="zh-CN" altLang="en-US" sz="2400" dirty="0" smtClean="0"/>
              <a:t>的</a:t>
            </a:r>
            <a:r>
              <a:rPr lang="en-US" altLang="zh-CN" sz="2400" dirty="0" smtClean="0"/>
              <a:t>《</a:t>
            </a:r>
            <a:r>
              <a:rPr lang="zh-CN" altLang="en-US" sz="2400" b="1" u="sng" dirty="0" smtClean="0">
                <a:solidFill>
                  <a:srgbClr val="FF0000"/>
                </a:solidFill>
              </a:rPr>
              <a:t>                </a:t>
            </a:r>
            <a:r>
              <a:rPr lang="en-US" altLang="zh-CN" sz="2400" dirty="0" smtClean="0"/>
              <a:t>》 </a:t>
            </a:r>
            <a:r>
              <a:rPr lang="zh-CN" altLang="en-US" sz="2400" dirty="0" smtClean="0"/>
              <a:t>，</a:t>
            </a:r>
            <a:r>
              <a:rPr lang="zh-CN" altLang="en-US" sz="2400" dirty="0" smtClean="0"/>
              <a:t>清朝</a:t>
            </a:r>
            <a:r>
              <a:rPr lang="zh-CN" altLang="en-US" sz="2400" b="1" u="sng" dirty="0" smtClean="0">
                <a:solidFill>
                  <a:srgbClr val="FF0000"/>
                </a:solidFill>
              </a:rPr>
              <a:t>           </a:t>
            </a:r>
            <a:r>
              <a:rPr lang="zh-CN" altLang="en-US" sz="2400" dirty="0" smtClean="0"/>
              <a:t>的</a:t>
            </a:r>
            <a:r>
              <a:rPr lang="en-US" altLang="zh-CN" sz="2400" dirty="0" smtClean="0"/>
              <a:t>《</a:t>
            </a:r>
            <a:r>
              <a:rPr lang="zh-CN" altLang="en-US" sz="2400" b="1" u="sng" dirty="0" smtClean="0">
                <a:solidFill>
                  <a:srgbClr val="FF0000"/>
                </a:solidFill>
              </a:rPr>
              <a:t>                 </a:t>
            </a:r>
            <a:r>
              <a:rPr lang="en-US" altLang="zh-CN" sz="2400" dirty="0" smtClean="0"/>
              <a:t>》</a:t>
            </a:r>
            <a:r>
              <a:rPr lang="zh-CN" altLang="en-US" sz="2400" dirty="0" smtClean="0"/>
              <a:t>和</a:t>
            </a:r>
            <a:r>
              <a:rPr lang="zh-CN" altLang="en-US" sz="2400" b="1" u="sng" dirty="0" smtClean="0">
                <a:solidFill>
                  <a:srgbClr val="FF0000"/>
                </a:solidFill>
              </a:rPr>
              <a:t>              </a:t>
            </a:r>
            <a:r>
              <a:rPr lang="zh-CN" altLang="en-US" sz="2400" dirty="0" smtClean="0"/>
              <a:t>的</a:t>
            </a:r>
            <a:r>
              <a:rPr lang="en-US" altLang="zh-CN" sz="2400" dirty="0" smtClean="0"/>
              <a:t>《</a:t>
            </a:r>
            <a:r>
              <a:rPr lang="zh-CN" altLang="en-US" sz="2400" b="1" u="sng" dirty="0" smtClean="0">
                <a:solidFill>
                  <a:srgbClr val="FF0000"/>
                </a:solidFill>
              </a:rPr>
              <a:t>                      </a:t>
            </a:r>
            <a:r>
              <a:rPr lang="en-US" altLang="zh-CN" sz="2400" dirty="0" smtClean="0"/>
              <a:t>》</a:t>
            </a:r>
            <a:r>
              <a:rPr lang="en-US" altLang="zh-CN" sz="2400" dirty="0" smtClean="0"/>
              <a:t/>
            </a:r>
            <a:br>
              <a:rPr lang="en-US" altLang="zh-CN" sz="2400" dirty="0" smtClean="0"/>
            </a:br>
            <a:r>
              <a:rPr lang="en-US" altLang="zh-CN" sz="2400" dirty="0" smtClean="0"/>
              <a:t>6.1790</a:t>
            </a:r>
            <a:r>
              <a:rPr lang="zh-CN" altLang="en-US" sz="2400" dirty="0" smtClean="0"/>
              <a:t>年，乾隆帝</a:t>
            </a:r>
            <a:r>
              <a:rPr lang="en-US" altLang="zh-CN" sz="2400" dirty="0" smtClean="0"/>
              <a:t>80</a:t>
            </a:r>
            <a:r>
              <a:rPr lang="zh-CN" altLang="en-US" sz="2400" dirty="0" smtClean="0"/>
              <a:t>大寿，安徽艺人</a:t>
            </a:r>
            <a:r>
              <a:rPr lang="zh-CN" altLang="en-US" sz="2400" b="1" u="heavy" dirty="0" smtClean="0">
                <a:solidFill>
                  <a:schemeClr val="bg1"/>
                </a:solidFill>
                <a:uFill>
                  <a:solidFill>
                    <a:schemeClr val="tx1"/>
                  </a:solidFill>
                </a:uFill>
              </a:rPr>
              <a:t>高朗亭</a:t>
            </a:r>
            <a:r>
              <a:rPr lang="zh-CN" altLang="en-US" sz="2400" dirty="0" smtClean="0"/>
              <a:t>带领徽班</a:t>
            </a:r>
            <a:r>
              <a:rPr lang="zh-CN" altLang="en-US" sz="2400" b="1" u="heavy" dirty="0" smtClean="0">
                <a:solidFill>
                  <a:schemeClr val="bg1"/>
                </a:solidFill>
                <a:uFill>
                  <a:solidFill>
                    <a:schemeClr val="tx1"/>
                  </a:solidFill>
                </a:uFill>
              </a:rPr>
              <a:t>三庆</a:t>
            </a:r>
            <a:r>
              <a:rPr lang="zh-CN" altLang="en-US" sz="2400" dirty="0" smtClean="0"/>
              <a:t>班献艺，三庆班与后来进京的</a:t>
            </a:r>
            <a:r>
              <a:rPr lang="zh-CN" altLang="en-US" sz="2400" b="1" u="heavy" dirty="0" smtClean="0">
                <a:solidFill>
                  <a:schemeClr val="bg1"/>
                </a:solidFill>
                <a:uFill>
                  <a:solidFill>
                    <a:schemeClr val="tx1"/>
                  </a:solidFill>
                </a:uFill>
              </a:rPr>
              <a:t>四喜</a:t>
            </a:r>
            <a:r>
              <a:rPr lang="zh-CN" altLang="en-US" sz="2400" b="1" dirty="0">
                <a:solidFill>
                  <a:srgbClr val="FF0000"/>
                </a:solidFill>
              </a:rPr>
              <a:t>、</a:t>
            </a:r>
            <a:r>
              <a:rPr lang="zh-CN" altLang="en-US" sz="2400" b="1" u="heavy" dirty="0" smtClean="0">
                <a:solidFill>
                  <a:schemeClr val="bg1"/>
                </a:solidFill>
                <a:uFill>
                  <a:solidFill>
                    <a:schemeClr val="tx1"/>
                  </a:solidFill>
                </a:uFill>
              </a:rPr>
              <a:t>春台</a:t>
            </a:r>
            <a:r>
              <a:rPr lang="zh-CN" altLang="en-US" sz="2400" dirty="0" smtClean="0"/>
              <a:t>和</a:t>
            </a:r>
            <a:r>
              <a:rPr lang="zh-CN" altLang="en-US" sz="2400" b="1" u="heavy" dirty="0" smtClean="0">
                <a:solidFill>
                  <a:schemeClr val="bg1"/>
                </a:solidFill>
                <a:uFill>
                  <a:solidFill>
                    <a:schemeClr val="tx1"/>
                  </a:solidFill>
                </a:uFill>
              </a:rPr>
              <a:t>春被 </a:t>
            </a:r>
            <a:r>
              <a:rPr lang="zh-CN" altLang="en-US" sz="2400" dirty="0" smtClean="0">
                <a:uFill>
                  <a:solidFill>
                    <a:schemeClr val="tx1"/>
                  </a:solidFill>
                </a:uFill>
              </a:rPr>
              <a:t>合</a:t>
            </a:r>
            <a:r>
              <a:rPr lang="zh-CN" altLang="en-US" sz="2400" dirty="0" smtClean="0"/>
              <a:t>称</a:t>
            </a:r>
            <a:r>
              <a:rPr lang="zh-CN" altLang="en-US" sz="2400" dirty="0" smtClean="0"/>
              <a:t>为</a:t>
            </a:r>
            <a:r>
              <a:rPr lang="zh-CN" altLang="en-US" sz="2400" dirty="0" smtClean="0"/>
              <a:t>“四大徽班”</a:t>
            </a:r>
            <a:r>
              <a:rPr lang="zh-CN" altLang="en-US" sz="2400" dirty="0" smtClean="0"/>
              <a:t>。</a:t>
            </a:r>
            <a:r>
              <a:rPr lang="en-US" altLang="zh-CN" sz="2400" dirty="0" smtClean="0"/>
              <a:t/>
            </a:r>
            <a:br>
              <a:rPr lang="en-US" altLang="zh-CN" sz="2400" dirty="0" smtClean="0"/>
            </a:br>
            <a:r>
              <a:rPr lang="en-US" altLang="zh-CN" sz="2400" dirty="0" smtClean="0"/>
              <a:t>7</a:t>
            </a:r>
            <a:r>
              <a:rPr lang="zh-CN" altLang="en-US" sz="2400" dirty="0" smtClean="0"/>
              <a:t>、道光帝时，产生了新的剧种</a:t>
            </a:r>
            <a:r>
              <a:rPr lang="zh-CN" altLang="en-US" sz="2400" dirty="0" smtClean="0"/>
              <a:t>“</a:t>
            </a:r>
            <a:r>
              <a:rPr lang="zh-CN" altLang="en-US" sz="2400" b="1" u="sng" dirty="0" smtClean="0">
                <a:solidFill>
                  <a:srgbClr val="FF0000"/>
                </a:solidFill>
              </a:rPr>
              <a:t>                 </a:t>
            </a:r>
            <a:r>
              <a:rPr lang="zh-CN" altLang="en-US" sz="2400" dirty="0" smtClean="0"/>
              <a:t>”</a:t>
            </a:r>
            <a:r>
              <a:rPr lang="zh-CN" altLang="en-US" sz="2400" dirty="0" smtClean="0"/>
              <a:t>，又被称为</a:t>
            </a:r>
            <a:r>
              <a:rPr lang="zh-CN" altLang="en-US" sz="2400" dirty="0" smtClean="0"/>
              <a:t>“</a:t>
            </a:r>
            <a:r>
              <a:rPr lang="zh-CN" altLang="en-US" sz="2400" b="1" u="sng" dirty="0" smtClean="0">
                <a:solidFill>
                  <a:srgbClr val="FF0000"/>
                </a:solidFill>
              </a:rPr>
              <a:t>           </a:t>
            </a:r>
            <a:r>
              <a:rPr lang="zh-CN" altLang="en-US" sz="2400" dirty="0" smtClean="0"/>
              <a:t>”</a:t>
            </a:r>
            <a:r>
              <a:rPr lang="zh-CN" altLang="en-US" sz="2400" dirty="0" smtClean="0"/>
              <a:t>。</a:t>
            </a:r>
            <a:r>
              <a:rPr lang="en-US" altLang="zh-CN" sz="2400" dirty="0" smtClean="0"/>
              <a:t/>
            </a:r>
            <a:br>
              <a:rPr lang="en-US" altLang="zh-CN" sz="2400" dirty="0" smtClean="0"/>
            </a:br>
            <a:r>
              <a:rPr lang="en-US" altLang="zh-CN" sz="2400" dirty="0" smtClean="0"/>
              <a:t>8</a:t>
            </a:r>
            <a:r>
              <a:rPr lang="zh-CN" altLang="en-US" sz="2400" dirty="0" smtClean="0"/>
              <a:t>、</a:t>
            </a:r>
            <a:r>
              <a:rPr lang="zh-CN" altLang="en-US" sz="2400" b="1" u="sng" dirty="0" smtClean="0">
                <a:solidFill>
                  <a:srgbClr val="FF0000"/>
                </a:solidFill>
              </a:rPr>
              <a:t>                       </a:t>
            </a:r>
            <a:r>
              <a:rPr lang="zh-CN" altLang="en-US" sz="2400" dirty="0" smtClean="0"/>
              <a:t>有“国剧”</a:t>
            </a:r>
            <a:r>
              <a:rPr lang="zh-CN" altLang="en-US" sz="2400" dirty="0" smtClean="0"/>
              <a:t>之称。</a:t>
            </a:r>
            <a:endParaRPr lang="zh-CN" altLang="en-US" sz="2400" dirty="0"/>
          </a:p>
        </p:txBody>
      </p:sp>
    </p:spTree>
    <p:extLst>
      <p:ext uri="{BB962C8B-B14F-4D97-AF65-F5344CB8AC3E}">
        <p14:creationId xmlns:p14="http://schemas.microsoft.com/office/powerpoint/2010/main" val="10776849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altLang="en-US" sz="4800" b="1" dirty="0" smtClean="0">
                <a:solidFill>
                  <a:srgbClr val="FF0000"/>
                </a:solidFill>
              </a:rPr>
              <a:t>课堂速记</a:t>
            </a:r>
            <a:endParaRPr lang="zh-CN" altLang="en-US" sz="4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2012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6858000"/>
          </a:xfrm>
        </p:spPr>
        <p:txBody>
          <a:bodyPr>
            <a:normAutofit/>
          </a:bodyPr>
          <a:lstStyle/>
          <a:p>
            <a:pPr algn="l"/>
            <a:r>
              <a:rPr lang="en-US" altLang="zh-CN" sz="2400" dirty="0" smtClean="0"/>
              <a:t>1.</a:t>
            </a:r>
            <a:r>
              <a:rPr lang="zh-CN" altLang="en-US" sz="2400" dirty="0" smtClean="0"/>
              <a:t>在四大名著中，</a:t>
            </a:r>
            <a:r>
              <a:rPr lang="en-US" altLang="zh-CN" sz="2400" dirty="0" smtClean="0"/>
              <a:t>《</a:t>
            </a:r>
            <a:r>
              <a:rPr lang="zh-CN" altLang="en-US" sz="2400" b="1" u="sng" dirty="0" smtClean="0">
                <a:solidFill>
                  <a:srgbClr val="FF0000"/>
                </a:solidFill>
              </a:rPr>
              <a:t>红楼梦</a:t>
            </a:r>
            <a:r>
              <a:rPr lang="en-US" altLang="zh-CN" sz="2400" dirty="0" smtClean="0"/>
              <a:t>》</a:t>
            </a:r>
            <a:r>
              <a:rPr lang="zh-CN" altLang="en-US" sz="2400" dirty="0" smtClean="0"/>
              <a:t>的艺术成就最高。</a:t>
            </a:r>
            <a:r>
              <a:rPr lang="en-US" altLang="zh-CN" sz="2400" dirty="0" smtClean="0"/>
              <a:t/>
            </a:r>
            <a:br>
              <a:rPr lang="en-US" altLang="zh-CN" sz="2400" dirty="0" smtClean="0"/>
            </a:br>
            <a:r>
              <a:rPr lang="en-US" altLang="zh-CN" sz="2400" dirty="0" smtClean="0"/>
              <a:t>2.</a:t>
            </a:r>
            <a:r>
              <a:rPr lang="zh-CN" altLang="en-US" sz="2400" dirty="0" smtClean="0"/>
              <a:t>清代著名的小说还有</a:t>
            </a:r>
            <a:r>
              <a:rPr lang="zh-CN" altLang="en-US" sz="2400" b="1" u="sng" dirty="0" smtClean="0">
                <a:solidFill>
                  <a:srgbClr val="FF0000"/>
                </a:solidFill>
              </a:rPr>
              <a:t>蒲松龄</a:t>
            </a:r>
            <a:r>
              <a:rPr lang="zh-CN" altLang="en-US" sz="2400" dirty="0" smtClean="0"/>
              <a:t>的</a:t>
            </a:r>
            <a:r>
              <a:rPr lang="en-US" altLang="zh-CN" sz="2400" dirty="0" smtClean="0"/>
              <a:t>《</a:t>
            </a:r>
            <a:r>
              <a:rPr lang="zh-CN" altLang="en-US" sz="2400" b="1" u="sng" dirty="0" smtClean="0">
                <a:solidFill>
                  <a:srgbClr val="FF0000"/>
                </a:solidFill>
              </a:rPr>
              <a:t>聊斋志异</a:t>
            </a:r>
            <a:r>
              <a:rPr lang="en-US" altLang="zh-CN" sz="2400" dirty="0" smtClean="0"/>
              <a:t>》</a:t>
            </a:r>
            <a:r>
              <a:rPr lang="zh-CN" altLang="en-US" sz="2400" dirty="0" smtClean="0"/>
              <a:t>和</a:t>
            </a:r>
            <a:r>
              <a:rPr lang="zh-CN" altLang="en-US" sz="2400" b="1" u="sng" dirty="0" smtClean="0">
                <a:solidFill>
                  <a:srgbClr val="FF0000"/>
                </a:solidFill>
              </a:rPr>
              <a:t>吴敬梓</a:t>
            </a:r>
            <a:r>
              <a:rPr lang="zh-CN" altLang="en-US" sz="2400" dirty="0" smtClean="0"/>
              <a:t>的</a:t>
            </a:r>
            <a:r>
              <a:rPr lang="en-US" altLang="zh-CN" sz="2400" dirty="0" smtClean="0"/>
              <a:t>《</a:t>
            </a:r>
            <a:r>
              <a:rPr lang="zh-CN" altLang="en-US" sz="2400" b="1" u="sng" dirty="0" smtClean="0">
                <a:solidFill>
                  <a:srgbClr val="FF0000"/>
                </a:solidFill>
              </a:rPr>
              <a:t>儒林外史</a:t>
            </a:r>
            <a:r>
              <a:rPr lang="en-US" altLang="zh-CN" sz="2400" dirty="0" smtClean="0"/>
              <a:t>》</a:t>
            </a:r>
            <a:r>
              <a:rPr lang="en-US" altLang="zh-CN" sz="2400" dirty="0"/>
              <a:t/>
            </a:r>
            <a:br>
              <a:rPr lang="en-US" altLang="zh-CN" sz="2400" dirty="0"/>
            </a:br>
            <a:r>
              <a:rPr lang="en-US" altLang="zh-CN" sz="2400" dirty="0" smtClean="0"/>
              <a:t>3.</a:t>
            </a:r>
            <a:r>
              <a:rPr lang="zh-CN" altLang="en-US" sz="2400" dirty="0" smtClean="0"/>
              <a:t>早在</a:t>
            </a:r>
            <a:r>
              <a:rPr lang="zh-CN" altLang="en-US" sz="2400" b="1" u="sng" dirty="0" smtClean="0">
                <a:solidFill>
                  <a:srgbClr val="FF0000"/>
                </a:solidFill>
              </a:rPr>
              <a:t>辽、宋、金</a:t>
            </a:r>
            <a:r>
              <a:rPr lang="zh-CN" altLang="en-US" sz="2400" dirty="0" smtClean="0"/>
              <a:t>时期，戏曲表演就在民间流行。元代形成了</a:t>
            </a:r>
            <a:r>
              <a:rPr lang="zh-CN" altLang="en-US" sz="2400" b="1" u="sng" dirty="0" smtClean="0">
                <a:solidFill>
                  <a:srgbClr val="FF0000"/>
                </a:solidFill>
              </a:rPr>
              <a:t>元杂剧</a:t>
            </a:r>
            <a:r>
              <a:rPr lang="zh-CN" altLang="en-US" sz="2400" dirty="0" smtClean="0"/>
              <a:t>。</a:t>
            </a:r>
            <a:r>
              <a:rPr lang="en-US" altLang="zh-CN" sz="2400" dirty="0" smtClean="0"/>
              <a:t/>
            </a:r>
            <a:br>
              <a:rPr lang="en-US" altLang="zh-CN" sz="2400" dirty="0" smtClean="0"/>
            </a:br>
            <a:r>
              <a:rPr lang="en-US" altLang="zh-CN" sz="2400" dirty="0" smtClean="0"/>
              <a:t>4.</a:t>
            </a:r>
            <a:r>
              <a:rPr lang="zh-CN" altLang="en-US" sz="2400" dirty="0" smtClean="0"/>
              <a:t>康乾时期，戏曲盛行，种类繁多，最具代表性的是</a:t>
            </a:r>
            <a:r>
              <a:rPr lang="zh-CN" altLang="en-US" sz="2400" b="1" u="sng" dirty="0" smtClean="0">
                <a:solidFill>
                  <a:srgbClr val="FF0000"/>
                </a:solidFill>
              </a:rPr>
              <a:t>昆曲</a:t>
            </a:r>
            <a:r>
              <a:rPr lang="zh-CN" altLang="en-US" sz="2400" dirty="0" smtClean="0"/>
              <a:t>和</a:t>
            </a:r>
            <a:r>
              <a:rPr lang="zh-CN" altLang="en-US" sz="2400" b="1" u="sng" dirty="0" smtClean="0">
                <a:solidFill>
                  <a:srgbClr val="FF0000"/>
                </a:solidFill>
              </a:rPr>
              <a:t>京剧</a:t>
            </a:r>
            <a:r>
              <a:rPr lang="zh-CN" altLang="en-US" sz="2400" dirty="0" smtClean="0"/>
              <a:t>。</a:t>
            </a:r>
            <a:r>
              <a:rPr lang="en-US" altLang="zh-CN" sz="2400" dirty="0" smtClean="0"/>
              <a:t/>
            </a:r>
            <a:br>
              <a:rPr lang="en-US" altLang="zh-CN" sz="2400" dirty="0" smtClean="0"/>
            </a:br>
            <a:r>
              <a:rPr lang="en-US" altLang="zh-CN" sz="2400" dirty="0" smtClean="0"/>
              <a:t>5.</a:t>
            </a:r>
            <a:r>
              <a:rPr lang="zh-CN" altLang="en-US" sz="2400" b="1" u="sng" dirty="0" smtClean="0">
                <a:solidFill>
                  <a:srgbClr val="FF0000"/>
                </a:solidFill>
              </a:rPr>
              <a:t>昆曲</a:t>
            </a:r>
            <a:r>
              <a:rPr lang="zh-CN" altLang="en-US" sz="2400" dirty="0" smtClean="0"/>
              <a:t>发祥于江苏昆山一带，被誉为“百戏之祖”。代表剧作有明朝</a:t>
            </a:r>
            <a:r>
              <a:rPr lang="zh-CN" altLang="en-US" sz="2400" b="1" u="sng" dirty="0">
                <a:solidFill>
                  <a:srgbClr val="FF0000"/>
                </a:solidFill>
              </a:rPr>
              <a:t>汤显祖</a:t>
            </a:r>
            <a:r>
              <a:rPr lang="zh-CN" altLang="en-US" sz="2400" dirty="0" smtClean="0"/>
              <a:t>的</a:t>
            </a:r>
            <a:r>
              <a:rPr lang="en-US" altLang="zh-CN" sz="2400" dirty="0"/>
              <a:t>《</a:t>
            </a:r>
            <a:r>
              <a:rPr lang="zh-CN" altLang="en-US" sz="2400" b="1" u="sng" dirty="0">
                <a:solidFill>
                  <a:srgbClr val="FF0000"/>
                </a:solidFill>
              </a:rPr>
              <a:t>牡丹亭</a:t>
            </a:r>
            <a:r>
              <a:rPr lang="en-US" altLang="zh-CN" sz="2400" dirty="0"/>
              <a:t>》 </a:t>
            </a:r>
            <a:r>
              <a:rPr lang="zh-CN" altLang="en-US" sz="2400" dirty="0" smtClean="0"/>
              <a:t>，清朝</a:t>
            </a:r>
            <a:r>
              <a:rPr lang="zh-CN" altLang="en-US" sz="2400" b="1" u="sng" dirty="0" smtClean="0">
                <a:solidFill>
                  <a:srgbClr val="FF0000"/>
                </a:solidFill>
              </a:rPr>
              <a:t>洪昇</a:t>
            </a:r>
            <a:r>
              <a:rPr lang="zh-CN" altLang="en-US" sz="2400" dirty="0" smtClean="0"/>
              <a:t>的</a:t>
            </a:r>
            <a:r>
              <a:rPr lang="en-US" altLang="zh-CN" sz="2400" dirty="0" smtClean="0"/>
              <a:t>《</a:t>
            </a:r>
            <a:r>
              <a:rPr lang="zh-CN" altLang="en-US" sz="2400" b="1" u="sng" dirty="0" smtClean="0">
                <a:solidFill>
                  <a:srgbClr val="FF0000"/>
                </a:solidFill>
              </a:rPr>
              <a:t>长生殿</a:t>
            </a:r>
            <a:r>
              <a:rPr lang="en-US" altLang="zh-CN" sz="2400" dirty="0" smtClean="0"/>
              <a:t>》</a:t>
            </a:r>
            <a:r>
              <a:rPr lang="zh-CN" altLang="en-US" sz="2400" dirty="0" smtClean="0"/>
              <a:t>和</a:t>
            </a:r>
            <a:r>
              <a:rPr lang="zh-CN" altLang="en-US" sz="2400" b="1" u="sng" dirty="0" smtClean="0">
                <a:solidFill>
                  <a:srgbClr val="FF0000"/>
                </a:solidFill>
              </a:rPr>
              <a:t>孔尚任</a:t>
            </a:r>
            <a:r>
              <a:rPr lang="zh-CN" altLang="en-US" sz="2400" dirty="0" smtClean="0"/>
              <a:t>的</a:t>
            </a:r>
            <a:r>
              <a:rPr lang="en-US" altLang="zh-CN" sz="2400" dirty="0" smtClean="0"/>
              <a:t>《</a:t>
            </a:r>
            <a:r>
              <a:rPr lang="zh-CN" altLang="en-US" sz="2400" b="1" u="sng" dirty="0">
                <a:solidFill>
                  <a:srgbClr val="FF0000"/>
                </a:solidFill>
              </a:rPr>
              <a:t>桃花扇</a:t>
            </a:r>
            <a:r>
              <a:rPr lang="en-US" altLang="zh-CN" sz="2400" dirty="0"/>
              <a:t>》</a:t>
            </a:r>
            <a:r>
              <a:rPr lang="en-US" altLang="zh-CN" sz="2400" dirty="0" smtClean="0"/>
              <a:t/>
            </a:r>
            <a:br>
              <a:rPr lang="en-US" altLang="zh-CN" sz="2400" dirty="0" smtClean="0"/>
            </a:br>
            <a:r>
              <a:rPr lang="en-US" altLang="zh-CN" sz="2400" dirty="0" smtClean="0"/>
              <a:t>6.1790</a:t>
            </a:r>
            <a:r>
              <a:rPr lang="zh-CN" altLang="en-US" sz="2400" dirty="0" smtClean="0"/>
              <a:t>年，乾隆帝</a:t>
            </a:r>
            <a:r>
              <a:rPr lang="en-US" altLang="zh-CN" sz="2400" dirty="0" smtClean="0"/>
              <a:t>80</a:t>
            </a:r>
            <a:r>
              <a:rPr lang="zh-CN" altLang="en-US" sz="2400" dirty="0" smtClean="0"/>
              <a:t>大寿，安徽艺人</a:t>
            </a:r>
            <a:r>
              <a:rPr lang="zh-CN" altLang="en-US" sz="2400" b="1" u="sng" dirty="0" smtClean="0">
                <a:solidFill>
                  <a:srgbClr val="FF0000"/>
                </a:solidFill>
              </a:rPr>
              <a:t>高朗亭</a:t>
            </a:r>
            <a:r>
              <a:rPr lang="zh-CN" altLang="en-US" sz="2400" dirty="0" smtClean="0"/>
              <a:t>带领徽班</a:t>
            </a:r>
            <a:r>
              <a:rPr lang="zh-CN" altLang="en-US" sz="2400" b="1" u="sng" dirty="0" smtClean="0">
                <a:solidFill>
                  <a:srgbClr val="FF0000"/>
                </a:solidFill>
              </a:rPr>
              <a:t>三庆</a:t>
            </a:r>
            <a:r>
              <a:rPr lang="zh-CN" altLang="en-US" sz="2400" dirty="0" smtClean="0"/>
              <a:t>班献艺，三庆班与后来进京的</a:t>
            </a:r>
            <a:r>
              <a:rPr lang="zh-CN" altLang="en-US" sz="2400" b="1" u="sng" dirty="0" smtClean="0">
                <a:solidFill>
                  <a:srgbClr val="FF0000"/>
                </a:solidFill>
              </a:rPr>
              <a:t>四喜、春台、</a:t>
            </a:r>
            <a:r>
              <a:rPr lang="zh-CN" altLang="en-US" sz="2400" dirty="0" smtClean="0"/>
              <a:t>和</a:t>
            </a:r>
            <a:r>
              <a:rPr lang="zh-CN" altLang="en-US" sz="2400" b="1" u="sng" dirty="0" smtClean="0">
                <a:solidFill>
                  <a:srgbClr val="FF0000"/>
                </a:solidFill>
              </a:rPr>
              <a:t>和春</a:t>
            </a:r>
            <a:r>
              <a:rPr lang="zh-CN" altLang="en-US" sz="2400" dirty="0" smtClean="0"/>
              <a:t>称为“</a:t>
            </a:r>
            <a:r>
              <a:rPr lang="zh-CN" altLang="en-US" sz="2400" b="1" u="sng" dirty="0" smtClean="0">
                <a:solidFill>
                  <a:srgbClr val="FF0000"/>
                </a:solidFill>
              </a:rPr>
              <a:t>四大徽班</a:t>
            </a:r>
            <a:r>
              <a:rPr lang="zh-CN" altLang="en-US" sz="2400" dirty="0" smtClean="0"/>
              <a:t>”。</a:t>
            </a:r>
            <a:r>
              <a:rPr lang="en-US" altLang="zh-CN" sz="2400" dirty="0" smtClean="0"/>
              <a:t/>
            </a:r>
            <a:br>
              <a:rPr lang="en-US" altLang="zh-CN" sz="2400" dirty="0" smtClean="0"/>
            </a:br>
            <a:r>
              <a:rPr lang="en-US" altLang="zh-CN" sz="2400" dirty="0" smtClean="0"/>
              <a:t>7</a:t>
            </a:r>
            <a:r>
              <a:rPr lang="zh-CN" altLang="en-US" sz="2400" dirty="0" smtClean="0"/>
              <a:t>、道光年间，形成了一个新的剧种“</a:t>
            </a:r>
            <a:r>
              <a:rPr lang="zh-CN" altLang="en-US" sz="2400" b="1" u="sng" dirty="0" smtClean="0">
                <a:solidFill>
                  <a:srgbClr val="FF0000"/>
                </a:solidFill>
              </a:rPr>
              <a:t>皮黄戏</a:t>
            </a:r>
            <a:r>
              <a:rPr lang="zh-CN" altLang="en-US" sz="2400" dirty="0" smtClean="0"/>
              <a:t>”，又被称为“</a:t>
            </a:r>
            <a:r>
              <a:rPr lang="zh-CN" altLang="en-US" sz="2400" b="1" u="sng" dirty="0" smtClean="0">
                <a:solidFill>
                  <a:srgbClr val="FF0000"/>
                </a:solidFill>
              </a:rPr>
              <a:t>京剧</a:t>
            </a:r>
            <a:r>
              <a:rPr lang="zh-CN" altLang="en-US" sz="2400" dirty="0" smtClean="0"/>
              <a:t>”。</a:t>
            </a:r>
            <a:r>
              <a:rPr lang="en-US" altLang="zh-CN" sz="2400" dirty="0" smtClean="0"/>
              <a:t/>
            </a:r>
            <a:br>
              <a:rPr lang="en-US" altLang="zh-CN" sz="2400" dirty="0" smtClean="0"/>
            </a:br>
            <a:r>
              <a:rPr lang="en-US" altLang="zh-CN" sz="2400" dirty="0" smtClean="0"/>
              <a:t>8</a:t>
            </a:r>
            <a:r>
              <a:rPr lang="zh-CN" altLang="en-US" sz="2400" dirty="0" smtClean="0"/>
              <a:t>、</a:t>
            </a:r>
            <a:r>
              <a:rPr lang="zh-CN" altLang="en-US" sz="2400" b="1" u="sng" dirty="0" smtClean="0">
                <a:solidFill>
                  <a:srgbClr val="FF0000"/>
                </a:solidFill>
              </a:rPr>
              <a:t>京剧</a:t>
            </a:r>
            <a:r>
              <a:rPr lang="zh-CN" altLang="en-US" sz="2400" b="1" dirty="0" smtClean="0"/>
              <a:t>享</a:t>
            </a:r>
            <a:r>
              <a:rPr lang="zh-CN" altLang="en-US" sz="2400" dirty="0" smtClean="0"/>
              <a:t>有“</a:t>
            </a:r>
            <a:r>
              <a:rPr lang="zh-CN" altLang="en-US" sz="2400" b="1" u="sng" dirty="0" smtClean="0">
                <a:solidFill>
                  <a:srgbClr val="FF0000"/>
                </a:solidFill>
              </a:rPr>
              <a:t>国剧</a:t>
            </a:r>
            <a:r>
              <a:rPr lang="zh-CN" altLang="en-US" sz="2400" dirty="0" smtClean="0"/>
              <a:t>”之称。</a:t>
            </a:r>
            <a:endParaRPr lang="zh-CN" altLang="en-US" sz="2400" dirty="0"/>
          </a:p>
        </p:txBody>
      </p:sp>
    </p:spTree>
    <p:extLst>
      <p:ext uri="{BB962C8B-B14F-4D97-AF65-F5344CB8AC3E}">
        <p14:creationId xmlns:p14="http://schemas.microsoft.com/office/powerpoint/2010/main" val="19065654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altLang="en-US" sz="4400" b="1" dirty="0" smtClean="0">
                <a:solidFill>
                  <a:srgbClr val="FF0000"/>
                </a:solidFill>
              </a:rPr>
              <a:t>学习展示</a:t>
            </a:r>
            <a:endParaRPr lang="zh-CN" altLang="en-US" sz="4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9398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6858000"/>
          </a:xfrm>
        </p:spPr>
        <p:txBody>
          <a:bodyPr>
            <a:normAutofit/>
          </a:bodyPr>
          <a:lstStyle/>
          <a:p>
            <a:pPr algn="l"/>
            <a:r>
              <a:rPr lang="en-US" altLang="zh-CN" sz="2400" dirty="0" smtClean="0"/>
              <a:t>1.</a:t>
            </a:r>
            <a:r>
              <a:rPr lang="zh-CN" altLang="en-US" sz="2400" dirty="0" smtClean="0"/>
              <a:t>在四大名著中，</a:t>
            </a:r>
            <a:r>
              <a:rPr lang="en-US" altLang="zh-CN" sz="2400" dirty="0" smtClean="0"/>
              <a:t>《</a:t>
            </a:r>
            <a:r>
              <a:rPr lang="zh-CN" altLang="en-US" sz="2400" b="1" u="heavy" dirty="0" smtClean="0">
                <a:solidFill>
                  <a:schemeClr val="bg1"/>
                </a:solidFill>
                <a:uFill>
                  <a:solidFill>
                    <a:schemeClr val="tx1"/>
                  </a:solidFill>
                </a:uFill>
              </a:rPr>
              <a:t>红楼梦</a:t>
            </a:r>
            <a:r>
              <a:rPr lang="en-US" altLang="zh-CN" sz="2400" dirty="0" smtClean="0"/>
              <a:t>》</a:t>
            </a:r>
            <a:r>
              <a:rPr lang="zh-CN" altLang="en-US" sz="2400" dirty="0" smtClean="0"/>
              <a:t>的艺术成就最高。</a:t>
            </a:r>
            <a:r>
              <a:rPr lang="en-US" altLang="zh-CN" sz="2400" dirty="0" smtClean="0"/>
              <a:t/>
            </a:r>
            <a:br>
              <a:rPr lang="en-US" altLang="zh-CN" sz="2400" dirty="0" smtClean="0"/>
            </a:br>
            <a:r>
              <a:rPr lang="en-US" altLang="zh-CN" sz="2400" dirty="0" smtClean="0"/>
              <a:t>2.</a:t>
            </a:r>
            <a:r>
              <a:rPr lang="zh-CN" altLang="en-US" sz="2400" dirty="0" smtClean="0"/>
              <a:t>清代著名的小说还有</a:t>
            </a:r>
            <a:r>
              <a:rPr lang="zh-CN" altLang="en-US" sz="2400" b="1" u="heavy" dirty="0" smtClean="0">
                <a:solidFill>
                  <a:schemeClr val="bg1"/>
                </a:solidFill>
                <a:uFill>
                  <a:solidFill>
                    <a:schemeClr val="tx1"/>
                  </a:solidFill>
                </a:uFill>
              </a:rPr>
              <a:t>蒲松龄</a:t>
            </a:r>
            <a:r>
              <a:rPr lang="zh-CN" altLang="en-US" sz="2400" dirty="0" smtClean="0"/>
              <a:t>的</a:t>
            </a:r>
            <a:r>
              <a:rPr lang="en-US" altLang="zh-CN" sz="2400" dirty="0" smtClean="0"/>
              <a:t>《</a:t>
            </a:r>
            <a:r>
              <a:rPr lang="zh-CN" altLang="en-US" sz="2400" b="1" u="heavy" dirty="0" smtClean="0">
                <a:solidFill>
                  <a:schemeClr val="bg1"/>
                </a:solidFill>
                <a:uFill>
                  <a:solidFill>
                    <a:schemeClr val="tx1"/>
                  </a:solidFill>
                </a:uFill>
              </a:rPr>
              <a:t>聊斋志异</a:t>
            </a:r>
            <a:r>
              <a:rPr lang="en-US" altLang="zh-CN" sz="2400" dirty="0" smtClean="0"/>
              <a:t>》</a:t>
            </a:r>
            <a:r>
              <a:rPr lang="zh-CN" altLang="en-US" sz="2400" dirty="0" smtClean="0"/>
              <a:t>和</a:t>
            </a:r>
            <a:r>
              <a:rPr lang="zh-CN" altLang="en-US" sz="2400" b="1" u="heavy" dirty="0" smtClean="0">
                <a:solidFill>
                  <a:schemeClr val="bg1"/>
                </a:solidFill>
                <a:uFill>
                  <a:solidFill>
                    <a:schemeClr val="tx1"/>
                  </a:solidFill>
                </a:uFill>
              </a:rPr>
              <a:t>吴敬梓</a:t>
            </a:r>
            <a:r>
              <a:rPr lang="zh-CN" altLang="en-US" sz="2400" dirty="0" smtClean="0"/>
              <a:t>的</a:t>
            </a:r>
            <a:r>
              <a:rPr lang="en-US" altLang="zh-CN" sz="2400" dirty="0" smtClean="0"/>
              <a:t>《</a:t>
            </a:r>
            <a:r>
              <a:rPr lang="zh-CN" altLang="en-US" sz="2400" b="1" u="heavy" dirty="0" smtClean="0">
                <a:solidFill>
                  <a:schemeClr val="bg1"/>
                </a:solidFill>
                <a:uFill>
                  <a:solidFill>
                    <a:schemeClr val="tx1"/>
                  </a:solidFill>
                </a:uFill>
              </a:rPr>
              <a:t>儒林外史</a:t>
            </a:r>
            <a:r>
              <a:rPr lang="en-US" altLang="zh-CN" sz="2400" dirty="0" smtClean="0"/>
              <a:t>》</a:t>
            </a:r>
            <a:r>
              <a:rPr lang="en-US" altLang="zh-CN" sz="2400" dirty="0"/>
              <a:t/>
            </a:r>
            <a:br>
              <a:rPr lang="en-US" altLang="zh-CN" sz="2400" dirty="0"/>
            </a:br>
            <a:r>
              <a:rPr lang="en-US" altLang="zh-CN" sz="2400" dirty="0" smtClean="0"/>
              <a:t>3.</a:t>
            </a:r>
            <a:r>
              <a:rPr lang="zh-CN" altLang="en-US" sz="2400" dirty="0" smtClean="0"/>
              <a:t>早在</a:t>
            </a:r>
            <a:r>
              <a:rPr lang="zh-CN" altLang="en-US" sz="2400" b="1" u="heavy" dirty="0" smtClean="0">
                <a:solidFill>
                  <a:schemeClr val="bg1"/>
                </a:solidFill>
                <a:uFill>
                  <a:solidFill>
                    <a:schemeClr val="tx1"/>
                  </a:solidFill>
                </a:uFill>
              </a:rPr>
              <a:t>辽、宋、金</a:t>
            </a:r>
            <a:r>
              <a:rPr lang="zh-CN" altLang="en-US" sz="2400" dirty="0" smtClean="0"/>
              <a:t>时期，戏曲表演就在民间流行。元代形成了</a:t>
            </a:r>
            <a:r>
              <a:rPr lang="zh-CN" altLang="en-US" sz="2400" b="1" u="heavy" dirty="0" smtClean="0">
                <a:solidFill>
                  <a:schemeClr val="bg1"/>
                </a:solidFill>
                <a:uFill>
                  <a:solidFill>
                    <a:schemeClr val="tx1"/>
                  </a:solidFill>
                </a:uFill>
              </a:rPr>
              <a:t>元杂剧</a:t>
            </a:r>
            <a:r>
              <a:rPr lang="zh-CN" altLang="en-US" sz="2400" dirty="0" smtClean="0"/>
              <a:t>。</a:t>
            </a:r>
            <a:r>
              <a:rPr lang="en-US" altLang="zh-CN" sz="2400" dirty="0" smtClean="0"/>
              <a:t/>
            </a:r>
            <a:br>
              <a:rPr lang="en-US" altLang="zh-CN" sz="2400" dirty="0" smtClean="0"/>
            </a:br>
            <a:r>
              <a:rPr lang="en-US" altLang="zh-CN" sz="2400" dirty="0" smtClean="0"/>
              <a:t>4.</a:t>
            </a:r>
            <a:r>
              <a:rPr lang="zh-CN" altLang="en-US" sz="2400" dirty="0" smtClean="0"/>
              <a:t>康乾时期，戏曲盛行，种类繁多，最具代表性的是</a:t>
            </a:r>
            <a:r>
              <a:rPr lang="zh-CN" altLang="en-US" sz="2400" b="1" u="heavy" dirty="0" smtClean="0">
                <a:solidFill>
                  <a:schemeClr val="bg1"/>
                </a:solidFill>
                <a:uFill>
                  <a:solidFill>
                    <a:schemeClr val="tx1"/>
                  </a:solidFill>
                </a:uFill>
              </a:rPr>
              <a:t>昆曲</a:t>
            </a:r>
            <a:r>
              <a:rPr lang="zh-CN" altLang="en-US" sz="2400" dirty="0" smtClean="0"/>
              <a:t>和</a:t>
            </a:r>
            <a:r>
              <a:rPr lang="zh-CN" altLang="en-US" sz="2400" b="1" u="heavy" dirty="0" smtClean="0">
                <a:solidFill>
                  <a:schemeClr val="bg1"/>
                </a:solidFill>
                <a:uFill>
                  <a:solidFill>
                    <a:schemeClr val="tx1"/>
                  </a:solidFill>
                </a:uFill>
              </a:rPr>
              <a:t>京剧</a:t>
            </a:r>
            <a:r>
              <a:rPr lang="zh-CN" altLang="en-US" sz="2400" dirty="0" smtClean="0"/>
              <a:t>。</a:t>
            </a:r>
            <a:r>
              <a:rPr lang="en-US" altLang="zh-CN" sz="2400" dirty="0" smtClean="0"/>
              <a:t/>
            </a:r>
            <a:br>
              <a:rPr lang="en-US" altLang="zh-CN" sz="2400" dirty="0" smtClean="0"/>
            </a:br>
            <a:r>
              <a:rPr lang="en-US" altLang="zh-CN" sz="2400" dirty="0" smtClean="0"/>
              <a:t>5.</a:t>
            </a:r>
            <a:r>
              <a:rPr lang="zh-CN" altLang="en-US" sz="2400" b="1" u="heavy" dirty="0" smtClean="0">
                <a:solidFill>
                  <a:schemeClr val="bg1"/>
                </a:solidFill>
                <a:uFill>
                  <a:solidFill>
                    <a:schemeClr val="tx1"/>
                  </a:solidFill>
                </a:uFill>
              </a:rPr>
              <a:t>昆曲</a:t>
            </a:r>
            <a:r>
              <a:rPr lang="zh-CN" altLang="en-US" sz="2400" dirty="0" smtClean="0"/>
              <a:t>发祥于江苏昆山一带，被誉为“百戏之祖”。代表剧作有</a:t>
            </a:r>
            <a:r>
              <a:rPr lang="zh-CN" altLang="en-US" sz="2400" dirty="0" smtClean="0"/>
              <a:t>明朝</a:t>
            </a:r>
            <a:r>
              <a:rPr lang="zh-CN" altLang="en-US" sz="2400" b="1" u="sng" dirty="0" smtClean="0">
                <a:solidFill>
                  <a:srgbClr val="FF0000"/>
                </a:solidFill>
              </a:rPr>
              <a:t>                  </a:t>
            </a:r>
            <a:r>
              <a:rPr lang="zh-CN" altLang="en-US" sz="2400" dirty="0" smtClean="0"/>
              <a:t>的</a:t>
            </a:r>
            <a:r>
              <a:rPr lang="en-US" altLang="zh-CN" sz="2400" dirty="0" smtClean="0"/>
              <a:t>《</a:t>
            </a:r>
            <a:r>
              <a:rPr lang="zh-CN" altLang="en-US" sz="2400" b="1" u="sng" dirty="0" smtClean="0">
                <a:solidFill>
                  <a:srgbClr val="FF0000"/>
                </a:solidFill>
              </a:rPr>
              <a:t>                </a:t>
            </a:r>
            <a:r>
              <a:rPr lang="en-US" altLang="zh-CN" sz="2400" dirty="0" smtClean="0"/>
              <a:t>》 </a:t>
            </a:r>
            <a:r>
              <a:rPr lang="zh-CN" altLang="en-US" sz="2400" dirty="0" smtClean="0"/>
              <a:t>，</a:t>
            </a:r>
            <a:r>
              <a:rPr lang="zh-CN" altLang="en-US" sz="2400" dirty="0" smtClean="0"/>
              <a:t>清朝</a:t>
            </a:r>
            <a:r>
              <a:rPr lang="zh-CN" altLang="en-US" sz="2400" b="1" u="sng" dirty="0" smtClean="0">
                <a:solidFill>
                  <a:srgbClr val="FF0000"/>
                </a:solidFill>
              </a:rPr>
              <a:t>           </a:t>
            </a:r>
            <a:r>
              <a:rPr lang="zh-CN" altLang="en-US" sz="2400" dirty="0" smtClean="0"/>
              <a:t>的</a:t>
            </a:r>
            <a:r>
              <a:rPr lang="en-US" altLang="zh-CN" sz="2400" dirty="0" smtClean="0"/>
              <a:t>《</a:t>
            </a:r>
            <a:r>
              <a:rPr lang="zh-CN" altLang="en-US" sz="2400" b="1" u="sng" dirty="0" smtClean="0">
                <a:solidFill>
                  <a:srgbClr val="FF0000"/>
                </a:solidFill>
              </a:rPr>
              <a:t>                 </a:t>
            </a:r>
            <a:r>
              <a:rPr lang="en-US" altLang="zh-CN" sz="2400" dirty="0" smtClean="0"/>
              <a:t>》</a:t>
            </a:r>
            <a:r>
              <a:rPr lang="zh-CN" altLang="en-US" sz="2400" dirty="0" smtClean="0"/>
              <a:t>和</a:t>
            </a:r>
            <a:r>
              <a:rPr lang="zh-CN" altLang="en-US" sz="2400" b="1" u="sng" dirty="0" smtClean="0">
                <a:solidFill>
                  <a:srgbClr val="FF0000"/>
                </a:solidFill>
              </a:rPr>
              <a:t>              </a:t>
            </a:r>
            <a:r>
              <a:rPr lang="zh-CN" altLang="en-US" sz="2400" dirty="0" smtClean="0"/>
              <a:t>的</a:t>
            </a:r>
            <a:r>
              <a:rPr lang="en-US" altLang="zh-CN" sz="2400" dirty="0" smtClean="0"/>
              <a:t>《</a:t>
            </a:r>
            <a:r>
              <a:rPr lang="zh-CN" altLang="en-US" sz="2400" b="1" u="sng" dirty="0" smtClean="0">
                <a:solidFill>
                  <a:srgbClr val="FF0000"/>
                </a:solidFill>
              </a:rPr>
              <a:t>                      </a:t>
            </a:r>
            <a:r>
              <a:rPr lang="en-US" altLang="zh-CN" sz="2400" dirty="0" smtClean="0"/>
              <a:t>》</a:t>
            </a:r>
            <a:r>
              <a:rPr lang="en-US" altLang="zh-CN" sz="2400" dirty="0" smtClean="0"/>
              <a:t/>
            </a:r>
            <a:br>
              <a:rPr lang="en-US" altLang="zh-CN" sz="2400" dirty="0" smtClean="0"/>
            </a:br>
            <a:r>
              <a:rPr lang="en-US" altLang="zh-CN" sz="2400" dirty="0" smtClean="0"/>
              <a:t>6.1790</a:t>
            </a:r>
            <a:r>
              <a:rPr lang="zh-CN" altLang="en-US" sz="2400" dirty="0" smtClean="0"/>
              <a:t>年，乾隆帝</a:t>
            </a:r>
            <a:r>
              <a:rPr lang="en-US" altLang="zh-CN" sz="2400" dirty="0" smtClean="0"/>
              <a:t>80</a:t>
            </a:r>
            <a:r>
              <a:rPr lang="zh-CN" altLang="en-US" sz="2400" dirty="0" smtClean="0"/>
              <a:t>大寿，安徽艺人</a:t>
            </a:r>
            <a:r>
              <a:rPr lang="zh-CN" altLang="en-US" sz="2400" b="1" u="heavy" dirty="0" smtClean="0">
                <a:solidFill>
                  <a:schemeClr val="bg1"/>
                </a:solidFill>
                <a:uFill>
                  <a:solidFill>
                    <a:schemeClr val="tx1"/>
                  </a:solidFill>
                </a:uFill>
              </a:rPr>
              <a:t>高朗亭</a:t>
            </a:r>
            <a:r>
              <a:rPr lang="zh-CN" altLang="en-US" sz="2400" dirty="0" smtClean="0"/>
              <a:t>带领徽班</a:t>
            </a:r>
            <a:r>
              <a:rPr lang="zh-CN" altLang="en-US" sz="2400" b="1" u="heavy" dirty="0" smtClean="0">
                <a:solidFill>
                  <a:schemeClr val="bg1"/>
                </a:solidFill>
                <a:uFill>
                  <a:solidFill>
                    <a:schemeClr val="tx1"/>
                  </a:solidFill>
                </a:uFill>
              </a:rPr>
              <a:t>三庆</a:t>
            </a:r>
            <a:r>
              <a:rPr lang="zh-CN" altLang="en-US" sz="2400" dirty="0" smtClean="0"/>
              <a:t>班献艺，三庆班与后来进京的</a:t>
            </a:r>
            <a:r>
              <a:rPr lang="zh-CN" altLang="en-US" sz="2400" b="1" u="heavy" dirty="0" smtClean="0">
                <a:solidFill>
                  <a:schemeClr val="bg1"/>
                </a:solidFill>
                <a:uFill>
                  <a:solidFill>
                    <a:schemeClr val="tx1"/>
                  </a:solidFill>
                </a:uFill>
              </a:rPr>
              <a:t>四喜</a:t>
            </a:r>
            <a:r>
              <a:rPr lang="zh-CN" altLang="en-US" sz="2400" b="1" dirty="0">
                <a:solidFill>
                  <a:srgbClr val="FF0000"/>
                </a:solidFill>
              </a:rPr>
              <a:t>、</a:t>
            </a:r>
            <a:r>
              <a:rPr lang="zh-CN" altLang="en-US" sz="2400" b="1" u="heavy" dirty="0" smtClean="0">
                <a:solidFill>
                  <a:schemeClr val="bg1"/>
                </a:solidFill>
                <a:uFill>
                  <a:solidFill>
                    <a:schemeClr val="tx1"/>
                  </a:solidFill>
                </a:uFill>
              </a:rPr>
              <a:t>春台</a:t>
            </a:r>
            <a:r>
              <a:rPr lang="zh-CN" altLang="en-US" sz="2400" dirty="0" smtClean="0"/>
              <a:t>和</a:t>
            </a:r>
            <a:r>
              <a:rPr lang="zh-CN" altLang="en-US" sz="2400" b="1" u="heavy" dirty="0" smtClean="0">
                <a:solidFill>
                  <a:schemeClr val="bg1"/>
                </a:solidFill>
                <a:uFill>
                  <a:solidFill>
                    <a:schemeClr val="tx1"/>
                  </a:solidFill>
                </a:uFill>
              </a:rPr>
              <a:t>春被 </a:t>
            </a:r>
            <a:r>
              <a:rPr lang="zh-CN" altLang="en-US" sz="2400" dirty="0" smtClean="0">
                <a:uFill>
                  <a:solidFill>
                    <a:schemeClr val="tx1"/>
                  </a:solidFill>
                </a:uFill>
              </a:rPr>
              <a:t>合</a:t>
            </a:r>
            <a:r>
              <a:rPr lang="zh-CN" altLang="en-US" sz="2400" dirty="0" smtClean="0"/>
              <a:t>称</a:t>
            </a:r>
            <a:r>
              <a:rPr lang="zh-CN" altLang="en-US" sz="2400" dirty="0" smtClean="0"/>
              <a:t>为</a:t>
            </a:r>
            <a:r>
              <a:rPr lang="zh-CN" altLang="en-US" sz="2400" dirty="0" smtClean="0"/>
              <a:t>“</a:t>
            </a:r>
            <a:r>
              <a:rPr lang="zh-CN" altLang="en-US" sz="2400" b="1" u="sng" dirty="0" smtClean="0">
                <a:solidFill>
                  <a:srgbClr val="FF0000"/>
                </a:solidFill>
              </a:rPr>
              <a:t> 四大徽班</a:t>
            </a:r>
            <a:r>
              <a:rPr lang="zh-CN" altLang="en-US" sz="2400" dirty="0" smtClean="0"/>
              <a:t>”</a:t>
            </a:r>
            <a:r>
              <a:rPr lang="zh-CN" altLang="en-US" sz="2400" dirty="0" smtClean="0"/>
              <a:t>。</a:t>
            </a:r>
            <a:r>
              <a:rPr lang="en-US" altLang="zh-CN" sz="2400" dirty="0" smtClean="0"/>
              <a:t/>
            </a:r>
            <a:br>
              <a:rPr lang="en-US" altLang="zh-CN" sz="2400" dirty="0" smtClean="0"/>
            </a:br>
            <a:r>
              <a:rPr lang="en-US" altLang="zh-CN" sz="2400" dirty="0" smtClean="0"/>
              <a:t>7</a:t>
            </a:r>
            <a:r>
              <a:rPr lang="zh-CN" altLang="en-US" sz="2400" dirty="0" smtClean="0"/>
              <a:t>、道光帝时，产生了新的剧种</a:t>
            </a:r>
            <a:r>
              <a:rPr lang="zh-CN" altLang="en-US" sz="2400" dirty="0" smtClean="0"/>
              <a:t>“</a:t>
            </a:r>
            <a:r>
              <a:rPr lang="zh-CN" altLang="en-US" sz="2400" b="1" u="sng" dirty="0" smtClean="0">
                <a:solidFill>
                  <a:srgbClr val="FF0000"/>
                </a:solidFill>
              </a:rPr>
              <a:t>                 </a:t>
            </a:r>
            <a:r>
              <a:rPr lang="zh-CN" altLang="en-US" sz="2400" dirty="0" smtClean="0"/>
              <a:t>”</a:t>
            </a:r>
            <a:r>
              <a:rPr lang="zh-CN" altLang="en-US" sz="2400" dirty="0" smtClean="0"/>
              <a:t>，又被称为</a:t>
            </a:r>
            <a:r>
              <a:rPr lang="zh-CN" altLang="en-US" sz="2400" dirty="0" smtClean="0"/>
              <a:t>“</a:t>
            </a:r>
            <a:r>
              <a:rPr lang="zh-CN" altLang="en-US" sz="2400" b="1" u="sng" dirty="0" smtClean="0">
                <a:solidFill>
                  <a:srgbClr val="FF0000"/>
                </a:solidFill>
              </a:rPr>
              <a:t>           </a:t>
            </a:r>
            <a:r>
              <a:rPr lang="zh-CN" altLang="en-US" sz="2400" dirty="0" smtClean="0"/>
              <a:t>”</a:t>
            </a:r>
            <a:r>
              <a:rPr lang="zh-CN" altLang="en-US" sz="2400" dirty="0" smtClean="0"/>
              <a:t>。</a:t>
            </a:r>
            <a:r>
              <a:rPr lang="en-US" altLang="zh-CN" sz="2400" dirty="0" smtClean="0"/>
              <a:t/>
            </a:r>
            <a:br>
              <a:rPr lang="en-US" altLang="zh-CN" sz="2400" dirty="0" smtClean="0"/>
            </a:br>
            <a:r>
              <a:rPr lang="en-US" altLang="zh-CN" sz="2400" dirty="0" smtClean="0"/>
              <a:t>8</a:t>
            </a:r>
            <a:r>
              <a:rPr lang="zh-CN" altLang="en-US" sz="2400" dirty="0" smtClean="0"/>
              <a:t>、</a:t>
            </a:r>
            <a:r>
              <a:rPr lang="zh-CN" altLang="en-US" sz="2400" b="1" u="sng" dirty="0" smtClean="0">
                <a:solidFill>
                  <a:srgbClr val="FF0000"/>
                </a:solidFill>
              </a:rPr>
              <a:t>                       </a:t>
            </a:r>
            <a:r>
              <a:rPr lang="zh-CN" altLang="en-US" sz="2400" dirty="0" smtClean="0"/>
              <a:t>有“国剧”</a:t>
            </a:r>
            <a:r>
              <a:rPr lang="zh-CN" altLang="en-US" sz="2400" dirty="0" smtClean="0"/>
              <a:t>之称。</a:t>
            </a:r>
            <a:endParaRPr lang="zh-CN" altLang="en-US" sz="2400" dirty="0"/>
          </a:p>
        </p:txBody>
      </p:sp>
    </p:spTree>
    <p:extLst>
      <p:ext uri="{BB962C8B-B14F-4D97-AF65-F5344CB8AC3E}">
        <p14:creationId xmlns:p14="http://schemas.microsoft.com/office/powerpoint/2010/main" val="28834207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altLang="en-US" sz="4800" b="1" dirty="0" smtClean="0">
                <a:solidFill>
                  <a:srgbClr val="FF0000"/>
                </a:solidFill>
              </a:rPr>
              <a:t>课堂速记</a:t>
            </a:r>
            <a:endParaRPr lang="zh-CN" altLang="en-US" sz="4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85929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altLang="en-US" sz="5400" b="1" dirty="0" smtClean="0">
                <a:solidFill>
                  <a:srgbClr val="FF0000"/>
                </a:solidFill>
              </a:rPr>
              <a:t>双倍积分       尽享时刻</a:t>
            </a:r>
            <a:endParaRPr lang="zh-CN" altLang="en-US" sz="5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32065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6858000"/>
          </a:xfrm>
        </p:spPr>
        <p:txBody>
          <a:bodyPr>
            <a:normAutofit/>
          </a:bodyPr>
          <a:lstStyle/>
          <a:p>
            <a:pPr algn="l"/>
            <a:r>
              <a:rPr lang="en-US" altLang="zh-CN" sz="5400" b="1" dirty="0" smtClean="0">
                <a:solidFill>
                  <a:srgbClr val="FF0000"/>
                </a:solidFill>
              </a:rPr>
              <a:t/>
            </a:r>
            <a:br>
              <a:rPr lang="en-US" altLang="zh-CN" sz="5400" b="1" dirty="0" smtClean="0">
                <a:solidFill>
                  <a:srgbClr val="FF0000"/>
                </a:solidFill>
              </a:rPr>
            </a:br>
            <a:r>
              <a:rPr lang="zh-CN" altLang="en-US" sz="5400" b="1" dirty="0" smtClean="0">
                <a:solidFill>
                  <a:srgbClr val="FF0000"/>
                </a:solidFill>
              </a:rPr>
              <a:t>作业：</a:t>
            </a:r>
            <a:r>
              <a:rPr lang="en-US" altLang="zh-CN" sz="5400" b="1" dirty="0" smtClean="0">
                <a:solidFill>
                  <a:srgbClr val="FF0000"/>
                </a:solidFill>
              </a:rPr>
              <a:t/>
            </a:r>
            <a:br>
              <a:rPr lang="en-US" altLang="zh-CN" sz="5400" b="1" dirty="0" smtClean="0">
                <a:solidFill>
                  <a:srgbClr val="FF0000"/>
                </a:solidFill>
              </a:rPr>
            </a:br>
            <a:r>
              <a:rPr lang="zh-CN" altLang="en-US" sz="5400" b="1" dirty="0">
                <a:solidFill>
                  <a:srgbClr val="FF0000"/>
                </a:solidFill>
              </a:rPr>
              <a:t>练习</a:t>
            </a:r>
            <a:r>
              <a:rPr lang="zh-CN" altLang="en-US" sz="5400" b="1" dirty="0" smtClean="0">
                <a:solidFill>
                  <a:srgbClr val="FF0000"/>
                </a:solidFill>
              </a:rPr>
              <a:t>册</a:t>
            </a:r>
            <a:r>
              <a:rPr lang="en-US" altLang="zh-CN" sz="5400" b="1" dirty="0" smtClean="0">
                <a:solidFill>
                  <a:srgbClr val="FF0000"/>
                </a:solidFill>
              </a:rPr>
              <a:t>19----66</a:t>
            </a:r>
            <a:r>
              <a:rPr lang="zh-CN" altLang="en-US" sz="5400" b="1" dirty="0" smtClean="0">
                <a:solidFill>
                  <a:srgbClr val="FF0000"/>
                </a:solidFill>
              </a:rPr>
              <a:t> 页   </a:t>
            </a:r>
            <a:r>
              <a:rPr lang="en-US" altLang="zh-CN" sz="5400" b="1" dirty="0" smtClean="0">
                <a:solidFill>
                  <a:srgbClr val="FF0000"/>
                </a:solidFill>
              </a:rPr>
              <a:t/>
            </a:r>
            <a:br>
              <a:rPr lang="en-US" altLang="zh-CN" sz="5400" b="1" dirty="0" smtClean="0">
                <a:solidFill>
                  <a:srgbClr val="FF0000"/>
                </a:solidFill>
              </a:rPr>
            </a:br>
            <a:r>
              <a:rPr lang="en-US" altLang="zh-CN" sz="5400" b="1" dirty="0" smtClean="0">
                <a:solidFill>
                  <a:srgbClr val="FF0000"/>
                </a:solidFill>
              </a:rPr>
              <a:t/>
            </a:r>
            <a:br>
              <a:rPr lang="en-US" altLang="zh-CN" sz="5400" b="1" dirty="0" smtClean="0">
                <a:solidFill>
                  <a:srgbClr val="FF0000"/>
                </a:solidFill>
              </a:rPr>
            </a:br>
            <a:r>
              <a:rPr lang="en-US" altLang="zh-CN" sz="5400" b="1" dirty="0" smtClean="0">
                <a:solidFill>
                  <a:srgbClr val="FF0000"/>
                </a:solidFill>
              </a:rPr>
              <a:t/>
            </a:r>
            <a:br>
              <a:rPr lang="en-US" altLang="zh-CN" sz="5400" b="1" dirty="0" smtClean="0">
                <a:solidFill>
                  <a:srgbClr val="FF0000"/>
                </a:solidFill>
              </a:rPr>
            </a:br>
            <a:r>
              <a:rPr lang="en-US" altLang="zh-CN" sz="5400" b="1" dirty="0">
                <a:solidFill>
                  <a:srgbClr val="FF0000"/>
                </a:solidFill>
              </a:rPr>
              <a:t/>
            </a:r>
            <a:br>
              <a:rPr lang="en-US" altLang="zh-CN" sz="5400" b="1" dirty="0">
                <a:solidFill>
                  <a:srgbClr val="FF0000"/>
                </a:solidFill>
              </a:rPr>
            </a:br>
            <a:r>
              <a:rPr lang="en-US" altLang="zh-CN" sz="5400" b="1" dirty="0" smtClean="0">
                <a:solidFill>
                  <a:srgbClr val="FF0000"/>
                </a:solidFill>
              </a:rPr>
              <a:t/>
            </a:r>
            <a:br>
              <a:rPr lang="en-US" altLang="zh-CN" sz="5400" b="1" dirty="0" smtClean="0">
                <a:solidFill>
                  <a:srgbClr val="FF0000"/>
                </a:solidFill>
              </a:rPr>
            </a:br>
            <a:endParaRPr lang="zh-CN" altLang="en-US" sz="5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37221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6858000"/>
          </a:xfrm>
        </p:spPr>
        <p:txBody>
          <a:bodyPr>
            <a:normAutofit fontScale="90000"/>
          </a:bodyPr>
          <a:lstStyle/>
          <a:p>
            <a:pPr algn="l"/>
            <a:r>
              <a:rPr lang="zh-CN" altLang="en-US" sz="6600" b="1" dirty="0" smtClean="0">
                <a:solidFill>
                  <a:srgbClr val="FF0000"/>
                </a:solidFill>
              </a:rPr>
              <a:t>              </a:t>
            </a:r>
            <a:r>
              <a:rPr lang="en-US" altLang="zh-CN" sz="6600" b="1" dirty="0" smtClean="0">
                <a:solidFill>
                  <a:srgbClr val="FF0000"/>
                </a:solidFill>
              </a:rPr>
              <a:t/>
            </a:r>
            <a:br>
              <a:rPr lang="en-US" altLang="zh-CN" sz="6600" b="1" dirty="0" smtClean="0">
                <a:solidFill>
                  <a:srgbClr val="FF0000"/>
                </a:solidFill>
              </a:rPr>
            </a:br>
            <a:r>
              <a:rPr lang="en-US" altLang="zh-CN" sz="6600" b="1" dirty="0">
                <a:solidFill>
                  <a:srgbClr val="FF0000"/>
                </a:solidFill>
              </a:rPr>
              <a:t/>
            </a:r>
            <a:br>
              <a:rPr lang="en-US" altLang="zh-CN" sz="6600" b="1" dirty="0">
                <a:solidFill>
                  <a:srgbClr val="FF0000"/>
                </a:solidFill>
              </a:rPr>
            </a:br>
            <a:r>
              <a:rPr lang="en-US" altLang="zh-CN" sz="6600" b="1" dirty="0" smtClean="0">
                <a:solidFill>
                  <a:srgbClr val="FF0000"/>
                </a:solidFill>
              </a:rPr>
              <a:t/>
            </a:r>
            <a:br>
              <a:rPr lang="en-US" altLang="zh-CN" sz="6600" b="1" dirty="0" smtClean="0">
                <a:solidFill>
                  <a:srgbClr val="FF0000"/>
                </a:solidFill>
              </a:rPr>
            </a:br>
            <a:r>
              <a:rPr lang="zh-CN" altLang="en-US" sz="6600" b="1" dirty="0" smtClean="0">
                <a:solidFill>
                  <a:srgbClr val="FF0000"/>
                </a:solidFill>
              </a:rPr>
              <a:t>自学</a:t>
            </a:r>
            <a:r>
              <a:rPr lang="zh-CN" altLang="en-US" sz="6600" b="1" dirty="0" smtClean="0">
                <a:solidFill>
                  <a:srgbClr val="FF0000"/>
                </a:solidFill>
              </a:rPr>
              <a:t>提示</a:t>
            </a:r>
            <a:r>
              <a:rPr lang="en-US" altLang="zh-CN" sz="6600" b="1" dirty="0" smtClean="0">
                <a:solidFill>
                  <a:srgbClr val="FF0000"/>
                </a:solidFill>
              </a:rPr>
              <a:t/>
            </a:r>
            <a:br>
              <a:rPr lang="en-US" altLang="zh-CN" sz="6600" b="1" dirty="0" smtClean="0">
                <a:solidFill>
                  <a:srgbClr val="FF0000"/>
                </a:solidFill>
              </a:rPr>
            </a:br>
            <a:r>
              <a:rPr lang="en-US" altLang="zh-CN" sz="6600" b="1" dirty="0" smtClean="0">
                <a:solidFill>
                  <a:srgbClr val="FF0000"/>
                </a:solidFill>
              </a:rPr>
              <a:t>1.</a:t>
            </a:r>
            <a:r>
              <a:rPr lang="zh-CN" altLang="en-US" sz="6600" b="1" dirty="0" smtClean="0">
                <a:solidFill>
                  <a:srgbClr val="FF0000"/>
                </a:solidFill>
              </a:rPr>
              <a:t>小说创作</a:t>
            </a:r>
            <a:r>
              <a:rPr lang="en-US" altLang="zh-CN" sz="6600" b="1" dirty="0" smtClean="0">
                <a:solidFill>
                  <a:srgbClr val="FF0000"/>
                </a:solidFill>
              </a:rPr>
              <a:t/>
            </a:r>
            <a:br>
              <a:rPr lang="en-US" altLang="zh-CN" sz="6600" b="1" dirty="0" smtClean="0">
                <a:solidFill>
                  <a:srgbClr val="FF0000"/>
                </a:solidFill>
              </a:rPr>
            </a:br>
            <a:r>
              <a:rPr lang="zh-CN" altLang="en-US" sz="6600" b="1" dirty="0" smtClean="0"/>
              <a:t>共</a:t>
            </a:r>
            <a:r>
              <a:rPr lang="en-US" altLang="zh-CN" sz="6600" b="1" dirty="0" smtClean="0"/>
              <a:t>6</a:t>
            </a:r>
            <a:r>
              <a:rPr lang="zh-CN" altLang="en-US" sz="6600" b="1" dirty="0" smtClean="0"/>
              <a:t>部   </a:t>
            </a:r>
            <a:r>
              <a:rPr lang="en-US" altLang="zh-CN" sz="6600" b="1" dirty="0" smtClean="0"/>
              <a:t>(4+2)</a:t>
            </a:r>
            <a:r>
              <a:rPr lang="en-US" altLang="zh-CN" sz="6600" b="1" dirty="0" smtClean="0">
                <a:solidFill>
                  <a:srgbClr val="FF0000"/>
                </a:solidFill>
              </a:rPr>
              <a:t/>
            </a:r>
            <a:br>
              <a:rPr lang="en-US" altLang="zh-CN" sz="6600" b="1" dirty="0" smtClean="0">
                <a:solidFill>
                  <a:srgbClr val="FF0000"/>
                </a:solidFill>
              </a:rPr>
            </a:br>
            <a:r>
              <a:rPr lang="en-US" altLang="zh-CN" sz="6600" b="1" dirty="0" smtClean="0">
                <a:solidFill>
                  <a:srgbClr val="FF0000"/>
                </a:solidFill>
              </a:rPr>
              <a:t>2.</a:t>
            </a:r>
            <a:r>
              <a:rPr lang="zh-CN" altLang="en-US" sz="6600" b="1" dirty="0" smtClean="0">
                <a:solidFill>
                  <a:srgbClr val="FF0000"/>
                </a:solidFill>
              </a:rPr>
              <a:t>戏剧艺术</a:t>
            </a:r>
            <a:r>
              <a:rPr lang="en-US" altLang="zh-CN" sz="6600" b="1" dirty="0" smtClean="0">
                <a:solidFill>
                  <a:srgbClr val="FF0000"/>
                </a:solidFill>
              </a:rPr>
              <a:t/>
            </a:r>
            <a:br>
              <a:rPr lang="en-US" altLang="zh-CN" sz="6600" b="1" dirty="0" smtClean="0">
                <a:solidFill>
                  <a:srgbClr val="FF0000"/>
                </a:solidFill>
              </a:rPr>
            </a:br>
            <a:r>
              <a:rPr lang="zh-CN" altLang="en-US" sz="6600" b="1" dirty="0" smtClean="0"/>
              <a:t>了解戏剧的</a:t>
            </a:r>
            <a:r>
              <a:rPr lang="zh-CN" altLang="en-US" sz="6600" b="1" dirty="0" smtClean="0"/>
              <a:t>发展</a:t>
            </a:r>
            <a:r>
              <a:rPr lang="en-US" altLang="zh-CN" sz="6600" b="1" dirty="0" smtClean="0"/>
              <a:t/>
            </a:r>
            <a:br>
              <a:rPr lang="en-US" altLang="zh-CN" sz="6600" b="1" dirty="0" smtClean="0"/>
            </a:br>
            <a:r>
              <a:rPr lang="zh-CN" altLang="en-US" sz="6600" b="1" dirty="0"/>
              <a:t>辽宋</a:t>
            </a:r>
            <a:r>
              <a:rPr lang="zh-CN" altLang="en-US" sz="6600" b="1" dirty="0" smtClean="0"/>
              <a:t>金</a:t>
            </a:r>
            <a:r>
              <a:rPr lang="en-US" altLang="zh-CN" sz="6600" b="1" dirty="0" smtClean="0"/>
              <a:t>-----</a:t>
            </a:r>
            <a:r>
              <a:rPr lang="zh-CN" altLang="en-US" sz="6600" b="1" dirty="0" smtClean="0"/>
              <a:t>元朝</a:t>
            </a:r>
            <a:r>
              <a:rPr lang="en-US" altLang="zh-CN" sz="6600" b="1" dirty="0" smtClean="0"/>
              <a:t>-----</a:t>
            </a:r>
            <a:r>
              <a:rPr lang="zh-CN" altLang="en-US" sz="6600" b="1" dirty="0"/>
              <a:t>清朝</a:t>
            </a:r>
            <a:r>
              <a:rPr lang="en-US" altLang="zh-CN" sz="6600" b="1" dirty="0" smtClean="0">
                <a:solidFill>
                  <a:srgbClr val="FF0000"/>
                </a:solidFill>
              </a:rPr>
              <a:t/>
            </a:r>
            <a:br>
              <a:rPr lang="en-US" altLang="zh-CN" sz="6600" b="1" dirty="0" smtClean="0">
                <a:solidFill>
                  <a:srgbClr val="FF0000"/>
                </a:solidFill>
              </a:rPr>
            </a:br>
            <a:r>
              <a:rPr lang="en-US" altLang="zh-CN" sz="6600" b="1" dirty="0" smtClean="0">
                <a:solidFill>
                  <a:srgbClr val="FF0000"/>
                </a:solidFill>
              </a:rPr>
              <a:t/>
            </a:r>
            <a:br>
              <a:rPr lang="en-US" altLang="zh-CN" sz="6600" b="1" dirty="0" smtClean="0">
                <a:solidFill>
                  <a:srgbClr val="FF0000"/>
                </a:solidFill>
              </a:rPr>
            </a:br>
            <a:r>
              <a:rPr lang="en-US" altLang="zh-CN" sz="6600" b="1" dirty="0">
                <a:solidFill>
                  <a:srgbClr val="FF0000"/>
                </a:solidFill>
              </a:rPr>
              <a:t/>
            </a:r>
            <a:br>
              <a:rPr lang="en-US" altLang="zh-CN" sz="6600" b="1" dirty="0">
                <a:solidFill>
                  <a:srgbClr val="FF0000"/>
                </a:solidFill>
              </a:rPr>
            </a:br>
            <a:r>
              <a:rPr lang="en-US" altLang="zh-CN" sz="6600" b="1" dirty="0" smtClean="0">
                <a:solidFill>
                  <a:srgbClr val="FF0000"/>
                </a:solidFill>
              </a:rPr>
              <a:t/>
            </a:r>
            <a:br>
              <a:rPr lang="en-US" altLang="zh-CN" sz="6600" b="1" dirty="0" smtClean="0">
                <a:solidFill>
                  <a:srgbClr val="FF0000"/>
                </a:solidFill>
              </a:rPr>
            </a:br>
            <a:endParaRPr lang="zh-CN" altLang="en-US" sz="66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35692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65609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82349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35351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373334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728698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381268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552614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138488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6858000"/>
          </a:xfrm>
        </p:spPr>
        <p:txBody>
          <a:bodyPr>
            <a:normAutofit/>
          </a:bodyPr>
          <a:lstStyle/>
          <a:p>
            <a:pPr algn="l"/>
            <a:r>
              <a:rPr lang="zh-CN" altLang="en-US" sz="7200" b="1" dirty="0" smtClean="0">
                <a:solidFill>
                  <a:srgbClr val="FF0000"/>
                </a:solidFill>
              </a:rPr>
              <a:t>           自主学习</a:t>
            </a:r>
            <a:r>
              <a:rPr lang="en-US" altLang="zh-CN" sz="7200" b="1" dirty="0" smtClean="0">
                <a:solidFill>
                  <a:srgbClr val="FF0000"/>
                </a:solidFill>
              </a:rPr>
              <a:t/>
            </a:r>
            <a:br>
              <a:rPr lang="en-US" altLang="zh-CN" sz="7200" b="1" dirty="0" smtClean="0">
                <a:solidFill>
                  <a:srgbClr val="FF0000"/>
                </a:solidFill>
              </a:rPr>
            </a:br>
            <a:r>
              <a:rPr lang="en-US" altLang="zh-CN" sz="7200" b="1" dirty="0" smtClean="0">
                <a:solidFill>
                  <a:srgbClr val="FF0000"/>
                </a:solidFill>
              </a:rPr>
              <a:t/>
            </a:r>
            <a:br>
              <a:rPr lang="en-US" altLang="zh-CN" sz="7200" b="1" dirty="0" smtClean="0">
                <a:solidFill>
                  <a:srgbClr val="FF0000"/>
                </a:solidFill>
              </a:rPr>
            </a:br>
            <a:r>
              <a:rPr lang="zh-CN" altLang="en-US" b="1" dirty="0" smtClean="0">
                <a:solidFill>
                  <a:srgbClr val="FF0000"/>
                </a:solidFill>
              </a:rPr>
              <a:t>阅读课本</a:t>
            </a:r>
            <a:r>
              <a:rPr lang="en-US" altLang="zh-CN" b="1" dirty="0" smtClean="0">
                <a:solidFill>
                  <a:srgbClr val="FF0000"/>
                </a:solidFill>
              </a:rPr>
              <a:t>110---115</a:t>
            </a:r>
            <a:r>
              <a:rPr lang="zh-CN" altLang="en-US" b="1" dirty="0" smtClean="0">
                <a:solidFill>
                  <a:srgbClr val="FF0000"/>
                </a:solidFill>
              </a:rPr>
              <a:t>页内容，完成练习册</a:t>
            </a:r>
            <a:r>
              <a:rPr lang="en-US" altLang="zh-CN" b="1" dirty="0" smtClean="0">
                <a:solidFill>
                  <a:srgbClr val="FF0000"/>
                </a:solidFill>
              </a:rPr>
              <a:t>60</a:t>
            </a:r>
            <a:r>
              <a:rPr lang="zh-CN" altLang="en-US" b="1" dirty="0" smtClean="0">
                <a:solidFill>
                  <a:srgbClr val="FF0000"/>
                </a:solidFill>
              </a:rPr>
              <a:t>页“自主导学”部分</a:t>
            </a:r>
            <a:r>
              <a:rPr lang="en-US" altLang="zh-CN" b="1" dirty="0" smtClean="0">
                <a:solidFill>
                  <a:srgbClr val="FF0000"/>
                </a:solidFill>
              </a:rPr>
              <a:t/>
            </a:r>
            <a:br>
              <a:rPr lang="en-US" altLang="zh-CN" b="1" dirty="0" smtClean="0">
                <a:solidFill>
                  <a:srgbClr val="FF0000"/>
                </a:solidFill>
              </a:rPr>
            </a:br>
            <a:endParaRPr lang="zh-CN" altLang="en-US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18380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6858000"/>
          </a:xfrm>
        </p:spPr>
        <p:txBody>
          <a:bodyPr>
            <a:normAutofit fontScale="90000"/>
          </a:bodyPr>
          <a:lstStyle/>
          <a:p>
            <a:pPr algn="l"/>
            <a:r>
              <a:rPr lang="zh-CN" altLang="en-US" sz="6600" b="1" dirty="0" smtClean="0">
                <a:solidFill>
                  <a:srgbClr val="FF0000"/>
                </a:solidFill>
              </a:rPr>
              <a:t>              学习展示</a:t>
            </a:r>
            <a:r>
              <a:rPr lang="en-US" altLang="zh-CN" sz="6600" b="1" dirty="0" smtClean="0">
                <a:solidFill>
                  <a:srgbClr val="FF0000"/>
                </a:solidFill>
              </a:rPr>
              <a:t/>
            </a:r>
            <a:br>
              <a:rPr lang="en-US" altLang="zh-CN" sz="6600" b="1" dirty="0" smtClean="0">
                <a:solidFill>
                  <a:srgbClr val="FF0000"/>
                </a:solidFill>
              </a:rPr>
            </a:br>
            <a:r>
              <a:rPr lang="zh-CN" altLang="en-US" sz="6600" b="1" dirty="0">
                <a:solidFill>
                  <a:srgbClr val="FF0000"/>
                </a:solidFill>
              </a:rPr>
              <a:t>请说出练习册</a:t>
            </a:r>
            <a:r>
              <a:rPr lang="en-US" altLang="zh-CN" sz="6600" b="1" dirty="0">
                <a:solidFill>
                  <a:srgbClr val="FF0000"/>
                </a:solidFill>
              </a:rPr>
              <a:t>60</a:t>
            </a:r>
            <a:r>
              <a:rPr lang="zh-CN" altLang="en-US" sz="6600" b="1" dirty="0">
                <a:solidFill>
                  <a:srgbClr val="FF0000"/>
                </a:solidFill>
              </a:rPr>
              <a:t>页“自主导学”</a:t>
            </a:r>
            <a:r>
              <a:rPr lang="zh-CN" altLang="en-US" sz="6600" b="1" dirty="0" smtClean="0">
                <a:solidFill>
                  <a:srgbClr val="FF0000"/>
                </a:solidFill>
              </a:rPr>
              <a:t>部分的</a:t>
            </a:r>
            <a:r>
              <a:rPr lang="zh-CN" altLang="en-US" sz="6600" b="1" dirty="0" smtClean="0"/>
              <a:t>答案</a:t>
            </a:r>
            <a:r>
              <a:rPr lang="en-US" altLang="zh-CN" sz="6600" b="1" dirty="0" smtClean="0">
                <a:solidFill>
                  <a:srgbClr val="FF0000"/>
                </a:solidFill>
              </a:rPr>
              <a:t/>
            </a:r>
            <a:br>
              <a:rPr lang="en-US" altLang="zh-CN" sz="6600" b="1" dirty="0" smtClean="0">
                <a:solidFill>
                  <a:srgbClr val="FF0000"/>
                </a:solidFill>
              </a:rPr>
            </a:br>
            <a:r>
              <a:rPr lang="en-US" altLang="zh-CN" sz="6600" b="1" dirty="0" smtClean="0">
                <a:solidFill>
                  <a:srgbClr val="FF0000"/>
                </a:solidFill>
              </a:rPr>
              <a:t/>
            </a:r>
            <a:br>
              <a:rPr lang="en-US" altLang="zh-CN" sz="6600" b="1" dirty="0" smtClean="0">
                <a:solidFill>
                  <a:srgbClr val="FF0000"/>
                </a:solidFill>
              </a:rPr>
            </a:br>
            <a:r>
              <a:rPr lang="en-US" altLang="zh-CN" sz="6600" b="1" dirty="0" smtClean="0">
                <a:solidFill>
                  <a:srgbClr val="FF0000"/>
                </a:solidFill>
              </a:rPr>
              <a:t/>
            </a:r>
            <a:br>
              <a:rPr lang="en-US" altLang="zh-CN" sz="6600" b="1" dirty="0" smtClean="0">
                <a:solidFill>
                  <a:srgbClr val="FF0000"/>
                </a:solidFill>
              </a:rPr>
            </a:br>
            <a:r>
              <a:rPr lang="en-US" altLang="zh-CN" sz="6600" b="1" dirty="0" smtClean="0">
                <a:solidFill>
                  <a:srgbClr val="FF0000"/>
                </a:solidFill>
              </a:rPr>
              <a:t/>
            </a:r>
            <a:br>
              <a:rPr lang="en-US" altLang="zh-CN" sz="6600" b="1" dirty="0" smtClean="0">
                <a:solidFill>
                  <a:srgbClr val="FF0000"/>
                </a:solidFill>
              </a:rPr>
            </a:br>
            <a:endParaRPr lang="zh-CN" altLang="en-US" sz="66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1666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r>
              <a:rPr lang="zh-CN" altLang="en-US" b="1" dirty="0" smtClean="0">
                <a:solidFill>
                  <a:srgbClr val="FF0000"/>
                </a:solidFill>
              </a:rPr>
              <a:t>教材研读</a:t>
            </a:r>
            <a:r>
              <a:rPr lang="en-US" altLang="zh-CN" b="1" dirty="0" smtClean="0">
                <a:solidFill>
                  <a:srgbClr val="FF0000"/>
                </a:solidFill>
              </a:rPr>
              <a:t>1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94726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7086" y="116632"/>
            <a:ext cx="8949410" cy="6858000"/>
          </a:xfrm>
        </p:spPr>
        <p:txBody>
          <a:bodyPr>
            <a:normAutofit/>
          </a:bodyPr>
          <a:lstStyle/>
          <a:p>
            <a:pPr algn="l"/>
            <a:endParaRPr lang="zh-CN" altLang="en-US" sz="3600" dirty="0"/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92260864"/>
              </p:ext>
            </p:extLst>
          </p:nvPr>
        </p:nvGraphicFramePr>
        <p:xfrm>
          <a:off x="179512" y="260648"/>
          <a:ext cx="8712967" cy="5503541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1800199"/>
                <a:gridCol w="713819"/>
                <a:gridCol w="942365"/>
                <a:gridCol w="5256584"/>
              </a:tblGrid>
              <a:tr h="76470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2400" kern="100" dirty="0">
                          <a:effectLst/>
                        </a:rPr>
                        <a:t>著作</a:t>
                      </a:r>
                      <a:endParaRPr lang="zh-CN" sz="2400" kern="1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2400" kern="100">
                          <a:effectLst/>
                        </a:rPr>
                        <a:t>作者</a:t>
                      </a:r>
                      <a:endParaRPr lang="zh-CN" sz="24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2400" kern="100">
                          <a:effectLst/>
                        </a:rPr>
                        <a:t>朝代</a:t>
                      </a:r>
                      <a:endParaRPr lang="zh-CN" sz="24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2400" kern="100">
                          <a:effectLst/>
                        </a:rPr>
                        <a:t>主要内容及评价</a:t>
                      </a:r>
                      <a:endParaRPr lang="zh-CN" sz="24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</a:tr>
              <a:tr h="1139028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zh-CN" sz="2400" kern="1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2400" kern="100" dirty="0">
                          <a:effectLst/>
                        </a:rPr>
                        <a:t>描写了</a:t>
                      </a:r>
                      <a:r>
                        <a:rPr lang="zh-CN" sz="2400" kern="100" dirty="0">
                          <a:solidFill>
                            <a:srgbClr val="FF0000"/>
                          </a:solidFill>
                          <a:effectLst/>
                        </a:rPr>
                        <a:t>东汉末年和三国时期</a:t>
                      </a:r>
                      <a:r>
                        <a:rPr lang="zh-CN" sz="2400" kern="100" dirty="0">
                          <a:effectLst/>
                        </a:rPr>
                        <a:t>错综复杂的政治和军事斗争，我国最早的一部长篇历史小说</a:t>
                      </a:r>
                      <a:endParaRPr lang="zh-CN" sz="2400" kern="1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</a:tr>
              <a:tr h="1152128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zh-CN" sz="2400" kern="1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2400" kern="100" dirty="0">
                          <a:effectLst/>
                        </a:rPr>
                        <a:t>描写</a:t>
                      </a:r>
                      <a:r>
                        <a:rPr lang="zh-CN" sz="2400" kern="100" dirty="0">
                          <a:solidFill>
                            <a:srgbClr val="FF0000"/>
                          </a:solidFill>
                          <a:effectLst/>
                        </a:rPr>
                        <a:t>北宋</a:t>
                      </a:r>
                      <a:r>
                        <a:rPr lang="zh-CN" sz="2400" kern="100" dirty="0">
                          <a:effectLst/>
                        </a:rPr>
                        <a:t>末年</a:t>
                      </a:r>
                      <a:r>
                        <a:rPr lang="zh-CN" sz="2400" kern="100" dirty="0">
                          <a:solidFill>
                            <a:srgbClr val="FF0000"/>
                          </a:solidFill>
                          <a:effectLst/>
                        </a:rPr>
                        <a:t>宋江</a:t>
                      </a:r>
                      <a:r>
                        <a:rPr lang="zh-CN" sz="2400" kern="100" dirty="0">
                          <a:effectLst/>
                        </a:rPr>
                        <a:t>领导的梁山泊农民起义，我国第一部以农民起义为题材的长篇小说</a:t>
                      </a:r>
                      <a:endParaRPr lang="zh-CN" sz="2400" kern="1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</a:tr>
              <a:tr h="762338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zh-CN" sz="2400" kern="1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2400" kern="100" dirty="0">
                          <a:effectLst/>
                        </a:rPr>
                        <a:t>根据民间</a:t>
                      </a:r>
                      <a:r>
                        <a:rPr lang="zh-CN" sz="2400" kern="100" dirty="0">
                          <a:solidFill>
                            <a:srgbClr val="FF0000"/>
                          </a:solidFill>
                          <a:effectLst/>
                        </a:rPr>
                        <a:t>唐僧取经</a:t>
                      </a:r>
                      <a:r>
                        <a:rPr lang="zh-CN" sz="2400" kern="100" dirty="0">
                          <a:effectLst/>
                        </a:rPr>
                        <a:t>的故事创作，一部充满浪漫主义气息的长篇小说</a:t>
                      </a:r>
                      <a:endParaRPr lang="zh-CN" sz="2400" kern="1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</a:tr>
              <a:tr h="1685342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zh-CN" sz="2400" kern="1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2400" kern="100" dirty="0">
                          <a:effectLst/>
                        </a:rPr>
                        <a:t>书中描写贾、王、史、薛四大封建家族衰亡和贵族青年</a:t>
                      </a:r>
                      <a:r>
                        <a:rPr lang="zh-CN" sz="2400" kern="100" dirty="0">
                          <a:solidFill>
                            <a:srgbClr val="FF0000"/>
                          </a:solidFill>
                          <a:effectLst/>
                        </a:rPr>
                        <a:t>贾宝玉</a:t>
                      </a:r>
                      <a:r>
                        <a:rPr lang="zh-CN" sz="2400" kern="100" dirty="0">
                          <a:effectLst/>
                        </a:rPr>
                        <a:t>与林黛玉的爱情悲剧，是我国古典小说的高峰</a:t>
                      </a:r>
                      <a:endParaRPr lang="zh-CN" sz="2400" kern="1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753125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altLang="en-US" sz="4800" b="1" dirty="0" smtClean="0">
                <a:solidFill>
                  <a:srgbClr val="FF0000"/>
                </a:solidFill>
              </a:rPr>
              <a:t>课堂速记</a:t>
            </a:r>
            <a:endParaRPr lang="zh-CN" altLang="en-US" sz="4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79246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66015" y="404664"/>
            <a:ext cx="8949410" cy="6858000"/>
          </a:xfrm>
        </p:spPr>
        <p:txBody>
          <a:bodyPr>
            <a:normAutofit/>
          </a:bodyPr>
          <a:lstStyle/>
          <a:p>
            <a:pPr algn="l"/>
            <a:endParaRPr lang="zh-CN" altLang="en-US" sz="3600" dirty="0"/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16430303"/>
              </p:ext>
            </p:extLst>
          </p:nvPr>
        </p:nvGraphicFramePr>
        <p:xfrm>
          <a:off x="179512" y="260648"/>
          <a:ext cx="8712967" cy="5503541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2016224"/>
                <a:gridCol w="1152128"/>
                <a:gridCol w="504056"/>
                <a:gridCol w="5040559"/>
              </a:tblGrid>
              <a:tr h="76470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2400" kern="100" dirty="0">
                          <a:effectLst/>
                        </a:rPr>
                        <a:t>著作</a:t>
                      </a:r>
                      <a:endParaRPr lang="zh-CN" sz="2400" kern="1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2400" kern="100">
                          <a:effectLst/>
                        </a:rPr>
                        <a:t>作者</a:t>
                      </a:r>
                      <a:endParaRPr lang="zh-CN" sz="24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2400" kern="100">
                          <a:effectLst/>
                        </a:rPr>
                        <a:t>朝代</a:t>
                      </a:r>
                      <a:endParaRPr lang="zh-CN" sz="24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2400" kern="100">
                          <a:effectLst/>
                        </a:rPr>
                        <a:t>主要内容及评价</a:t>
                      </a:r>
                      <a:endParaRPr lang="zh-CN" sz="24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</a:tr>
              <a:tr h="1139028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2400" kern="100">
                          <a:effectLst/>
                        </a:rPr>
                        <a:t>《三国演义》</a:t>
                      </a:r>
                      <a:endParaRPr lang="zh-CN" sz="24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2400" kern="100">
                          <a:effectLst/>
                        </a:rPr>
                        <a:t>罗贯中</a:t>
                      </a:r>
                      <a:endParaRPr lang="zh-CN" sz="24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2400" kern="100" dirty="0" smtClean="0">
                          <a:effectLst/>
                        </a:rPr>
                        <a:t>明</a:t>
                      </a:r>
                      <a:endParaRPr lang="zh-CN" sz="2400" kern="1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2400" kern="100" dirty="0">
                          <a:effectLst/>
                        </a:rPr>
                        <a:t>描写了</a:t>
                      </a:r>
                      <a:r>
                        <a:rPr lang="zh-CN" sz="2400" kern="100" dirty="0">
                          <a:solidFill>
                            <a:srgbClr val="FF0000"/>
                          </a:solidFill>
                          <a:effectLst/>
                        </a:rPr>
                        <a:t>东汉末年和三国时期</a:t>
                      </a:r>
                      <a:r>
                        <a:rPr lang="zh-CN" sz="2400" kern="100" dirty="0">
                          <a:effectLst/>
                        </a:rPr>
                        <a:t>错综复杂的政治和军事斗争，我国最早的一部长篇历史小说</a:t>
                      </a:r>
                      <a:endParaRPr lang="zh-CN" sz="2400" kern="1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</a:tr>
              <a:tr h="1152128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2400" kern="100">
                          <a:effectLst/>
                        </a:rPr>
                        <a:t>《水浒传》</a:t>
                      </a:r>
                      <a:endParaRPr lang="zh-CN" sz="24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2400" kern="100" dirty="0">
                          <a:effectLst/>
                        </a:rPr>
                        <a:t>施耐庵</a:t>
                      </a:r>
                      <a:endParaRPr lang="zh-CN" sz="2400" kern="1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2400" kern="100" dirty="0" smtClean="0">
                          <a:effectLst/>
                        </a:rPr>
                        <a:t>明</a:t>
                      </a:r>
                      <a:endParaRPr lang="zh-CN" sz="2400" kern="1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2400" kern="100" dirty="0">
                          <a:effectLst/>
                        </a:rPr>
                        <a:t>描写</a:t>
                      </a:r>
                      <a:r>
                        <a:rPr lang="zh-CN" sz="2400" kern="100" dirty="0">
                          <a:solidFill>
                            <a:srgbClr val="FF0000"/>
                          </a:solidFill>
                          <a:effectLst/>
                        </a:rPr>
                        <a:t>北宋</a:t>
                      </a:r>
                      <a:r>
                        <a:rPr lang="zh-CN" sz="2400" kern="100" dirty="0">
                          <a:effectLst/>
                        </a:rPr>
                        <a:t>末年</a:t>
                      </a:r>
                      <a:r>
                        <a:rPr lang="zh-CN" sz="2400" kern="100" dirty="0">
                          <a:solidFill>
                            <a:srgbClr val="FF0000"/>
                          </a:solidFill>
                          <a:effectLst/>
                        </a:rPr>
                        <a:t>宋江</a:t>
                      </a:r>
                      <a:r>
                        <a:rPr lang="zh-CN" sz="2400" kern="100" dirty="0">
                          <a:effectLst/>
                        </a:rPr>
                        <a:t>领导的梁山泊农民起义，我国第一部以农民起义为题材的长篇小说</a:t>
                      </a:r>
                      <a:endParaRPr lang="zh-CN" sz="2400" kern="1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</a:tr>
              <a:tr h="762338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2400" kern="100">
                          <a:effectLst/>
                        </a:rPr>
                        <a:t>《西游记》</a:t>
                      </a:r>
                      <a:endParaRPr lang="zh-CN" sz="24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2400" kern="100">
                          <a:effectLst/>
                        </a:rPr>
                        <a:t>吴承恩</a:t>
                      </a:r>
                      <a:endParaRPr lang="zh-CN" sz="24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2400" kern="100" dirty="0" smtClean="0">
                          <a:effectLst/>
                        </a:rPr>
                        <a:t>明</a:t>
                      </a:r>
                      <a:endParaRPr lang="zh-CN" sz="2400" kern="1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2400" kern="100" dirty="0">
                          <a:effectLst/>
                        </a:rPr>
                        <a:t>根据民间</a:t>
                      </a:r>
                      <a:r>
                        <a:rPr lang="zh-CN" sz="2400" kern="100" dirty="0">
                          <a:solidFill>
                            <a:srgbClr val="FF0000"/>
                          </a:solidFill>
                          <a:effectLst/>
                        </a:rPr>
                        <a:t>唐僧取经</a:t>
                      </a:r>
                      <a:r>
                        <a:rPr lang="zh-CN" sz="2400" kern="100" dirty="0">
                          <a:effectLst/>
                        </a:rPr>
                        <a:t>的故事创作，一部充满浪漫主义气息的长篇小说</a:t>
                      </a:r>
                      <a:endParaRPr lang="zh-CN" sz="2400" kern="1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</a:tr>
              <a:tr h="1685342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2400" kern="100">
                          <a:effectLst/>
                        </a:rPr>
                        <a:t>《红楼梦》</a:t>
                      </a:r>
                      <a:endParaRPr lang="zh-CN" sz="24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2400" kern="100" dirty="0" smtClean="0">
                          <a:effectLst/>
                        </a:rPr>
                        <a:t>曹雪芹</a:t>
                      </a:r>
                      <a:endParaRPr lang="zh-CN" sz="2400" kern="100" dirty="0">
                        <a:effectLst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2400" kern="100" dirty="0" smtClean="0">
                          <a:effectLst/>
                        </a:rPr>
                        <a:t>清</a:t>
                      </a:r>
                      <a:endParaRPr lang="zh-CN" sz="2400" kern="1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2400" kern="100" dirty="0">
                          <a:effectLst/>
                        </a:rPr>
                        <a:t>书中描写贾、王、史、薛四大封建家族衰亡和贵族青年</a:t>
                      </a:r>
                      <a:r>
                        <a:rPr lang="zh-CN" sz="2400" kern="100" dirty="0">
                          <a:solidFill>
                            <a:srgbClr val="FF0000"/>
                          </a:solidFill>
                          <a:effectLst/>
                        </a:rPr>
                        <a:t>贾宝玉</a:t>
                      </a:r>
                      <a:r>
                        <a:rPr lang="zh-CN" sz="2400" kern="100" dirty="0">
                          <a:effectLst/>
                        </a:rPr>
                        <a:t>与林黛玉的爱情悲剧，是我国古典小说的高峰</a:t>
                      </a:r>
                      <a:endParaRPr lang="zh-CN" sz="2400" kern="1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505008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altLang="en-US" sz="4400" b="1" dirty="0" smtClean="0">
                <a:solidFill>
                  <a:srgbClr val="FF0000"/>
                </a:solidFill>
              </a:rPr>
              <a:t>学习展示</a:t>
            </a:r>
            <a:endParaRPr lang="zh-CN" altLang="en-US" sz="4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30921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207</TotalTime>
  <Words>368</Words>
  <Application/>
  <PresentationFormat/>
  <Paragraphs>53</Paragraphs>
  <Slides>27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28" baseType="lpstr">
      <vt:lpstr>Office 主题​​</vt:lpstr>
      <vt:lpstr>       第19课  明清的文化艺术  知识目标: 1.了解我国明清小说创作 2.了解我国戏剧的发展 </vt:lpstr>
      <vt:lpstr>                 自学提示 1.小说创作 共6部   (4+2) 2.戏剧艺术 了解戏剧的发展 辽宋金-----元朝-----清朝    </vt:lpstr>
      <vt:lpstr>           自主学习  阅读课本110---115页内容，完成练习册60页“自主导学”部分 </vt:lpstr>
      <vt:lpstr>              学习展示 请说出练习册60页“自主导学”部分的答案    </vt:lpstr>
      <vt:lpstr>教材研读1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教材研读2</vt:lpstr>
      <vt:lpstr>1.在四大名著中，《红楼梦》的艺术成就最高。 2.清代著名的小说还有蒲松龄的《聊斋志异》和吴敬梓的《儒林外史》 3.早在辽、宋、时期，戏曲表演就在民间流行。元代形成了元杂剧。 4.康乾时期，戏曲盛行，种类繁多，最具代表性的是昆曲和京剧。 5.昆曲发祥于江苏昆山一带，被誉为“百戏之祖”。代表剧作有明朝                  的《                》 ，清朝           的《                 》和              的《                      》 6.1790年，乾隆帝80大寿，安徽艺人高朗亭带领徽班三庆班献艺，三庆班与后来进京的四喜、春台和春被 合称为“四大徽班”。 7、道光帝时，产生了新的剧种“                 ”，又被称为“           ”。 8、                       有“国剧”之称。</vt:lpstr>
      <vt:lpstr>PowerPoint 演示文稿</vt:lpstr>
      <vt:lpstr>1.在四大名著中，《红楼梦》的艺术成就最高。 2.清代著名的小说还有蒲松龄的《聊斋志异》和吴敬梓的《儒林外史》 3.早在辽、宋、金时期，戏曲表演就在民间流行。元代形成了元杂剧。 4.康乾时期，戏曲盛行，种类繁多，最具代表性的是昆曲和京剧。 5.昆曲发祥于江苏昆山一带，被誉为“百戏之祖”。代表剧作有明朝汤显祖的《牡丹亭》 ，清朝洪昇的《长生殿》和孔尚任的《桃花扇》 6.1790年，乾隆帝80大寿，安徽艺人高朗亭带领徽班三庆班献艺，三庆班与后来进京的四喜、春台、和和春称为“四大徽班”。 7、道光年间，形成了一个新的剧种“皮黄戏”，又被称为“京剧”。 8、京剧享有“国剧”之称。</vt:lpstr>
      <vt:lpstr>PowerPoint 演示文稿</vt:lpstr>
      <vt:lpstr>1.在四大名著中，《红楼梦》的艺术成就最高。 2.清代著名的小说还有蒲松龄的《聊斋志异》和吴敬梓的《儒林外史》 3.早在辽、宋、金时期，戏曲表演就在民间流行。元代形成了元杂剧。 4.康乾时期，戏曲盛行，种类繁多，最具代表性的是昆曲和京剧。 5.昆曲发祥于江苏昆山一带，被誉为“百戏之祖”。代表剧作有明朝                  的《                》 ，清朝           的《                 》和              的《                      》 6.1790年，乾隆帝80大寿，安徽艺人高朗亭带领徽班三庆班献艺，三庆班与后来进京的四喜、春台和春被 合称为“ 四大徽班”。 7、道光帝时，产生了新的剧种“                 ”，又被称为“           ”。 8、                       有“国剧”之称。</vt:lpstr>
      <vt:lpstr>PowerPoint 演示文稿</vt:lpstr>
      <vt:lpstr>PowerPoint 演示文稿</vt:lpstr>
      <vt:lpstr> 作业： 练习册19----66 页       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datathink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/>
  <cp:lastModifiedBy>user</cp:lastModifiedBy>
  <cp:revision/>
  <dcterms:created xsi:type="dcterms:W3CDTF">2017-05-20T00:11:11Z</dcterms:created>
  <dcterms:modified xsi:type="dcterms:W3CDTF">2018-09-07T23:36:33Z</dcterms:modified>
  <cp:category/>
</cp:coreProperties>
</file>