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0"/>
  </p:notesMasterIdLst>
  <p:sldIdLst>
    <p:sldId id="299" r:id="rId3"/>
    <p:sldId id="300" r:id="rId4"/>
    <p:sldId id="309" r:id="rId5"/>
    <p:sldId id="308" r:id="rId6"/>
    <p:sldId id="259" r:id="rId7"/>
    <p:sldId id="301" r:id="rId8"/>
    <p:sldId id="278" r:id="rId9"/>
    <p:sldId id="277" r:id="rId10"/>
    <p:sldId id="315" r:id="rId11"/>
    <p:sldId id="280" r:id="rId12"/>
    <p:sldId id="281" r:id="rId13"/>
    <p:sldId id="279" r:id="rId14"/>
    <p:sldId id="302" r:id="rId15"/>
    <p:sldId id="283" r:id="rId16"/>
    <p:sldId id="316" r:id="rId17"/>
    <p:sldId id="317" r:id="rId18"/>
    <p:sldId id="285" r:id="rId19"/>
    <p:sldId id="286" r:id="rId20"/>
    <p:sldId id="287" r:id="rId21"/>
    <p:sldId id="288" r:id="rId22"/>
    <p:sldId id="289" r:id="rId23"/>
    <p:sldId id="291" r:id="rId24"/>
    <p:sldId id="311" r:id="rId25"/>
    <p:sldId id="312" r:id="rId26"/>
    <p:sldId id="321" r:id="rId27"/>
    <p:sldId id="327" r:id="rId28"/>
    <p:sldId id="314" r:id="rId29"/>
    <p:sldId id="325" r:id="rId30"/>
    <p:sldId id="324" r:id="rId31"/>
    <p:sldId id="297" r:id="rId32"/>
    <p:sldId id="303" r:id="rId33"/>
    <p:sldId id="304" r:id="rId34"/>
    <p:sldId id="298" r:id="rId35"/>
    <p:sldId id="305" r:id="rId36"/>
    <p:sldId id="326" r:id="rId37"/>
    <p:sldId id="267" r:id="rId38"/>
    <p:sldId id="323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66"/>
    <a:srgbClr val="FFFF99"/>
    <a:srgbClr val="FFCCFF"/>
    <a:srgbClr val="FFFF00"/>
    <a:srgbClr val="660066"/>
    <a:srgbClr val="993366"/>
    <a:srgbClr val="990000"/>
    <a:srgbClr val="00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FDB558-CE15-4836-9080-039760CBB0FF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04EE0-2A74-4F1C-BDAD-8FC3B66158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47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65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3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45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74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6330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997096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35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550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80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083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07242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333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69846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2246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613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25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738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90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323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928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03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71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30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Rectangle 170"/>
          <p:cNvSpPr>
            <a:spLocks noChangeArrowheads="1"/>
          </p:cNvSpPr>
          <p:nvPr userDrawn="1"/>
        </p:nvSpPr>
        <p:spPr bwMode="auto">
          <a:xfrm>
            <a:off x="0" y="727075"/>
            <a:ext cx="9144000" cy="293688"/>
          </a:xfrm>
          <a:prstGeom prst="rect">
            <a:avLst/>
          </a:prstGeom>
          <a:solidFill>
            <a:srgbClr val="E6E8D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srgbClr val="333333"/>
              </a:solidFill>
            </a:endParaRPr>
          </a:p>
        </p:txBody>
      </p:sp>
      <p:sp>
        <p:nvSpPr>
          <p:cNvPr id="1196" name="Rectangle 172"/>
          <p:cNvSpPr>
            <a:spLocks noChangeArrowheads="1"/>
          </p:cNvSpPr>
          <p:nvPr userDrawn="1"/>
        </p:nvSpPr>
        <p:spPr bwMode="auto">
          <a:xfrm>
            <a:off x="2159000" y="96838"/>
            <a:ext cx="56515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200">
                <a:solidFill>
                  <a:srgbClr val="FFFFFF"/>
                </a:solidFill>
                <a:latin typeface="华文彩云" pitchFamily="2" charset="-122"/>
                <a:ea typeface="华文彩云" pitchFamily="2" charset="-122"/>
              </a:rPr>
              <a:t>第一学习主题　第</a:t>
            </a:r>
            <a:r>
              <a:rPr kumimoji="1" lang="en-US" altLang="zh-CN" sz="2200">
                <a:solidFill>
                  <a:srgbClr val="FFFFFF"/>
                </a:solidFill>
                <a:latin typeface="华文彩云" pitchFamily="2" charset="-122"/>
                <a:ea typeface="华文彩云" pitchFamily="2" charset="-122"/>
              </a:rPr>
              <a:t>1</a:t>
            </a:r>
            <a:r>
              <a:rPr kumimoji="1" lang="zh-CN" altLang="en-US" sz="2200">
                <a:solidFill>
                  <a:srgbClr val="FFFFFF"/>
                </a:solidFill>
                <a:latin typeface="华文彩云" pitchFamily="2" charset="-122"/>
                <a:ea typeface="华文彩云" pitchFamily="2" charset="-122"/>
              </a:rPr>
              <a:t>课　中国境内的早期人类</a:t>
            </a:r>
          </a:p>
        </p:txBody>
      </p:sp>
    </p:spTree>
    <p:extLst>
      <p:ext uri="{BB962C8B-B14F-4D97-AF65-F5344CB8AC3E}">
        <p14:creationId xmlns:p14="http://schemas.microsoft.com/office/powerpoint/2010/main" val="2000671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F:\&#26446;&#26032;&#20142;&#21382;&#21490;&#35838;&#20214;\&#26446;&#26032;&#20142;&#19971;&#24180;&#32423;&#19979;&#35838;&#20214;\&#26446;&#26032;&#20142;&#19971;&#24180;&#32423;&#21382;&#21490;&#19979;&#20876;&#35838;&#20214;\2016&#29256;&#26446;&#26032;&#20142;&#19971;&#24180;&#32423;&#19979;&#20876;&#35838;&#20214;\&#31532;2&#35838;&#20174;&#8220;&#36126;&#35266;&#20043;&#27835;&#8221;&#21040;&#8220;&#24320;&#20803;&#30427;&#19990;&#8221;\&#29572;&#27494;&#38376;&#20043;&#21464;&#30005;&#24433;.rmvb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F:\&#26446;&#26032;&#20142;&#21382;&#21490;&#35838;&#20214;\&#26446;&#26032;&#20142;&#19971;&#24180;&#32423;&#19979;&#35838;&#20214;\&#26446;&#26032;&#20142;&#19971;&#24180;&#32423;&#21382;&#21490;&#19979;&#20876;&#35838;&#20214;\2016&#29256;&#26446;&#26032;&#20142;&#19971;&#24180;&#32423;&#19979;&#20876;&#35838;&#20214;\&#31532;2&#35838;&#20174;&#8220;&#36126;&#35266;&#20043;&#27835;&#8221;&#21040;&#8220;&#24320;&#20803;&#30427;&#19990;&#8221;\&#39759;&#24449;&#30452;&#35855;.rmvb" TargetMode="Externa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F:\&#26446;&#26032;&#20142;&#21382;&#21490;&#35838;&#20214;\&#26446;&#26032;&#20142;&#19971;&#24180;&#32423;&#19979;&#35838;&#20214;\&#26446;&#26032;&#20142;&#19971;&#24180;&#32423;&#21382;&#21490;&#19979;&#20876;&#35838;&#20214;\2016&#29256;&#26446;&#26032;&#20142;&#19971;&#24180;&#32423;&#19979;&#20876;&#35838;&#20214;\&#31532;2&#35838;&#20174;&#8220;&#36126;&#35266;&#20043;&#27835;&#8221;&#21040;&#8220;&#24320;&#20803;&#30427;&#19990;&#8221;\&#27494;&#21017;&#22825;.rmvb" TargetMode="Externa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26446;&#26032;&#20142;&#21382;&#21490;&#35838;&#20214;\&#26446;&#26032;&#20142;&#19971;&#24180;&#32423;&#19979;&#35838;&#20214;\&#26446;&#26032;&#20142;&#19971;&#24180;&#32423;&#21382;&#21490;&#19979;&#20876;&#35838;&#20214;\2016&#29256;&#26446;&#26032;&#20142;&#19971;&#24180;&#32423;&#19979;&#20876;&#35838;&#20214;\&#31532;2&#35838;&#20174;&#8220;&#36126;&#35266;&#20043;&#27835;&#8221;&#21040;&#8220;&#24320;&#20803;&#30427;&#19990;&#8221;\&#24320;&#20803;&#30427;&#19990;.swf" TargetMode="Externa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F:\&#26446;&#26032;&#20142;&#21382;&#21490;&#35838;&#20214;\&#26446;&#26032;&#20142;&#19971;&#24180;&#32423;&#19979;&#35838;&#20214;\&#26446;&#26032;&#20142;&#19971;&#24180;&#32423;&#21382;&#21490;&#19979;&#20876;&#35838;&#20214;\2016&#29256;&#26446;&#26032;&#20142;&#19971;&#24180;&#32423;&#19979;&#20876;&#35838;&#20214;\&#31532;2&#35838;&#20174;&#8220;&#36126;&#35266;&#20043;&#27835;&#8221;&#21040;&#8220;&#24320;&#20803;&#30427;&#19990;&#8221;\&#26446;&#28170;&#31216;&#24093;.rmvb" TargetMode="Externa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360684" y="1115665"/>
            <a:ext cx="49847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54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彩云" pitchFamily="2" charset="-122"/>
              </a:rPr>
              <a:t>隋朝建立时间：</a:t>
            </a: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5653409" y="980728"/>
            <a:ext cx="229235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6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581</a:t>
            </a:r>
            <a:r>
              <a:rPr kumimoji="1" lang="zh-CN" altLang="en-US" sz="6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368622" y="2268190"/>
            <a:ext cx="3232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60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彩云" pitchFamily="2" charset="-122"/>
              </a:rPr>
              <a:t>建立者：</a:t>
            </a: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3708722" y="2292003"/>
            <a:ext cx="511175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北周外戚 </a:t>
            </a:r>
            <a:r>
              <a:rPr kumimoji="1" lang="zh-CN" altLang="en-US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杨坚</a:t>
            </a:r>
          </a:p>
          <a:p>
            <a:pPr algn="l"/>
            <a:r>
              <a:rPr kumimoji="1" lang="zh-CN" altLang="en-US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（隋文帝）</a:t>
            </a: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1017835" y="4215755"/>
            <a:ext cx="2470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60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彩云" pitchFamily="2" charset="-122"/>
              </a:rPr>
              <a:t>都城：</a:t>
            </a: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3137148" y="4149080"/>
            <a:ext cx="18669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6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长安</a:t>
            </a:r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319906" y="5517232"/>
            <a:ext cx="4756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6000" b="1" dirty="0">
                <a:solidFill>
                  <a:srgbClr val="A50021"/>
                </a:solidFill>
                <a:ea typeface="华文彩云" pitchFamily="2" charset="-122"/>
              </a:rPr>
              <a:t>隋统一时间：</a:t>
            </a: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5148263" y="5373216"/>
            <a:ext cx="24828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7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589</a:t>
            </a:r>
            <a:r>
              <a:rPr kumimoji="1" lang="zh-CN" altLang="en-US" sz="7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年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555776" y="116632"/>
              <a:ext cx="3744913" cy="5765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隶书"/>
                  <a:ea typeface="隶书"/>
                </a:rPr>
                <a:t>温故知新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04688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/>
      <p:bldP spid="38922" grpId="0"/>
      <p:bldP spid="38924" grpId="0"/>
      <p:bldP spid="389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250825" y="1794520"/>
            <a:ext cx="849788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3</a:t>
            </a:r>
            <a:r>
              <a:rPr lang="zh-CN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</a:t>
            </a:r>
            <a:r>
              <a:rPr lang="zh-CN" alt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唐太宗开明的治国思想</a:t>
            </a:r>
            <a:endParaRPr lang="zh-CN" alt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322957" y="2887484"/>
            <a:ext cx="8353499" cy="327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zh-CN" altLang="en-US" sz="6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吸取隋朝速亡的历史教训，勤于政事，虚心纳谏，从善如流。</a:t>
            </a:r>
            <a:endParaRPr lang="zh-CN" altLang="en-US" sz="6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" y="764704"/>
            <a:ext cx="9144000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一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唐朝的建立与“贞观之治”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115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682624" y="1596976"/>
            <a:ext cx="7561784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4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、唐太宗的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治国措施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。</a:t>
            </a:r>
            <a:endParaRPr lang="zh-CN" altLang="en-US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322957" y="2409850"/>
            <a:ext cx="8497515" cy="422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政治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上</a:t>
            </a:r>
            <a:r>
              <a:rPr lang="zh-CN" alt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：  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进一步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完善三省六部制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；制定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法律，减省刑法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；增加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科举考试科目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；严格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考查各级官吏的政绩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36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经济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上：</a:t>
            </a:r>
          </a:p>
          <a:p>
            <a:pPr>
              <a:lnSpc>
                <a:spcPts val="4600"/>
              </a:lnSpc>
            </a:pP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减轻人民的劳役负担，鼓励发展农业生产。</a:t>
            </a:r>
            <a:endParaRPr lang="zh-CN" altLang="en-US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军事上：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击败东、西突厥，加强了对西域的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统治。</a:t>
            </a:r>
            <a:endParaRPr lang="zh-CN" altLang="en-US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" y="764704"/>
            <a:ext cx="9144000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一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唐朝的建立与“贞观之治”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45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92696"/>
            <a:ext cx="3282454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3779838" y="4087813"/>
            <a:ext cx="5040312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5000" b="1" dirty="0">
                <a:latin typeface="Times New Roman" pitchFamily="18" charset="0"/>
                <a:ea typeface="华文行楷" pitchFamily="2" charset="-122"/>
              </a:rPr>
              <a:t>唐太宗</a:t>
            </a:r>
            <a:r>
              <a:rPr kumimoji="1" lang="en-US" altLang="zh-CN" sz="5000" b="1" dirty="0">
                <a:latin typeface="Times New Roman" pitchFamily="18" charset="0"/>
                <a:ea typeface="华文行楷" pitchFamily="2" charset="-122"/>
              </a:rPr>
              <a:t>—</a:t>
            </a:r>
            <a:r>
              <a:rPr kumimoji="1" lang="zh-CN" altLang="en-US" sz="5000" b="1" dirty="0">
                <a:latin typeface="Times New Roman" pitchFamily="18" charset="0"/>
                <a:ea typeface="华文行楷" pitchFamily="2" charset="-122"/>
              </a:rPr>
              <a:t>李世民</a:t>
            </a:r>
          </a:p>
        </p:txBody>
      </p:sp>
      <p:sp>
        <p:nvSpPr>
          <p:cNvPr id="51205" name="WordArt 5"/>
          <p:cNvSpPr>
            <a:spLocks noChangeArrowheads="1" noChangeShapeType="1" noTextEdit="1"/>
          </p:cNvSpPr>
          <p:nvPr/>
        </p:nvSpPr>
        <p:spPr bwMode="auto">
          <a:xfrm>
            <a:off x="3995738" y="1339850"/>
            <a:ext cx="4248150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玄武门之变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" name="动作按钮: 影片 1">
            <a:hlinkClick r:id="rId4" action="ppaction://program" highlightClick="1"/>
          </p:cNvPr>
          <p:cNvSpPr/>
          <p:nvPr/>
        </p:nvSpPr>
        <p:spPr>
          <a:xfrm>
            <a:off x="3995738" y="5229200"/>
            <a:ext cx="4248150" cy="1402456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1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83968" y="3717032"/>
            <a:ext cx="1800200" cy="2366967"/>
            <a:chOff x="4211960" y="3717032"/>
            <a:chExt cx="1800200" cy="2366967"/>
          </a:xfrm>
        </p:grpSpPr>
        <p:pic>
          <p:nvPicPr>
            <p:cNvPr id="3074" name="Picture 2" descr="长孙无忌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3721799"/>
              <a:ext cx="1765300" cy="2362200"/>
            </a:xfrm>
            <a:prstGeom prst="rect">
              <a:avLst/>
            </a:prstGeom>
            <a:noFill/>
            <a:ln w="57150" cmpd="thinThick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5" name="Text Box 3"/>
            <p:cNvSpPr txBox="1">
              <a:spLocks noChangeArrowheads="1"/>
            </p:cNvSpPr>
            <p:nvPr/>
          </p:nvSpPr>
          <p:spPr bwMode="auto">
            <a:xfrm>
              <a:off x="5508104" y="3717032"/>
              <a:ext cx="504056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rgbClr val="0000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ea typeface="华文新魏" pitchFamily="2" charset="-122"/>
                </a:rPr>
                <a:t>长</a:t>
              </a:r>
            </a:p>
            <a:p>
              <a:pPr eaLnBrk="1" hangingPunct="1"/>
              <a:r>
                <a:rPr lang="zh-CN" altLang="en-US" sz="2400" b="1" dirty="0">
                  <a:ea typeface="华文新魏" pitchFamily="2" charset="-122"/>
                </a:rPr>
                <a:t>孙</a:t>
              </a:r>
            </a:p>
            <a:p>
              <a:pPr eaLnBrk="1" hangingPunct="1"/>
              <a:r>
                <a:rPr lang="zh-CN" altLang="en-US" sz="2400" b="1" dirty="0">
                  <a:ea typeface="华文新魏" pitchFamily="2" charset="-122"/>
                </a:rPr>
                <a:t>无</a:t>
              </a:r>
            </a:p>
            <a:p>
              <a:pPr eaLnBrk="1" hangingPunct="1"/>
              <a:r>
                <a:rPr lang="zh-CN" altLang="en-US" sz="2400" b="1" dirty="0">
                  <a:ea typeface="华文新魏" pitchFamily="2" charset="-122"/>
                </a:rPr>
                <a:t>忌</a:t>
              </a:r>
            </a:p>
          </p:txBody>
        </p:sp>
      </p:grp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156176" y="836712"/>
            <a:ext cx="2808312" cy="5632311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李世民手下猛将有程咬金、李靖、秦叔宝等。十八学士有多谋善断的房玄龄、杜如晦、长孙无忌等人。</a:t>
            </a:r>
          </a:p>
        </p:txBody>
      </p:sp>
      <p:pic>
        <p:nvPicPr>
          <p:cNvPr id="3077" name="Picture 5" descr="房玄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4" y="3731096"/>
            <a:ext cx="1828800" cy="2362200"/>
          </a:xfrm>
          <a:prstGeom prst="rect">
            <a:avLst/>
          </a:prstGeom>
          <a:noFill/>
          <a:ln w="57150" cmpd="thinThick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259560" y="897806"/>
            <a:ext cx="1752600" cy="2531194"/>
            <a:chOff x="4211960" y="853653"/>
            <a:chExt cx="1752600" cy="2531194"/>
          </a:xfrm>
        </p:grpSpPr>
        <p:pic>
          <p:nvPicPr>
            <p:cNvPr id="3078" name="Picture 6" descr="秦琼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870247"/>
              <a:ext cx="1752600" cy="2514600"/>
            </a:xfrm>
            <a:prstGeom prst="rect">
              <a:avLst/>
            </a:prstGeom>
            <a:noFill/>
            <a:ln w="57150" cmpd="thinThick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5415285" y="853653"/>
              <a:ext cx="549275" cy="1219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sz="2400" dirty="0">
                  <a:ea typeface="隶书" pitchFamily="49" charset="-122"/>
                </a:rPr>
                <a:t>秦叔宝</a:t>
              </a:r>
            </a:p>
          </p:txBody>
        </p:sp>
      </p:grpSp>
      <p:grpSp>
        <p:nvGrpSpPr>
          <p:cNvPr id="3080" name="Group 8"/>
          <p:cNvGrpSpPr>
            <a:grpSpLocks/>
          </p:cNvGrpSpPr>
          <p:nvPr/>
        </p:nvGrpSpPr>
        <p:grpSpPr bwMode="auto">
          <a:xfrm>
            <a:off x="2123728" y="3686646"/>
            <a:ext cx="1905000" cy="2406650"/>
            <a:chOff x="240" y="1700"/>
            <a:chExt cx="1248" cy="1612"/>
          </a:xfrm>
        </p:grpSpPr>
        <p:pic>
          <p:nvPicPr>
            <p:cNvPr id="3087" name="Picture 9" descr="杜如晦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1728"/>
              <a:ext cx="1248" cy="1584"/>
            </a:xfrm>
            <a:prstGeom prst="rect">
              <a:avLst/>
            </a:prstGeom>
            <a:noFill/>
            <a:ln w="57150" cmpd="thinThick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8" name="Text Box 10"/>
            <p:cNvSpPr txBox="1">
              <a:spLocks noChangeArrowheads="1"/>
            </p:cNvSpPr>
            <p:nvPr/>
          </p:nvSpPr>
          <p:spPr bwMode="auto">
            <a:xfrm>
              <a:off x="1152" y="1700"/>
              <a:ext cx="320" cy="7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杜</a:t>
              </a:r>
            </a:p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如</a:t>
              </a:r>
            </a:p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晦</a:t>
              </a:r>
            </a:p>
          </p:txBody>
        </p:sp>
      </p:grpSp>
      <p:grpSp>
        <p:nvGrpSpPr>
          <p:cNvPr id="3081" name="Group 11"/>
          <p:cNvGrpSpPr>
            <a:grpSpLocks/>
          </p:cNvGrpSpPr>
          <p:nvPr/>
        </p:nvGrpSpPr>
        <p:grpSpPr bwMode="auto">
          <a:xfrm>
            <a:off x="2099305" y="914400"/>
            <a:ext cx="1905000" cy="2514600"/>
            <a:chOff x="2160" y="1728"/>
            <a:chExt cx="1222" cy="1584"/>
          </a:xfrm>
        </p:grpSpPr>
        <p:pic>
          <p:nvPicPr>
            <p:cNvPr id="3085" name="Picture 12" descr="李靖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1728"/>
              <a:ext cx="1222" cy="1584"/>
            </a:xfrm>
            <a:prstGeom prst="rect">
              <a:avLst/>
            </a:prstGeom>
            <a:noFill/>
            <a:ln w="57150" cmpd="thinThick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6" name="Text Box 13"/>
            <p:cNvSpPr txBox="1">
              <a:spLocks noChangeArrowheads="1"/>
            </p:cNvSpPr>
            <p:nvPr/>
          </p:nvSpPr>
          <p:spPr bwMode="auto">
            <a:xfrm>
              <a:off x="3024" y="1738"/>
              <a:ext cx="313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李</a:t>
              </a:r>
            </a:p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靖</a:t>
              </a:r>
            </a:p>
          </p:txBody>
        </p:sp>
      </p:grpSp>
      <p:grpSp>
        <p:nvGrpSpPr>
          <p:cNvPr id="3082" name="Group 14"/>
          <p:cNvGrpSpPr>
            <a:grpSpLocks/>
          </p:cNvGrpSpPr>
          <p:nvPr/>
        </p:nvGrpSpPr>
        <p:grpSpPr bwMode="auto">
          <a:xfrm>
            <a:off x="107504" y="853653"/>
            <a:ext cx="1828800" cy="2559050"/>
            <a:chOff x="3936" y="1700"/>
            <a:chExt cx="1152" cy="1612"/>
          </a:xfrm>
        </p:grpSpPr>
        <p:pic>
          <p:nvPicPr>
            <p:cNvPr id="3083" name="Picture 15" descr="程咬金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6" y="1728"/>
              <a:ext cx="1152" cy="1584"/>
            </a:xfrm>
            <a:prstGeom prst="rect">
              <a:avLst/>
            </a:prstGeom>
            <a:noFill/>
            <a:ln w="57150" cmpd="thinThick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4" name="Text Box 16"/>
            <p:cNvSpPr txBox="1">
              <a:spLocks noChangeArrowheads="1"/>
            </p:cNvSpPr>
            <p:nvPr/>
          </p:nvSpPr>
          <p:spPr bwMode="auto">
            <a:xfrm>
              <a:off x="4780" y="1700"/>
              <a:ext cx="308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程</a:t>
              </a:r>
            </a:p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咬</a:t>
              </a:r>
            </a:p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金</a:t>
              </a:r>
            </a:p>
          </p:txBody>
        </p:sp>
      </p:grpSp>
      <p:sp>
        <p:nvSpPr>
          <p:cNvPr id="22" name="WordArt 6"/>
          <p:cNvSpPr>
            <a:spLocks noChangeArrowheads="1" noChangeShapeType="1" noTextEdit="1"/>
          </p:cNvSpPr>
          <p:nvPr/>
        </p:nvSpPr>
        <p:spPr bwMode="auto">
          <a:xfrm>
            <a:off x="179512" y="6203057"/>
            <a:ext cx="3804073" cy="5383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房谋杜断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76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 autoUpdateAnimBg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唐太宗李世民（公元599-649年），唐朝第二个皇帝，杰出政治家、军事家。他在位期间出现了历史上称道的“贞观之治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01024"/>
            <a:ext cx="2376264" cy="31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282" name="Group 10"/>
          <p:cNvGrpSpPr>
            <a:grpSpLocks/>
          </p:cNvGrpSpPr>
          <p:nvPr/>
        </p:nvGrpSpPr>
        <p:grpSpPr bwMode="auto">
          <a:xfrm>
            <a:off x="0" y="764704"/>
            <a:ext cx="3348038" cy="4105275"/>
            <a:chOff x="113" y="1207"/>
            <a:chExt cx="1709" cy="2313"/>
          </a:xfrm>
        </p:grpSpPr>
        <p:pic>
          <p:nvPicPr>
            <p:cNvPr id="54277" name="Picture 5" descr="魏征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207"/>
              <a:ext cx="1709" cy="2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278" name="Text Box 6"/>
            <p:cNvSpPr txBox="1">
              <a:spLocks noChangeArrowheads="1"/>
            </p:cNvSpPr>
            <p:nvPr/>
          </p:nvSpPr>
          <p:spPr bwMode="auto">
            <a:xfrm>
              <a:off x="1338" y="1207"/>
              <a:ext cx="421" cy="6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990000"/>
                  </a:solidFill>
                  <a:latin typeface="Verdana" pitchFamily="34" charset="0"/>
                  <a:ea typeface="华文行楷" pitchFamily="2" charset="-122"/>
                </a:rPr>
                <a:t>魏</a:t>
              </a:r>
            </a:p>
            <a:p>
              <a:pPr algn="l"/>
              <a:r>
                <a:rPr lang="zh-CN" altLang="en-US" sz="3600" b="1">
                  <a:solidFill>
                    <a:srgbClr val="990000"/>
                  </a:solidFill>
                  <a:latin typeface="Verdana" pitchFamily="34" charset="0"/>
                  <a:ea typeface="华文行楷" pitchFamily="2" charset="-122"/>
                </a:rPr>
                <a:t>征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420047" y="815221"/>
            <a:ext cx="540042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以铜为镜，可以正衣冠；以古为镜，可以知兴替；以人为镜，可以明得失。”</a:t>
            </a:r>
            <a:b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   </a:t>
            </a:r>
            <a:r>
              <a:rPr lang="en-US" altLang="zh-CN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唐太宗</a:t>
            </a:r>
          </a:p>
        </p:txBody>
      </p:sp>
      <p:sp>
        <p:nvSpPr>
          <p:cNvPr id="4" name="动作按钮: 影片 3">
            <a:hlinkClick r:id="rId5" action="ppaction://program" highlightClick="1"/>
          </p:cNvPr>
          <p:cNvSpPr/>
          <p:nvPr/>
        </p:nvSpPr>
        <p:spPr>
          <a:xfrm>
            <a:off x="6084168" y="4546824"/>
            <a:ext cx="2700213" cy="2050528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53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539" y="0"/>
            <a:ext cx="9148539" cy="853897"/>
            <a:chOff x="-4539" y="0"/>
            <a:chExt cx="9148539" cy="853897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 Box 55"/>
            <p:cNvSpPr txBox="1">
              <a:spLocks noChangeArrowheads="1"/>
            </p:cNvSpPr>
            <p:nvPr/>
          </p:nvSpPr>
          <p:spPr bwMode="auto">
            <a:xfrm>
              <a:off x="2067545" y="184483"/>
              <a:ext cx="5096743" cy="6694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b">
              <a:spAutoFit/>
            </a:bodyPr>
            <a:lstStyle/>
            <a:p>
              <a:pPr algn="just" fontAlgn="ctr">
                <a:lnSpc>
                  <a:spcPts val="4500"/>
                </a:lnSpc>
              </a:pPr>
              <a:r>
                <a:rPr kumimoji="0" lang="zh-CN" altLang="en-US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材 料 研 读</a:t>
              </a:r>
              <a:r>
                <a:rPr kumimoji="0" lang="en-US" altLang="zh-CN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:</a:t>
              </a:r>
              <a:endParaRPr kumimoji="0" lang="en-US" altLang="zh-CN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隶书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7544" y="764704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唐太宗曾对大臣说：“为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君之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道，必须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先存百姓，若损百姓以奉其身，犹割股以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啖腹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，腹饱而身毙。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”他还常引用古人的话 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：“舟所以比人君，水所以比黎庶，水能载舟，亦能覆舟。”</a:t>
            </a: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323850" y="3638634"/>
            <a:ext cx="82804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4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为什么唐太宗把君主和百姓的关系比喻成舟与水的关系</a:t>
            </a:r>
            <a:r>
              <a:rPr lang="en-US" altLang="zh-CN" sz="4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? </a:t>
            </a:r>
            <a:endParaRPr lang="en-US" altLang="zh-CN" sz="44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5085184"/>
            <a:ext cx="82089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要维持自己的统治就必须让老百姓能生存下去。吸取隋亡教训。</a:t>
            </a:r>
          </a:p>
        </p:txBody>
      </p:sp>
    </p:spTree>
    <p:extLst>
      <p:ext uri="{BB962C8B-B14F-4D97-AF65-F5344CB8AC3E}">
        <p14:creationId xmlns:p14="http://schemas.microsoft.com/office/powerpoint/2010/main" val="272515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539" y="0"/>
            <a:ext cx="9148539" cy="908720"/>
            <a:chOff x="-4539" y="0"/>
            <a:chExt cx="9148539" cy="908720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 Box 55"/>
            <p:cNvSpPr txBox="1">
              <a:spLocks noChangeArrowheads="1"/>
            </p:cNvSpPr>
            <p:nvPr/>
          </p:nvSpPr>
          <p:spPr bwMode="auto">
            <a:xfrm>
              <a:off x="2139553" y="129661"/>
              <a:ext cx="5096743" cy="77905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b">
              <a:spAutoFit/>
            </a:bodyPr>
            <a:lstStyle/>
            <a:p>
              <a:pPr algn="just" fontAlgn="ctr">
                <a:lnSpc>
                  <a:spcPts val="4500"/>
                </a:lnSpc>
              </a:pPr>
              <a:r>
                <a:rPr kumimoji="0" lang="zh-CN" altLang="en-US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问 题 思 考</a:t>
              </a:r>
              <a:r>
                <a:rPr kumimoji="0" lang="en-US" altLang="zh-CN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:</a:t>
              </a:r>
              <a:endParaRPr kumimoji="0" lang="en-US" altLang="zh-CN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隶书" pitchFamily="49" charset="-122"/>
              </a:endParaRPr>
            </a:p>
          </p:txBody>
        </p:sp>
      </p:grp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540072" y="854710"/>
            <a:ext cx="828040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6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唐太宗吸取隋朝灭亡的教训，你认为从哪些方面能体现出来</a:t>
            </a:r>
            <a:r>
              <a:rPr lang="en-US" altLang="zh-CN" sz="6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? </a:t>
            </a:r>
            <a:endParaRPr lang="en-US" altLang="zh-CN" sz="60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4010288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减轻农民的赋税和徭役负担，重视农业</a:t>
            </a:r>
            <a:r>
              <a:rPr lang="zh-CN" altLang="en-US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生产。</a:t>
            </a:r>
            <a:endParaRPr lang="zh-CN" altLang="en-US" sz="6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781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3203848" y="1729839"/>
            <a:ext cx="5544616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lang="en-US" altLang="zh-CN" sz="6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6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我国历史上唯一的女皇帝是谁</a:t>
            </a:r>
            <a:r>
              <a:rPr lang="en-US" altLang="zh-CN" sz="6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?” </a:t>
            </a: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468064" y="5674022"/>
            <a:ext cx="82804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武则天是一位怎样的皇帝</a:t>
            </a:r>
            <a:r>
              <a:rPr lang="en-US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? </a:t>
            </a:r>
          </a:p>
        </p:txBody>
      </p:sp>
      <p:sp>
        <p:nvSpPr>
          <p:cNvPr id="11" name="矩形 10"/>
          <p:cNvSpPr/>
          <p:nvPr/>
        </p:nvSpPr>
        <p:spPr>
          <a:xfrm>
            <a:off x="1" y="764704"/>
            <a:ext cx="9144000" cy="92333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二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女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皇帝武则天</a:t>
            </a:r>
            <a:endParaRPr lang="zh-CN" alt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pic>
        <p:nvPicPr>
          <p:cNvPr id="8" name="Picture 2" descr="武则天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700807"/>
            <a:ext cx="3168923" cy="410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03848" y="4725144"/>
            <a:ext cx="5602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624——705</a:t>
            </a: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动作按钮: 影片 2">
            <a:hlinkClick r:id="rId5" action="ppaction://program" highlightClick="1"/>
          </p:cNvPr>
          <p:cNvSpPr/>
          <p:nvPr/>
        </p:nvSpPr>
        <p:spPr>
          <a:xfrm>
            <a:off x="6156176" y="3933056"/>
            <a:ext cx="2808312" cy="843937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17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0" grpId="0"/>
      <p:bldP spid="399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323528" y="752483"/>
            <a:ext cx="8569027" cy="587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4100"/>
              </a:lnSpc>
            </a:pP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14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岁时，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唐太宗“才人”。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太宗死后，武则天入寺为尼。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唐高宗拜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昭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仪。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655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年立皇后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683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年高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宗死，中宗李显即位，武则天临朝称制。第二年，废中宗为庐陵王，立睿宗李旦，继续临朝称制，取代李唐王朝的趋势日益明显。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690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年（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67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岁），武则天正式改唐为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周。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705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年正月，武则天病重，宰相张柬之发动兵变，武则天退位。禅让帝位与太子李显。唐朝复辟。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705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12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16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日武则天在上阳宫病死去世，享年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82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岁高宗合葬乾陵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19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394841" y="3513431"/>
            <a:ext cx="8353623" cy="308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本是</a:t>
            </a: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_________</a:t>
            </a: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的皇后</a:t>
            </a: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</a:t>
            </a:r>
            <a:endParaRPr lang="en-US" altLang="zh-CN" sz="5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逐渐掌握</a:t>
            </a:r>
            <a:r>
              <a:rPr lang="zh-CN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实权，晚年称帝，</a:t>
            </a:r>
            <a:endParaRPr lang="zh-CN" altLang="en-US" sz="5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改国号为</a:t>
            </a: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____</a:t>
            </a: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5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1762744" y="2420888"/>
            <a:ext cx="662568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1</a:t>
            </a: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</a:t>
            </a:r>
            <a:r>
              <a:rPr lang="en-US" altLang="en-US" sz="7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执政过程</a:t>
            </a:r>
            <a:endParaRPr lang="zh-CN" alt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itchFamily="49" charset="-122"/>
            </a:endParaRPr>
          </a:p>
        </p:txBody>
      </p:sp>
      <p:sp>
        <p:nvSpPr>
          <p:cNvPr id="79881" name="Rectangle 9"/>
          <p:cNvSpPr>
            <a:spLocks noChangeArrowheads="1"/>
          </p:cNvSpPr>
          <p:nvPr/>
        </p:nvSpPr>
        <p:spPr bwMode="auto">
          <a:xfrm>
            <a:off x="2555776" y="3269853"/>
            <a:ext cx="32464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CC0000"/>
                </a:solidFill>
                <a:ea typeface="隶书" pitchFamily="49" charset="-122"/>
              </a:rPr>
              <a:t>唐高宗</a:t>
            </a:r>
          </a:p>
        </p:txBody>
      </p:sp>
      <p:sp>
        <p:nvSpPr>
          <p:cNvPr id="79882" name="Rectangle 10"/>
          <p:cNvSpPr>
            <a:spLocks noChangeArrowheads="1"/>
          </p:cNvSpPr>
          <p:nvPr/>
        </p:nvSpPr>
        <p:spPr bwMode="auto">
          <a:xfrm>
            <a:off x="4073634" y="5277318"/>
            <a:ext cx="12049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CC0000"/>
                </a:solidFill>
                <a:ea typeface="隶书" pitchFamily="49" charset="-122"/>
              </a:rPr>
              <a:t>周</a:t>
            </a:r>
          </a:p>
        </p:txBody>
      </p:sp>
      <p:sp>
        <p:nvSpPr>
          <p:cNvPr id="13" name="矩形 12"/>
          <p:cNvSpPr/>
          <p:nvPr/>
        </p:nvSpPr>
        <p:spPr>
          <a:xfrm>
            <a:off x="1" y="764704"/>
            <a:ext cx="9144000" cy="175432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二、女皇帝武则天</a:t>
            </a:r>
            <a:endParaRPr lang="en-US" altLang="zh-CN" sz="54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lvl="0"/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655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—690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—705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endParaRPr lang="zh-CN" altLang="en-US" sz="5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152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1" grpId="0"/>
      <p:bldP spid="798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隋运河图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6" t="5266" r="32396" b="2864"/>
          <a:stretch>
            <a:fillRect/>
          </a:stretch>
        </p:blipFill>
        <p:spPr bwMode="auto">
          <a:xfrm>
            <a:off x="3531046" y="791989"/>
            <a:ext cx="5505450" cy="602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74688" y="3717925"/>
            <a:ext cx="21685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三点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674688" y="5591175"/>
            <a:ext cx="191928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五河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674688" y="4727575"/>
            <a:ext cx="20161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四段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6156846" y="6237113"/>
            <a:ext cx="1223963" cy="576263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6012384" y="765001"/>
            <a:ext cx="1223962" cy="576262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3635896" y="3428826"/>
            <a:ext cx="935038" cy="576262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6517209" y="1485726"/>
            <a:ext cx="1584325" cy="554037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6228284" y="2420763"/>
            <a:ext cx="1584325" cy="554038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6228284" y="3357388"/>
            <a:ext cx="1584325" cy="554038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6444184" y="4365451"/>
            <a:ext cx="1584325" cy="554037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1" name="Rectangle 13"/>
          <p:cNvSpPr>
            <a:spLocks noChangeArrowheads="1"/>
          </p:cNvSpPr>
          <p:nvPr/>
        </p:nvSpPr>
        <p:spPr bwMode="auto">
          <a:xfrm>
            <a:off x="7093471" y="5589413"/>
            <a:ext cx="1584325" cy="554038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 rot="-3122147">
            <a:off x="4824140" y="1737345"/>
            <a:ext cx="1512887" cy="431800"/>
          </a:xfrm>
          <a:prstGeom prst="rect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 rot="-3122147">
            <a:off x="4174853" y="2818432"/>
            <a:ext cx="1011237" cy="504825"/>
          </a:xfrm>
          <a:prstGeom prst="rect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 rot="3314449">
            <a:off x="5111477" y="5337795"/>
            <a:ext cx="1512887" cy="431800"/>
          </a:xfrm>
          <a:prstGeom prst="rect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 rot="14078740">
            <a:off x="4247877" y="4042395"/>
            <a:ext cx="1512887" cy="431800"/>
          </a:xfrm>
          <a:prstGeom prst="rect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6" name="WordArt 18"/>
          <p:cNvSpPr>
            <a:spLocks noChangeArrowheads="1" noChangeShapeType="1" noTextEdit="1"/>
          </p:cNvSpPr>
          <p:nvPr/>
        </p:nvSpPr>
        <p:spPr bwMode="auto">
          <a:xfrm>
            <a:off x="250825" y="850900"/>
            <a:ext cx="2663825" cy="13541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zh-CN" altLang="en-US" sz="60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填一填</a:t>
            </a:r>
          </a:p>
        </p:txBody>
      </p:sp>
      <p:sp>
        <p:nvSpPr>
          <p:cNvPr id="37907" name="WordArt 19"/>
          <p:cNvSpPr>
            <a:spLocks noChangeArrowheads="1" noChangeShapeType="1" noTextEdit="1"/>
          </p:cNvSpPr>
          <p:nvPr/>
        </p:nvSpPr>
        <p:spPr bwMode="auto">
          <a:xfrm>
            <a:off x="468313" y="2349500"/>
            <a:ext cx="273553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大运河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22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555776" y="116632"/>
              <a:ext cx="3744913" cy="5765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隶书"/>
                  <a:ea typeface="隶书"/>
                </a:rPr>
                <a:t>温故知新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176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0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nimBg="1"/>
      <p:bldP spid="37895" grpId="0" animBg="1"/>
      <p:bldP spid="37896" grpId="0" animBg="1"/>
      <p:bldP spid="37897" grpId="0" animBg="1"/>
      <p:bldP spid="37898" grpId="0" animBg="1"/>
      <p:bldP spid="37899" grpId="0" animBg="1"/>
      <p:bldP spid="37900" grpId="0" animBg="1"/>
      <p:bldP spid="37901" grpId="0" animBg="1"/>
      <p:bldP spid="37902" grpId="0" animBg="1"/>
      <p:bldP spid="37903" grpId="0" animBg="1"/>
      <p:bldP spid="37904" grpId="0" animBg="1"/>
      <p:bldP spid="3790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251717" y="2442368"/>
            <a:ext cx="8640763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武则天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统治时期，打击敌对的官僚</a:t>
            </a:r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贵族；大力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发展科举制，创立殿试制度，亲自面试考生，不拘一格选拔人才，扩大了统治基础；继续推行贞观以来减轻人民负担的政策和措施，重视发展生产。</a:t>
            </a: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610616" y="1556792"/>
            <a:ext cx="849788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ea typeface="隶书" pitchFamily="49" charset="-122"/>
              </a:rPr>
              <a:t>2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、</a:t>
            </a:r>
            <a:r>
              <a:rPr lang="zh-CN" altLang="en-US" sz="6000" b="1" dirty="0" smtClean="0">
                <a:solidFill>
                  <a:srgbClr val="FF0000"/>
                </a:solidFill>
                <a:ea typeface="隶书" pitchFamily="49" charset="-122"/>
              </a:rPr>
              <a:t>武则天治国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措施</a:t>
            </a:r>
          </a:p>
        </p:txBody>
      </p:sp>
      <p:sp>
        <p:nvSpPr>
          <p:cNvPr id="13" name="矩形 12"/>
          <p:cNvSpPr/>
          <p:nvPr/>
        </p:nvSpPr>
        <p:spPr>
          <a:xfrm>
            <a:off x="1" y="764704"/>
            <a:ext cx="9144000" cy="92333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二、女皇帝武则天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06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2050602" y="1688034"/>
            <a:ext cx="640982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ea typeface="隶书" pitchFamily="49" charset="-122"/>
              </a:rPr>
              <a:t>3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、</a:t>
            </a:r>
            <a:r>
              <a:rPr lang="zh-CN" altLang="en-US" sz="6000" b="1" dirty="0" smtClean="0">
                <a:solidFill>
                  <a:srgbClr val="FF0000"/>
                </a:solidFill>
                <a:ea typeface="隶书" pitchFamily="49" charset="-122"/>
              </a:rPr>
              <a:t>武则天功绩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：</a:t>
            </a:r>
          </a:p>
        </p:txBody>
      </p:sp>
      <p:sp>
        <p:nvSpPr>
          <p:cNvPr id="14" name="矩形 13"/>
          <p:cNvSpPr/>
          <p:nvPr/>
        </p:nvSpPr>
        <p:spPr>
          <a:xfrm>
            <a:off x="1" y="764704"/>
            <a:ext cx="9144000" cy="92333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二、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女皇帝武则天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55576" y="2492896"/>
            <a:ext cx="79928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使唐朝社会经济进一步发展，国力不断增强；边疆得到巩固和开拓。这为后来</a:t>
            </a: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“开元盛世</a:t>
            </a:r>
            <a:r>
              <a:rPr lang="en-US" altLang="zh-C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”</a:t>
            </a: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局面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的出现奠定了基础。</a:t>
            </a:r>
          </a:p>
        </p:txBody>
      </p:sp>
    </p:spTree>
    <p:extLst>
      <p:ext uri="{BB962C8B-B14F-4D97-AF65-F5344CB8AC3E}">
        <p14:creationId xmlns:p14="http://schemas.microsoft.com/office/powerpoint/2010/main" val="129498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179512" y="833338"/>
            <a:ext cx="35283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武则天与无字碑</a:t>
            </a: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4067944" y="836712"/>
            <a:ext cx="4824536" cy="5909310"/>
          </a:xfrm>
          <a:prstGeom prst="rect">
            <a:avLst/>
          </a:prstGeom>
          <a:noFill/>
          <a:ln w="28575" algn="ctr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乾陵“无字碑”是为女皇武则天立的一块巨大的无字石碑。它与西侧唐高宗的述圣纪碑相对应</a:t>
            </a:r>
            <a:r>
              <a:rPr lang="zh-CN" altLang="en-US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54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3" y="1516251"/>
            <a:ext cx="3850602" cy="529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330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887663" y="1729546"/>
            <a:ext cx="5076825" cy="4939814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唐玄宗</a:t>
            </a: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685</a:t>
            </a: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～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762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</a:p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名李隆基，又称唐明皇，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712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～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756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年在位。</a:t>
            </a:r>
            <a:endParaRPr lang="en-US" altLang="zh-CN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他</a:t>
            </a: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统治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前期年号</a:t>
            </a:r>
            <a:endParaRPr lang="en-US" altLang="zh-CN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开元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713-741</a:t>
            </a:r>
          </a:p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后期年号</a:t>
            </a:r>
            <a:endParaRPr lang="en-US" altLang="zh-CN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天宝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742-756</a:t>
            </a:r>
            <a:endParaRPr lang="zh-CN" alt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" name="Picture 2" descr="tang08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729546"/>
            <a:ext cx="3779838" cy="5102186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46398" y="1878291"/>
            <a:ext cx="30734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唐玄宗</a:t>
            </a:r>
          </a:p>
        </p:txBody>
      </p:sp>
      <p:sp>
        <p:nvSpPr>
          <p:cNvPr id="11" name="矩形 10"/>
          <p:cNvSpPr/>
          <p:nvPr/>
        </p:nvSpPr>
        <p:spPr>
          <a:xfrm>
            <a:off x="1" y="764704"/>
            <a:ext cx="9144000" cy="92333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三、</a:t>
            </a:r>
            <a:r>
              <a:rPr lang="en-US" altLang="zh-CN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开元盛世”</a:t>
            </a:r>
          </a:p>
        </p:txBody>
      </p:sp>
    </p:spTree>
    <p:extLst>
      <p:ext uri="{BB962C8B-B14F-4D97-AF65-F5344CB8AC3E}">
        <p14:creationId xmlns:p14="http://schemas.microsoft.com/office/powerpoint/2010/main" val="27695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" y="764704"/>
            <a:ext cx="9144000" cy="9233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三、</a:t>
            </a:r>
            <a:r>
              <a:rPr lang="en-US" altLang="zh-CN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开元盛世”</a:t>
            </a:r>
          </a:p>
        </p:txBody>
      </p:sp>
      <p:sp>
        <p:nvSpPr>
          <p:cNvPr id="2" name="矩形 1"/>
          <p:cNvSpPr/>
          <p:nvPr/>
        </p:nvSpPr>
        <p:spPr>
          <a:xfrm>
            <a:off x="1337131" y="1700808"/>
            <a:ext cx="74833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5000"/>
              </a:spcBef>
            </a:pPr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itchFamily="2" charset="-122"/>
                <a:ea typeface="黑体" pitchFamily="2" charset="-122"/>
                <a:cs typeface="+mn-ea"/>
              </a:rPr>
              <a:t>1、唐玄宗的治国措施：</a:t>
            </a:r>
            <a:endParaRPr lang="zh-CN" altLang="en-US" sz="4800" b="1" noProof="1"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2564904"/>
            <a:ext cx="813690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4400"/>
              </a:lnSpc>
            </a:pPr>
            <a:r>
              <a:rPr lang="zh-CN" altLang="en-US" sz="44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他即位以后，稳定</a:t>
            </a:r>
            <a:r>
              <a:rPr lang="zh-CN" altLang="en-US" sz="44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政局，励精图治，重用贤能，</a:t>
            </a:r>
            <a:r>
              <a:rPr lang="zh-CN" altLang="en-US" sz="44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在</a:t>
            </a:r>
            <a:r>
              <a:rPr lang="zh-CN" altLang="en-US" sz="44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贤</a:t>
            </a:r>
            <a:r>
              <a:rPr lang="zh-CN" altLang="en-US" sz="44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相</a:t>
            </a:r>
            <a:r>
              <a:rPr lang="zh-CN" altLang="en-US" sz="44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姚崇宋璟的辅佐下，实行了一系列</a:t>
            </a:r>
            <a:r>
              <a:rPr lang="zh-CN" altLang="en-US" sz="44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改革</a:t>
            </a:r>
            <a:r>
              <a:rPr lang="zh-CN" altLang="en-US" sz="44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：</a:t>
            </a:r>
            <a:endParaRPr lang="zh-CN" altLang="en-US" sz="4400" b="1" noProof="1">
              <a:solidFill>
                <a:srgbClr val="0000CC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683568" y="4293096"/>
            <a:ext cx="768510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政治上：整顿吏治，裁减冗员</a:t>
            </a:r>
          </a:p>
        </p:txBody>
      </p:sp>
      <p:sp>
        <p:nvSpPr>
          <p:cNvPr id="20" name="Text Box 42"/>
          <p:cNvSpPr txBox="1">
            <a:spLocks noChangeArrowheads="1"/>
          </p:cNvSpPr>
          <p:nvPr/>
        </p:nvSpPr>
        <p:spPr bwMode="auto">
          <a:xfrm>
            <a:off x="683568" y="5035178"/>
            <a:ext cx="784904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经济上：发展经济，改革税制</a:t>
            </a:r>
          </a:p>
        </p:txBody>
      </p:sp>
      <p:sp>
        <p:nvSpPr>
          <p:cNvPr id="21" name="Text Box 40"/>
          <p:cNvSpPr txBox="1">
            <a:spLocks noChangeArrowheads="1"/>
          </p:cNvSpPr>
          <p:nvPr/>
        </p:nvSpPr>
        <p:spPr bwMode="auto">
          <a:xfrm>
            <a:off x="683568" y="5827911"/>
            <a:ext cx="77670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文化上：注重文教，编修经籍</a:t>
            </a:r>
          </a:p>
        </p:txBody>
      </p:sp>
    </p:spTree>
    <p:extLst>
      <p:ext uri="{BB962C8B-B14F-4D97-AF65-F5344CB8AC3E}">
        <p14:creationId xmlns:p14="http://schemas.microsoft.com/office/powerpoint/2010/main" val="144667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851228"/>
            <a:ext cx="842493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2</a:t>
            </a:r>
            <a:r>
              <a:rPr lang="zh-CN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、在</a:t>
            </a: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唐玄宗的一系列措施</a:t>
            </a:r>
            <a:r>
              <a:rPr lang="zh-CN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之下</a:t>
            </a:r>
            <a:r>
              <a:rPr lang="en-US" altLang="zh-CN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</a:t>
            </a: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出现了什么样的局面？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648915" y="2441727"/>
            <a:ext cx="8027541" cy="4155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500"/>
              </a:lnSpc>
            </a:pPr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开元年间政治稳定，经济繁荣，国库充盈，民众生活安定，唐朝的国力达到前所未有的强大，进入了鼎盛时期，历史上称 为</a:t>
            </a:r>
            <a:r>
              <a:rPr lang="zh-CN" altLang="en-US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“开元盛世”。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85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3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pic>
        <p:nvPicPr>
          <p:cNvPr id="5" name="开元盛世.swf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39552" y="764704"/>
            <a:ext cx="8136904" cy="610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0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301004" y="764704"/>
            <a:ext cx="8663483" cy="286232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、阅读史料并回答问题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 “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自贞观以后，太宗励精为理。至八年、九年，频至丰稔，米斗四五钱，马牛布野，外户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动辄数月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不闭。至十五年，米每斗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值二钱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”</a:t>
            </a:r>
            <a:endParaRPr lang="en-US" altLang="zh-CN" sz="36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r"/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杜佑</a:t>
            </a:r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通典</a:t>
            </a:r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卷七</a:t>
            </a:r>
            <a:endParaRPr lang="zh-CN" altLang="en-US" sz="36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324172" y="1890698"/>
            <a:ext cx="8496300" cy="1754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35921" dir="2700000" algn="ctr" rotWithShape="0">
              <a:srgbClr val="C0C0C0"/>
            </a:outerShdw>
          </a:effectLst>
          <a:ex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黑体" pitchFamily="2" charset="-122"/>
              </a:rPr>
              <a:t>开元年间政治稳定，经济繁荣，国库充盈，民众生活安定，唐朝的国力达到前所未有的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黑体" pitchFamily="2" charset="-122"/>
              </a:rPr>
              <a:t>强大。</a:t>
            </a:r>
            <a:endParaRPr kumimoji="0" lang="zh-CN" altLang="en-US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4539" y="0"/>
            <a:ext cx="9148539" cy="908720"/>
            <a:chOff x="-4539" y="0"/>
            <a:chExt cx="9148539" cy="908720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 Box 55"/>
            <p:cNvSpPr txBox="1">
              <a:spLocks noChangeArrowheads="1"/>
            </p:cNvSpPr>
            <p:nvPr/>
          </p:nvSpPr>
          <p:spPr bwMode="auto">
            <a:xfrm>
              <a:off x="1995537" y="129661"/>
              <a:ext cx="4952727" cy="77905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 fontAlgn="ctr">
                <a:lnSpc>
                  <a:spcPts val="4500"/>
                </a:lnSpc>
              </a:pPr>
              <a:r>
                <a:rPr lang="zh-CN" altLang="en-US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课 后 活 动</a:t>
              </a:r>
              <a:r>
                <a:rPr kumimoji="0" lang="en-US" altLang="zh-CN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:</a:t>
              </a:r>
              <a:endParaRPr kumimoji="0" lang="en-US" altLang="zh-CN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隶书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3528" y="3645024"/>
            <a:ext cx="85573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材料中所叙述的社会状况是怎样的？</a:t>
            </a:r>
            <a:endParaRPr lang="en-US" altLang="zh-CN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为什么会出现这样的状况？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4797152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即位以后，稳定政局，励精图治，重用贤能，在贤相姚崇宋璟的辅佐下，实行了一系列</a:t>
            </a:r>
            <a:r>
              <a:rPr lang="zh-CN" altLang="en-US" sz="40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改革。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3543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8" grpId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301004" y="764704"/>
            <a:ext cx="8663483" cy="23083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、诗歌赏析。</a:t>
            </a:r>
            <a:endParaRPr lang="en-US" altLang="zh-CN" sz="36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“忆昔开元全盛日，小邑犹藏万家室。稻米流脂粟米白，公私仓廪俱丰实。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”</a:t>
            </a:r>
            <a:endParaRPr lang="en-US" altLang="zh-CN" sz="36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r"/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杜甫</a:t>
            </a:r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忆昔</a:t>
            </a:r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》</a:t>
            </a:r>
            <a:endParaRPr lang="zh-CN" altLang="en-US" sz="36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4539" y="0"/>
            <a:ext cx="9148539" cy="908720"/>
            <a:chOff x="-4539" y="0"/>
            <a:chExt cx="9148539" cy="908720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 Box 55"/>
            <p:cNvSpPr txBox="1">
              <a:spLocks noChangeArrowheads="1"/>
            </p:cNvSpPr>
            <p:nvPr/>
          </p:nvSpPr>
          <p:spPr bwMode="auto">
            <a:xfrm>
              <a:off x="1995537" y="129661"/>
              <a:ext cx="4952727" cy="77905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 fontAlgn="ctr">
                <a:lnSpc>
                  <a:spcPts val="4500"/>
                </a:lnSpc>
              </a:pPr>
              <a:r>
                <a:rPr lang="zh-CN" altLang="en-US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课 后 活 动</a:t>
              </a:r>
              <a:r>
                <a:rPr kumimoji="0" lang="en-US" altLang="zh-CN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:</a:t>
              </a:r>
              <a:endParaRPr kumimoji="0" lang="en-US" altLang="zh-CN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隶书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07121" y="2420888"/>
            <a:ext cx="855736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说一说：</a:t>
            </a:r>
            <a:endParaRPr lang="en-US" altLang="zh-CN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诗中描绘了开元时期</a:t>
            </a:r>
            <a:endParaRPr lang="en-US" altLang="zh-CN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5400"/>
              </a:lnSpc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什么样的景象？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4581128"/>
            <a:ext cx="820891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8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  该</a:t>
            </a:r>
            <a:r>
              <a:rPr lang="zh-CN" altLang="en-US" sz="48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诗描写的是唐朝开元盛世的景象，主要表现在粮食丰收、仓库充实、社会安定。</a:t>
            </a:r>
          </a:p>
        </p:txBody>
      </p:sp>
    </p:spTree>
    <p:extLst>
      <p:ext uri="{BB962C8B-B14F-4D97-AF65-F5344CB8AC3E}">
        <p14:creationId xmlns:p14="http://schemas.microsoft.com/office/powerpoint/2010/main" val="37768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79512" y="858589"/>
            <a:ext cx="1999375" cy="2138363"/>
          </a:xfrm>
          <a:prstGeom prst="rect">
            <a:avLst/>
          </a:prstGeom>
          <a:noFill/>
          <a:ln w="76200" cmpd="sng">
            <a:solidFill>
              <a:srgbClr val="FFFF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zh-CN" altLang="en-US" sz="36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唐高祖</a:t>
            </a:r>
            <a:endParaRPr lang="en-US" altLang="zh-CN" sz="3600" b="1" u="none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36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（李渊）</a:t>
            </a:r>
          </a:p>
        </p:txBody>
      </p:sp>
      <p:sp>
        <p:nvSpPr>
          <p:cNvPr id="21506" name="AutoShape 4"/>
          <p:cNvSpPr>
            <a:spLocks noChangeArrowheads="1"/>
          </p:cNvSpPr>
          <p:nvPr/>
        </p:nvSpPr>
        <p:spPr bwMode="auto">
          <a:xfrm>
            <a:off x="2231233" y="1927770"/>
            <a:ext cx="252412" cy="97434"/>
          </a:xfrm>
          <a:prstGeom prst="rightArrow">
            <a:avLst>
              <a:gd name="adj1" fmla="val 50000"/>
              <a:gd name="adj2" fmla="val 88284"/>
            </a:avLst>
          </a:prstGeom>
          <a:solidFill>
            <a:schemeClr val="accent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555776" y="851199"/>
            <a:ext cx="2037010" cy="2197100"/>
          </a:xfrm>
          <a:prstGeom prst="rect">
            <a:avLst/>
          </a:prstGeom>
          <a:noFill/>
          <a:ln w="76200" cmpd="sng">
            <a:solidFill>
              <a:srgbClr val="FFFF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zh-CN" altLang="en-US" sz="36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唐太宗</a:t>
            </a:r>
            <a:endParaRPr lang="en-US" altLang="zh-CN" sz="3600" b="1" u="none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36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（李世民）</a:t>
            </a:r>
          </a:p>
        </p:txBody>
      </p:sp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4644008" y="2003327"/>
            <a:ext cx="252412" cy="81160"/>
          </a:xfrm>
          <a:prstGeom prst="rightArrow">
            <a:avLst>
              <a:gd name="adj1" fmla="val 50000"/>
              <a:gd name="adj2" fmla="val 88284"/>
            </a:avLst>
          </a:prstGeom>
          <a:solidFill>
            <a:schemeClr val="accent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5039668" y="1347887"/>
            <a:ext cx="1775915" cy="1244600"/>
          </a:xfrm>
          <a:prstGeom prst="rect">
            <a:avLst/>
          </a:prstGeom>
          <a:noFill/>
          <a:ln w="76200" cmpd="sng">
            <a:solidFill>
              <a:srgbClr val="FFFF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zh-CN" altLang="en-US" sz="36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武则天</a:t>
            </a:r>
          </a:p>
        </p:txBody>
      </p:sp>
      <p:sp>
        <p:nvSpPr>
          <p:cNvPr id="21510" name="AutoShape 8"/>
          <p:cNvSpPr>
            <a:spLocks noChangeArrowheads="1"/>
          </p:cNvSpPr>
          <p:nvPr/>
        </p:nvSpPr>
        <p:spPr bwMode="auto">
          <a:xfrm>
            <a:off x="1043608" y="3068960"/>
            <a:ext cx="215900" cy="720725"/>
          </a:xfrm>
          <a:prstGeom prst="downArrow">
            <a:avLst>
              <a:gd name="adj1" fmla="val 50000"/>
              <a:gd name="adj2" fmla="val 83410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251520" y="3968204"/>
            <a:ext cx="1944216" cy="212365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建立</a:t>
            </a:r>
            <a:endParaRPr lang="en-US" altLang="zh-CN" sz="4400" b="1" u="none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唐朝</a:t>
            </a:r>
            <a:endParaRPr lang="en-US" altLang="zh-CN" sz="4400" b="1" u="none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en-US" altLang="zh-CN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618</a:t>
            </a:r>
            <a:r>
              <a:rPr lang="zh-CN" altLang="en-US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endParaRPr lang="zh-CN" altLang="en-US" sz="4400" b="1" u="none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512" name="AutoShape 10"/>
          <p:cNvSpPr>
            <a:spLocks noChangeArrowheads="1"/>
          </p:cNvSpPr>
          <p:nvPr/>
        </p:nvSpPr>
        <p:spPr bwMode="auto">
          <a:xfrm>
            <a:off x="3491880" y="3068960"/>
            <a:ext cx="215900" cy="1080120"/>
          </a:xfrm>
          <a:prstGeom prst="downArrow">
            <a:avLst>
              <a:gd name="adj1" fmla="val 50000"/>
              <a:gd name="adj2" fmla="val 83410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1513" name="AutoShape 11"/>
          <p:cNvSpPr>
            <a:spLocks noChangeArrowheads="1"/>
          </p:cNvSpPr>
          <p:nvPr/>
        </p:nvSpPr>
        <p:spPr bwMode="auto">
          <a:xfrm>
            <a:off x="5796136" y="2636912"/>
            <a:ext cx="215900" cy="972108"/>
          </a:xfrm>
          <a:prstGeom prst="downArrow">
            <a:avLst>
              <a:gd name="adj1" fmla="val 50000"/>
              <a:gd name="adj2" fmla="val 83410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2915346" y="4358714"/>
            <a:ext cx="1440630" cy="1446550"/>
          </a:xfrm>
          <a:prstGeom prst="rect">
            <a:avLst/>
          </a:prstGeom>
          <a:noFill/>
          <a:ln w="57150">
            <a:solidFill>
              <a:srgbClr val="990000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贞观</a:t>
            </a:r>
            <a:endParaRPr lang="en-US" altLang="zh-CN" sz="4400" b="1" u="none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之治</a:t>
            </a:r>
            <a:endParaRPr lang="zh-CN" altLang="en-US" sz="4400" b="1" u="none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5148064" y="3789040"/>
            <a:ext cx="1584176" cy="2800767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政启</a:t>
            </a:r>
            <a:endParaRPr lang="en-US" altLang="zh-CN" sz="4400" b="1" u="none" dirty="0" smtClean="0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开元</a:t>
            </a:r>
            <a:endParaRPr lang="zh-CN" altLang="en-US" sz="4400" b="1" u="none" dirty="0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4400" b="1" u="none" dirty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治</a:t>
            </a:r>
            <a:r>
              <a:rPr lang="zh-CN" altLang="en-US" sz="4400" b="1" u="none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宏</a:t>
            </a:r>
            <a:endParaRPr lang="en-US" altLang="zh-CN" sz="4400" b="1" u="none" dirty="0" smtClean="0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贞观</a:t>
            </a:r>
            <a:endParaRPr lang="zh-CN" altLang="en-US" sz="4400" b="1" u="none" dirty="0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483768" y="117004"/>
              <a:ext cx="3889375" cy="6477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chemeClr val="bg1">
                      <a:lumMod val="95000"/>
                    </a:schemeClr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本课小结</a:t>
              </a:r>
            </a:p>
          </p:txBody>
        </p:sp>
      </p:grp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6839868" y="2010695"/>
            <a:ext cx="252412" cy="81160"/>
          </a:xfrm>
          <a:prstGeom prst="rightArrow">
            <a:avLst>
              <a:gd name="adj1" fmla="val 50000"/>
              <a:gd name="adj2" fmla="val 88284"/>
            </a:avLst>
          </a:prstGeom>
          <a:solidFill>
            <a:schemeClr val="accent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7188573" y="1355255"/>
            <a:ext cx="1775915" cy="1244600"/>
          </a:xfrm>
          <a:prstGeom prst="rect">
            <a:avLst/>
          </a:prstGeom>
          <a:noFill/>
          <a:ln w="76200" cmpd="sng">
            <a:solidFill>
              <a:srgbClr val="FFFF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唐玄宗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7956500" y="2636912"/>
            <a:ext cx="215900" cy="1331292"/>
          </a:xfrm>
          <a:prstGeom prst="downArrow">
            <a:avLst>
              <a:gd name="adj1" fmla="val 50000"/>
              <a:gd name="adj2" fmla="val 83410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7380312" y="4200459"/>
            <a:ext cx="1442789" cy="1532797"/>
          </a:xfrm>
          <a:prstGeom prst="roundRect">
            <a:avLst>
              <a:gd name="adj" fmla="val 9968"/>
            </a:avLst>
          </a:prstGeom>
          <a:noFill/>
          <a:ln w="57150" algn="ctr">
            <a:solidFill>
              <a:srgbClr val="8A580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开元</a:t>
            </a:r>
            <a:endParaRPr lang="en-US" altLang="zh-C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 eaLnBrk="1" hangingPunct="1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盛世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1331640" y="3068960"/>
            <a:ext cx="1417216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发展</a:t>
            </a: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3406751" y="3078973"/>
            <a:ext cx="267741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继续发展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6372200" y="2852936"/>
            <a:ext cx="1413073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鼎盛</a:t>
            </a:r>
          </a:p>
        </p:txBody>
      </p:sp>
    </p:spTree>
    <p:extLst>
      <p:ext uri="{BB962C8B-B14F-4D97-AF65-F5344CB8AC3E}">
        <p14:creationId xmlns:p14="http://schemas.microsoft.com/office/powerpoint/2010/main" val="259991095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7653" grpId="0" animBg="1"/>
      <p:bldP spid="21508" grpId="0" animBg="1"/>
      <p:bldP spid="27655" grpId="0" animBg="1"/>
      <p:bldP spid="21510" grpId="0" animBg="1"/>
      <p:bldP spid="27657" grpId="0" animBg="1"/>
      <p:bldP spid="21512" grpId="0" animBg="1"/>
      <p:bldP spid="21513" grpId="0" animBg="1"/>
      <p:bldP spid="27660" grpId="0" animBg="1"/>
      <p:bldP spid="27661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79512" y="836712"/>
            <a:ext cx="72009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、科举制是在哪个朝代诞生的？</a:t>
            </a:r>
            <a:endParaRPr kumimoji="1"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410146" y="1745521"/>
            <a:ext cx="8338318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、科举制在隋朝的诞生与哪两位皇帝相关？</a:t>
            </a:r>
            <a:endParaRPr kumimoji="1" lang="zh-CN" altLang="en-US" sz="32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193674" y="3212976"/>
            <a:ext cx="8626797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3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、隋文帝和隋炀帝分别为科举制诞生做了哪些工作？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7668344" y="783109"/>
            <a:ext cx="1203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隋朝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3593698" y="2420888"/>
            <a:ext cx="378661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隋文帝、隋炀帝</a:t>
            </a: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385477" y="4545702"/>
            <a:ext cx="8507003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隋文帝</a:t>
            </a:r>
            <a:r>
              <a:rPr kumimoji="1" lang="en-US" altLang="zh-CN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kumimoji="1"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通过考试选拔人才的制度 </a:t>
            </a:r>
            <a:endParaRPr kumimoji="1" lang="en-US" altLang="zh-CN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/>
            <a:r>
              <a:rPr kumimoji="1"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隋炀帝</a:t>
            </a:r>
            <a:r>
              <a:rPr kumimoji="1"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kumimoji="1"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设置进士科，科举</a:t>
            </a:r>
            <a:r>
              <a:rPr kumimoji="1"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制正式</a:t>
            </a:r>
            <a:r>
              <a:rPr kumimoji="1"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诞生。</a:t>
            </a:r>
            <a:endParaRPr lang="zh-CN" altLang="en-US" sz="4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555776" y="116632"/>
              <a:ext cx="3744913" cy="5765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隶书"/>
                  <a:ea typeface="隶书"/>
                </a:rPr>
                <a:t>温故知新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59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  <p:bldP spid="37896" grpId="0"/>
      <p:bldP spid="37899" grpId="0"/>
      <p:bldP spid="379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251147" y="898154"/>
            <a:ext cx="8569325" cy="51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ts val="5600"/>
              </a:lnSpc>
            </a:pPr>
            <a:r>
              <a:rPr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、通过秦末和隋末农民战争可以看出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农民起义对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历史发展的推动作用主要体现在（  ）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ts val="5600"/>
              </a:lnSpc>
            </a:pP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　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．实现了改朝换代　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ts val="56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．改变了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封建社会阶级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力量对比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ts val="56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．迫使统治阶级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调整统治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政策　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ts val="56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．消灭了大批地主阶级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　　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6961336" y="2132856"/>
            <a:ext cx="1499096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11500" b="1" dirty="0">
                <a:solidFill>
                  <a:srgbClr val="FF0000"/>
                </a:solidFill>
                <a:latin typeface="Verdana" pitchFamily="34" charset="0"/>
              </a:rPr>
              <a:t>C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300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323155" y="817308"/>
            <a:ext cx="8569325" cy="578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、被现代史学家郭沫若称赞为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政启开元，</a:t>
            </a:r>
            <a:r>
              <a:rPr lang="zh-CN" alt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治宏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贞观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的封建帝王是（   ）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endParaRPr lang="zh-CN" alt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3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A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．唐太宗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 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3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B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．唐高宗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3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C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．武则天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3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D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．唐玄宗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 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　　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5436096" y="2492896"/>
            <a:ext cx="2770109" cy="377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3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C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297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217487" y="764704"/>
            <a:ext cx="8569325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、唐太宗统治时期史称“贞观之治”，下列与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之相关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的事件是（ 　）　　</a:t>
            </a:r>
            <a:endParaRPr lang="en-US" altLang="zh-CN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①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魏征直言　②文成公主入藏　</a:t>
            </a:r>
            <a:endParaRPr lang="en-US" altLang="zh-CN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③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玄奘西游　④任姚崇为相</a:t>
            </a:r>
          </a:p>
          <a:p>
            <a:pPr algn="l">
              <a:lnSpc>
                <a:spcPct val="140000"/>
              </a:lnSpc>
            </a:pP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 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．①②③  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B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．①②④ 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C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．①③④  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D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．②③④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 　　</a:t>
            </a: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5761832" y="3370634"/>
            <a:ext cx="2165978" cy="315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19900" b="1" dirty="0">
                <a:solidFill>
                  <a:srgbClr val="FF0000"/>
                </a:solidFill>
                <a:latin typeface="Verdana" pitchFamily="34" charset="0"/>
              </a:rPr>
              <a:t>A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297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250701" y="838272"/>
            <a:ext cx="8713787" cy="554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、吸取隋亡教训，非常重视发展生产，减轻农民赋税劳役，并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戒奢从简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的唐朝皇帝是（ ）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endParaRPr lang="zh-CN" alt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15000"/>
              </a:lnSpc>
            </a:pP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．唐高祖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  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1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B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．唐太宗 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1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C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．武则天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  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1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D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．唐玄宗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endParaRPr lang="zh-CN" altLang="en-US" sz="4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5940152" y="2996952"/>
            <a:ext cx="2518638" cy="377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3900" b="1" dirty="0">
                <a:solidFill>
                  <a:srgbClr val="FF0000"/>
                </a:solidFill>
                <a:latin typeface="Verdana" pitchFamily="34" charset="0"/>
              </a:rPr>
              <a:t>B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325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179388" y="771142"/>
            <a:ext cx="8713787" cy="582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5000"/>
              </a:lnSpc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 </a:t>
            </a:r>
            <a:r>
              <a:rPr lang="en-US" altLang="zh-CN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、在封建的男权社会中，武则天作为我国历史上惟一的女皇帝，引发了时人和后人更多的关注和争议。下列这些评论中，最准确的是（  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) </a:t>
            </a:r>
          </a:p>
          <a:p>
            <a:pPr algn="l">
              <a:lnSpc>
                <a:spcPct val="115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．严刑酷法，实行残暴统治 </a:t>
            </a: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．颇有作为，推动了社会经济文化继续发展 </a:t>
            </a: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．奢侈腐化，心狠手毒 </a:t>
            </a:r>
          </a:p>
          <a:p>
            <a:pPr algn="l">
              <a:lnSpc>
                <a:spcPct val="115000"/>
              </a:lnSpc>
            </a:pPr>
            <a:r>
              <a:rPr lang="en-US" altLang="zh-CN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D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．选贤任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能</a:t>
            </a:r>
            <a:r>
              <a:rPr lang="en-US" altLang="zh-CN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政治清明</a:t>
            </a:r>
            <a:r>
              <a:rPr lang="en-US" altLang="zh-CN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创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“开元盛世” 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7020272" y="2420888"/>
            <a:ext cx="112242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9600" b="1" dirty="0">
                <a:solidFill>
                  <a:srgbClr val="FF0000"/>
                </a:solidFill>
                <a:latin typeface="Verdana" pitchFamily="34" charset="0"/>
              </a:rPr>
              <a:t>B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94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6" name="Text Box 4"/>
          <p:cNvSpPr txBox="1">
            <a:spLocks noChangeArrowheads="1"/>
          </p:cNvSpPr>
          <p:nvPr/>
        </p:nvSpPr>
        <p:spPr bwMode="auto">
          <a:xfrm>
            <a:off x="71313" y="821025"/>
            <a:ext cx="8893175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6.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某历史兴趣小组同学在探究文景之治、贞观之治、开元盛世出现的共同原因时提出了以下意见，其中正确的是（    ）</a:t>
            </a:r>
          </a:p>
          <a:p>
            <a:pPr algn="l"/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①都是在国家统一，社会稳定时出现的    ②统治者都注意调整统治政策</a:t>
            </a:r>
          </a:p>
          <a:p>
            <a:pPr algn="l"/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③都在思想文化上实行高压政策   </a:t>
            </a:r>
          </a:p>
          <a:p>
            <a:pPr algn="l"/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④都重视生产技术的改进</a:t>
            </a:r>
          </a:p>
          <a:p>
            <a:pPr algn="l"/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 A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.①③④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B.①②③ 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 C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.②③④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  D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.①②④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7164288" y="3658666"/>
            <a:ext cx="1875972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9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zh-CN" altLang="en-US" sz="19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84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pic114_2_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79" name="WordArt 3"/>
          <p:cNvSpPr>
            <a:spLocks noChangeArrowheads="1" noChangeShapeType="1" noTextEdit="1"/>
          </p:cNvSpPr>
          <p:nvPr/>
        </p:nvSpPr>
        <p:spPr bwMode="auto">
          <a:xfrm>
            <a:off x="757238" y="685800"/>
            <a:ext cx="7777162" cy="3810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6600" b="1" kern="10">
                <a:ln w="9525">
                  <a:solidFill>
                    <a:srgbClr val="FFFF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祝同学们学习进步！</a:t>
            </a:r>
          </a:p>
        </p:txBody>
      </p:sp>
    </p:spTree>
    <p:extLst>
      <p:ext uri="{BB962C8B-B14F-4D97-AF65-F5344CB8AC3E}">
        <p14:creationId xmlns:p14="http://schemas.microsoft.com/office/powerpoint/2010/main" val="277844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.cphotos.bdimg.com/timg?image&amp;quality=100&amp;size=b4000_4000&amp;sec=1484189397&amp;di=b86b96c442e125b1c2b2544e81308fca&amp;src=http://www.shufagu.com/uploads/allimg/150513/1-1505130029294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973172"/>
            <a:ext cx="25922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爷爷是皇帝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爸爸是皇帝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妈妈是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哥哥是皇帝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自己是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儿子是皇帝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085184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rPr>
              <a:t>唐睿宗李旦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980728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唐太宗李世民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0192" y="270892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武则天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0192" y="357301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唐中宗李显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3665" y="522920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唐玄宗李隆基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189766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唐高宗李治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1039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3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555776" y="116632"/>
              <a:ext cx="3744913" cy="5765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隶书"/>
                  <a:ea typeface="隶书"/>
                </a:rPr>
                <a:t>温故知新</a:t>
              </a:r>
            </a:p>
          </p:txBody>
        </p:sp>
      </p:grp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79388" y="866800"/>
            <a:ext cx="91455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4</a:t>
            </a:r>
            <a:r>
              <a:rPr kumimoji="1"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科举制的诞生有什么历史意义？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51520" y="1772816"/>
            <a:ext cx="8640637" cy="4775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5280"/>
              </a:lnSpc>
            </a:pP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科举制的创立，是中国古代选官制度的一大变革，加强了皇帝在选官和用人上的权力，扩大了官吏选拔的范围，使有才学的人能够由此参政</a:t>
            </a:r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，同时也推动了教育的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发展。科举制成为历朝选拔官吏的主要制度，一直维持</a:t>
            </a:r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了</a:t>
            </a: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1300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4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191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67544" y="1567060"/>
            <a:ext cx="8463855" cy="6155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0" tIns="0" rIns="0" bIns="0" anchor="ctr" anchorCtr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第</a:t>
            </a:r>
            <a:r>
              <a:rPr kumimoji="1" lang="en-US" altLang="zh-CN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2</a:t>
            </a:r>
            <a:r>
              <a:rPr kumimoji="1" lang="zh-CN" altLang="en-US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课从“贞观之治”到“开元盛世”</a:t>
            </a:r>
          </a:p>
        </p:txBody>
      </p:sp>
      <p:sp>
        <p:nvSpPr>
          <p:cNvPr id="150538" name="Text Box 10"/>
          <p:cNvSpPr txBox="1">
            <a:spLocks noChangeArrowheads="1"/>
          </p:cNvSpPr>
          <p:nvPr/>
        </p:nvSpPr>
        <p:spPr bwMode="auto">
          <a:xfrm>
            <a:off x="5618163" y="6159500"/>
            <a:ext cx="34804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奎屯市一中李新亮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00" y="2636838"/>
            <a:ext cx="2017713" cy="3097212"/>
          </a:xfrm>
          <a:prstGeom prst="rect">
            <a:avLst/>
          </a:prstGeom>
          <a:noFill/>
          <a:ln w="38100">
            <a:solidFill>
              <a:srgbClr val="11111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武则天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715" y="2707481"/>
            <a:ext cx="2041525" cy="3025775"/>
          </a:xfrm>
          <a:prstGeom prst="rect">
            <a:avLst/>
          </a:prstGeom>
          <a:noFill/>
          <a:ln w="9525">
            <a:solidFill>
              <a:srgbClr val="11111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304800" y="187152"/>
            <a:ext cx="8587680" cy="5055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第一</a:t>
            </a:r>
            <a:r>
              <a:rPr lang="zh-CN" altLang="en-US" sz="6000" b="1" kern="10" dirty="0" smtClean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单元隋唐时期：繁荣</a:t>
            </a:r>
            <a:r>
              <a:rPr lang="zh-CN" altLang="en-US" sz="6000" b="1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与开放</a:t>
            </a:r>
            <a:r>
              <a:rPr lang="zh-CN" altLang="en-US" sz="6000" b="1" kern="10" dirty="0" smtClean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的</a:t>
            </a:r>
            <a:r>
              <a:rPr lang="zh-CN" altLang="en-US" sz="6000" b="1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时代</a:t>
            </a:r>
          </a:p>
        </p:txBody>
      </p:sp>
      <p:pic>
        <p:nvPicPr>
          <p:cNvPr id="7" name="Picture 4" descr="唐玄宗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963" y="2744453"/>
            <a:ext cx="2041525" cy="298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27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" y="764704"/>
            <a:ext cx="9144000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一</a:t>
            </a: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唐朝的建立与“贞观之治”</a:t>
            </a:r>
            <a:endParaRPr lang="zh-CN" altLang="en-US" sz="48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1259632" y="2453987"/>
            <a:ext cx="61926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隋朝灭亡的原因？</a:t>
            </a:r>
            <a:endParaRPr lang="zh-CN" altLang="en-US" sz="48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7864" y="3501008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隋炀帝的残暴</a:t>
            </a:r>
            <a:r>
              <a:rPr lang="zh-CN" altLang="en-US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统治；</a:t>
            </a:r>
            <a:endParaRPr lang="en-US" altLang="zh-CN" sz="48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24505" y="4830251"/>
            <a:ext cx="588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大规模的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农民起义</a:t>
            </a:r>
            <a:r>
              <a:rPr lang="zh-CN" altLang="en-US" sz="4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0609" y="3556466"/>
            <a:ext cx="39553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根本</a:t>
            </a:r>
            <a:r>
              <a:rPr lang="zh-CN" altLang="en-US" sz="4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原因</a:t>
            </a:r>
            <a:r>
              <a:rPr lang="en-US" altLang="zh-CN" sz="4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endParaRPr lang="zh-CN" altLang="en-US" sz="4800" dirty="0"/>
          </a:p>
        </p:txBody>
      </p:sp>
      <p:sp>
        <p:nvSpPr>
          <p:cNvPr id="15" name="矩形 14"/>
          <p:cNvSpPr/>
          <p:nvPr/>
        </p:nvSpPr>
        <p:spPr>
          <a:xfrm>
            <a:off x="323528" y="4869160"/>
            <a:ext cx="40506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直接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原因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endParaRPr lang="zh-CN" altLang="en-US" sz="4800" dirty="0"/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50824" y="1628800"/>
            <a:ext cx="8893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1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唐朝的建立</a:t>
            </a:r>
            <a:r>
              <a:rPr lang="en-US" altLang="zh-CN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——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隋朝的灭亡</a:t>
            </a:r>
          </a:p>
        </p:txBody>
      </p:sp>
    </p:spTree>
    <p:extLst>
      <p:ext uri="{BB962C8B-B14F-4D97-AF65-F5344CB8AC3E}">
        <p14:creationId xmlns:p14="http://schemas.microsoft.com/office/powerpoint/2010/main" val="246845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250824" y="1700213"/>
            <a:ext cx="8893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1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唐朝的建立</a:t>
            </a:r>
            <a:r>
              <a:rPr lang="en-US" altLang="zh-CN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——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隋朝的灭亡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468313" y="2709863"/>
            <a:ext cx="22860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时   间</a:t>
            </a:r>
            <a:r>
              <a:rPr kumimoji="1"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：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395288" y="3955826"/>
            <a:ext cx="248337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都   城</a:t>
            </a:r>
            <a:r>
              <a:rPr kumimoji="1"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：</a:t>
            </a:r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323850" y="5251921"/>
            <a:ext cx="26225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建立者：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2911475" y="2565400"/>
            <a:ext cx="216535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618</a:t>
            </a:r>
            <a:r>
              <a:rPr kumimoji="1" lang="zh-CN" altLang="en-US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2987675" y="3882752"/>
            <a:ext cx="2160588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5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长安</a:t>
            </a:r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2987675" y="5178896"/>
            <a:ext cx="5545138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5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李渊</a:t>
            </a:r>
            <a:r>
              <a:rPr kumimoji="1" lang="en-US" altLang="zh-CN" sz="5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kumimoji="1" lang="zh-CN" altLang="en-US" sz="5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唐高祖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21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" y="764704"/>
            <a:ext cx="9144000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一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唐朝的建立与“贞观之治”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27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9" grpId="0" animBg="1"/>
      <p:bldP spid="47120" grpId="0" animBg="1"/>
      <p:bldP spid="471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SC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908050"/>
            <a:ext cx="7416800" cy="582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唐高祖－李渊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3127375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3" name="动作按钮: 影片 2">
            <a:hlinkClick r:id="rId5" action="ppaction://program" highlightClick="1"/>
          </p:cNvPr>
          <p:cNvSpPr/>
          <p:nvPr/>
        </p:nvSpPr>
        <p:spPr>
          <a:xfrm rot="10800000" flipH="1" flipV="1">
            <a:off x="6320159" y="5949280"/>
            <a:ext cx="1492201" cy="90872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4420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10864" y="1628800"/>
            <a:ext cx="763354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2</a:t>
            </a:r>
            <a:r>
              <a:rPr lang="zh-CN" alt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</a:t>
            </a:r>
            <a:r>
              <a:rPr lang="zh-CN" altLang="en-US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“贞观之治”</a:t>
            </a:r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1230462" y="2636912"/>
            <a:ext cx="7229970" cy="17543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626</a:t>
            </a:r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年</a:t>
            </a:r>
            <a:r>
              <a:rPr lang="zh-CN" altLang="en-US" sz="5400" b="1" u="sng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             </a:t>
            </a:r>
            <a:r>
              <a:rPr kumimoji="1"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继位</a:t>
            </a:r>
            <a:r>
              <a:rPr kumimoji="1"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，</a:t>
            </a:r>
            <a:endParaRPr kumimoji="1" lang="en-US" altLang="zh-CN" sz="54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  <a:p>
            <a:pPr algn="l"/>
            <a:r>
              <a:rPr kumimoji="1" lang="en-US" altLang="zh-CN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627</a:t>
            </a:r>
            <a:r>
              <a:rPr kumimoji="1"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年号</a:t>
            </a:r>
            <a:r>
              <a:rPr kumimoji="1" lang="zh-CN" altLang="en-US" sz="5400" b="1" u="sng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           </a:t>
            </a:r>
            <a:r>
              <a:rPr kumimoji="1"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。</a:t>
            </a:r>
          </a:p>
        </p:txBody>
      </p:sp>
      <p:sp>
        <p:nvSpPr>
          <p:cNvPr id="47123" name="Rectangle 19"/>
          <p:cNvSpPr>
            <a:spLocks noChangeArrowheads="1"/>
          </p:cNvSpPr>
          <p:nvPr/>
        </p:nvSpPr>
        <p:spPr bwMode="auto">
          <a:xfrm>
            <a:off x="3203848" y="2564904"/>
            <a:ext cx="244827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5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李世民</a:t>
            </a:r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3957687" y="3356992"/>
            <a:ext cx="162242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贞观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21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" y="764704"/>
            <a:ext cx="9144000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一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唐朝的建立与“贞观之治”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440168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他统治的贞观年间</a:t>
            </a:r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(627—649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),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政治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比较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清明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经济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有所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发展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国力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逐步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强盛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史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称“贞观之治”。</a:t>
            </a:r>
          </a:p>
        </p:txBody>
      </p:sp>
    </p:spTree>
    <p:extLst>
      <p:ext uri="{BB962C8B-B14F-4D97-AF65-F5344CB8AC3E}">
        <p14:creationId xmlns:p14="http://schemas.microsoft.com/office/powerpoint/2010/main" val="370032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3" grpId="0"/>
      <p:bldP spid="47124" grpId="0"/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4">
      <a:dk1>
        <a:srgbClr val="333333"/>
      </a:dk1>
      <a:lt1>
        <a:srgbClr val="FFFFFF"/>
      </a:lt1>
      <a:dk2>
        <a:srgbClr val="996600"/>
      </a:dk2>
      <a:lt2>
        <a:srgbClr val="808080"/>
      </a:lt2>
      <a:accent1>
        <a:srgbClr val="FFFFFF"/>
      </a:accent1>
      <a:accent2>
        <a:srgbClr val="FF3300"/>
      </a:accent2>
      <a:accent3>
        <a:srgbClr val="FFFFFF"/>
      </a:accent3>
      <a:accent4>
        <a:srgbClr val="2A2A2A"/>
      </a:accent4>
      <a:accent5>
        <a:srgbClr val="FFFFFF"/>
      </a:accent5>
      <a:accent6>
        <a:srgbClr val="E72D00"/>
      </a:accent6>
      <a:hlink>
        <a:srgbClr val="FFFF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FF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000000"/>
        </a:dk1>
        <a:lt1>
          <a:srgbClr val="FFFFFF"/>
        </a:lt1>
        <a:dk2>
          <a:srgbClr val="996600"/>
        </a:dk2>
        <a:lt2>
          <a:srgbClr val="808080"/>
        </a:lt2>
        <a:accent1>
          <a:srgbClr val="99FFCC"/>
        </a:accent1>
        <a:accent2>
          <a:srgbClr val="FF3300"/>
        </a:accent2>
        <a:accent3>
          <a:srgbClr val="FFFFFF"/>
        </a:accent3>
        <a:accent4>
          <a:srgbClr val="000000"/>
        </a:accent4>
        <a:accent5>
          <a:srgbClr val="CAFFE2"/>
        </a:accent5>
        <a:accent6>
          <a:srgbClr val="E72D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000000"/>
        </a:dk1>
        <a:lt1>
          <a:srgbClr val="FFFFFF"/>
        </a:lt1>
        <a:dk2>
          <a:srgbClr val="996600"/>
        </a:dk2>
        <a:lt2>
          <a:srgbClr val="808080"/>
        </a:lt2>
        <a:accent1>
          <a:srgbClr val="99FFCC"/>
        </a:accent1>
        <a:accent2>
          <a:srgbClr val="FF3300"/>
        </a:accent2>
        <a:accent3>
          <a:srgbClr val="FFFFFF"/>
        </a:accent3>
        <a:accent4>
          <a:srgbClr val="000000"/>
        </a:accent4>
        <a:accent5>
          <a:srgbClr val="CAFFE2"/>
        </a:accent5>
        <a:accent6>
          <a:srgbClr val="E72D00"/>
        </a:accent6>
        <a:hlink>
          <a:srgbClr val="00808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333333"/>
        </a:dk1>
        <a:lt1>
          <a:srgbClr val="FFFFFF"/>
        </a:lt1>
        <a:dk2>
          <a:srgbClr val="996600"/>
        </a:dk2>
        <a:lt2>
          <a:srgbClr val="808080"/>
        </a:lt2>
        <a:accent1>
          <a:srgbClr val="FFFFFF"/>
        </a:accent1>
        <a:accent2>
          <a:srgbClr val="FF3300"/>
        </a:accent2>
        <a:accent3>
          <a:srgbClr val="FFFFFF"/>
        </a:accent3>
        <a:accent4>
          <a:srgbClr val="2A2A2A"/>
        </a:accent4>
        <a:accent5>
          <a:srgbClr val="FFFFFF"/>
        </a:accent5>
        <a:accent6>
          <a:srgbClr val="E72D00"/>
        </a:accent6>
        <a:hlink>
          <a:srgbClr val="0080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333333"/>
        </a:dk1>
        <a:lt1>
          <a:srgbClr val="FFFFFF"/>
        </a:lt1>
        <a:dk2>
          <a:srgbClr val="996600"/>
        </a:dk2>
        <a:lt2>
          <a:srgbClr val="808080"/>
        </a:lt2>
        <a:accent1>
          <a:srgbClr val="FFFFFF"/>
        </a:accent1>
        <a:accent2>
          <a:srgbClr val="FF3300"/>
        </a:accent2>
        <a:accent3>
          <a:srgbClr val="FFFFFF"/>
        </a:accent3>
        <a:accent4>
          <a:srgbClr val="2A2A2A"/>
        </a:accent4>
        <a:accent5>
          <a:srgbClr val="FFFFFF"/>
        </a:accent5>
        <a:accent6>
          <a:srgbClr val="E72D00"/>
        </a:accent6>
        <a:hlink>
          <a:srgbClr val="CCFF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333333"/>
        </a:dk1>
        <a:lt1>
          <a:srgbClr val="FFFFFF"/>
        </a:lt1>
        <a:dk2>
          <a:srgbClr val="996600"/>
        </a:dk2>
        <a:lt2>
          <a:srgbClr val="808080"/>
        </a:lt2>
        <a:accent1>
          <a:srgbClr val="FFFFFF"/>
        </a:accent1>
        <a:accent2>
          <a:srgbClr val="FF3300"/>
        </a:accent2>
        <a:accent3>
          <a:srgbClr val="FFFFFF"/>
        </a:accent3>
        <a:accent4>
          <a:srgbClr val="2A2A2A"/>
        </a:accent4>
        <a:accent5>
          <a:srgbClr val="FFFFFF"/>
        </a:accent5>
        <a:accent6>
          <a:srgbClr val="E72D00"/>
        </a:accent6>
        <a:hlink>
          <a:srgbClr val="FFFF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1737</Words>
  <Application>Microsoft Office PowerPoint</Application>
  <Paragraphs>244</Paragraphs>
  <Slides>37</Slides>
  <Notes>0</Notes>
  <HiddenSlides>1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2016-03-01T09:21:56Z</dcterms:created>
  <dcterms:modified xsi:type="dcterms:W3CDTF">2018-09-07T23:39:35Z</dcterms:modified>
  <cp:category/>
</cp:coreProperties>
</file>