
<file path=[Content_Types].xml><?xml version="1.0" encoding="utf-8"?>
<Types xmlns="http://schemas.openxmlformats.org/package/2006/content-types">
  <Default Extension="wav" ContentType="audio/x-wav"/>
  <Default Extension="gif" ContentType="image/gif"/>
  <Default Extension="jpeg" ContentType="image/jpeg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3"/>
    <p:sldId id="258" r:id="rId4"/>
    <p:sldId id="260" r:id="rId5"/>
    <p:sldId id="334" r:id="rId6"/>
    <p:sldId id="329" r:id="rId7"/>
    <p:sldId id="331" r:id="rId8"/>
    <p:sldId id="330" r:id="rId9"/>
    <p:sldId id="307" r:id="rId10"/>
    <p:sldId id="335" r:id="rId11"/>
    <p:sldId id="337" r:id="rId12"/>
    <p:sldId id="303" r:id="rId13"/>
    <p:sldId id="341" r:id="rId14"/>
    <p:sldId id="339" r:id="rId15"/>
    <p:sldId id="304" r:id="rId16"/>
    <p:sldId id="305" r:id="rId17"/>
    <p:sldId id="279" r:id="rId18"/>
    <p:sldId id="342" r:id="rId19"/>
    <p:sldId id="343" r:id="rId20"/>
    <p:sldId id="345" r:id="rId21"/>
    <p:sldId id="344" r:id="rId22"/>
    <p:sldId id="340" r:id="rId23"/>
    <p:sldId id="336" r:id="rId24"/>
    <p:sldId id="289" r:id="rId25"/>
    <p:sldId id="290" r:id="rId26"/>
    <p:sldId id="297" r:id="rId27"/>
  </p:sldIdLst>
  <p:sldSz cx="9144000" cy="6858000" type="screen4x3"/>
  <p:notesSz cx="6858000" cy="9144000"/>
  <p:custShowLst>
    <p:custShow name="自定义放映 1" id="0">
      <p:sldLst>
        <p:sld r:id="rId26"/>
      </p:sldLst>
    </p:custShow>
  </p:custShow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FFFFFF"/>
    <a:srgbClr val="FFCC99"/>
    <a:srgbClr val="FFFFCC"/>
    <a:srgbClr val="FF3300"/>
    <a:srgbClr val="000099"/>
    <a:srgbClr val="FFCCCC"/>
    <a:srgbClr val="FF9999"/>
    <a:srgbClr val="99FF66"/>
    <a:srgbClr val="00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vertBarState="maximized">
    <p:restoredLeft sz="15742"/>
    <p:restoredTop sz="92961"/>
  </p:normalViewPr>
  <p:slideViewPr>
    <p:cSldViewPr showGuides="1">
      <p:cViewPr varScale="1">
        <p:scale>
          <a:sx n="71" d="100"/>
          <a:sy n="71" d="100"/>
        </p:scale>
        <p:origin x="-1122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716657" cy="5486400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标题和内容在文本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7886700" cy="20986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8650" y="4076700"/>
            <a:ext cx="7886700" cy="21002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08476" cy="41148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9724" y="1981200"/>
            <a:ext cx="3808476" cy="41148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1026"/>
          <p:cNvSpPr>
            <a:spLocks noGrp="1"/>
          </p:cNvSpPr>
          <p:nvPr>
            <p:ph type="body"/>
          </p:nvPr>
        </p:nvSpPr>
        <p:spPr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400"/>
            </a:lvl1pPr>
          </a:lstStyle>
          <a:p>
            <a:pPr lvl="0" fontAlgn="base"/>
            <a:endParaRPr lang="zh-CN" altLang="en-US" strike="noStrike" noProof="1" dirty="0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defRPr sz="1400"/>
            </a:lvl1pPr>
          </a:lstStyle>
          <a:p>
            <a:pPr lvl="0" fontAlgn="base"/>
            <a:endParaRPr lang="zh-CN" strike="noStrike" noProof="1" dirty="0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r">
              <a:defRPr sz="1400"/>
            </a:lvl1pPr>
          </a:lstStyle>
          <a:p>
            <a:pPr lvl="0" fontAlgn="base"/>
            <a:fld id="{9A0DB2DC-4C9A-4742-B13C-FB6460FD3503}" type="slidenum">
              <a:rPr 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openxmlformats.org/officeDocument/2006/relationships/image" Target="../media/image4.png"/><Relationship Id="rId4" Type="http://schemas.openxmlformats.org/officeDocument/2006/relationships/image" Target="../media/image3.jpeg"/><Relationship Id="rId3" Type="http://schemas.openxmlformats.org/officeDocument/2006/relationships/image" Target="../media/image2.jpeg"/><Relationship Id="rId2" Type="http://schemas.openxmlformats.org/officeDocument/2006/relationships/hyperlink" Target="http://www.flash8.net/flash/14172.shtml" TargetMode="External"/><Relationship Id="rId1" Type="http://schemas.openxmlformats.org/officeDocument/2006/relationships/image" Target="../media/image1.GI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8.pn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image" Target="../media/image30.png"/><Relationship Id="rId8" Type="http://schemas.openxmlformats.org/officeDocument/2006/relationships/image" Target="../media/image15.png"/><Relationship Id="rId7" Type="http://schemas.openxmlformats.org/officeDocument/2006/relationships/image" Target="../media/image23.png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Relationship Id="rId3" Type="http://schemas.openxmlformats.org/officeDocument/2006/relationships/image" Target="../media/image24.png"/><Relationship Id="rId2" Type="http://schemas.openxmlformats.org/officeDocument/2006/relationships/image" Target="../media/image14.jpeg"/><Relationship Id="rId15" Type="http://schemas.openxmlformats.org/officeDocument/2006/relationships/slideLayout" Target="../slideLayouts/slideLayout7.xml"/><Relationship Id="rId14" Type="http://schemas.openxmlformats.org/officeDocument/2006/relationships/audio" Target="../media/audio2.wav"/><Relationship Id="rId13" Type="http://schemas.openxmlformats.org/officeDocument/2006/relationships/audio" Target="../media/audio6.wav"/><Relationship Id="rId12" Type="http://schemas.openxmlformats.org/officeDocument/2006/relationships/audio" Target="../media/audio4.wav"/><Relationship Id="rId11" Type="http://schemas.openxmlformats.org/officeDocument/2006/relationships/audio" Target="../media/audio5.wav"/><Relationship Id="rId10" Type="http://schemas.openxmlformats.org/officeDocument/2006/relationships/image" Target="../media/image31.jpeg"/><Relationship Id="rId1" Type="http://schemas.openxmlformats.org/officeDocument/2006/relationships/image" Target="../media/image29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2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3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4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7.GIF"/><Relationship Id="rId1" Type="http://schemas.openxmlformats.org/officeDocument/2006/relationships/image" Target="../media/image36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8.pn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audio" Target="../media/audio3.wav"/><Relationship Id="rId3" Type="http://schemas.openxmlformats.org/officeDocument/2006/relationships/audio" Target="../media/audio7.wav"/><Relationship Id="rId2" Type="http://schemas.openxmlformats.org/officeDocument/2006/relationships/audio" Target="../media/audio2.wav"/><Relationship Id="rId1" Type="http://schemas.openxmlformats.org/officeDocument/2006/relationships/slide" Target="slide21.xml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slide" Target="slide1.xml"/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image" Target="../media/image39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2.png"/></Relationships>
</file>

<file path=ppt/slides/_rels/slide2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audio" Target="../media/audio10.wav"/><Relationship Id="rId4" Type="http://schemas.openxmlformats.org/officeDocument/2006/relationships/audio" Target="../media/audio9.wav"/><Relationship Id="rId3" Type="http://schemas.openxmlformats.org/officeDocument/2006/relationships/audio" Target="../media/audio8.wav"/><Relationship Id="rId2" Type="http://schemas.openxmlformats.org/officeDocument/2006/relationships/image" Target="../media/image44.wmf"/><Relationship Id="rId1" Type="http://schemas.openxmlformats.org/officeDocument/2006/relationships/image" Target="../media/image4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46.jpeg"/><Relationship Id="rId1" Type="http://schemas.openxmlformats.org/officeDocument/2006/relationships/image" Target="../media/image45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8.GIF"/><Relationship Id="rId1" Type="http://schemas.openxmlformats.org/officeDocument/2006/relationships/image" Target="../media/image47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image" Target="../media/image49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2.jpe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0.jpeg"/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audio" Target="../media/audio2.wav"/><Relationship Id="rId5" Type="http://schemas.openxmlformats.org/officeDocument/2006/relationships/image" Target="../media/image18.png"/><Relationship Id="rId4" Type="http://schemas.openxmlformats.org/officeDocument/2006/relationships/image" Target="../media/image17.jpeg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2.wav"/><Relationship Id="rId1" Type="http://schemas.openxmlformats.org/officeDocument/2006/relationships/image" Target="../media/image19.jpe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image" Target="../media/image25.png"/><Relationship Id="rId8" Type="http://schemas.openxmlformats.org/officeDocument/2006/relationships/image" Target="../media/image15.png"/><Relationship Id="rId7" Type="http://schemas.openxmlformats.org/officeDocument/2006/relationships/image" Target="../media/image24.png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6.png"/><Relationship Id="rId14" Type="http://schemas.openxmlformats.org/officeDocument/2006/relationships/slideLayout" Target="../slideLayouts/slideLayout1.xml"/><Relationship Id="rId13" Type="http://schemas.openxmlformats.org/officeDocument/2006/relationships/audio" Target="../media/audio4.wav"/><Relationship Id="rId12" Type="http://schemas.openxmlformats.org/officeDocument/2006/relationships/audio" Target="../media/audio3.wav"/><Relationship Id="rId11" Type="http://schemas.openxmlformats.org/officeDocument/2006/relationships/audio" Target="../media/audio2.wav"/><Relationship Id="rId10" Type="http://schemas.openxmlformats.org/officeDocument/2006/relationships/image" Target="../media/image26.png"/><Relationship Id="rId1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slide" Target="slide2.xml"/><Relationship Id="rId1" Type="http://schemas.openxmlformats.org/officeDocument/2006/relationships/image" Target="../media/image2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CC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050" name="图片 3073" descr="0-onpu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2800" y="2133600"/>
            <a:ext cx="2590800" cy="2159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1" name="矩形 3075"/>
          <p:cNvSpPr/>
          <p:nvPr/>
        </p:nvSpPr>
        <p:spPr>
          <a:xfrm>
            <a:off x="0" y="2790825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/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2052" name="图片 3078" descr="吉祥三宝flash欣赏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00" y="685800"/>
            <a:ext cx="4114800" cy="23526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3" name="图片 3084" descr="nu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" y="4038600"/>
            <a:ext cx="4191000" cy="2209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4" name="图片 3086" descr="无标题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05400" y="685800"/>
            <a:ext cx="3810000" cy="2438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5" name="图片 3087" descr="奶茶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257800" y="4038600"/>
            <a:ext cx="3657600" cy="2133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6" name="文本框 3090"/>
          <p:cNvSpPr txBox="1"/>
          <p:nvPr/>
        </p:nvSpPr>
        <p:spPr>
          <a:xfrm>
            <a:off x="7162800" y="838200"/>
            <a:ext cx="1676400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>
              <a:spcBef>
                <a:spcPct val="50000"/>
              </a:spcBef>
            </a:pPr>
            <a:r>
              <a:rPr lang="zh-CN" altLang="en-US" b="1" dirty="0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蒙 古 包</a:t>
            </a:r>
            <a:endParaRPr lang="zh-CN" altLang="en-US" b="1">
              <a:solidFill>
                <a:srgbClr val="3333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057" name="文本框 3091"/>
          <p:cNvSpPr txBox="1"/>
          <p:nvPr/>
        </p:nvSpPr>
        <p:spPr>
          <a:xfrm>
            <a:off x="533400" y="5715000"/>
            <a:ext cx="1676400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>
              <a:spcBef>
                <a:spcPct val="50000"/>
              </a:spcBef>
            </a:pPr>
            <a:r>
              <a:rPr lang="zh-CN" altLang="en-US" b="1" dirty="0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草  原</a:t>
            </a:r>
            <a:endParaRPr lang="zh-CN" altLang="en-US" b="1">
              <a:solidFill>
                <a:srgbClr val="3333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058" name="文本框 3092"/>
          <p:cNvSpPr txBox="1"/>
          <p:nvPr/>
        </p:nvSpPr>
        <p:spPr>
          <a:xfrm>
            <a:off x="685800" y="762000"/>
            <a:ext cx="1447800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>
              <a:spcBef>
                <a:spcPct val="50000"/>
              </a:spcBef>
            </a:pPr>
            <a:r>
              <a:rPr lang="zh-CN" altLang="en-US" b="1" dirty="0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服  饰</a:t>
            </a:r>
            <a:endParaRPr lang="zh-CN" altLang="en-US" b="1">
              <a:solidFill>
                <a:srgbClr val="3333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059" name="文本框 3093"/>
          <p:cNvSpPr txBox="1"/>
          <p:nvPr/>
        </p:nvSpPr>
        <p:spPr>
          <a:xfrm>
            <a:off x="7696200" y="5562600"/>
            <a:ext cx="1143000" cy="519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800" b="1" dirty="0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奶  茶</a:t>
            </a:r>
            <a:endParaRPr lang="zh-CN" altLang="en-US" sz="2800" b="1">
              <a:solidFill>
                <a:srgbClr val="3333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060" name="日期占位符 1"/>
          <p:cNvSpPr/>
          <p:nvPr>
            <p:ph type="dt" sz="half" idx="10"/>
          </p:nvPr>
        </p:nvSpPr>
        <p:spPr>
          <a:ln/>
        </p:spPr>
        <p:txBody>
          <a:bodyPr anchor="t"/>
          <a:p>
            <a:endParaRPr lang="zh-CN" alt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标题 10241"/>
          <p:cNvSpPr>
            <a:spLocks noGrp="1"/>
          </p:cNvSpPr>
          <p:nvPr>
            <p:ph type="title"/>
          </p:nvPr>
        </p:nvSpPr>
        <p:spPr>
          <a:xfrm>
            <a:off x="395288" y="549275"/>
            <a:ext cx="8229600" cy="1143000"/>
          </a:xfrm>
        </p:spPr>
        <p:txBody>
          <a:bodyPr anchor="ctr"/>
          <a:p>
            <a:pPr algn="l"/>
            <a:r>
              <a:rPr lang="zh-CN" altLang="en-US" b="1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二、元朝的建立与统一</a:t>
            </a:r>
            <a:endParaRPr lang="zh-CN" altLang="en-US" b="1">
              <a:solidFill>
                <a:srgbClr val="FF00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243" name="文本占位符 10242"/>
          <p:cNvSpPr>
            <a:spLocks noGrp="1"/>
          </p:cNvSpPr>
          <p:nvPr>
            <p:ph type="body" idx="1"/>
          </p:nvPr>
        </p:nvSpPr>
        <p:spPr>
          <a:xfrm>
            <a:off x="468313" y="3068638"/>
            <a:ext cx="8229600" cy="3057525"/>
          </a:xfrm>
        </p:spPr>
        <p:txBody>
          <a:bodyPr/>
          <a:p>
            <a:endParaRPr lang="en-US" altLang="zh-CN"/>
          </a:p>
          <a:p>
            <a:pPr>
              <a:buNone/>
            </a:pPr>
            <a:endParaRPr lang="en-US" altLang="zh-CN"/>
          </a:p>
        </p:txBody>
      </p:sp>
      <p:sp>
        <p:nvSpPr>
          <p:cNvPr id="10244" name="文本框 10243"/>
          <p:cNvSpPr txBox="1"/>
          <p:nvPr/>
        </p:nvSpPr>
        <p:spPr>
          <a:xfrm>
            <a:off x="971550" y="1916113"/>
            <a:ext cx="31178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en-US" altLang="zh-CN" sz="3600" b="1">
                <a:latin typeface="Garamond" panose="02020404030301010803" pitchFamily="2" charset="0"/>
                <a:ea typeface="宋体" panose="02010600030101010101" pitchFamily="2" charset="-122"/>
              </a:rPr>
              <a:t>1</a:t>
            </a:r>
            <a:r>
              <a:rPr lang="zh-CN" altLang="en-US" sz="3600" b="1">
                <a:latin typeface="Garamond" panose="02020404030301010803" pitchFamily="2" charset="0"/>
                <a:ea typeface="宋体" panose="02010600030101010101" pitchFamily="2" charset="-122"/>
              </a:rPr>
              <a:t>、元朝的建立</a:t>
            </a:r>
            <a:endParaRPr lang="zh-CN" altLang="en-US" sz="3600" b="1">
              <a:latin typeface="Garamond" panose="02020404030301010803" pitchFamily="2" charset="0"/>
              <a:ea typeface="宋体" panose="02010600030101010101" pitchFamily="2" charset="-122"/>
            </a:endParaRPr>
          </a:p>
        </p:txBody>
      </p:sp>
      <p:sp>
        <p:nvSpPr>
          <p:cNvPr id="10245" name="文本框 10244"/>
          <p:cNvSpPr txBox="1"/>
          <p:nvPr/>
        </p:nvSpPr>
        <p:spPr>
          <a:xfrm>
            <a:off x="1042988" y="2879725"/>
            <a:ext cx="4608512" cy="2528888"/>
          </a:xfrm>
          <a:prstGeom prst="rect">
            <a:avLst/>
          </a:prstGeom>
          <a:solidFill>
            <a:srgbClr val="800080"/>
          </a:solidFill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200">
                <a:solidFill>
                  <a:schemeClr val="bg1"/>
                </a:solidFill>
                <a:latin typeface="Garamond" panose="02020404030301010803" pitchFamily="2" charset="0"/>
                <a:ea typeface="宋体" panose="02010600030101010101" pitchFamily="2" charset="-122"/>
              </a:rPr>
              <a:t>时间：</a:t>
            </a:r>
            <a:endParaRPr lang="zh-CN" altLang="en-US" sz="3200">
              <a:solidFill>
                <a:schemeClr val="bg1"/>
              </a:solidFill>
              <a:latin typeface="Garamond" panose="02020404030301010803" pitchFamily="2" charset="0"/>
              <a:ea typeface="宋体" panose="02010600030101010101" pitchFamily="2" charset="-122"/>
            </a:endParaRPr>
          </a:p>
          <a:p>
            <a:pPr lvl="0"/>
            <a:r>
              <a:rPr lang="zh-CN" altLang="en-US" sz="3200">
                <a:solidFill>
                  <a:schemeClr val="bg1"/>
                </a:solidFill>
                <a:latin typeface="Garamond" panose="02020404030301010803" pitchFamily="2" charset="0"/>
                <a:ea typeface="宋体" panose="02010600030101010101" pitchFamily="2" charset="-122"/>
              </a:rPr>
              <a:t>都城：</a:t>
            </a:r>
            <a:endParaRPr lang="zh-CN" altLang="en-US" sz="3200">
              <a:solidFill>
                <a:schemeClr val="bg1"/>
              </a:solidFill>
              <a:latin typeface="Garamond" panose="02020404030301010803" pitchFamily="2" charset="0"/>
              <a:ea typeface="宋体" panose="02010600030101010101" pitchFamily="2" charset="-122"/>
            </a:endParaRPr>
          </a:p>
          <a:p>
            <a:pPr lvl="0"/>
            <a:r>
              <a:rPr lang="zh-CN" altLang="en-US" sz="3200">
                <a:solidFill>
                  <a:schemeClr val="bg1"/>
                </a:solidFill>
                <a:latin typeface="Garamond" panose="02020404030301010803" pitchFamily="2" charset="0"/>
                <a:ea typeface="宋体" panose="02010600030101010101" pitchFamily="2" charset="-122"/>
              </a:rPr>
              <a:t>开国皇帝：</a:t>
            </a:r>
            <a:endParaRPr lang="zh-CN" altLang="en-US" sz="3200">
              <a:solidFill>
                <a:schemeClr val="bg1"/>
              </a:solidFill>
              <a:latin typeface="Garamond" panose="02020404030301010803" pitchFamily="2" charset="0"/>
              <a:ea typeface="宋体" panose="02010600030101010101" pitchFamily="2" charset="-122"/>
            </a:endParaRPr>
          </a:p>
          <a:p>
            <a:pPr lvl="0"/>
            <a:r>
              <a:rPr lang="zh-CN" altLang="en-US" sz="3200">
                <a:solidFill>
                  <a:schemeClr val="bg1"/>
                </a:solidFill>
                <a:latin typeface="Garamond" panose="02020404030301010803" pitchFamily="2" charset="0"/>
                <a:ea typeface="宋体" panose="02010600030101010101" pitchFamily="2" charset="-122"/>
              </a:rPr>
              <a:t>灭南宋时间：</a:t>
            </a:r>
            <a:endParaRPr lang="zh-CN" altLang="en-US" sz="3200">
              <a:solidFill>
                <a:schemeClr val="bg1"/>
              </a:solidFill>
              <a:latin typeface="Garamond" panose="02020404030301010803" pitchFamily="2" charset="0"/>
              <a:ea typeface="宋体" panose="02010600030101010101" pitchFamily="2" charset="-122"/>
            </a:endParaRPr>
          </a:p>
          <a:p>
            <a:pPr lvl="0"/>
            <a:r>
              <a:rPr lang="zh-CN" altLang="en-US" sz="3200">
                <a:solidFill>
                  <a:schemeClr val="bg1"/>
                </a:solidFill>
                <a:latin typeface="Garamond" panose="02020404030301010803" pitchFamily="2" charset="0"/>
                <a:ea typeface="宋体" panose="02010600030101010101" pitchFamily="2" charset="-122"/>
              </a:rPr>
              <a:t>统一全国时间：</a:t>
            </a:r>
            <a:endParaRPr lang="zh-CN" altLang="en-US" sz="3200">
              <a:solidFill>
                <a:schemeClr val="bg1"/>
              </a:solidFill>
              <a:latin typeface="Garamond" panose="02020404030301010803" pitchFamily="2" charset="0"/>
              <a:ea typeface="宋体" panose="02010600030101010101" pitchFamily="2" charset="-122"/>
            </a:endParaRPr>
          </a:p>
        </p:txBody>
      </p:sp>
      <p:grpSp>
        <p:nvGrpSpPr>
          <p:cNvPr id="10246" name="组合 10245"/>
          <p:cNvGrpSpPr/>
          <p:nvPr/>
        </p:nvGrpSpPr>
        <p:grpSpPr>
          <a:xfrm>
            <a:off x="5795963" y="1844675"/>
            <a:ext cx="2659062" cy="3811588"/>
            <a:chOff x="0" y="0"/>
            <a:chExt cx="1617" cy="1929"/>
          </a:xfrm>
        </p:grpSpPr>
        <p:pic>
          <p:nvPicPr>
            <p:cNvPr id="10247" name="图片 10246"/>
            <p:cNvPicPr>
              <a:picLocks noChangeAspect="1"/>
            </p:cNvPicPr>
            <p:nvPr/>
          </p:nvPicPr>
          <p:blipFill>
            <a:blip r:embed="rId1">
              <a:lum bright="29999"/>
            </a:blip>
            <a:srcRect b="5000"/>
            <a:stretch>
              <a:fillRect/>
            </a:stretch>
          </p:blipFill>
          <p:spPr>
            <a:xfrm>
              <a:off x="0" y="0"/>
              <a:ext cx="1617" cy="182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248" name="文本框 10247"/>
            <p:cNvSpPr txBox="1"/>
            <p:nvPr/>
          </p:nvSpPr>
          <p:spPr>
            <a:xfrm>
              <a:off x="288" y="1728"/>
              <a:ext cx="1044" cy="201"/>
            </a:xfrm>
            <a:prstGeom prst="rect">
              <a:avLst/>
            </a:prstGeom>
            <a:solidFill>
              <a:schemeClr val="tx1"/>
            </a:solidFill>
            <a:ln w="9525">
              <a:noFill/>
            </a:ln>
          </p:spPr>
          <p:txBody>
            <a:bodyPr wrap="none" anchor="t">
              <a:spAutoFit/>
            </a:bodyPr>
            <a:p>
              <a:pPr lvl="0">
                <a:buClrTx/>
              </a:pPr>
              <a:r>
                <a:rPr lang="zh-CN" altLang="en-US" sz="2000" b="1">
                  <a:solidFill>
                    <a:schemeClr val="accent2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元世祖忽必烈</a:t>
              </a:r>
              <a:endParaRPr lang="zh-CN" altLang="en-US" sz="2000" b="1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sp>
        <p:nvSpPr>
          <p:cNvPr id="10249" name="文本框 10248"/>
          <p:cNvSpPr txBox="1"/>
          <p:nvPr/>
        </p:nvSpPr>
        <p:spPr>
          <a:xfrm>
            <a:off x="2339975" y="2924175"/>
            <a:ext cx="135255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en-US" altLang="zh-CN" sz="3200">
                <a:solidFill>
                  <a:schemeClr val="accent1"/>
                </a:solidFill>
                <a:latin typeface="Garamond" panose="02020404030301010803" pitchFamily="2" charset="0"/>
                <a:ea typeface="宋体" panose="02010600030101010101" pitchFamily="2" charset="-122"/>
              </a:rPr>
              <a:t>1271</a:t>
            </a:r>
            <a:r>
              <a:rPr lang="zh-CN" altLang="en-US" sz="3200">
                <a:solidFill>
                  <a:schemeClr val="accent1"/>
                </a:solidFill>
                <a:latin typeface="Garamond" panose="02020404030301010803" pitchFamily="2" charset="0"/>
                <a:ea typeface="宋体" panose="02010600030101010101" pitchFamily="2" charset="-122"/>
              </a:rPr>
              <a:t>年</a:t>
            </a:r>
            <a:endParaRPr lang="zh-CN" altLang="en-US" sz="3200">
              <a:solidFill>
                <a:schemeClr val="accent1"/>
              </a:solidFill>
              <a:latin typeface="Garamond" panose="02020404030301010803" pitchFamily="2" charset="0"/>
              <a:ea typeface="宋体" panose="02010600030101010101" pitchFamily="2" charset="-122"/>
            </a:endParaRPr>
          </a:p>
        </p:txBody>
      </p:sp>
      <p:sp>
        <p:nvSpPr>
          <p:cNvPr id="10250" name="文本框 10249"/>
          <p:cNvSpPr txBox="1"/>
          <p:nvPr/>
        </p:nvSpPr>
        <p:spPr>
          <a:xfrm>
            <a:off x="2195513" y="3429000"/>
            <a:ext cx="297815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3200">
                <a:solidFill>
                  <a:schemeClr val="accent1"/>
                </a:solidFill>
                <a:latin typeface="Garamond" panose="02020404030301010803" pitchFamily="2" charset="0"/>
                <a:ea typeface="宋体" panose="02010600030101010101" pitchFamily="2" charset="-122"/>
              </a:rPr>
              <a:t>大都（</a:t>
            </a:r>
            <a:r>
              <a:rPr lang="en-US" altLang="zh-CN" sz="3200">
                <a:solidFill>
                  <a:schemeClr val="accent1"/>
                </a:solidFill>
                <a:latin typeface="Garamond" panose="02020404030301010803" pitchFamily="2" charset="0"/>
                <a:ea typeface="宋体" panose="02010600030101010101" pitchFamily="2" charset="-122"/>
              </a:rPr>
              <a:t>1272</a:t>
            </a:r>
            <a:r>
              <a:rPr lang="zh-CN" altLang="en-US" sz="3200">
                <a:solidFill>
                  <a:schemeClr val="accent1"/>
                </a:solidFill>
                <a:latin typeface="Garamond" panose="02020404030301010803" pitchFamily="2" charset="0"/>
                <a:ea typeface="宋体" panose="02010600030101010101" pitchFamily="2" charset="-122"/>
              </a:rPr>
              <a:t>年）</a:t>
            </a:r>
            <a:endParaRPr lang="zh-CN" altLang="en-US" sz="3200">
              <a:solidFill>
                <a:schemeClr val="accent1"/>
              </a:solidFill>
              <a:latin typeface="Garamond" panose="02020404030301010803" pitchFamily="2" charset="0"/>
              <a:ea typeface="宋体" panose="02010600030101010101" pitchFamily="2" charset="-122"/>
            </a:endParaRPr>
          </a:p>
        </p:txBody>
      </p:sp>
      <p:sp>
        <p:nvSpPr>
          <p:cNvPr id="10251" name="文本框 10250"/>
          <p:cNvSpPr txBox="1"/>
          <p:nvPr/>
        </p:nvSpPr>
        <p:spPr>
          <a:xfrm>
            <a:off x="2967038" y="3827463"/>
            <a:ext cx="2622550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3200">
                <a:solidFill>
                  <a:schemeClr val="accent1"/>
                </a:solidFill>
                <a:latin typeface="Garamond" panose="02020404030301010803" pitchFamily="2" charset="0"/>
                <a:ea typeface="宋体" panose="02010600030101010101" pitchFamily="2" charset="-122"/>
              </a:rPr>
              <a:t>元世祖忽必烈</a:t>
            </a:r>
            <a:endParaRPr lang="zh-CN" altLang="en-US" sz="3200">
              <a:solidFill>
                <a:schemeClr val="accent1"/>
              </a:solidFill>
              <a:latin typeface="Garamond" panose="02020404030301010803" pitchFamily="2" charset="0"/>
              <a:ea typeface="宋体" panose="02010600030101010101" pitchFamily="2" charset="-122"/>
            </a:endParaRPr>
          </a:p>
        </p:txBody>
      </p:sp>
      <p:sp>
        <p:nvSpPr>
          <p:cNvPr id="10252" name="文本框 10251"/>
          <p:cNvSpPr txBox="1"/>
          <p:nvPr/>
        </p:nvSpPr>
        <p:spPr>
          <a:xfrm>
            <a:off x="3419475" y="4437063"/>
            <a:ext cx="1352550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en-US" altLang="zh-CN" sz="3200">
                <a:solidFill>
                  <a:schemeClr val="accent1"/>
                </a:solidFill>
                <a:latin typeface="Garamond" panose="02020404030301010803" pitchFamily="2" charset="0"/>
                <a:ea typeface="宋体" panose="02010600030101010101" pitchFamily="2" charset="-122"/>
              </a:rPr>
              <a:t>1276</a:t>
            </a:r>
            <a:r>
              <a:rPr lang="zh-CN" altLang="en-US" sz="3200">
                <a:solidFill>
                  <a:schemeClr val="accent1"/>
                </a:solidFill>
                <a:latin typeface="Garamond" panose="02020404030301010803" pitchFamily="2" charset="0"/>
                <a:ea typeface="宋体" panose="02010600030101010101" pitchFamily="2" charset="-122"/>
              </a:rPr>
              <a:t>年</a:t>
            </a:r>
            <a:endParaRPr lang="zh-CN" altLang="en-US" sz="3200">
              <a:solidFill>
                <a:schemeClr val="accent1"/>
              </a:solidFill>
              <a:latin typeface="Garamond" panose="02020404030301010803" pitchFamily="2" charset="0"/>
              <a:ea typeface="宋体" panose="02010600030101010101" pitchFamily="2" charset="-122"/>
            </a:endParaRPr>
          </a:p>
        </p:txBody>
      </p:sp>
      <p:sp>
        <p:nvSpPr>
          <p:cNvPr id="10253" name="文本框 10252"/>
          <p:cNvSpPr txBox="1"/>
          <p:nvPr/>
        </p:nvSpPr>
        <p:spPr>
          <a:xfrm>
            <a:off x="3832225" y="4879975"/>
            <a:ext cx="135255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en-US" altLang="zh-CN" sz="3200">
                <a:solidFill>
                  <a:schemeClr val="accent1"/>
                </a:solidFill>
                <a:latin typeface="Garamond" panose="02020404030301010803" pitchFamily="2" charset="0"/>
                <a:ea typeface="宋体" panose="02010600030101010101" pitchFamily="2" charset="-122"/>
              </a:rPr>
              <a:t>1279</a:t>
            </a:r>
            <a:r>
              <a:rPr lang="zh-CN" altLang="en-US" sz="3200">
                <a:solidFill>
                  <a:schemeClr val="accent1"/>
                </a:solidFill>
                <a:latin typeface="Garamond" panose="02020404030301010803" pitchFamily="2" charset="0"/>
                <a:ea typeface="宋体" panose="02010600030101010101" pitchFamily="2" charset="-122"/>
              </a:rPr>
              <a:t>年</a:t>
            </a:r>
            <a:endParaRPr lang="zh-CN" altLang="en-US" sz="3200">
              <a:solidFill>
                <a:schemeClr val="accent1"/>
              </a:solidFill>
              <a:latin typeface="Garamond" panose="02020404030301010803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251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251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7" dur="500"/>
                                        <p:tgtEl>
                                          <p:spTgt spid="10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3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10253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9" grpId="0"/>
      <p:bldP spid="10250" grpId="0"/>
      <p:bldP spid="1025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9218" name="图片 53249" descr="元统一全国底图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1076325"/>
            <a:ext cx="7467600" cy="5772150"/>
          </a:xfrm>
          <a:prstGeom prst="rect">
            <a:avLst/>
          </a:prstGeom>
          <a:noFill/>
          <a:ln w="381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</p:pic>
      <p:grpSp>
        <p:nvGrpSpPr>
          <p:cNvPr id="53251" name="组合 53250"/>
          <p:cNvGrpSpPr/>
          <p:nvPr/>
        </p:nvGrpSpPr>
        <p:grpSpPr>
          <a:xfrm>
            <a:off x="1371600" y="1365250"/>
            <a:ext cx="7239000" cy="5187950"/>
            <a:chOff x="864" y="864"/>
            <a:chExt cx="4560" cy="3268"/>
          </a:xfrm>
        </p:grpSpPr>
        <p:pic>
          <p:nvPicPr>
            <p:cNvPr id="9220" name="图片 53251" descr="未标题-1大理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94" y="3246"/>
              <a:ext cx="792" cy="88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9221" name="图片 53252" descr="金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216" y="864"/>
              <a:ext cx="2208" cy="220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9222" name="图片 53253" descr="西辽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64" y="1610"/>
              <a:ext cx="2112" cy="1121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9223" name="图片 53254" descr="西夏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2592" y="2092"/>
              <a:ext cx="1296" cy="78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9224" name="图片 53255" descr="吐蕃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467" y="2448"/>
              <a:ext cx="2037" cy="1087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9225" name="组合 53256"/>
            <p:cNvGrpSpPr/>
            <p:nvPr/>
          </p:nvGrpSpPr>
          <p:grpSpPr>
            <a:xfrm>
              <a:off x="2208" y="960"/>
              <a:ext cx="2256" cy="1392"/>
              <a:chOff x="1728" y="356"/>
              <a:chExt cx="2592" cy="1564"/>
            </a:xfrm>
          </p:grpSpPr>
          <p:pic>
            <p:nvPicPr>
              <p:cNvPr id="9226" name="图片 53257" descr="蒙古"/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1728" y="356"/>
                <a:ext cx="2592" cy="156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9227" name="文本框 53258"/>
              <p:cNvSpPr txBox="1"/>
              <p:nvPr/>
            </p:nvSpPr>
            <p:spPr>
              <a:xfrm>
                <a:off x="2351" y="796"/>
                <a:ext cx="133" cy="45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p>
                <a:pPr lvl="0"/>
                <a:endParaRPr sz="3600" b="1" dirty="0">
                  <a:solidFill>
                    <a:srgbClr val="3333FF"/>
                  </a:solidFill>
                  <a:latin typeface="Times New Roman" panose="02020603050405020304" pitchFamily="18" charset="0"/>
                  <a:ea typeface="黑体" panose="02010600030101010101" pitchFamily="2" charset="-122"/>
                </a:endParaRPr>
              </a:p>
            </p:txBody>
          </p:sp>
        </p:grpSp>
      </p:grpSp>
      <p:sp>
        <p:nvSpPr>
          <p:cNvPr id="53260" name="燕尾形箭头 53259"/>
          <p:cNvSpPr/>
          <p:nvPr/>
        </p:nvSpPr>
        <p:spPr>
          <a:xfrm rot="4254357">
            <a:off x="5791200" y="4495800"/>
            <a:ext cx="1295400" cy="228600"/>
          </a:xfrm>
          <a:prstGeom prst="notchedRightArrow">
            <a:avLst>
              <a:gd name="adj1" fmla="val 50000"/>
              <a:gd name="adj2" fmla="val 141640"/>
            </a:avLst>
          </a:prstGeom>
          <a:solidFill>
            <a:srgbClr val="E41C55"/>
          </a:solidFill>
          <a:ln w="9525" cap="flat" cmpd="sng">
            <a:solidFill>
              <a:srgbClr val="E41C55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lvl="0"/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53261" name="图片 53260" descr="南宋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953000" y="4411663"/>
            <a:ext cx="2514600" cy="22177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3262" name="圆角矩形标注 53261"/>
          <p:cNvSpPr/>
          <p:nvPr/>
        </p:nvSpPr>
        <p:spPr>
          <a:xfrm>
            <a:off x="2133600" y="4038600"/>
            <a:ext cx="3657600" cy="1828800"/>
          </a:xfrm>
          <a:prstGeom prst="wedgeRoundRectCallout">
            <a:avLst>
              <a:gd name="adj1" fmla="val 80426"/>
              <a:gd name="adj2" fmla="val 1912"/>
              <a:gd name="adj3" fmla="val 16667"/>
            </a:avLst>
          </a:prstGeom>
          <a:solidFill>
            <a:srgbClr val="FFFF99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lvl="0"/>
            <a:r>
              <a:rPr lang="en-US" altLang="zh-CN" sz="3600" b="1" dirty="0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2</a:t>
            </a:r>
            <a:r>
              <a:rPr lang="zh-CN" altLang="en-US" sz="3600" b="1" dirty="0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</a:t>
            </a:r>
            <a:r>
              <a:rPr lang="en-US" altLang="zh-CN" sz="3600" b="1" dirty="0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1279</a:t>
            </a:r>
            <a:r>
              <a:rPr lang="zh-CN" altLang="en-US" sz="3600" b="1" dirty="0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年，元灭南宋，统一全国</a:t>
            </a:r>
            <a:endParaRPr lang="zh-CN" altLang="en-US" sz="3600" b="1" dirty="0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3263" name="文本框 53262"/>
          <p:cNvSpPr txBox="1"/>
          <p:nvPr/>
        </p:nvSpPr>
        <p:spPr>
          <a:xfrm>
            <a:off x="2133600" y="228600"/>
            <a:ext cx="6845300" cy="701040"/>
          </a:xfrm>
          <a:prstGeom prst="rect">
            <a:avLst/>
          </a:prstGeom>
          <a:noFill/>
          <a:ln w="9525">
            <a:noFill/>
            <a:miter/>
          </a:ln>
          <a:effectLst>
            <a:outerShdw dist="35921" dir="2699999" algn="ctr" rotWithShape="0">
              <a:schemeClr val="bg2"/>
            </a:outerShdw>
          </a:effectLst>
        </p:spPr>
        <p:txBody>
          <a:bodyPr wrap="square">
            <a:spAutoFit/>
          </a:bodyPr>
          <a:p>
            <a:pPr lvl="0" fontAlgn="base"/>
            <a:r>
              <a:rPr lang="zh-CN" altLang="en-US" sz="4000" b="1" strike="noStrike" noProof="1" dirty="0">
                <a:solidFill>
                  <a:srgbClr val="C7240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itchFamily="2" charset="-122"/>
                <a:ea typeface="华文新魏" pitchFamily="2" charset="-122"/>
                <a:cs typeface="+mn-ea"/>
              </a:rPr>
              <a:t>二、元朝建立和统一（</a:t>
            </a:r>
            <a:r>
              <a:rPr lang="en-US" altLang="zh-CN" sz="4000" b="1" strike="noStrike" noProof="1" dirty="0">
                <a:solidFill>
                  <a:srgbClr val="C7240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itchFamily="2" charset="-122"/>
                <a:ea typeface="华文新魏" pitchFamily="2" charset="-122"/>
                <a:cs typeface="+mn-ea"/>
              </a:rPr>
              <a:t>1260</a:t>
            </a:r>
            <a:r>
              <a:rPr lang="zh-CN" altLang="en-US" sz="4000" b="1" strike="noStrike" noProof="1" dirty="0">
                <a:solidFill>
                  <a:srgbClr val="C7240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itchFamily="2" charset="-122"/>
                <a:ea typeface="华文新魏" pitchFamily="2" charset="-122"/>
                <a:cs typeface="+mn-ea"/>
              </a:rPr>
              <a:t>）</a:t>
            </a:r>
            <a:endParaRPr lang="zh-CN" altLang="en-US" sz="4000" b="1" strike="noStrike" noProof="1" dirty="0">
              <a:solidFill>
                <a:srgbClr val="C72409"/>
              </a:solidFill>
              <a:effectLst>
                <a:outerShdw blurRad="38100" dist="38100" dir="2700000">
                  <a:srgbClr val="000000"/>
                </a:outerShdw>
              </a:effectLst>
              <a:latin typeface="华文新魏" pitchFamily="2" charset="-122"/>
              <a:ea typeface="华文新魏" pitchFamily="2" charset="-122"/>
            </a:endParaRPr>
          </a:p>
        </p:txBody>
      </p:sp>
      <p:pic>
        <p:nvPicPr>
          <p:cNvPr id="53264" name="图片 53263" descr="忽必烈1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0" y="4495800"/>
            <a:ext cx="1885950" cy="2362200"/>
          </a:xfrm>
          <a:prstGeom prst="rect">
            <a:avLst/>
          </a:prstGeom>
          <a:noFill/>
          <a:ln w="381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53265" name="文本框 53264"/>
          <p:cNvSpPr txBox="1"/>
          <p:nvPr/>
        </p:nvSpPr>
        <p:spPr>
          <a:xfrm>
            <a:off x="6705600" y="3733800"/>
            <a:ext cx="2438400" cy="1066800"/>
          </a:xfrm>
          <a:prstGeom prst="rect">
            <a:avLst/>
          </a:prstGeom>
          <a:solidFill>
            <a:srgbClr val="F84836"/>
          </a:solidFill>
          <a:ln w="9525">
            <a:noFill/>
          </a:ln>
        </p:spPr>
        <p:txBody>
          <a:bodyPr anchor="t">
            <a:spAutoFit/>
          </a:bodyPr>
          <a:p>
            <a:pPr lvl="0">
              <a:spcBef>
                <a:spcPct val="50000"/>
              </a:spcBef>
            </a:pPr>
            <a:r>
              <a:rPr lang="en-US" altLang="zh-CN" sz="3200" b="1" dirty="0">
                <a:latin typeface="黑体" panose="02010600030101010101" pitchFamily="2" charset="-122"/>
                <a:ea typeface="黑体" panose="02010600030101010101" pitchFamily="2" charset="-122"/>
              </a:rPr>
              <a:t>1276</a:t>
            </a:r>
            <a:r>
              <a:rPr lang="zh-CN" altLang="en-US" sz="3200" b="1" dirty="0">
                <a:latin typeface="黑体" panose="02010600030101010101" pitchFamily="2" charset="-122"/>
                <a:ea typeface="黑体" panose="02010600030101010101" pitchFamily="2" charset="-122"/>
              </a:rPr>
              <a:t>年元军攻占临安</a:t>
            </a:r>
            <a:endParaRPr lang="zh-CN" altLang="en-US" sz="3200" b="1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pSp>
        <p:nvGrpSpPr>
          <p:cNvPr id="53266" name="组合 53265"/>
          <p:cNvGrpSpPr/>
          <p:nvPr/>
        </p:nvGrpSpPr>
        <p:grpSpPr>
          <a:xfrm>
            <a:off x="2286000" y="1524000"/>
            <a:ext cx="4267200" cy="2209800"/>
            <a:chOff x="1488" y="624"/>
            <a:chExt cx="2688" cy="1392"/>
          </a:xfrm>
        </p:grpSpPr>
        <p:sp>
          <p:nvSpPr>
            <p:cNvPr id="9235" name="流程图: 联系 53266"/>
            <p:cNvSpPr/>
            <p:nvPr/>
          </p:nvSpPr>
          <p:spPr>
            <a:xfrm>
              <a:off x="4080" y="1920"/>
              <a:ext cx="96" cy="96"/>
            </a:xfrm>
            <a:prstGeom prst="flowChartConnector">
              <a:avLst/>
            </a:prstGeom>
            <a:solidFill>
              <a:srgbClr val="FF3300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pPr lvl="0"/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9236" name="圆角矩形标注 53267"/>
            <p:cNvSpPr/>
            <p:nvPr/>
          </p:nvSpPr>
          <p:spPr>
            <a:xfrm>
              <a:off x="1488" y="624"/>
              <a:ext cx="2304" cy="1152"/>
            </a:xfrm>
            <a:prstGeom prst="wedgeRoundRectCallout">
              <a:avLst>
                <a:gd name="adj1" fmla="val 64713"/>
                <a:gd name="adj2" fmla="val 66667"/>
                <a:gd name="adj3" fmla="val 16667"/>
              </a:avLst>
            </a:prstGeom>
            <a:solidFill>
              <a:srgbClr val="FFFF99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p>
              <a:pPr lvl="0" algn="ctr"/>
              <a:r>
                <a:rPr lang="en-US" altLang="zh-CN" sz="3600" b="1" dirty="0">
                  <a:solidFill>
                    <a:srgbClr val="3333F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</a:t>
              </a:r>
              <a:r>
                <a:rPr lang="zh-CN" altLang="en-US" sz="3600" b="1" dirty="0">
                  <a:solidFill>
                    <a:srgbClr val="3333F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、</a:t>
              </a:r>
              <a:r>
                <a:rPr lang="en-US" altLang="zh-CN" sz="3600" b="1" dirty="0">
                  <a:solidFill>
                    <a:srgbClr val="3333F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1271</a:t>
              </a:r>
              <a:r>
                <a:rPr lang="zh-CN" altLang="en-US" sz="3600" b="1" dirty="0">
                  <a:solidFill>
                    <a:srgbClr val="3333F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年，</a:t>
              </a:r>
              <a:r>
                <a:rPr lang="zh-CN" altLang="en-US" sz="3600" b="1" dirty="0">
                  <a:solidFill>
                    <a:srgbClr val="FF33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忽必烈</a:t>
              </a:r>
              <a:r>
                <a:rPr lang="zh-CN" altLang="en-US" sz="3600" b="1" dirty="0">
                  <a:solidFill>
                    <a:srgbClr val="3333F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建立元朝，次年定都</a:t>
              </a:r>
              <a:r>
                <a:rPr lang="zh-CN" altLang="en-US" sz="3600" b="1" dirty="0">
                  <a:solidFill>
                    <a:srgbClr val="FF33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大都</a:t>
              </a:r>
              <a:endParaRPr lang="zh-CN" altLang="en-US" sz="36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sp>
        <p:nvSpPr>
          <p:cNvPr id="53269" name="文本框 53268"/>
          <p:cNvSpPr txBox="1"/>
          <p:nvPr/>
        </p:nvSpPr>
        <p:spPr>
          <a:xfrm>
            <a:off x="6172200" y="1828800"/>
            <a:ext cx="1404938" cy="155575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 anchor="t">
            <a:spAutoFit/>
          </a:bodyPr>
          <a:p>
            <a:pPr lvl="0" fontAlgn="base"/>
            <a:r>
              <a:rPr lang="zh-CN" altLang="en-US" sz="9600" b="1" strike="noStrike" noProof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华文新魏" pitchFamily="2" charset="-122"/>
                <a:cs typeface="+mn-ea"/>
              </a:rPr>
              <a:t>元</a:t>
            </a:r>
            <a:endParaRPr lang="zh-CN" altLang="en-US" sz="9600" b="1" strike="noStrike" noProof="1" dirty="0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53270" name="文本框 53269"/>
          <p:cNvSpPr txBox="1"/>
          <p:nvPr/>
        </p:nvSpPr>
        <p:spPr>
          <a:xfrm>
            <a:off x="6705600" y="3810000"/>
            <a:ext cx="2438400" cy="1104900"/>
          </a:xfrm>
          <a:prstGeom prst="rect">
            <a:avLst/>
          </a:prstGeom>
          <a:solidFill>
            <a:srgbClr val="FFFF99"/>
          </a:solidFill>
          <a:ln w="381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pPr lvl="0" eaLnBrk="0" hangingPunct="0"/>
            <a:r>
              <a:rPr lang="en-US" altLang="zh-CN" sz="3200" b="1" dirty="0">
                <a:solidFill>
                  <a:srgbClr val="0066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1276</a:t>
            </a:r>
            <a:r>
              <a:rPr lang="zh-CN" altLang="en-US" sz="3200" b="1" dirty="0">
                <a:solidFill>
                  <a:srgbClr val="0066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年元军攻占临安</a:t>
            </a:r>
            <a:endParaRPr lang="zh-CN" altLang="en-US" sz="3200" b="1" dirty="0">
              <a:solidFill>
                <a:srgbClr val="0066FF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239" name="日期占位符 1"/>
          <p:cNvSpPr/>
          <p:nvPr>
            <p:ph type="dt" sz="half" idx="10"/>
          </p:nvPr>
        </p:nvSpPr>
        <p:spPr>
          <a:xfrm>
            <a:off x="-19050" y="6391275"/>
            <a:ext cx="1905000" cy="457200"/>
          </a:xfrm>
          <a:ln/>
        </p:spPr>
        <p:txBody>
          <a:bodyPr anchor="t"/>
          <a:p>
            <a:r>
              <a:rPr lang="zh-CN" altLang="en-US" dirty="0"/>
              <a:t>元世祖忽必烈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3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32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32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7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3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3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3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32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1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32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32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0" dur="500"/>
                                        <p:tgtEl>
                                          <p:spTgt spid="53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5" dur="500"/>
                                        <p:tgtEl>
                                          <p:spTgt spid="5326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3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32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32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3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32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32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3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5326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53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62" grpId="0" animBg="1"/>
      <p:bldP spid="53263" grpId="0" bldLvl="0" animBg="1"/>
      <p:bldP spid="53265" grpId="0" animBg="1"/>
      <p:bldP spid="53269" grpId="0"/>
      <p:bldP spid="5327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文本框 13313"/>
          <p:cNvSpPr txBox="1"/>
          <p:nvPr/>
        </p:nvSpPr>
        <p:spPr>
          <a:xfrm>
            <a:off x="4152900" y="958850"/>
            <a:ext cx="4572000" cy="35036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Tx/>
            </a:pPr>
            <a:r>
              <a:rPr lang="zh-CN" altLang="en-US" sz="3200" b="1">
                <a:solidFill>
                  <a:srgbClr val="00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思考：</a:t>
            </a:r>
            <a:r>
              <a:rPr lang="zh-CN" altLang="en-US" sz="3200" b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元朝的统一</a:t>
            </a:r>
            <a:r>
              <a:rPr lang="zh-CN" altLang="en-US" sz="3200" b="1">
                <a:solidFill>
                  <a:srgbClr val="00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顺应了历史发展的流，</a:t>
            </a:r>
            <a:r>
              <a:rPr lang="zh-CN" altLang="en-US" sz="3200" b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是人心所向，大势所趋，而</a:t>
            </a:r>
            <a:r>
              <a:rPr lang="zh-CN" altLang="en-US" sz="3200" b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文天祥</a:t>
            </a:r>
            <a:r>
              <a:rPr lang="zh-CN" altLang="en-US" sz="3200" b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组织了</a:t>
            </a:r>
            <a:r>
              <a:rPr lang="zh-CN" altLang="en-US" sz="3200" b="1"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抗元斗争</a:t>
            </a:r>
            <a:r>
              <a:rPr lang="zh-CN" altLang="en-US" sz="3200" b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，坚持不懈，你认为他值不值得敬佩？为什么？</a:t>
            </a:r>
            <a:endParaRPr lang="zh-CN" altLang="en-US" sz="3200" b="1">
              <a:solidFill>
                <a:srgbClr val="000000"/>
              </a:solidFill>
              <a:effectLst>
                <a:outerShdw blurRad="38100" dist="38100" dir="2700000">
                  <a:srgbClr val="FFFFFF"/>
                </a:outerShdw>
              </a:effectLst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pSp>
        <p:nvGrpSpPr>
          <p:cNvPr id="13315" name="组合 13314"/>
          <p:cNvGrpSpPr/>
          <p:nvPr/>
        </p:nvGrpSpPr>
        <p:grpSpPr>
          <a:xfrm>
            <a:off x="-450850" y="982663"/>
            <a:ext cx="4565650" cy="5341937"/>
            <a:chOff x="0" y="0"/>
            <a:chExt cx="2208" cy="3083"/>
          </a:xfrm>
        </p:grpSpPr>
        <p:pic>
          <p:nvPicPr>
            <p:cNvPr id="13316" name="图片 13315" descr="weng2"/>
            <p:cNvPicPr>
              <a:picLocks noChangeAspect="1"/>
            </p:cNvPicPr>
            <p:nvPr/>
          </p:nvPicPr>
          <p:blipFill>
            <a:blip r:embed="rId1">
              <a:lum bright="-12000" contrast="18000"/>
            </a:blip>
            <a:srcRect b="3391"/>
            <a:stretch>
              <a:fillRect/>
            </a:stretch>
          </p:blipFill>
          <p:spPr>
            <a:xfrm>
              <a:off x="288" y="0"/>
              <a:ext cx="1777" cy="2736"/>
            </a:xfrm>
            <a:prstGeom prst="rect">
              <a:avLst/>
            </a:prstGeom>
            <a:noFill/>
            <a:ln w="19050" cap="flat" cmpd="sng">
              <a:solidFill>
                <a:schemeClr val="folHlink"/>
              </a:solidFill>
              <a:prstDash val="solid"/>
              <a:miter/>
              <a:headEnd type="none" w="med" len="med"/>
              <a:tailEnd type="none" w="med" len="med"/>
            </a:ln>
            <a:effectLst>
              <a:outerShdw dist="107763" dir="2699999" algn="ctr" rotWithShape="0">
                <a:srgbClr val="808080"/>
              </a:outerShdw>
            </a:effectLst>
          </p:spPr>
        </p:pic>
        <p:sp>
          <p:nvSpPr>
            <p:cNvPr id="13317" name="文本框 13316"/>
            <p:cNvSpPr txBox="1"/>
            <p:nvPr/>
          </p:nvSpPr>
          <p:spPr>
            <a:xfrm>
              <a:off x="0" y="2784"/>
              <a:ext cx="2208" cy="29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algn="ctr">
                <a:buClrTx/>
              </a:pPr>
              <a:r>
                <a:rPr lang="en-US" altLang="zh-CN" sz="2800" b="1">
                  <a:solidFill>
                    <a:srgbClr val="C32409"/>
                  </a:solidFill>
                  <a:latin typeface="Times New Roman" panose="02020603050405020304" pitchFamily="18" charset="0"/>
                  <a:ea typeface="华文新魏" pitchFamily="2" charset="-122"/>
                </a:rPr>
                <a:t>       </a:t>
              </a:r>
              <a:r>
                <a:rPr lang="zh-CN" altLang="en-US" sz="2800" b="1">
                  <a:solidFill>
                    <a:srgbClr val="C32409"/>
                  </a:solidFill>
                  <a:latin typeface="Times New Roman" panose="02020603050405020304" pitchFamily="18" charset="0"/>
                  <a:ea typeface="华文新魏" pitchFamily="2" charset="-122"/>
                </a:rPr>
                <a:t>文天祥（</a:t>
              </a:r>
              <a:r>
                <a:rPr lang="en-US" altLang="zh-CN" sz="2800" b="1">
                  <a:solidFill>
                    <a:srgbClr val="C32409"/>
                  </a:solidFill>
                  <a:latin typeface="Times New Roman" panose="02020603050405020304" pitchFamily="18" charset="0"/>
                  <a:ea typeface="华文新魏" pitchFamily="2" charset="-122"/>
                </a:rPr>
                <a:t>1236-1283</a:t>
              </a:r>
              <a:r>
                <a:rPr lang="zh-CN" altLang="en-US" sz="2800" b="1">
                  <a:solidFill>
                    <a:srgbClr val="C32409"/>
                  </a:solidFill>
                  <a:latin typeface="Times New Roman" panose="02020603050405020304" pitchFamily="18" charset="0"/>
                  <a:ea typeface="华文新魏" pitchFamily="2" charset="-122"/>
                </a:rPr>
                <a:t>年）</a:t>
              </a:r>
              <a:endParaRPr lang="zh-CN" altLang="en-US" sz="2800" b="1">
                <a:solidFill>
                  <a:srgbClr val="C32409"/>
                </a:solidFill>
                <a:latin typeface="Times New Roman" panose="02020603050405020304" pitchFamily="18" charset="0"/>
                <a:ea typeface="华文新魏" pitchFamily="2" charset="-122"/>
              </a:endParaRPr>
            </a:p>
          </p:txBody>
        </p:sp>
      </p:grpSp>
      <p:sp>
        <p:nvSpPr>
          <p:cNvPr id="13318" name="文本框 13317"/>
          <p:cNvSpPr txBox="1"/>
          <p:nvPr/>
        </p:nvSpPr>
        <p:spPr>
          <a:xfrm>
            <a:off x="3924300" y="4581525"/>
            <a:ext cx="4103688" cy="119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Tx/>
            </a:pPr>
            <a:r>
              <a:rPr lang="en-US" altLang="zh-CN" sz="3600" b="1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 </a:t>
            </a:r>
            <a:r>
              <a:rPr lang="zh-CN" altLang="en-US" sz="3600" b="1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不畏强暴，坚贞不屈的崇高气节。</a:t>
            </a:r>
            <a:endParaRPr lang="zh-CN" altLang="en-US" sz="3600" b="1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13319" name="文本框 13318"/>
          <p:cNvSpPr txBox="1"/>
          <p:nvPr/>
        </p:nvSpPr>
        <p:spPr>
          <a:xfrm>
            <a:off x="0" y="188913"/>
            <a:ext cx="4319588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南宋抗元英雄：文天祥</a:t>
            </a:r>
            <a:endParaRPr lang="zh-CN" altLang="en-US" sz="32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/>
      <p:bldP spid="1331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4341" name="图片 14340" descr="12-0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8200" y="1066800"/>
            <a:ext cx="3471863" cy="4800600"/>
          </a:xfrm>
          <a:prstGeom prst="rect">
            <a:avLst/>
          </a:prstGeom>
          <a:noFill/>
          <a:ln w="9525" cap="flat" cmpd="sng">
            <a:solidFill>
              <a:srgbClr val="CC3300"/>
            </a:solidFill>
            <a:prstDash val="solid"/>
            <a:miter/>
            <a:headEnd type="none" w="med" len="med"/>
            <a:tailEnd type="none" w="med" len="med"/>
          </a:ln>
          <a:effectLst>
            <a:outerShdw dist="107763" dir="2699999" algn="ctr" rotWithShape="0">
              <a:srgbClr val="808080"/>
            </a:outerShdw>
          </a:effectLst>
        </p:spPr>
      </p:pic>
      <p:sp>
        <p:nvSpPr>
          <p:cNvPr id="14342" name="矩形 14341"/>
          <p:cNvSpPr/>
          <p:nvPr/>
        </p:nvSpPr>
        <p:spPr>
          <a:xfrm>
            <a:off x="4800600" y="914400"/>
            <a:ext cx="4343400" cy="49657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200" b="1" dirty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      过零丁洋</a:t>
            </a:r>
            <a:endParaRPr lang="zh-CN" altLang="en-US" sz="3200" b="1" dirty="0">
              <a:solidFill>
                <a:srgbClr val="0000FF"/>
              </a:solidFill>
              <a:latin typeface="华文新魏" pitchFamily="2" charset="-122"/>
              <a:ea typeface="华文新魏" pitchFamily="2" charset="-122"/>
            </a:endParaRPr>
          </a:p>
          <a:p>
            <a:pPr lvl="0"/>
            <a:r>
              <a:rPr lang="zh-CN" altLang="en-US" sz="3200" b="1" dirty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辛苦遭逢起一经， </a:t>
            </a:r>
            <a:br>
              <a:rPr lang="zh-CN" altLang="en-US" sz="3200" b="1" dirty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</a:br>
            <a:r>
              <a:rPr lang="zh-CN" altLang="en-US" sz="3200" b="1" dirty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干戈寥落四周星。 </a:t>
            </a:r>
            <a:br>
              <a:rPr lang="zh-CN" altLang="en-US" sz="3200" b="1" dirty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</a:br>
            <a:r>
              <a:rPr lang="zh-CN" altLang="en-US" sz="3200" b="1" dirty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山河破碎风飘絮， </a:t>
            </a:r>
            <a:br>
              <a:rPr lang="zh-CN" altLang="en-US" sz="3200" b="1" dirty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</a:br>
            <a:r>
              <a:rPr lang="zh-CN" altLang="en-US" sz="3200" b="1" dirty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身世沉浮雨打萍。  </a:t>
            </a:r>
            <a:endParaRPr lang="zh-CN" altLang="en-US" sz="3200" b="1" dirty="0">
              <a:solidFill>
                <a:srgbClr val="0000FF"/>
              </a:solidFill>
              <a:latin typeface="华文新魏" pitchFamily="2" charset="-122"/>
              <a:ea typeface="华文新魏" pitchFamily="2" charset="-122"/>
            </a:endParaRPr>
          </a:p>
          <a:p>
            <a:pPr lvl="0"/>
            <a:r>
              <a:rPr lang="zh-CN" altLang="en-US" sz="3200" b="1" dirty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惶恐滩头说惶恐， </a:t>
            </a:r>
            <a:br>
              <a:rPr lang="zh-CN" altLang="en-US" sz="3200" b="1" dirty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</a:br>
            <a:r>
              <a:rPr lang="zh-CN" altLang="en-US" sz="3200" b="1" dirty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零丁洋里叹零丁。 </a:t>
            </a:r>
            <a:br>
              <a:rPr lang="zh-CN" altLang="en-US" sz="3200" b="1" dirty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</a:br>
            <a:r>
              <a:rPr lang="zh-CN" altLang="en-US" sz="3200" b="1" dirty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人生自古谁无死， </a:t>
            </a:r>
            <a:br>
              <a:rPr lang="zh-CN" altLang="en-US" sz="3200" b="1" dirty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</a:br>
            <a:r>
              <a:rPr lang="zh-CN" altLang="en-US" sz="3200" b="1" dirty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留取丹心照汗青。</a:t>
            </a:r>
            <a:br>
              <a:rPr lang="en-US" altLang="zh-CN" sz="3200" b="1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</a:br>
            <a:endParaRPr lang="en-US" altLang="zh-CN" sz="3200" b="1">
              <a:solidFill>
                <a:srgbClr val="0000FF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4343" name="矩形 14342"/>
          <p:cNvSpPr/>
          <p:nvPr/>
        </p:nvSpPr>
        <p:spPr>
          <a:xfrm>
            <a:off x="6629400" y="5715000"/>
            <a:ext cx="19050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4000" b="1" dirty="0">
                <a:solidFill>
                  <a:schemeClr val="hlink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itchFamily="2" charset="-122"/>
                <a:ea typeface="华文新魏" pitchFamily="2" charset="-122"/>
              </a:rPr>
              <a:t>文天祥</a:t>
            </a:r>
            <a:endParaRPr lang="zh-CN" altLang="en-US" sz="4000" b="1" dirty="0">
              <a:solidFill>
                <a:schemeClr val="hlink"/>
              </a:solidFill>
              <a:effectLst>
                <a:outerShdw blurRad="38100" dist="38100" dir="2700000">
                  <a:srgbClr val="000000"/>
                </a:outerShdw>
              </a:effectLst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4344" name="文本框 14343"/>
          <p:cNvSpPr txBox="1"/>
          <p:nvPr/>
        </p:nvSpPr>
        <p:spPr>
          <a:xfrm>
            <a:off x="4800600" y="4343400"/>
            <a:ext cx="4419600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人生自古谁无死， </a:t>
            </a:r>
            <a:br>
              <a:rPr lang="zh-CN" altLang="en-US" sz="3200" b="1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</a:br>
            <a:r>
              <a:rPr lang="zh-CN" altLang="en-US" sz="3200" b="1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留取丹心照汗青。</a:t>
            </a:r>
            <a:endParaRPr lang="zh-CN" altLang="en-US" sz="3200" b="1" dirty="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4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2" grpId="0"/>
      <p:bldP spid="14343" grpId="0"/>
      <p:bldP spid="1434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241" name="图片 54275" descr="jiangyu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2000" y="785813"/>
            <a:ext cx="8058150" cy="5286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2" name="文本框 54276"/>
          <p:cNvSpPr txBox="1"/>
          <p:nvPr/>
        </p:nvSpPr>
        <p:spPr>
          <a:xfrm>
            <a:off x="2195513" y="6165850"/>
            <a:ext cx="3455987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>
              <a:spcBef>
                <a:spcPct val="50000"/>
              </a:spcBef>
            </a:pPr>
            <a:r>
              <a:rPr lang="zh-CN" altLang="en-US" dirty="0">
                <a:latin typeface="Times New Roman" panose="02020603050405020304" pitchFamily="18" charset="0"/>
                <a:ea typeface="楷体_GB2312" panose="02010609030101010101" pitchFamily="49" charset="-122"/>
              </a:rPr>
              <a:t>元朝的统一</a:t>
            </a:r>
            <a:endParaRPr lang="zh-CN" altLang="en-US" dirty="0"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265" name="图片 55299" descr="疆域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2000" y="476250"/>
            <a:ext cx="7986713" cy="55959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6" name="文本框 55300"/>
          <p:cNvSpPr txBox="1"/>
          <p:nvPr/>
        </p:nvSpPr>
        <p:spPr>
          <a:xfrm>
            <a:off x="2700338" y="6237288"/>
            <a:ext cx="4105275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>
              <a:spcBef>
                <a:spcPct val="50000"/>
              </a:spcBef>
            </a:pPr>
            <a:r>
              <a:rPr lang="zh-CN" altLang="en-US" dirty="0">
                <a:latin typeface="Times New Roman" panose="02020603050405020304" pitchFamily="18" charset="0"/>
                <a:ea typeface="楷体_GB2312" panose="02010609030101010101" pitchFamily="49" charset="-122"/>
              </a:rPr>
              <a:t>元　朝　疆　域　图</a:t>
            </a:r>
            <a:endParaRPr lang="zh-CN" altLang="en-US" dirty="0"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11267" name="日期占位符 1"/>
          <p:cNvSpPr/>
          <p:nvPr>
            <p:ph type="dt" sz="half" idx="10"/>
          </p:nvPr>
        </p:nvSpPr>
        <p:spPr>
          <a:ln/>
        </p:spPr>
        <p:txBody>
          <a:bodyPr anchor="t"/>
          <a:p>
            <a:endParaRPr lang="zh-CN" altLang="en-US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2290" name="图片 26630" descr="00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626" name="矩形 26625"/>
          <p:cNvSpPr/>
          <p:nvPr/>
        </p:nvSpPr>
        <p:spPr>
          <a:xfrm>
            <a:off x="299720" y="-317"/>
            <a:ext cx="4467860" cy="82296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 anchor="t">
            <a:spAutoFit/>
          </a:bodyPr>
          <a:p>
            <a:pPr lvl="0" fontAlgn="base"/>
            <a:r>
              <a:rPr lang="zh-CN" altLang="en-US" sz="4800" b="1" strike="noStrike" noProof="1" dirty="0">
                <a:solidFill>
                  <a:srgbClr val="C3240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隶书" pitchFamily="49" charset="-122"/>
              </a:rPr>
              <a:t>三、元朝的统治</a:t>
            </a:r>
            <a:endParaRPr lang="zh-CN" altLang="en-US" sz="4800" b="1" strike="noStrike" noProof="1" dirty="0">
              <a:solidFill>
                <a:srgbClr val="C32409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隶书" pitchFamily="49" charset="-122"/>
            </a:endParaRPr>
          </a:p>
        </p:txBody>
      </p:sp>
      <p:grpSp>
        <p:nvGrpSpPr>
          <p:cNvPr id="26642" name="组合 26641"/>
          <p:cNvGrpSpPr/>
          <p:nvPr/>
        </p:nvGrpSpPr>
        <p:grpSpPr>
          <a:xfrm>
            <a:off x="299720" y="2070735"/>
            <a:ext cx="5876925" cy="639763"/>
            <a:chOff x="720" y="1852"/>
            <a:chExt cx="3702" cy="403"/>
          </a:xfrm>
        </p:grpSpPr>
        <p:sp>
          <p:nvSpPr>
            <p:cNvPr id="12293" name="文本框 26627"/>
            <p:cNvSpPr txBox="1"/>
            <p:nvPr/>
          </p:nvSpPr>
          <p:spPr>
            <a:xfrm>
              <a:off x="720" y="1852"/>
              <a:ext cx="2795" cy="403"/>
            </a:xfrm>
            <a:prstGeom prst="rect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 anchor="t">
              <a:spAutoFit/>
            </a:bodyPr>
            <a:p>
              <a:pPr lvl="0">
                <a:spcBef>
                  <a:spcPct val="50000"/>
                </a:spcBef>
                <a:buClr>
                  <a:srgbClr val="00FF00"/>
                </a:buClr>
                <a:buFont typeface="Wingdings" panose="05000000000000000000" pitchFamily="2" charset="2"/>
                <a:buChar char="v"/>
              </a:pPr>
              <a:r>
                <a:rPr lang="en-US" altLang="zh-CN" sz="3600" b="1" dirty="0">
                  <a:solidFill>
                    <a:srgbClr val="CCFFFF"/>
                  </a:solidFill>
                  <a:latin typeface="宋体" panose="02010600030101010101" pitchFamily="2" charset="-122"/>
                  <a:ea typeface="华文中宋" pitchFamily="2" charset="-122"/>
                </a:rPr>
                <a:t>  </a:t>
              </a:r>
              <a:r>
                <a:rPr lang="zh-CN" altLang="en-US" sz="3600" b="1" dirty="0">
                  <a:solidFill>
                    <a:srgbClr val="CCFFFF"/>
                  </a:solidFill>
                  <a:latin typeface="宋体" panose="02010600030101010101" pitchFamily="2" charset="-122"/>
                  <a:ea typeface="华文中宋" pitchFamily="2" charset="-122"/>
                </a:rPr>
                <a:t>加强边疆管辖</a:t>
              </a:r>
              <a:endParaRPr lang="zh-CN" altLang="en-US" sz="3600" b="1" dirty="0">
                <a:solidFill>
                  <a:srgbClr val="CCFFFF"/>
                </a:solidFill>
                <a:latin typeface="宋体" panose="02010600030101010101" pitchFamily="2" charset="-122"/>
                <a:ea typeface="华文中宋" pitchFamily="2" charset="-122"/>
              </a:endParaRPr>
            </a:p>
          </p:txBody>
        </p:sp>
        <p:pic>
          <p:nvPicPr>
            <p:cNvPr id="12294" name="图片 26634" descr="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470" y="1933"/>
              <a:ext cx="952" cy="273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26640" name="组合 26639"/>
          <p:cNvGrpSpPr/>
          <p:nvPr/>
        </p:nvGrpSpPr>
        <p:grpSpPr>
          <a:xfrm>
            <a:off x="228282" y="822960"/>
            <a:ext cx="5730876" cy="639763"/>
            <a:chOff x="267" y="1056"/>
            <a:chExt cx="3610" cy="403"/>
          </a:xfrm>
        </p:grpSpPr>
        <p:sp>
          <p:nvSpPr>
            <p:cNvPr id="12296" name="文本框 26626"/>
            <p:cNvSpPr txBox="1"/>
            <p:nvPr/>
          </p:nvSpPr>
          <p:spPr>
            <a:xfrm>
              <a:off x="267" y="1056"/>
              <a:ext cx="2613" cy="403"/>
            </a:xfrm>
            <a:prstGeom prst="rect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 wrap="square" anchor="t">
              <a:spAutoFit/>
            </a:bodyPr>
            <a:p>
              <a:pPr lvl="0">
                <a:spcBef>
                  <a:spcPct val="50000"/>
                </a:spcBef>
                <a:buClr>
                  <a:srgbClr val="00FF00"/>
                </a:buClr>
                <a:buFont typeface="Wingdings" panose="05000000000000000000" pitchFamily="2" charset="2"/>
                <a:buChar char="v"/>
              </a:pPr>
              <a:r>
                <a:rPr lang="en-US" altLang="zh-CN" sz="3600" b="1" dirty="0">
                  <a:solidFill>
                    <a:srgbClr val="CCFFFF"/>
                  </a:solidFill>
                  <a:latin typeface="宋体" panose="02010600030101010101" pitchFamily="2" charset="-122"/>
                  <a:ea typeface="华文中宋" pitchFamily="2" charset="-122"/>
                </a:rPr>
                <a:t>  </a:t>
              </a:r>
              <a:r>
                <a:rPr lang="zh-CN" altLang="en-US" sz="3600" b="1" dirty="0">
                  <a:solidFill>
                    <a:srgbClr val="CCFFFF"/>
                  </a:solidFill>
                  <a:latin typeface="宋体" panose="02010600030101010101" pitchFamily="2" charset="-122"/>
                  <a:ea typeface="华文中宋" pitchFamily="2" charset="-122"/>
                </a:rPr>
                <a:t>创立行省制度</a:t>
              </a:r>
              <a:endParaRPr lang="zh-CN" altLang="en-US" sz="3600" b="1" dirty="0">
                <a:solidFill>
                  <a:srgbClr val="CCFFFF"/>
                </a:solidFill>
                <a:latin typeface="宋体" panose="02010600030101010101" pitchFamily="2" charset="-122"/>
                <a:ea typeface="华文中宋" pitchFamily="2" charset="-122"/>
              </a:endParaRPr>
            </a:p>
          </p:txBody>
        </p:sp>
        <p:pic>
          <p:nvPicPr>
            <p:cNvPr id="12297" name="图片 26635" descr="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925" y="1117"/>
              <a:ext cx="952" cy="273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26643" name="组合 26642"/>
          <p:cNvGrpSpPr/>
          <p:nvPr/>
        </p:nvGrpSpPr>
        <p:grpSpPr>
          <a:xfrm>
            <a:off x="299720" y="3413760"/>
            <a:ext cx="5588000" cy="639763"/>
            <a:chOff x="312" y="2688"/>
            <a:chExt cx="3520" cy="403"/>
          </a:xfrm>
        </p:grpSpPr>
        <p:sp>
          <p:nvSpPr>
            <p:cNvPr id="12299" name="文本框 26628"/>
            <p:cNvSpPr txBox="1"/>
            <p:nvPr/>
          </p:nvSpPr>
          <p:spPr>
            <a:xfrm>
              <a:off x="312" y="2688"/>
              <a:ext cx="2568" cy="403"/>
            </a:xfrm>
            <a:prstGeom prst="rect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 wrap="square" anchor="t">
              <a:spAutoFit/>
            </a:bodyPr>
            <a:p>
              <a:pPr lvl="0">
                <a:spcBef>
                  <a:spcPct val="50000"/>
                </a:spcBef>
                <a:buClr>
                  <a:srgbClr val="00FF00"/>
                </a:buClr>
                <a:buFont typeface="Wingdings" panose="05000000000000000000" pitchFamily="2" charset="2"/>
                <a:buChar char="v"/>
              </a:pPr>
              <a:r>
                <a:rPr lang="en-US" altLang="zh-CN" sz="3600" b="1" dirty="0">
                  <a:solidFill>
                    <a:srgbClr val="CCFFFF"/>
                  </a:solidFill>
                  <a:latin typeface="宋体" panose="02010600030101010101" pitchFamily="2" charset="-122"/>
                  <a:ea typeface="华文中宋" pitchFamily="2" charset="-122"/>
                </a:rPr>
                <a:t> </a:t>
              </a:r>
              <a:r>
                <a:rPr lang="zh-CN" altLang="en-US" sz="3600" b="1" dirty="0">
                  <a:solidFill>
                    <a:srgbClr val="CCFFFF"/>
                  </a:solidFill>
                  <a:latin typeface="宋体" panose="02010600030101010101" pitchFamily="2" charset="-122"/>
                  <a:ea typeface="华文中宋" pitchFamily="2" charset="-122"/>
                </a:rPr>
                <a:t>重视农业生产</a:t>
              </a:r>
              <a:endParaRPr lang="zh-CN" altLang="en-US" sz="3600" b="1" dirty="0">
                <a:solidFill>
                  <a:srgbClr val="CCFFFF"/>
                </a:solidFill>
                <a:latin typeface="宋体" panose="02010600030101010101" pitchFamily="2" charset="-122"/>
                <a:ea typeface="华文中宋" pitchFamily="2" charset="-122"/>
              </a:endParaRPr>
            </a:p>
          </p:txBody>
        </p:sp>
        <p:pic>
          <p:nvPicPr>
            <p:cNvPr id="12300" name="图片 26640" descr="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80" y="2795"/>
              <a:ext cx="952" cy="273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6644" name="文本框 26643"/>
          <p:cNvSpPr txBox="1"/>
          <p:nvPr/>
        </p:nvSpPr>
        <p:spPr>
          <a:xfrm>
            <a:off x="5887720" y="920115"/>
            <a:ext cx="3246120" cy="5791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200">
                <a:latin typeface="Times New Roman" panose="02020603050405020304" pitchFamily="18" charset="0"/>
                <a:ea typeface="楷体_GB2312" panose="02010609030101010101" pitchFamily="49" charset="-122"/>
              </a:rPr>
              <a:t>中国省制的开端</a:t>
            </a:r>
            <a:endParaRPr lang="zh-CN" altLang="en-US" sz="3200"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26645" name="文本框 26644"/>
          <p:cNvSpPr txBox="1"/>
          <p:nvPr/>
        </p:nvSpPr>
        <p:spPr>
          <a:xfrm>
            <a:off x="6350000" y="2070735"/>
            <a:ext cx="1727200" cy="5791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200" b="1" dirty="0">
                <a:latin typeface="Times New Roman" panose="02020603050405020304" pitchFamily="18" charset="0"/>
                <a:ea typeface="楷体_GB2312" panose="02010609030101010101" pitchFamily="49" charset="-122"/>
              </a:rPr>
              <a:t>西藏</a:t>
            </a:r>
            <a:endParaRPr lang="zh-CN" altLang="en-US" sz="3200" b="1" dirty="0"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26646" name="文本框 26645"/>
          <p:cNvSpPr txBox="1"/>
          <p:nvPr/>
        </p:nvSpPr>
        <p:spPr>
          <a:xfrm>
            <a:off x="6248083" y="3512185"/>
            <a:ext cx="1512887" cy="5791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200" b="1" dirty="0">
                <a:latin typeface="Times New Roman" panose="02020603050405020304" pitchFamily="18" charset="0"/>
                <a:ea typeface="楷体_GB2312" panose="02010609030101010101" pitchFamily="49" charset="-122"/>
              </a:rPr>
              <a:t>司农司</a:t>
            </a:r>
            <a:endParaRPr lang="zh-CN" altLang="en-US" sz="3200" b="1" dirty="0"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98681" y="5861048"/>
            <a:ext cx="6305624" cy="639933"/>
            <a:chOff x="421" y="1052"/>
            <a:chExt cx="3456" cy="403"/>
          </a:xfrm>
        </p:grpSpPr>
        <p:sp>
          <p:nvSpPr>
            <p:cNvPr id="3" name="文本框 26626"/>
            <p:cNvSpPr txBox="1"/>
            <p:nvPr/>
          </p:nvSpPr>
          <p:spPr>
            <a:xfrm>
              <a:off x="421" y="1052"/>
              <a:ext cx="2543" cy="403"/>
            </a:xfrm>
            <a:prstGeom prst="rect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 wrap="square" anchor="t">
              <a:spAutoFit/>
            </a:bodyPr>
            <a:p>
              <a:pPr lvl="0">
                <a:spcBef>
                  <a:spcPct val="50000"/>
                </a:spcBef>
                <a:buClr>
                  <a:srgbClr val="00FF00"/>
                </a:buClr>
                <a:buFont typeface="Wingdings" panose="05000000000000000000" pitchFamily="2" charset="2"/>
                <a:buChar char="v"/>
              </a:pPr>
              <a:r>
                <a:rPr lang="en-US" altLang="zh-CN" sz="3600" b="1" dirty="0">
                  <a:solidFill>
                    <a:srgbClr val="CCFFFF"/>
                  </a:solidFill>
                  <a:latin typeface="宋体" panose="02010600030101010101" pitchFamily="2" charset="-122"/>
                  <a:ea typeface="华文中宋" pitchFamily="2" charset="-122"/>
                </a:rPr>
                <a:t> </a:t>
              </a:r>
              <a:r>
                <a:rPr lang="zh-CN" altLang="en-US" sz="3600" b="1" dirty="0">
                  <a:solidFill>
                    <a:srgbClr val="CCFFFF"/>
                  </a:solidFill>
                  <a:latin typeface="宋体" panose="02010600030101010101" pitchFamily="2" charset="-122"/>
                  <a:ea typeface="华文中宋" pitchFamily="2" charset="-122"/>
                </a:rPr>
                <a:t>统一促进</a:t>
              </a:r>
              <a:r>
                <a:rPr lang="zh-CN" altLang="en-US" sz="3600" b="1" dirty="0">
                  <a:solidFill>
                    <a:srgbClr val="CCFFFF"/>
                  </a:solidFill>
                  <a:latin typeface="宋体" panose="02010600030101010101" pitchFamily="2" charset="-122"/>
                  <a:ea typeface="华文中宋" pitchFamily="2" charset="-122"/>
                </a:rPr>
                <a:t>民族交融</a:t>
              </a:r>
              <a:endParaRPr lang="zh-CN" altLang="en-US" sz="3600" b="1" dirty="0">
                <a:solidFill>
                  <a:srgbClr val="CCFFFF"/>
                </a:solidFill>
                <a:latin typeface="宋体" panose="02010600030101010101" pitchFamily="2" charset="-122"/>
                <a:ea typeface="华文中宋" pitchFamily="2" charset="-122"/>
              </a:endParaRPr>
            </a:p>
          </p:txBody>
        </p:sp>
        <p:pic>
          <p:nvPicPr>
            <p:cNvPr id="4" name="图片 26635" descr="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925" y="1117"/>
              <a:ext cx="952" cy="273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5" name="组合 4"/>
          <p:cNvGrpSpPr/>
          <p:nvPr/>
        </p:nvGrpSpPr>
        <p:grpSpPr>
          <a:xfrm>
            <a:off x="199707" y="4491990"/>
            <a:ext cx="5759451" cy="639763"/>
            <a:chOff x="249" y="1056"/>
            <a:chExt cx="3628" cy="403"/>
          </a:xfrm>
        </p:grpSpPr>
        <p:sp>
          <p:nvSpPr>
            <p:cNvPr id="6" name="文本框 26626"/>
            <p:cNvSpPr txBox="1"/>
            <p:nvPr/>
          </p:nvSpPr>
          <p:spPr>
            <a:xfrm>
              <a:off x="249" y="1056"/>
              <a:ext cx="2861" cy="403"/>
            </a:xfrm>
            <a:prstGeom prst="rect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 wrap="square" anchor="t">
              <a:spAutoFit/>
            </a:bodyPr>
            <a:p>
              <a:pPr lvl="0">
                <a:spcBef>
                  <a:spcPct val="50000"/>
                </a:spcBef>
                <a:buClr>
                  <a:srgbClr val="00FF00"/>
                </a:buClr>
                <a:buFont typeface="Wingdings" panose="05000000000000000000" pitchFamily="2" charset="2"/>
                <a:buChar char="v"/>
              </a:pPr>
              <a:r>
                <a:rPr lang="en-US" altLang="zh-CN" sz="3600" b="1" dirty="0">
                  <a:solidFill>
                    <a:srgbClr val="CCFFFF"/>
                  </a:solidFill>
                  <a:latin typeface="宋体" panose="02010600030101010101" pitchFamily="2" charset="-122"/>
                  <a:ea typeface="华文中宋" pitchFamily="2" charset="-122"/>
                </a:rPr>
                <a:t>  </a:t>
              </a:r>
              <a:r>
                <a:rPr lang="zh-CN" altLang="en-US" sz="3600" b="1" dirty="0">
                  <a:solidFill>
                    <a:srgbClr val="CCFFFF"/>
                  </a:solidFill>
                  <a:latin typeface="宋体" panose="02010600030101010101" pitchFamily="2" charset="-122"/>
                  <a:ea typeface="华文中宋" pitchFamily="2" charset="-122"/>
                </a:rPr>
                <a:t>修建陆路交通网</a:t>
              </a:r>
              <a:endParaRPr lang="zh-CN" altLang="en-US" sz="3600" b="1" dirty="0">
                <a:solidFill>
                  <a:srgbClr val="CCFFFF"/>
                </a:solidFill>
                <a:latin typeface="宋体" panose="02010600030101010101" pitchFamily="2" charset="-122"/>
                <a:ea typeface="华文中宋" pitchFamily="2" charset="-122"/>
              </a:endParaRPr>
            </a:p>
          </p:txBody>
        </p:sp>
        <p:pic>
          <p:nvPicPr>
            <p:cNvPr id="7" name="图片 26635" descr="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925" y="1117"/>
              <a:ext cx="952" cy="273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8" name="文本框 7"/>
          <p:cNvSpPr txBox="1"/>
          <p:nvPr/>
        </p:nvSpPr>
        <p:spPr>
          <a:xfrm>
            <a:off x="5887720" y="4491990"/>
            <a:ext cx="3255645" cy="5791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200" b="1" dirty="0">
                <a:latin typeface="Times New Roman" panose="02020603050405020304" pitchFamily="18" charset="0"/>
                <a:ea typeface="楷体_GB2312" panose="02010609030101010101" pitchFamily="49" charset="-122"/>
              </a:rPr>
              <a:t>陆路与海上交通</a:t>
            </a:r>
            <a:endParaRPr lang="zh-CN" altLang="en-US" sz="3200" b="1" dirty="0"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754178" y="5819140"/>
            <a:ext cx="1512887" cy="5791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200" b="1" dirty="0">
                <a:latin typeface="Times New Roman" panose="02020603050405020304" pitchFamily="18" charset="0"/>
                <a:ea typeface="楷体_GB2312" panose="02010609030101010101" pitchFamily="49" charset="-122"/>
              </a:rPr>
              <a:t>回族</a:t>
            </a:r>
            <a:endParaRPr lang="zh-CN" altLang="en-US" sz="3200" b="1" dirty="0"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66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66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66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66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66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66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6" grpId="0"/>
      <p:bldP spid="26644" grpId="0"/>
      <p:bldP spid="26645" grpId="0"/>
      <p:bldP spid="26646" grpId="0"/>
      <p:bldP spid="8" grpId="0"/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32715" y="-6350"/>
            <a:ext cx="9149715" cy="68707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-1270" y="290195"/>
            <a:ext cx="2939415" cy="118872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3600" b="1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1.</a:t>
            </a:r>
            <a:r>
              <a:rPr lang="zh-CN" altLang="en-US" sz="3600" b="1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创立行省制</a:t>
            </a:r>
            <a:endParaRPr lang="zh-CN" altLang="en-US" sz="3600" b="1">
              <a:solidFill>
                <a:srgbClr val="FF00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r>
              <a:rPr lang="en-US" altLang="zh-CN" sz="3600" b="1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2.</a:t>
            </a:r>
            <a:r>
              <a:rPr lang="zh-CN" altLang="en-US" sz="3600" b="1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边疆管辖</a:t>
            </a:r>
            <a:endParaRPr lang="zh-CN" altLang="en-US" sz="3600" b="1">
              <a:solidFill>
                <a:srgbClr val="FF00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1188" name="文本框 221187"/>
          <p:cNvSpPr txBox="1"/>
          <p:nvPr/>
        </p:nvSpPr>
        <p:spPr>
          <a:xfrm>
            <a:off x="351473" y="3545523"/>
            <a:ext cx="1403350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3200" b="1" dirty="0">
                <a:solidFill>
                  <a:schemeClr val="folHlink"/>
                </a:solidFill>
                <a:latin typeface="Times New Roman" panose="02020603050405020304" pitchFamily="18" charset="0"/>
                <a:ea typeface="华文新魏" pitchFamily="2" charset="-122"/>
              </a:rPr>
              <a:t>经济上</a:t>
            </a:r>
            <a:endParaRPr lang="zh-CN" altLang="en-US" sz="3200" b="1" dirty="0">
              <a:solidFill>
                <a:schemeClr val="folHlink"/>
              </a:solidFill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221190" name="文本框 221189"/>
          <p:cNvSpPr txBox="1"/>
          <p:nvPr/>
        </p:nvSpPr>
        <p:spPr>
          <a:xfrm>
            <a:off x="1935798" y="3299460"/>
            <a:ext cx="5040312" cy="15525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2400" b="1" dirty="0">
                <a:solidFill>
                  <a:srgbClr val="0066FF"/>
                </a:solidFill>
                <a:latin typeface="Times New Roman" panose="02020603050405020304" pitchFamily="18" charset="0"/>
                <a:ea typeface="华文新魏" pitchFamily="2" charset="-122"/>
              </a:rPr>
              <a:t>①重视农业生产</a:t>
            </a:r>
            <a:endParaRPr lang="zh-CN" altLang="en-US" sz="2400" b="1" dirty="0">
              <a:solidFill>
                <a:srgbClr val="0066FF"/>
              </a:solidFill>
              <a:latin typeface="Times New Roman" panose="02020603050405020304" pitchFamily="18" charset="0"/>
              <a:ea typeface="华文新魏" pitchFamily="2" charset="-122"/>
            </a:endParaRPr>
          </a:p>
          <a:p>
            <a:pPr lvl="0"/>
            <a:r>
              <a:rPr lang="zh-CN" altLang="en-US" sz="2400" b="1" dirty="0">
                <a:solidFill>
                  <a:srgbClr val="0066FF"/>
                </a:solidFill>
                <a:latin typeface="Times New Roman" panose="02020603050405020304" pitchFamily="18" charset="0"/>
                <a:ea typeface="华文新魏" pitchFamily="2" charset="-122"/>
              </a:rPr>
              <a:t>②推广棉花种植技术</a:t>
            </a:r>
            <a:endParaRPr lang="zh-CN" altLang="en-US" sz="2400" b="1" dirty="0">
              <a:solidFill>
                <a:srgbClr val="0066FF"/>
              </a:solidFill>
              <a:latin typeface="Times New Roman" panose="02020603050405020304" pitchFamily="18" charset="0"/>
              <a:ea typeface="华文新魏" pitchFamily="2" charset="-122"/>
            </a:endParaRPr>
          </a:p>
          <a:p>
            <a:pPr lvl="0"/>
            <a:r>
              <a:rPr lang="zh-CN" altLang="en-US" sz="2400" b="1" dirty="0">
                <a:solidFill>
                  <a:srgbClr val="0066FF"/>
                </a:solidFill>
                <a:latin typeface="Times New Roman" panose="02020603050405020304" pitchFamily="18" charset="0"/>
                <a:ea typeface="华文新魏" pitchFamily="2" charset="-122"/>
              </a:rPr>
              <a:t>　</a:t>
            </a:r>
            <a:r>
              <a:rPr lang="zh-CN" altLang="en-US" sz="1600" b="1" dirty="0">
                <a:latin typeface="Times New Roman" panose="02020603050405020304" pitchFamily="18" charset="0"/>
                <a:ea typeface="楷体_GB2312" panose="02010609030101010101" pitchFamily="49" charset="-122"/>
              </a:rPr>
              <a:t>－－棉布成为主要衣料</a:t>
            </a:r>
            <a:endParaRPr lang="zh-CN" altLang="en-US" sz="1600" b="1" dirty="0"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/>
            <a:r>
              <a:rPr lang="zh-CN" altLang="en-US" sz="2400" b="1" dirty="0">
                <a:solidFill>
                  <a:srgbClr val="0066FF"/>
                </a:solidFill>
                <a:latin typeface="Times New Roman" panose="02020603050405020304" pitchFamily="18" charset="0"/>
                <a:ea typeface="华文新魏" pitchFamily="2" charset="-122"/>
              </a:rPr>
              <a:t>③治理黄河水患、贯通南北大运河</a:t>
            </a:r>
            <a:endParaRPr lang="zh-CN" altLang="en-US" sz="2400" b="1" dirty="0">
              <a:solidFill>
                <a:srgbClr val="0066FF"/>
              </a:solidFill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221193" name="矩形 221192"/>
          <p:cNvSpPr/>
          <p:nvPr/>
        </p:nvSpPr>
        <p:spPr>
          <a:xfrm>
            <a:off x="351473" y="1526223"/>
            <a:ext cx="1584325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200" b="1" dirty="0">
                <a:solidFill>
                  <a:srgbClr val="C3240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华文新魏" pitchFamily="2" charset="-122"/>
                <a:hlinkClick r:id="rId1" action="ppaction://hlinksldjump"/>
              </a:rPr>
              <a:t>政治上</a:t>
            </a:r>
            <a:endParaRPr lang="zh-CN" altLang="en-US" sz="3200" b="1" dirty="0">
              <a:solidFill>
                <a:srgbClr val="C32409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华文新魏" pitchFamily="2" charset="-122"/>
              <a:hlinkClick r:id="rId1" action="ppaction://hlinksldjump"/>
            </a:endParaRPr>
          </a:p>
        </p:txBody>
      </p:sp>
      <p:sp>
        <p:nvSpPr>
          <p:cNvPr id="221194" name="文本框 221193"/>
          <p:cNvSpPr txBox="1"/>
          <p:nvPr/>
        </p:nvSpPr>
        <p:spPr>
          <a:xfrm>
            <a:off x="1864360" y="1931035"/>
            <a:ext cx="10985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2400" b="1" dirty="0">
                <a:solidFill>
                  <a:srgbClr val="0066FF"/>
                </a:solidFill>
                <a:latin typeface="Times New Roman" panose="02020603050405020304" pitchFamily="18" charset="0"/>
                <a:ea typeface="华文新魏" pitchFamily="2" charset="-122"/>
              </a:rPr>
              <a:t>地方：</a:t>
            </a:r>
            <a:endParaRPr lang="zh-CN" altLang="en-US" sz="2400" b="1" dirty="0">
              <a:solidFill>
                <a:srgbClr val="0066FF"/>
              </a:solidFill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221195" name="左大括号 221194"/>
          <p:cNvSpPr/>
          <p:nvPr/>
        </p:nvSpPr>
        <p:spPr>
          <a:xfrm>
            <a:off x="1718310" y="1138873"/>
            <a:ext cx="73025" cy="1111250"/>
          </a:xfrm>
          <a:prstGeom prst="leftBrace">
            <a:avLst>
              <a:gd name="adj1" fmla="val 126811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21196" name="左大括号 221195"/>
          <p:cNvSpPr/>
          <p:nvPr/>
        </p:nvSpPr>
        <p:spPr>
          <a:xfrm>
            <a:off x="1864360" y="3443923"/>
            <a:ext cx="71438" cy="1254125"/>
          </a:xfrm>
          <a:prstGeom prst="leftBrace">
            <a:avLst>
              <a:gd name="adj1" fmla="val 146295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21200" name="文本框 221199"/>
          <p:cNvSpPr txBox="1"/>
          <p:nvPr/>
        </p:nvSpPr>
        <p:spPr>
          <a:xfrm>
            <a:off x="2727960" y="1548448"/>
            <a:ext cx="1412875" cy="3365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1600" b="1" dirty="0">
                <a:latin typeface="Times New Roman" panose="02020603050405020304" pitchFamily="18" charset="0"/>
                <a:ea typeface="楷体_GB2312" panose="02010609030101010101" pitchFamily="49" charset="-122"/>
              </a:rPr>
              <a:t>管理全国政务</a:t>
            </a:r>
            <a:endParaRPr lang="zh-CN" altLang="en-US" sz="1600" b="1" dirty="0"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221201" name="文本框 221200"/>
          <p:cNvSpPr txBox="1"/>
          <p:nvPr/>
        </p:nvSpPr>
        <p:spPr>
          <a:xfrm>
            <a:off x="4066223" y="1570673"/>
            <a:ext cx="3665537" cy="3365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1600" b="1" dirty="0">
                <a:latin typeface="Times New Roman" panose="02020603050405020304" pitchFamily="18" charset="0"/>
                <a:ea typeface="楷体_GB2312" panose="02010609030101010101" pitchFamily="49" charset="-122"/>
              </a:rPr>
              <a:t>管理全国佛教事务和藏族地区行政事务</a:t>
            </a:r>
            <a:endParaRPr lang="zh-CN" altLang="en-US" sz="1600" b="1" dirty="0"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221203" name="文本框 221202"/>
          <p:cNvSpPr txBox="1"/>
          <p:nvPr/>
        </p:nvSpPr>
        <p:spPr>
          <a:xfrm>
            <a:off x="2489835" y="2551748"/>
            <a:ext cx="1822450" cy="3365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1600" b="1" dirty="0">
                <a:latin typeface="Times New Roman" panose="02020603050405020304" pitchFamily="18" charset="0"/>
                <a:ea typeface="楷体_GB2312" panose="02010609030101010101" pitchFamily="49" charset="-122"/>
              </a:rPr>
              <a:t>地方最高行政机构</a:t>
            </a:r>
            <a:endParaRPr lang="zh-CN" altLang="en-US" sz="1600" b="1" dirty="0"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221206" name="文本框 221205"/>
          <p:cNvSpPr txBox="1"/>
          <p:nvPr/>
        </p:nvSpPr>
        <p:spPr>
          <a:xfrm>
            <a:off x="4539298" y="2551748"/>
            <a:ext cx="2436812" cy="5810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1600" b="1" dirty="0">
                <a:latin typeface="Times New Roman" panose="02020603050405020304" pitchFamily="18" charset="0"/>
                <a:ea typeface="楷体_GB2312" panose="02010609030101010101" pitchFamily="49" charset="-122"/>
              </a:rPr>
              <a:t>管理琉球（今台湾岛）和</a:t>
            </a:r>
            <a:endParaRPr lang="zh-CN" altLang="en-US" sz="1600" b="1" dirty="0"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/>
            <a:r>
              <a:rPr lang="zh-CN" altLang="en-US" sz="1600" b="1" dirty="0">
                <a:latin typeface="Times New Roman" panose="02020603050405020304" pitchFamily="18" charset="0"/>
                <a:ea typeface="楷体_GB2312" panose="02010609030101010101" pitchFamily="49" charset="-122"/>
              </a:rPr>
              <a:t>澎湖列岛的专门机构</a:t>
            </a:r>
            <a:endParaRPr lang="zh-CN" altLang="en-US" sz="1600" b="1" dirty="0"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221209" name="文本框 221208"/>
          <p:cNvSpPr txBox="1"/>
          <p:nvPr/>
        </p:nvSpPr>
        <p:spPr>
          <a:xfrm>
            <a:off x="1864360" y="884873"/>
            <a:ext cx="10985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2400" b="1" dirty="0">
                <a:solidFill>
                  <a:srgbClr val="0066FF"/>
                </a:solidFill>
                <a:latin typeface="Times New Roman" panose="02020603050405020304" pitchFamily="18" charset="0"/>
                <a:ea typeface="华文新魏" pitchFamily="2" charset="-122"/>
              </a:rPr>
              <a:t>中央：</a:t>
            </a:r>
            <a:endParaRPr lang="zh-CN" altLang="en-US" sz="2400" b="1" dirty="0">
              <a:solidFill>
                <a:srgbClr val="0066FF"/>
              </a:solidFill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221210" name="直接连接符 221209"/>
          <p:cNvSpPr/>
          <p:nvPr/>
        </p:nvSpPr>
        <p:spPr>
          <a:xfrm>
            <a:off x="3447098" y="1283335"/>
            <a:ext cx="0" cy="287338"/>
          </a:xfrm>
          <a:prstGeom prst="line">
            <a:avLst/>
          </a:prstGeom>
          <a:ln w="9525" cap="flat" cmpd="sng">
            <a:solidFill>
              <a:schemeClr val="hlink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21211" name="直接连接符 221210"/>
          <p:cNvSpPr/>
          <p:nvPr/>
        </p:nvSpPr>
        <p:spPr>
          <a:xfrm>
            <a:off x="5464810" y="1283335"/>
            <a:ext cx="0" cy="287338"/>
          </a:xfrm>
          <a:prstGeom prst="line">
            <a:avLst/>
          </a:prstGeom>
          <a:ln w="9525" cap="flat" cmpd="sng">
            <a:solidFill>
              <a:schemeClr val="hlink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21212" name="直接连接符 221211"/>
          <p:cNvSpPr/>
          <p:nvPr/>
        </p:nvSpPr>
        <p:spPr>
          <a:xfrm>
            <a:off x="3447098" y="2291398"/>
            <a:ext cx="0" cy="287337"/>
          </a:xfrm>
          <a:prstGeom prst="line">
            <a:avLst/>
          </a:prstGeom>
          <a:ln w="9525" cap="flat" cmpd="sng">
            <a:solidFill>
              <a:schemeClr val="hlink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21213" name="直接连接符 221212"/>
          <p:cNvSpPr/>
          <p:nvPr/>
        </p:nvSpPr>
        <p:spPr>
          <a:xfrm>
            <a:off x="5607685" y="2291398"/>
            <a:ext cx="0" cy="287337"/>
          </a:xfrm>
          <a:prstGeom prst="line">
            <a:avLst/>
          </a:prstGeom>
          <a:ln w="9525" cap="flat" cmpd="sng">
            <a:solidFill>
              <a:schemeClr val="hlink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21214" name="文本框 221213"/>
          <p:cNvSpPr txBox="1"/>
          <p:nvPr/>
        </p:nvSpPr>
        <p:spPr>
          <a:xfrm>
            <a:off x="4815523" y="851535"/>
            <a:ext cx="10985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2400" b="1" dirty="0">
                <a:solidFill>
                  <a:srgbClr val="0066FF"/>
                </a:solidFill>
                <a:latin typeface="Times New Roman" panose="02020603050405020304" pitchFamily="18" charset="0"/>
                <a:ea typeface="华文新魏" pitchFamily="2" charset="-122"/>
              </a:rPr>
              <a:t>宣政院</a:t>
            </a:r>
            <a:endParaRPr lang="zh-CN" altLang="en-US" sz="2400" b="1" dirty="0">
              <a:solidFill>
                <a:srgbClr val="0066FF"/>
              </a:solidFill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221215" name="文本框 221214"/>
          <p:cNvSpPr txBox="1"/>
          <p:nvPr/>
        </p:nvSpPr>
        <p:spPr>
          <a:xfrm>
            <a:off x="3067685" y="884873"/>
            <a:ext cx="10985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2400" b="1" dirty="0">
                <a:solidFill>
                  <a:srgbClr val="0066FF"/>
                </a:solidFill>
                <a:latin typeface="Times New Roman" panose="02020603050405020304" pitchFamily="18" charset="0"/>
                <a:ea typeface="华文新魏" pitchFamily="2" charset="-122"/>
              </a:rPr>
              <a:t>中书省</a:t>
            </a:r>
            <a:endParaRPr lang="zh-CN" altLang="en-US" sz="2400" b="1" dirty="0">
              <a:solidFill>
                <a:srgbClr val="0066FF"/>
              </a:solidFill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221216" name="文本框 221215"/>
          <p:cNvSpPr txBox="1"/>
          <p:nvPr/>
        </p:nvSpPr>
        <p:spPr>
          <a:xfrm>
            <a:off x="2799398" y="1931035"/>
            <a:ext cx="14033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2400" b="1" dirty="0">
                <a:solidFill>
                  <a:srgbClr val="0066FF"/>
                </a:solidFill>
                <a:latin typeface="Times New Roman" panose="02020603050405020304" pitchFamily="18" charset="0"/>
                <a:ea typeface="华文新魏" pitchFamily="2" charset="-122"/>
              </a:rPr>
              <a:t>行中书省</a:t>
            </a:r>
            <a:endParaRPr lang="zh-CN" altLang="en-US" sz="2400" b="1" dirty="0">
              <a:solidFill>
                <a:srgbClr val="0066FF"/>
              </a:solidFill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221218" name="文本框 221217"/>
          <p:cNvSpPr txBox="1"/>
          <p:nvPr/>
        </p:nvSpPr>
        <p:spPr>
          <a:xfrm>
            <a:off x="4744085" y="1931035"/>
            <a:ext cx="17081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2400" b="1" dirty="0">
                <a:solidFill>
                  <a:srgbClr val="0066FF"/>
                </a:solidFill>
                <a:latin typeface="Times New Roman" panose="02020603050405020304" pitchFamily="18" charset="0"/>
                <a:ea typeface="华文新魏" pitchFamily="2" charset="-122"/>
              </a:rPr>
              <a:t>澎湖巡检司</a:t>
            </a:r>
            <a:endParaRPr lang="zh-CN" altLang="en-US" sz="2400" b="1" dirty="0">
              <a:solidFill>
                <a:srgbClr val="0066FF"/>
              </a:solidFill>
              <a:latin typeface="Times New Roman" panose="02020603050405020304" pitchFamily="18" charset="0"/>
              <a:ea typeface="华文新魏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22119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5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5" dur="500"/>
                                        <p:tgtEl>
                                          <p:spTgt spid="22120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0" dur="500"/>
                                        <p:tgtEl>
                                          <p:spTgt spid="2212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1" dur="500"/>
                                        <p:tgtEl>
                                          <p:spTgt spid="2212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500"/>
                                        <p:tgtEl>
                                          <p:spTgt spid="2212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21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22120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6" dur="500"/>
                                        <p:tgtEl>
                                          <p:spTgt spid="2212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7" dur="500"/>
                                        <p:tgtEl>
                                          <p:spTgt spid="2212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500"/>
                                        <p:tgtEl>
                                          <p:spTgt spid="2212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221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22120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52" dur="500"/>
                                        <p:tgtEl>
                                          <p:spTgt spid="22119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7" dur="500"/>
                                        <p:tgtEl>
                                          <p:spTgt spid="2212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8" dur="500"/>
                                        <p:tgtEl>
                                          <p:spTgt spid="2212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" dur="500"/>
                                        <p:tgtEl>
                                          <p:spTgt spid="2212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221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"/>
                            </p:stCondLst>
                            <p:childTnLst>
                              <p:par>
                                <p:cTn id="6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8" dur="500"/>
                                        <p:tgtEl>
                                          <p:spTgt spid="22120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3" dur="500"/>
                                        <p:tgtEl>
                                          <p:spTgt spid="2212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4" dur="500"/>
                                        <p:tgtEl>
                                          <p:spTgt spid="2212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5" dur="500"/>
                                        <p:tgtEl>
                                          <p:spTgt spid="2212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0" dur="500"/>
                                        <p:tgtEl>
                                          <p:spTgt spid="221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500"/>
                            </p:stCondLst>
                            <p:childTnLst>
                              <p:par>
                                <p:cTn id="8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4" dur="500"/>
                                        <p:tgtEl>
                                          <p:spTgt spid="22120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89" dur="500"/>
                                        <p:tgtEl>
                                          <p:spTgt spid="22118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500"/>
                            </p:stCondLst>
                            <p:childTnLst>
                              <p:par>
                                <p:cTn id="9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190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97" dur="500"/>
                                        <p:tgtEl>
                                          <p:spTgt spid="221190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98" dur="500"/>
                                        <p:tgtEl>
                                          <p:spTgt spid="221190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9" dur="500"/>
                                        <p:tgtEl>
                                          <p:spTgt spid="221190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190">
                                            <p:txEl>
                                              <p:charRg st="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04" dur="500"/>
                                        <p:tgtEl>
                                          <p:spTgt spid="221190">
                                            <p:txEl>
                                              <p:charRg st="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05" dur="500"/>
                                        <p:tgtEl>
                                          <p:spTgt spid="221190">
                                            <p:txEl>
                                              <p:charRg st="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6" dur="500"/>
                                        <p:tgtEl>
                                          <p:spTgt spid="221190">
                                            <p:txEl>
                                              <p:charRg st="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2500"/>
                            </p:stCondLst>
                            <p:childTnLst>
                              <p:par>
                                <p:cTn id="10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190">
                                            <p:txEl>
                                              <p:charRg st="18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0" dur="500"/>
                                        <p:tgtEl>
                                          <p:spTgt spid="221190">
                                            <p:txEl>
                                              <p:charRg st="18" end="3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190">
                                            <p:txEl>
                                              <p:charRg st="30" end="4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5" dur="500"/>
                                        <p:tgtEl>
                                          <p:spTgt spid="221190">
                                            <p:txEl>
                                              <p:charRg st="30" end="4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16" dur="500"/>
                                        <p:tgtEl>
                                          <p:spTgt spid="221190">
                                            <p:txEl>
                                              <p:charRg st="30" end="46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7" dur="500"/>
                                        <p:tgtEl>
                                          <p:spTgt spid="221190">
                                            <p:txEl>
                                              <p:charRg st="30" end="46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1188" grpId="0"/>
      <p:bldP spid="221193" grpId="0"/>
      <p:bldP spid="221194" grpId="0"/>
      <p:bldP spid="221200" grpId="0"/>
      <p:bldP spid="221201" grpId="0"/>
      <p:bldP spid="221203" grpId="0"/>
      <p:bldP spid="221206" grpId="0"/>
      <p:bldP spid="221209" grpId="1"/>
      <p:bldP spid="221214" grpId="0"/>
      <p:bldP spid="221215" grpId="0"/>
      <p:bldP spid="221216" grpId="0"/>
      <p:bldP spid="22121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8673" name="图片 49153" descr="200412914315521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304800"/>
            <a:ext cx="8382000" cy="5791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9155" name="图片 49154" descr="元朝降雨a 副本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3400" y="550863"/>
            <a:ext cx="6629400" cy="51641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9156" name="图片 49155" descr="元朝降雨2 副本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8313" y="620713"/>
            <a:ext cx="6781800" cy="51816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9157" name="组合 49156"/>
          <p:cNvGrpSpPr/>
          <p:nvPr/>
        </p:nvGrpSpPr>
        <p:grpSpPr>
          <a:xfrm>
            <a:off x="6084888" y="4513263"/>
            <a:ext cx="1084262" cy="1044575"/>
            <a:chOff x="3838" y="2767"/>
            <a:chExt cx="683" cy="658"/>
          </a:xfrm>
        </p:grpSpPr>
        <p:sp>
          <p:nvSpPr>
            <p:cNvPr id="28677" name="文本框 49157"/>
            <p:cNvSpPr txBox="1"/>
            <p:nvPr/>
          </p:nvSpPr>
          <p:spPr>
            <a:xfrm>
              <a:off x="4213" y="2767"/>
              <a:ext cx="308" cy="414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eaVert" wrap="none" anchor="t">
              <a:spAutoFit/>
            </a:bodyPr>
            <a:p>
              <a:pPr lvl="0" algn="ctr"/>
              <a:r>
                <a:rPr lang="zh-CN" altLang="en-US" sz="2000" b="1" dirty="0">
                  <a:solidFill>
                    <a:srgbClr val="FF33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琉 球</a:t>
              </a:r>
              <a:endParaRPr lang="zh-CN" altLang="en-US" sz="20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8678" name="文本框 49158"/>
            <p:cNvSpPr txBox="1"/>
            <p:nvPr/>
          </p:nvSpPr>
          <p:spPr>
            <a:xfrm>
              <a:off x="3838" y="3194"/>
              <a:ext cx="442" cy="2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lvl="0" algn="ctr"/>
              <a:r>
                <a:rPr lang="zh-CN" altLang="en-US" sz="1800" b="1" dirty="0">
                  <a:solidFill>
                    <a:srgbClr val="FF33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澎 湖</a:t>
              </a:r>
              <a:endParaRPr lang="zh-CN" altLang="en-US" sz="18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sp>
        <p:nvSpPr>
          <p:cNvPr id="49160" name="文本框 49159"/>
          <p:cNvSpPr txBox="1"/>
          <p:nvPr/>
        </p:nvSpPr>
        <p:spPr>
          <a:xfrm>
            <a:off x="4787900" y="404813"/>
            <a:ext cx="3600450" cy="1382713"/>
          </a:xfrm>
          <a:prstGeom prst="rect">
            <a:avLst/>
          </a:prstGeom>
          <a:solidFill>
            <a:srgbClr val="FFFFCC"/>
          </a:solidFill>
          <a:ln w="9525" cap="flat" cmpd="sng">
            <a:solidFill>
              <a:srgbClr val="00CC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 fontAlgn="base">
              <a:spcBef>
                <a:spcPct val="50000"/>
              </a:spcBef>
            </a:pPr>
            <a:r>
              <a:rPr lang="zh-CN" altLang="en-US" sz="2800" strike="noStrike" noProof="1" dirty="0">
                <a:solidFill>
                  <a:srgbClr val="C3240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华文新魏" pitchFamily="2" charset="-122"/>
                <a:cs typeface="+mn-ea"/>
              </a:rPr>
              <a:t>中央</a:t>
            </a:r>
            <a:r>
              <a:rPr lang="en-US" altLang="zh-CN" sz="2800" strike="noStrike" noProof="1" dirty="0">
                <a:solidFill>
                  <a:srgbClr val="C3240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华文新魏" pitchFamily="2" charset="-122"/>
                <a:cs typeface="+mn-ea"/>
              </a:rPr>
              <a:t>—</a:t>
            </a:r>
            <a:r>
              <a:rPr lang="zh-CN" altLang="en-US" sz="2800" strike="noStrike" noProof="1" dirty="0">
                <a:solidFill>
                  <a:srgbClr val="C3240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华文新魏" pitchFamily="2" charset="-122"/>
                <a:cs typeface="+mn-ea"/>
              </a:rPr>
              <a:t>中书省</a:t>
            </a:r>
            <a:r>
              <a:rPr lang="en-US" altLang="zh-CN" sz="2800" strike="noStrike" noProof="1" dirty="0">
                <a:solidFill>
                  <a:srgbClr val="C3240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华文新魏" pitchFamily="2" charset="-122"/>
                <a:cs typeface="+mn-ea"/>
              </a:rPr>
              <a:t>—</a:t>
            </a:r>
            <a:r>
              <a:rPr lang="zh-CN" altLang="en-US" sz="2800" strike="noStrike" noProof="1" dirty="0">
                <a:solidFill>
                  <a:srgbClr val="C3240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华文新魏" pitchFamily="2" charset="-122"/>
                <a:cs typeface="+mn-ea"/>
              </a:rPr>
              <a:t>全国最高行政机构</a:t>
            </a:r>
            <a:r>
              <a:rPr lang="en-US" altLang="zh-CN" sz="2800" strike="noStrike" noProof="1" dirty="0">
                <a:solidFill>
                  <a:srgbClr val="C3240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华文新魏" pitchFamily="2" charset="-122"/>
                <a:cs typeface="+mn-ea"/>
              </a:rPr>
              <a:t>—</a:t>
            </a:r>
            <a:r>
              <a:rPr lang="zh-CN" altLang="en-US" sz="2800" strike="noStrike" noProof="1" dirty="0">
                <a:solidFill>
                  <a:srgbClr val="C3240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华文新魏" pitchFamily="2" charset="-122"/>
                <a:cs typeface="+mn-ea"/>
              </a:rPr>
              <a:t>管辖大都及周围地区</a:t>
            </a:r>
            <a:endParaRPr lang="zh-CN" altLang="en-US" sz="2800" strike="noStrike" noProof="1" dirty="0">
              <a:solidFill>
                <a:srgbClr val="C32409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49161" name="文本框 49160"/>
          <p:cNvSpPr txBox="1"/>
          <p:nvPr/>
        </p:nvSpPr>
        <p:spPr>
          <a:xfrm>
            <a:off x="6372225" y="2636838"/>
            <a:ext cx="2771775" cy="955675"/>
          </a:xfrm>
          <a:prstGeom prst="rect">
            <a:avLst/>
          </a:prstGeom>
          <a:solidFill>
            <a:srgbClr val="FFFFCC"/>
          </a:solidFill>
          <a:ln w="9525" cap="flat" cmpd="sng">
            <a:solidFill>
              <a:srgbClr val="00CC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 algn="ctr">
              <a:spcBef>
                <a:spcPct val="50000"/>
              </a:spcBef>
            </a:pPr>
            <a:r>
              <a:rPr lang="zh-CN" altLang="en-US" sz="2800" dirty="0">
                <a:solidFill>
                  <a:srgbClr val="0066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仿宋_GB2312" panose="02010609030101010101" pitchFamily="49" charset="-122"/>
              </a:rPr>
              <a:t>澎湖巡检司管辖澎湖和琉球</a:t>
            </a:r>
            <a:endParaRPr lang="zh-CN" altLang="en-US" sz="2800" dirty="0">
              <a:solidFill>
                <a:srgbClr val="006600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仿宋_GB2312" panose="02010609030101010101" pitchFamily="49" charset="-122"/>
            </a:endParaRPr>
          </a:p>
        </p:txBody>
      </p:sp>
      <p:sp>
        <p:nvSpPr>
          <p:cNvPr id="28681" name="文本框 49161"/>
          <p:cNvSpPr txBox="1"/>
          <p:nvPr/>
        </p:nvSpPr>
        <p:spPr>
          <a:xfrm>
            <a:off x="7019925" y="6170613"/>
            <a:ext cx="1590675" cy="5794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200" b="1" i="1" dirty="0">
                <a:solidFill>
                  <a:schemeClr val="accent2"/>
                </a:solidFill>
                <a:latin typeface="Microsoft Sans Serif" panose="020B0604020202020204" pitchFamily="34" charset="0"/>
                <a:ea typeface="宋体" panose="02010600030101010101" pitchFamily="2" charset="-122"/>
                <a:hlinkClick r:id="rId4" action="ppaction://hlinksldjump"/>
              </a:rPr>
              <a:t>上一页</a:t>
            </a:r>
            <a:endParaRPr lang="zh-CN" altLang="en-US" sz="3200" b="1" i="1">
              <a:solidFill>
                <a:schemeClr val="accent2"/>
              </a:solidFill>
              <a:latin typeface="Microsoft Sans Serif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8682" name="文本框 49162"/>
          <p:cNvSpPr txBox="1"/>
          <p:nvPr/>
        </p:nvSpPr>
        <p:spPr>
          <a:xfrm>
            <a:off x="1258888" y="4005263"/>
            <a:ext cx="1441450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>
              <a:spcBef>
                <a:spcPct val="50000"/>
              </a:spcBef>
            </a:pPr>
            <a:endParaRPr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9164" name="文本框 49163"/>
          <p:cNvSpPr txBox="1"/>
          <p:nvPr/>
        </p:nvSpPr>
        <p:spPr>
          <a:xfrm rot="726102">
            <a:off x="539750" y="4365625"/>
            <a:ext cx="3024188" cy="1200150"/>
          </a:xfrm>
          <a:prstGeom prst="rect">
            <a:avLst/>
          </a:prstGeom>
          <a:solidFill>
            <a:srgbClr val="FFCCFF"/>
          </a:solidFill>
          <a:ln w="9525" cap="flat" cmpd="sng">
            <a:solidFill>
              <a:srgbClr val="00CC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 algn="ctr" fontAlgn="base">
              <a:spcBef>
                <a:spcPct val="50000"/>
              </a:spcBef>
            </a:pPr>
            <a:r>
              <a:rPr lang="zh-CN" altLang="en-US" sz="3600" b="1" strike="noStrike" noProof="1" dirty="0">
                <a:solidFill>
                  <a:srgbClr val="C3240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华文新魏" pitchFamily="2" charset="-122"/>
                <a:cs typeface="+mn-ea"/>
              </a:rPr>
              <a:t>西藏成为元朝的正式行政区</a:t>
            </a:r>
            <a:endParaRPr lang="zh-CN" altLang="en-US" sz="3600" b="1" strike="noStrike" noProof="1" dirty="0">
              <a:solidFill>
                <a:srgbClr val="C32409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28684" name="左箭头 49164"/>
          <p:cNvSpPr/>
          <p:nvPr/>
        </p:nvSpPr>
        <p:spPr>
          <a:xfrm rot="-3970164">
            <a:off x="6480175" y="3968750"/>
            <a:ext cx="1008063" cy="360363"/>
          </a:xfrm>
          <a:prstGeom prst="leftArrow">
            <a:avLst>
              <a:gd name="adj1" fmla="val 50000"/>
              <a:gd name="adj2" fmla="val 6992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lvl="0"/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8685" name="右箭头 49165"/>
          <p:cNvSpPr/>
          <p:nvPr/>
        </p:nvSpPr>
        <p:spPr>
          <a:xfrm rot="-4670810">
            <a:off x="5434013" y="2090738"/>
            <a:ext cx="669925" cy="142875"/>
          </a:xfrm>
          <a:prstGeom prst="rightArrow">
            <a:avLst>
              <a:gd name="adj1" fmla="val 50000"/>
              <a:gd name="adj2" fmla="val 1172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lvl="0"/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8686" name="右箭头 49166"/>
          <p:cNvSpPr/>
          <p:nvPr/>
        </p:nvSpPr>
        <p:spPr>
          <a:xfrm rot="-4670810">
            <a:off x="2436813" y="4124325"/>
            <a:ext cx="669925" cy="142875"/>
          </a:xfrm>
          <a:prstGeom prst="rightArrow">
            <a:avLst>
              <a:gd name="adj1" fmla="val 50000"/>
              <a:gd name="adj2" fmla="val 1172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lvl="0"/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8687" name="日期占位符 1"/>
          <p:cNvSpPr/>
          <p:nvPr>
            <p:ph type="dt" sz="half" idx="10"/>
          </p:nvPr>
        </p:nvSpPr>
        <p:spPr/>
        <p:txBody>
          <a:bodyPr anchor="t"/>
          <a:p>
            <a:endParaRPr lang="zh-CN" altLang="en-US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9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916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9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49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4916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9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49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4916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9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60" grpId="0" bldLvl="0" animBg="1"/>
      <p:bldP spid="49161" grpId="0" bldLvl="0" animBg="1"/>
      <p:bldP spid="4916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073" name="图片 4118" descr="4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06" name="矩形 4105"/>
          <p:cNvSpPr/>
          <p:nvPr/>
        </p:nvSpPr>
        <p:spPr>
          <a:xfrm>
            <a:off x="2051050" y="-315912"/>
            <a:ext cx="5545138" cy="1927225"/>
          </a:xfrm>
          <a:prstGeom prst="rect">
            <a:avLst/>
          </a:prstGeom>
        </p:spPr>
        <p:txBody>
          <a:bodyPr wrap="none" fromWordArt="1">
            <a:prstTxWarp prst="textInflate">
              <a:avLst>
                <a:gd name="adj" fmla="val 13634"/>
              </a:avLst>
            </a:prstTxWarp>
            <a:normAutofit lnSpcReduction="10000"/>
          </a:bodyPr>
          <a:p>
            <a:pPr algn="ctr" fontAlgn="base"/>
            <a:r>
              <a:rPr lang="zh-CN" altLang="en-US" sz="6600" strike="noStrike" spc="3300" noProof="1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CC99FF"/>
                </a:solidFill>
                <a:latin typeface="华文行楷" charset="0"/>
                <a:ea typeface="华文行楷" charset="0"/>
                <a:cs typeface="+mn-ea"/>
              </a:rPr>
              <a:t> </a:t>
            </a:r>
            <a:endParaRPr lang="zh-CN" altLang="en-US" sz="6600" strike="noStrike" spc="3300" noProof="1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CC99FF"/>
              </a:solidFill>
              <a:latin typeface="华文行楷" charset="0"/>
              <a:ea typeface="华文行楷" charset="0"/>
            </a:endParaRPr>
          </a:p>
          <a:p>
            <a:pPr algn="ctr" fontAlgn="base"/>
            <a:r>
              <a:rPr lang="zh-CN" altLang="en-US" sz="6600" strike="noStrike" spc="3300" noProof="1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CC99FF"/>
                </a:solidFill>
                <a:latin typeface="华文行楷" charset="0"/>
                <a:ea typeface="华文行楷" charset="0"/>
                <a:cs typeface="+mn-ea"/>
              </a:rPr>
              <a:t>第   1</a:t>
            </a:r>
            <a:r>
              <a:rPr lang="en-US" altLang="zh-CN" sz="6600" strike="noStrike" spc="3300" noProof="1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CC99FF"/>
                </a:solidFill>
                <a:latin typeface="华文行楷" charset="0"/>
                <a:ea typeface="华文行楷" charset="0"/>
                <a:cs typeface="+mn-ea"/>
              </a:rPr>
              <a:t>0</a:t>
            </a:r>
            <a:r>
              <a:rPr lang="zh-CN" altLang="en-US" sz="6600" strike="noStrike" spc="3300" noProof="1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CC99FF"/>
                </a:solidFill>
                <a:latin typeface="华文行楷" charset="0"/>
                <a:ea typeface="华文行楷" charset="0"/>
                <a:cs typeface="+mn-ea"/>
              </a:rPr>
              <a:t>   课</a:t>
            </a:r>
            <a:endParaRPr lang="zh-CN" altLang="en-US" sz="6600" strike="noStrike" spc="3300" noProof="1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CC99FF"/>
              </a:solidFill>
              <a:latin typeface="华文行楷" charset="0"/>
              <a:ea typeface="华文行楷" charset="0"/>
            </a:endParaRPr>
          </a:p>
        </p:txBody>
      </p:sp>
      <p:sp>
        <p:nvSpPr>
          <p:cNvPr id="4117" name="矩形 4116"/>
          <p:cNvSpPr/>
          <p:nvPr/>
        </p:nvSpPr>
        <p:spPr>
          <a:xfrm>
            <a:off x="971550" y="2276475"/>
            <a:ext cx="7488238" cy="2665413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26227"/>
              </a:avLst>
            </a:prstTxWarp>
            <a:normAutofit/>
          </a:bodyPr>
          <a:p>
            <a:pPr algn="ctr"/>
            <a:r>
              <a:rPr lang="zh-CN" altLang="en-US" sz="4400"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99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蒙古的兴起和元朝的统一</a:t>
            </a:r>
            <a:endParaRPr lang="en-US" altLang="zh-CN" sz="4400"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FF99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076" name="日期占位符 1"/>
          <p:cNvSpPr/>
          <p:nvPr>
            <p:ph type="dt" sz="half" idx="10"/>
          </p:nvPr>
        </p:nvSpPr>
        <p:spPr>
          <a:ln/>
        </p:spPr>
        <p:txBody>
          <a:bodyPr anchor="t"/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1000"/>
                                        <p:tgtEl>
                                          <p:spTgt spid="4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42545" y="-35560"/>
            <a:ext cx="9184005" cy="632650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882650" y="6119495"/>
            <a:ext cx="7332980" cy="70104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4000" b="1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4.</a:t>
            </a:r>
            <a:r>
              <a:rPr lang="zh-CN" altLang="en-US" sz="4000" b="1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修建了覆盖全国的陆路交通网</a:t>
            </a:r>
            <a:endParaRPr lang="zh-CN" altLang="en-US" sz="4000" b="1">
              <a:solidFill>
                <a:srgbClr val="FF00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云形标注 11265"/>
          <p:cNvSpPr/>
          <p:nvPr/>
        </p:nvSpPr>
        <p:spPr>
          <a:xfrm>
            <a:off x="0" y="0"/>
            <a:ext cx="5292725" cy="4419600"/>
          </a:xfrm>
          <a:prstGeom prst="cloudCallout">
            <a:avLst>
              <a:gd name="adj1" fmla="val -43731"/>
              <a:gd name="adj2" fmla="val 68787"/>
            </a:avLst>
          </a:prstGeom>
          <a:solidFill>
            <a:srgbClr val="0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lvl="0" algn="ctr"/>
            <a:r>
              <a:rPr lang="zh-CN" altLang="en-US" sz="4000">
                <a:solidFill>
                  <a:srgbClr val="FFFFFF"/>
                </a:solidFill>
                <a:latin typeface="Arial" panose="020B0604020202020204" pitchFamily="34" charset="0"/>
                <a:ea typeface="隶书" pitchFamily="49" charset="-122"/>
              </a:rPr>
              <a:t>为什么它能在国外闻名，谁把它美名传到国外？是因为</a:t>
            </a:r>
            <a:r>
              <a:rPr lang="en-US" altLang="zh-CN" sz="4000">
                <a:solidFill>
                  <a:srgbClr val="FFFFFF"/>
                </a:solidFill>
                <a:latin typeface="Arial" panose="020B0604020202020204" pitchFamily="34" charset="0"/>
                <a:ea typeface="隶书" pitchFamily="49" charset="-122"/>
              </a:rPr>
              <a:t>——</a:t>
            </a:r>
            <a:endParaRPr lang="en-US" altLang="zh-CN" sz="4000">
              <a:solidFill>
                <a:srgbClr val="FFFFFF"/>
              </a:solidFill>
              <a:latin typeface="Arial" panose="020B0604020202020204" pitchFamily="34" charset="0"/>
              <a:ea typeface="隶书" pitchFamily="49" charset="-122"/>
            </a:endParaRPr>
          </a:p>
        </p:txBody>
      </p:sp>
      <p:sp>
        <p:nvSpPr>
          <p:cNvPr id="11267" name="文本框 11266"/>
          <p:cNvSpPr txBox="1"/>
          <p:nvPr/>
        </p:nvSpPr>
        <p:spPr>
          <a:xfrm>
            <a:off x="3048000" y="3276600"/>
            <a:ext cx="60960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4400">
                <a:solidFill>
                  <a:srgbClr val="FF0000"/>
                </a:solidFill>
                <a:latin typeface="Arial" panose="020B0604020202020204" pitchFamily="34" charset="0"/>
                <a:ea typeface="隶书" pitchFamily="49" charset="-122"/>
              </a:rPr>
              <a:t>   </a:t>
            </a:r>
            <a:r>
              <a:rPr lang="zh-CN" altLang="en-US" sz="4400">
                <a:solidFill>
                  <a:srgbClr val="FF0000"/>
                </a:solidFill>
                <a:latin typeface="Arial" panose="020B0604020202020204" pitchFamily="34" charset="0"/>
                <a:ea typeface="隶书" pitchFamily="49" charset="-122"/>
              </a:rPr>
              <a:t>元朝对外交往很频繁</a:t>
            </a:r>
            <a:endParaRPr lang="zh-CN" altLang="en-US" sz="4400">
              <a:solidFill>
                <a:srgbClr val="FF0000"/>
              </a:solidFill>
              <a:latin typeface="Arial" panose="020B0604020202020204" pitchFamily="34" charset="0"/>
              <a:ea typeface="隶书" pitchFamily="49" charset="-122"/>
            </a:endParaRPr>
          </a:p>
        </p:txBody>
      </p:sp>
      <p:pic>
        <p:nvPicPr>
          <p:cNvPr id="11268" name="图片 11267" descr="马可波罗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62600" y="0"/>
            <a:ext cx="3581400" cy="3429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9" name="文本框 11268"/>
          <p:cNvSpPr txBox="1"/>
          <p:nvPr/>
        </p:nvSpPr>
        <p:spPr>
          <a:xfrm>
            <a:off x="1143000" y="4267200"/>
            <a:ext cx="7467600" cy="23495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600" b="1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马可</a:t>
            </a:r>
            <a:r>
              <a:rPr lang="en-US" altLang="zh-CN" sz="3600" b="1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·</a:t>
            </a:r>
            <a:r>
              <a:rPr lang="zh-CN" altLang="en-US" sz="3600" b="1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波罗：</a:t>
            </a:r>
            <a:r>
              <a:rPr lang="zh-CN" altLang="en-US" sz="3600" b="1">
                <a:solidFill>
                  <a:srgbClr val="FF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意大利</a:t>
            </a:r>
            <a:r>
              <a:rPr lang="zh-CN" altLang="en-US" sz="3600" b="1">
                <a:solidFill>
                  <a:srgbClr val="0000CC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旅行家，曾于元世祖时在中国呆过多年。回国后写了一本书</a:t>
            </a:r>
            <a:r>
              <a:rPr lang="en-US" altLang="zh-CN" sz="4000" b="1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《</a:t>
            </a:r>
            <a:r>
              <a:rPr lang="zh-CN" altLang="en-US" sz="4000" b="1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马可</a:t>
            </a:r>
            <a:r>
              <a:rPr lang="en-US" altLang="zh-CN" sz="4000" b="1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·</a:t>
            </a:r>
            <a:r>
              <a:rPr lang="zh-CN" altLang="en-US" sz="4000" b="1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波罗行纪</a:t>
            </a:r>
            <a:r>
              <a:rPr lang="en-US" altLang="zh-CN" sz="4000" b="1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》</a:t>
            </a:r>
            <a:r>
              <a:rPr lang="zh-CN" altLang="en-US" sz="3600" b="1">
                <a:solidFill>
                  <a:srgbClr val="0000CC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，描述了</a:t>
            </a:r>
            <a:r>
              <a:rPr lang="zh-CN" altLang="en-US" sz="3600" b="1">
                <a:solidFill>
                  <a:srgbClr val="FF0066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大都</a:t>
            </a:r>
            <a:r>
              <a:rPr lang="zh-CN" altLang="en-US" sz="3600" b="1">
                <a:solidFill>
                  <a:srgbClr val="0000CC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的繁华。</a:t>
            </a:r>
            <a:endParaRPr lang="zh-CN" altLang="en-US" sz="3600" b="1">
              <a:solidFill>
                <a:srgbClr val="0000CC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pic>
        <p:nvPicPr>
          <p:cNvPr id="11270" name="图片 11269" descr="BD18227_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05800" y="6010275"/>
            <a:ext cx="838200" cy="847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71" name="直接连接符 11270"/>
          <p:cNvSpPr/>
          <p:nvPr/>
        </p:nvSpPr>
        <p:spPr>
          <a:xfrm>
            <a:off x="3810000" y="6019800"/>
            <a:ext cx="3581400" cy="0"/>
          </a:xfrm>
          <a:prstGeom prst="line">
            <a:avLst/>
          </a:prstGeom>
          <a:ln w="7620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3" presetClass="entr" presetSubtype="3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/>
      <p:bldP spid="1126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5" name="标题 17414"/>
          <p:cNvSpPr>
            <a:spLocks noGrp="1"/>
          </p:cNvSpPr>
          <p:nvPr>
            <p:ph type="title"/>
          </p:nvPr>
        </p:nvSpPr>
        <p:spPr>
          <a:xfrm>
            <a:off x="533400" y="5791200"/>
            <a:ext cx="8229600" cy="381000"/>
          </a:xfrm>
        </p:spPr>
        <p:txBody>
          <a:bodyPr anchor="ctr"/>
          <a:p>
            <a:r>
              <a:rPr lang="zh-CN" altLang="en-US" sz="2000" b="1" dirty="0">
                <a:solidFill>
                  <a:srgbClr val="FF0000"/>
                </a:solidFill>
              </a:rPr>
              <a:t>元  朝  商  业  的  繁  荣</a:t>
            </a:r>
            <a:endParaRPr lang="zh-CN" altLang="en-US" sz="2000" b="1" dirty="0">
              <a:solidFill>
                <a:srgbClr val="FF0000"/>
              </a:solidFill>
            </a:endParaRPr>
          </a:p>
        </p:txBody>
      </p:sp>
      <p:pic>
        <p:nvPicPr>
          <p:cNvPr id="17419" name="内容占位符 17418" descr="元朝瓷器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5105400" y="685800"/>
            <a:ext cx="4038600" cy="5105400"/>
          </a:xfrm>
        </p:spPr>
      </p:pic>
      <p:pic>
        <p:nvPicPr>
          <p:cNvPr id="17421" name="内容占位符 17420" descr="大都图"/>
          <p:cNvPicPr>
            <a:picLocks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0" y="685800"/>
            <a:ext cx="4724400" cy="5105400"/>
          </a:xfrm>
        </p:spPr>
      </p:pic>
      <p:sp>
        <p:nvSpPr>
          <p:cNvPr id="17422" name="文本框 17421"/>
          <p:cNvSpPr txBox="1"/>
          <p:nvPr/>
        </p:nvSpPr>
        <p:spPr>
          <a:xfrm>
            <a:off x="7696200" y="5410200"/>
            <a:ext cx="1295400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r>
              <a:rPr lang="zh-CN" altLang="en-US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元朝瓷器</a:t>
            </a:r>
            <a:endParaRPr lang="zh-CN" altLang="en-US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4337" name="图片 37895" descr="Image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7890" name="组合 37889"/>
          <p:cNvGrpSpPr/>
          <p:nvPr/>
        </p:nvGrpSpPr>
        <p:grpSpPr>
          <a:xfrm>
            <a:off x="900113" y="1628775"/>
            <a:ext cx="7543800" cy="2746375"/>
            <a:chOff x="576" y="1056"/>
            <a:chExt cx="4752" cy="1730"/>
          </a:xfrm>
        </p:grpSpPr>
        <p:sp>
          <p:nvSpPr>
            <p:cNvPr id="14339" name="云形标注 37890"/>
            <p:cNvSpPr/>
            <p:nvPr/>
          </p:nvSpPr>
          <p:spPr>
            <a:xfrm>
              <a:off x="576" y="1056"/>
              <a:ext cx="4752" cy="1296"/>
            </a:xfrm>
            <a:prstGeom prst="cloudCallout">
              <a:avLst>
                <a:gd name="adj1" fmla="val 8565"/>
                <a:gd name="adj2" fmla="val 76852"/>
              </a:avLst>
            </a:prstGeom>
            <a:solidFill>
              <a:srgbClr val="00CC99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pPr lvl="0" algn="ctr"/>
              <a:endParaRPr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4340" name="文本框 37891"/>
            <p:cNvSpPr txBox="1"/>
            <p:nvPr/>
          </p:nvSpPr>
          <p:spPr>
            <a:xfrm>
              <a:off x="1014" y="1344"/>
              <a:ext cx="4074" cy="144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lvl="0"/>
              <a:r>
                <a:rPr lang="en-US" altLang="zh-CN" sz="3600" b="1" dirty="0">
                  <a:latin typeface="Times New Roman" panose="02020603050405020304" pitchFamily="18" charset="0"/>
                  <a:ea typeface="华文新魏" pitchFamily="2" charset="-122"/>
                </a:rPr>
                <a:t> </a:t>
              </a:r>
              <a:r>
                <a:rPr lang="zh-CN" altLang="en-US" sz="3600" b="1" dirty="0">
                  <a:latin typeface="Times New Roman" panose="02020603050405020304" pitchFamily="18" charset="0"/>
                  <a:ea typeface="华文新魏" pitchFamily="2" charset="-122"/>
                </a:rPr>
                <a:t>元朝的统一促进了民族融合，主要表现在那些地方？这样的流动好还是不好，会产生什么影响？</a:t>
              </a:r>
              <a:endParaRPr lang="zh-CN" altLang="en-US" sz="18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37897" name="组合 37896"/>
          <p:cNvGrpSpPr/>
          <p:nvPr/>
        </p:nvGrpSpPr>
        <p:grpSpPr>
          <a:xfrm>
            <a:off x="755650" y="539750"/>
            <a:ext cx="7169150" cy="6242050"/>
            <a:chOff x="476" y="340"/>
            <a:chExt cx="4516" cy="3932"/>
          </a:xfrm>
        </p:grpSpPr>
        <p:pic>
          <p:nvPicPr>
            <p:cNvPr id="14342" name="图片 37892" descr="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024" y="2304"/>
              <a:ext cx="1968" cy="196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7894" name="文本框 37893"/>
            <p:cNvSpPr txBox="1"/>
            <p:nvPr/>
          </p:nvSpPr>
          <p:spPr>
            <a:xfrm>
              <a:off x="476" y="340"/>
              <a:ext cx="3984" cy="480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>
              <a:spAutoFit/>
            </a:bodyPr>
            <a:p>
              <a:pPr lvl="0" fontAlgn="base"/>
              <a:r>
                <a:rPr lang="en-US" altLang="zh-CN" sz="4400" b="1" strike="noStrike" noProof="1" dirty="0">
                  <a:solidFill>
                    <a:srgbClr val="C32409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Times New Roman" panose="02020603050405020304" pitchFamily="18" charset="0"/>
                  <a:ea typeface="华文新魏" pitchFamily="2" charset="-122"/>
                  <a:cs typeface="+mn-ea"/>
                </a:rPr>
                <a:t>5.</a:t>
              </a:r>
              <a:r>
                <a:rPr lang="zh-CN" altLang="en-US" sz="4400" b="1" strike="noStrike" noProof="1" dirty="0">
                  <a:solidFill>
                    <a:srgbClr val="C32409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Times New Roman" panose="02020603050405020304" pitchFamily="18" charset="0"/>
                  <a:ea typeface="华文新魏" pitchFamily="2" charset="-122"/>
                  <a:cs typeface="+mn-ea"/>
                </a:rPr>
                <a:t>民族融合的发展</a:t>
              </a:r>
              <a:endParaRPr lang="zh-CN" altLang="en-US" sz="4400" b="1" strike="noStrike" noProof="1" dirty="0">
                <a:solidFill>
                  <a:srgbClr val="C32409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华文新魏" pitchFamily="2" charset="-122"/>
              </a:endParaRPr>
            </a:p>
          </p:txBody>
        </p:sp>
      </p:grpSp>
      <p:sp>
        <p:nvSpPr>
          <p:cNvPr id="14344" name="日期占位符 1"/>
          <p:cNvSpPr/>
          <p:nvPr>
            <p:ph type="dt" sz="half" idx="10"/>
          </p:nvPr>
        </p:nvSpPr>
        <p:spPr>
          <a:ln/>
        </p:spPr>
        <p:txBody>
          <a:bodyPr anchor="t"/>
          <a:p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78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7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1" name="图片 38915" descr="元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6690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8931" name="矩形 38930"/>
          <p:cNvSpPr/>
          <p:nvPr/>
        </p:nvSpPr>
        <p:spPr>
          <a:xfrm>
            <a:off x="3419475" y="1700213"/>
            <a:ext cx="1828800" cy="865187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26227"/>
              </a:avLst>
            </a:prstTxWarp>
            <a:normAutofit/>
          </a:bodyPr>
          <a:p>
            <a:pPr algn="ctr"/>
            <a:r>
              <a:rPr lang="zh-CN" altLang="en-US" sz="4800"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chemeClr val="accent2"/>
                </a:solidFill>
                <a:latin typeface="华文行楷" charset="0"/>
                <a:ea typeface="华文行楷" charset="0"/>
              </a:rPr>
              <a:t>汉族人</a:t>
            </a:r>
            <a:endParaRPr lang="zh-CN" altLang="en-US" sz="4800"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chemeClr val="accent2"/>
              </a:solidFill>
              <a:latin typeface="华文行楷" charset="0"/>
              <a:ea typeface="华文行楷" charset="0"/>
            </a:endParaRPr>
          </a:p>
        </p:txBody>
      </p:sp>
      <p:pic>
        <p:nvPicPr>
          <p:cNvPr id="38932" name="图片 38931" descr="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8263" y="4581525"/>
            <a:ext cx="476250" cy="1295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8938" name="右箭头 38937"/>
          <p:cNvSpPr/>
          <p:nvPr/>
        </p:nvSpPr>
        <p:spPr>
          <a:xfrm rot="-7173160">
            <a:off x="3708400" y="3213100"/>
            <a:ext cx="1966913" cy="382588"/>
          </a:xfrm>
          <a:prstGeom prst="rightArrow">
            <a:avLst>
              <a:gd name="adj1" fmla="val 50000"/>
              <a:gd name="adj2" fmla="val 128503"/>
            </a:avLst>
          </a:prstGeom>
          <a:solidFill>
            <a:srgbClr val="FF3300"/>
          </a:solidFill>
          <a:ln w="9525" cap="flat" cmpd="sng">
            <a:solidFill>
              <a:srgbClr val="FFCC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lvl="0"/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38957" name="组合 38956"/>
          <p:cNvGrpSpPr/>
          <p:nvPr/>
        </p:nvGrpSpPr>
        <p:grpSpPr>
          <a:xfrm>
            <a:off x="3995738" y="5016500"/>
            <a:ext cx="1009650" cy="1368425"/>
            <a:chOff x="2517" y="3160"/>
            <a:chExt cx="636" cy="862"/>
          </a:xfrm>
        </p:grpSpPr>
        <p:pic>
          <p:nvPicPr>
            <p:cNvPr id="15366" name="图片 38940" descr="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517" y="3206"/>
              <a:ext cx="300" cy="81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5367" name="图片 38941" descr="Image0000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744" y="3160"/>
              <a:ext cx="409" cy="702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38948" name="矩形 38947"/>
          <p:cNvSpPr/>
          <p:nvPr/>
        </p:nvSpPr>
        <p:spPr>
          <a:xfrm>
            <a:off x="5580063" y="3716338"/>
            <a:ext cx="1123950" cy="78740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26227"/>
              </a:avLst>
            </a:prstTxWarp>
            <a:normAutofit/>
          </a:bodyPr>
          <a:p>
            <a:pPr algn="ctr"/>
            <a:r>
              <a:rPr lang="zh-CN" altLang="en-US" sz="4400"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FF00"/>
                </a:solidFill>
                <a:latin typeface="华文行楷" charset="0"/>
                <a:ea typeface="华文行楷" charset="0"/>
              </a:rPr>
              <a:t>汉人</a:t>
            </a:r>
            <a:endParaRPr lang="zh-CN" altLang="en-US" sz="4400"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00FF00"/>
              </a:solidFill>
              <a:latin typeface="华文行楷" charset="0"/>
              <a:ea typeface="华文行楷" charset="0"/>
            </a:endParaRPr>
          </a:p>
        </p:txBody>
      </p:sp>
      <p:grpSp>
        <p:nvGrpSpPr>
          <p:cNvPr id="38958" name="组合 38957"/>
          <p:cNvGrpSpPr/>
          <p:nvPr/>
        </p:nvGrpSpPr>
        <p:grpSpPr>
          <a:xfrm>
            <a:off x="5400675" y="1557338"/>
            <a:ext cx="2260600" cy="2265362"/>
            <a:chOff x="3402" y="981"/>
            <a:chExt cx="1424" cy="1427"/>
          </a:xfrm>
        </p:grpSpPr>
        <p:pic>
          <p:nvPicPr>
            <p:cNvPr id="15370" name="图片 38932" descr="Image0000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402" y="1678"/>
              <a:ext cx="433" cy="73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5371" name="圆角矩形标注 38952"/>
            <p:cNvSpPr/>
            <p:nvPr/>
          </p:nvSpPr>
          <p:spPr>
            <a:xfrm rot="2509441">
              <a:off x="4286" y="981"/>
              <a:ext cx="540" cy="636"/>
            </a:xfrm>
            <a:prstGeom prst="wedgeRoundRectCallout">
              <a:avLst>
                <a:gd name="adj1" fmla="val 4861"/>
                <a:gd name="adj2" fmla="val 222042"/>
                <a:gd name="adj3" fmla="val 16667"/>
              </a:avLst>
            </a:prstGeom>
            <a:solidFill>
              <a:srgbClr val="FFFFCC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p>
              <a:pPr lvl="0" algn="ctr"/>
              <a:r>
                <a:rPr lang="zh-CN" altLang="en-US" sz="3200" b="1" dirty="0">
                  <a:solidFill>
                    <a:schemeClr val="accent2"/>
                  </a:solidFill>
                  <a:latin typeface="Times New Roman" panose="02020603050405020304" pitchFamily="18" charset="0"/>
                  <a:ea typeface="楷体_GB2312" panose="02010609030101010101" pitchFamily="49" charset="-122"/>
                </a:rPr>
                <a:t>回族</a:t>
              </a:r>
              <a:endParaRPr lang="zh-CN" altLang="en-US" sz="3200" b="1" dirty="0">
                <a:solidFill>
                  <a:schemeClr val="accent2"/>
                </a:solidFill>
                <a:latin typeface="Times New Roman" panose="02020603050405020304" pitchFamily="18" charset="0"/>
                <a:ea typeface="楷体_GB2312" panose="02010609030101010101" pitchFamily="49" charset="-122"/>
              </a:endParaRPr>
            </a:p>
          </p:txBody>
        </p:sp>
      </p:grpSp>
      <p:sp>
        <p:nvSpPr>
          <p:cNvPr id="38956" name="椭圆形标注 38955"/>
          <p:cNvSpPr/>
          <p:nvPr/>
        </p:nvSpPr>
        <p:spPr>
          <a:xfrm rot="3116591">
            <a:off x="6697663" y="4400550"/>
            <a:ext cx="2735262" cy="1512888"/>
          </a:xfrm>
          <a:prstGeom prst="wedgeEllipseCallout">
            <a:avLst>
              <a:gd name="adj1" fmla="val -63986"/>
              <a:gd name="adj2" fmla="val 5294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lvl="0" algn="ctr"/>
            <a:r>
              <a:rPr lang="zh-CN" altLang="en-US" sz="28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进入黄河流域的契丹、女真</a:t>
            </a:r>
            <a:endParaRPr lang="zh-CN" altLang="en-US" sz="2800" b="1" dirty="0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algn="ctr"/>
            <a:endParaRPr lang="zh-CN" altLang="en-US" dirty="0"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grpSp>
        <p:nvGrpSpPr>
          <p:cNvPr id="38960" name="组合 38959"/>
          <p:cNvGrpSpPr/>
          <p:nvPr/>
        </p:nvGrpSpPr>
        <p:grpSpPr>
          <a:xfrm>
            <a:off x="4716463" y="188913"/>
            <a:ext cx="5327650" cy="3692525"/>
            <a:chOff x="2011" y="1711"/>
            <a:chExt cx="3360" cy="2122"/>
          </a:xfrm>
        </p:grpSpPr>
        <p:sp>
          <p:nvSpPr>
            <p:cNvPr id="15374" name="文本框 38960"/>
            <p:cNvSpPr txBox="1"/>
            <p:nvPr/>
          </p:nvSpPr>
          <p:spPr>
            <a:xfrm>
              <a:off x="3595" y="2686"/>
              <a:ext cx="341" cy="299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anchor="t">
              <a:spAutoFit/>
            </a:bodyPr>
            <a:p>
              <a:pPr lvl="0"/>
              <a:r>
                <a:rPr lang="zh-CN" altLang="en-US" sz="2800" b="1" dirty="0">
                  <a:solidFill>
                    <a:srgbClr val="FF0000"/>
                  </a:solidFill>
                  <a:latin typeface="隶书" pitchFamily="49" charset="-122"/>
                  <a:ea typeface="隶书" pitchFamily="49" charset="-122"/>
                </a:rPr>
                <a:t>回</a:t>
              </a:r>
              <a:endParaRPr lang="zh-CN" altLang="en-US" sz="2800" b="1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endParaRPr>
            </a:p>
          </p:txBody>
        </p:sp>
        <p:sp>
          <p:nvSpPr>
            <p:cNvPr id="15375" name="文本框 38961"/>
            <p:cNvSpPr txBox="1"/>
            <p:nvPr/>
          </p:nvSpPr>
          <p:spPr>
            <a:xfrm>
              <a:off x="3379" y="1711"/>
              <a:ext cx="936" cy="298"/>
            </a:xfrm>
            <a:prstGeom prst="rect">
              <a:avLst/>
            </a:prstGeom>
            <a:noFill/>
            <a:ln w="12700">
              <a:noFill/>
            </a:ln>
          </p:spPr>
          <p:txBody>
            <a:bodyPr anchor="t">
              <a:spAutoFit/>
            </a:bodyPr>
            <a:p>
              <a:pPr lvl="0"/>
              <a:r>
                <a:rPr lang="zh-CN" altLang="en-US" sz="2800" b="1" dirty="0">
                  <a:solidFill>
                    <a:srgbClr val="FF0000"/>
                  </a:solidFill>
                  <a:latin typeface="隶书" pitchFamily="49" charset="-122"/>
                  <a:ea typeface="隶书" pitchFamily="49" charset="-122"/>
                </a:rPr>
                <a:t>波斯人</a:t>
              </a:r>
              <a:endParaRPr lang="zh-CN" altLang="en-US" sz="2800" b="1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endParaRPr>
            </a:p>
          </p:txBody>
        </p:sp>
        <p:sp>
          <p:nvSpPr>
            <p:cNvPr id="15376" name="文本框 38962"/>
            <p:cNvSpPr txBox="1"/>
            <p:nvPr/>
          </p:nvSpPr>
          <p:spPr>
            <a:xfrm>
              <a:off x="2011" y="2479"/>
              <a:ext cx="1056" cy="298"/>
            </a:xfrm>
            <a:prstGeom prst="rect">
              <a:avLst/>
            </a:prstGeom>
            <a:noFill/>
            <a:ln w="12700">
              <a:noFill/>
            </a:ln>
          </p:spPr>
          <p:txBody>
            <a:bodyPr anchor="t">
              <a:spAutoFit/>
            </a:bodyPr>
            <a:p>
              <a:pPr lvl="0"/>
              <a:r>
                <a:rPr lang="zh-CN" altLang="en-US" sz="2800" b="1" dirty="0">
                  <a:solidFill>
                    <a:srgbClr val="FF0000"/>
                  </a:solidFill>
                  <a:latin typeface="隶书" pitchFamily="49" charset="-122"/>
                  <a:ea typeface="隶书" pitchFamily="49" charset="-122"/>
                </a:rPr>
                <a:t>阿拉伯人</a:t>
              </a:r>
              <a:endParaRPr lang="zh-CN" altLang="en-US" sz="2800" b="1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endParaRPr>
            </a:p>
          </p:txBody>
        </p:sp>
        <p:sp>
          <p:nvSpPr>
            <p:cNvPr id="15377" name="文本框 38963"/>
            <p:cNvSpPr txBox="1"/>
            <p:nvPr/>
          </p:nvSpPr>
          <p:spPr>
            <a:xfrm>
              <a:off x="4651" y="2479"/>
              <a:ext cx="720" cy="298"/>
            </a:xfrm>
            <a:prstGeom prst="rect">
              <a:avLst/>
            </a:prstGeom>
            <a:noFill/>
            <a:ln w="12700">
              <a:noFill/>
            </a:ln>
          </p:spPr>
          <p:txBody>
            <a:bodyPr anchor="t">
              <a:spAutoFit/>
            </a:bodyPr>
            <a:p>
              <a:pPr lvl="0"/>
              <a:r>
                <a:rPr lang="zh-CN" altLang="en-US" sz="2800" b="1" dirty="0">
                  <a:solidFill>
                    <a:srgbClr val="FF0000"/>
                  </a:solidFill>
                  <a:latin typeface="隶书" pitchFamily="49" charset="-122"/>
                  <a:ea typeface="隶书" pitchFamily="49" charset="-122"/>
                </a:rPr>
                <a:t>汉人</a:t>
              </a:r>
              <a:endParaRPr lang="zh-CN" altLang="en-US" sz="2800" b="1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endParaRPr>
            </a:p>
          </p:txBody>
        </p:sp>
        <p:sp>
          <p:nvSpPr>
            <p:cNvPr id="15378" name="文本框 38964"/>
            <p:cNvSpPr txBox="1"/>
            <p:nvPr/>
          </p:nvSpPr>
          <p:spPr>
            <a:xfrm>
              <a:off x="3955" y="3535"/>
              <a:ext cx="1129" cy="298"/>
            </a:xfrm>
            <a:prstGeom prst="rect">
              <a:avLst/>
            </a:prstGeom>
            <a:noFill/>
            <a:ln w="12700">
              <a:noFill/>
            </a:ln>
          </p:spPr>
          <p:txBody>
            <a:bodyPr anchor="t">
              <a:spAutoFit/>
            </a:bodyPr>
            <a:p>
              <a:pPr lvl="0"/>
              <a:r>
                <a:rPr lang="zh-CN" altLang="en-US" sz="2800" b="1" dirty="0">
                  <a:solidFill>
                    <a:srgbClr val="FF0000"/>
                  </a:solidFill>
                  <a:latin typeface="隶书" pitchFamily="49" charset="-122"/>
                  <a:ea typeface="隶书" pitchFamily="49" charset="-122"/>
                </a:rPr>
                <a:t>畏兀儿</a:t>
              </a:r>
              <a:endParaRPr lang="zh-CN" altLang="en-US" sz="2800" b="1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endParaRPr>
            </a:p>
          </p:txBody>
        </p:sp>
        <p:grpSp>
          <p:nvGrpSpPr>
            <p:cNvPr id="15379" name="组合 38965"/>
            <p:cNvGrpSpPr/>
            <p:nvPr/>
          </p:nvGrpSpPr>
          <p:grpSpPr>
            <a:xfrm>
              <a:off x="2971" y="2115"/>
              <a:ext cx="1468" cy="1660"/>
              <a:chOff x="2160" y="1796"/>
              <a:chExt cx="1468" cy="1660"/>
            </a:xfrm>
          </p:grpSpPr>
          <p:sp>
            <p:nvSpPr>
              <p:cNvPr id="15380" name="直接连接符 38966"/>
              <p:cNvSpPr/>
              <p:nvPr/>
            </p:nvSpPr>
            <p:spPr>
              <a:xfrm rot="-108138" flipH="1">
                <a:off x="2416" y="1824"/>
                <a:ext cx="512" cy="1372"/>
              </a:xfrm>
              <a:prstGeom prst="line">
                <a:avLst/>
              </a:prstGeom>
              <a:ln w="31750" cap="sq" cmpd="sng">
                <a:solidFill>
                  <a:srgbClr val="009999"/>
                </a:solidFill>
                <a:prstDash val="solid"/>
                <a:miter/>
                <a:headEnd type="none" w="sm" len="sm"/>
                <a:tailEnd type="none" w="sm" len="sm"/>
              </a:ln>
            </p:spPr>
            <p:txBody>
              <a:bodyPr anchor="t"/>
              <a:p>
                <a:pPr lvl="0"/>
                <a:endParaRPr lang="zh-CN" altLang="en-US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5381" name="直接连接符 38967"/>
              <p:cNvSpPr/>
              <p:nvPr/>
            </p:nvSpPr>
            <p:spPr>
              <a:xfrm rot="8238810" flipH="1">
                <a:off x="2944" y="1796"/>
                <a:ext cx="512" cy="1372"/>
              </a:xfrm>
              <a:prstGeom prst="line">
                <a:avLst/>
              </a:prstGeom>
              <a:ln w="31750" cap="sq" cmpd="sng">
                <a:solidFill>
                  <a:srgbClr val="009999"/>
                </a:solidFill>
                <a:prstDash val="solid"/>
                <a:miter/>
                <a:headEnd type="none" w="sm" len="sm"/>
                <a:tailEnd type="none" w="sm" len="sm"/>
              </a:ln>
            </p:spPr>
            <p:txBody>
              <a:bodyPr anchor="t"/>
              <a:p>
                <a:pPr lvl="0"/>
                <a:endParaRPr lang="zh-CN" altLang="en-US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5382" name="直接连接符 38968"/>
              <p:cNvSpPr/>
              <p:nvPr/>
            </p:nvSpPr>
            <p:spPr>
              <a:xfrm rot="2022891" flipH="1">
                <a:off x="2800" y="2084"/>
                <a:ext cx="512" cy="1372"/>
              </a:xfrm>
              <a:prstGeom prst="line">
                <a:avLst/>
              </a:prstGeom>
              <a:ln w="31750" cap="sq" cmpd="sng">
                <a:solidFill>
                  <a:srgbClr val="009999"/>
                </a:solidFill>
                <a:prstDash val="solid"/>
                <a:miter/>
                <a:headEnd type="none" w="sm" len="sm"/>
                <a:tailEnd type="none" w="sm" len="sm"/>
              </a:ln>
            </p:spPr>
            <p:txBody>
              <a:bodyPr anchor="t"/>
              <a:p>
                <a:pPr lvl="0"/>
                <a:endParaRPr lang="zh-CN" altLang="en-US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5383" name="直接连接符 38969"/>
              <p:cNvSpPr/>
              <p:nvPr/>
            </p:nvSpPr>
            <p:spPr>
              <a:xfrm rot="6210109" flipH="1">
                <a:off x="2590" y="2066"/>
                <a:ext cx="512" cy="1372"/>
              </a:xfrm>
              <a:prstGeom prst="line">
                <a:avLst/>
              </a:prstGeom>
              <a:ln w="31750" cap="sq" cmpd="sng">
                <a:solidFill>
                  <a:srgbClr val="009999"/>
                </a:solidFill>
                <a:prstDash val="solid"/>
                <a:miter/>
                <a:headEnd type="none" w="sm" len="sm"/>
                <a:tailEnd type="none" w="sm" len="sm"/>
              </a:ln>
            </p:spPr>
            <p:txBody>
              <a:bodyPr anchor="t"/>
              <a:p>
                <a:pPr lvl="0"/>
                <a:endParaRPr lang="zh-CN" altLang="en-US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5384" name="直接连接符 38970"/>
              <p:cNvSpPr/>
              <p:nvPr/>
            </p:nvSpPr>
            <p:spPr>
              <a:xfrm rot="4148947" flipH="1">
                <a:off x="2678" y="1642"/>
                <a:ext cx="528" cy="1372"/>
              </a:xfrm>
              <a:prstGeom prst="line">
                <a:avLst/>
              </a:prstGeom>
              <a:ln w="31750" cap="sq" cmpd="sng">
                <a:solidFill>
                  <a:srgbClr val="009999"/>
                </a:solidFill>
                <a:prstDash val="solid"/>
                <a:miter/>
                <a:headEnd type="none" w="sm" len="sm"/>
                <a:tailEnd type="none" w="sm" len="sm"/>
              </a:ln>
            </p:spPr>
            <p:txBody>
              <a:bodyPr anchor="t"/>
              <a:p>
                <a:pPr lvl="0"/>
                <a:endParaRPr lang="zh-CN" altLang="en-US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5385" name="文本框 38971"/>
            <p:cNvSpPr txBox="1"/>
            <p:nvPr/>
          </p:nvSpPr>
          <p:spPr>
            <a:xfrm>
              <a:off x="2704" y="3503"/>
              <a:ext cx="792" cy="29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lvl="0" algn="ctr"/>
              <a:r>
                <a:rPr lang="zh-CN" altLang="en-US" sz="28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隶书" pitchFamily="49" charset="-122"/>
                </a:rPr>
                <a:t>蒙古人</a:t>
              </a:r>
              <a:endPara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隶书" pitchFamily="49" charset="-122"/>
              </a:endParaRPr>
            </a:p>
          </p:txBody>
        </p:sp>
      </p:grpSp>
      <p:sp>
        <p:nvSpPr>
          <p:cNvPr id="38975" name="左箭头 38974"/>
          <p:cNvSpPr/>
          <p:nvPr/>
        </p:nvSpPr>
        <p:spPr>
          <a:xfrm rot="-6149498">
            <a:off x="3851275" y="3286125"/>
            <a:ext cx="2663825" cy="358775"/>
          </a:xfrm>
          <a:prstGeom prst="leftArrow">
            <a:avLst>
              <a:gd name="adj1" fmla="val 50000"/>
              <a:gd name="adj2" fmla="val 185585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lvl="0"/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38977" name="组合 38976"/>
          <p:cNvGrpSpPr/>
          <p:nvPr/>
        </p:nvGrpSpPr>
        <p:grpSpPr>
          <a:xfrm>
            <a:off x="4624388" y="2163763"/>
            <a:ext cx="695325" cy="3163887"/>
            <a:chOff x="2913" y="1363"/>
            <a:chExt cx="438" cy="1993"/>
          </a:xfrm>
        </p:grpSpPr>
        <p:sp>
          <p:nvSpPr>
            <p:cNvPr id="15388" name="右箭头 38942"/>
            <p:cNvSpPr/>
            <p:nvPr/>
          </p:nvSpPr>
          <p:spPr>
            <a:xfrm rot="6785270">
              <a:off x="2031" y="2242"/>
              <a:ext cx="1970" cy="209"/>
            </a:xfrm>
            <a:prstGeom prst="rightArrow">
              <a:avLst>
                <a:gd name="adj1" fmla="val 50000"/>
                <a:gd name="adj2" fmla="val 235602"/>
              </a:avLst>
            </a:prstGeom>
            <a:solidFill>
              <a:schemeClr val="accent2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p>
              <a:pPr lvl="0"/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5389" name="左箭头 38975"/>
            <p:cNvSpPr/>
            <p:nvPr/>
          </p:nvSpPr>
          <p:spPr>
            <a:xfrm rot="-3586743">
              <a:off x="2618" y="2623"/>
              <a:ext cx="1237" cy="226"/>
            </a:xfrm>
            <a:prstGeom prst="leftArrow">
              <a:avLst>
                <a:gd name="adj1" fmla="val 50000"/>
                <a:gd name="adj2" fmla="val 136810"/>
              </a:avLst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p>
              <a:pPr lvl="0"/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sp>
        <p:nvSpPr>
          <p:cNvPr id="15390" name="日期占位符 1"/>
          <p:cNvSpPr/>
          <p:nvPr>
            <p:ph type="dt" sz="half" idx="10"/>
          </p:nvPr>
        </p:nvSpPr>
        <p:spPr>
          <a:ln/>
        </p:spPr>
        <p:txBody>
          <a:bodyPr anchor="t"/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89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89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89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89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89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389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389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56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38956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389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389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89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89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389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9457" name="图片 47128" descr="00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7106" name="组合 47105"/>
          <p:cNvGrpSpPr/>
          <p:nvPr/>
        </p:nvGrpSpPr>
        <p:grpSpPr>
          <a:xfrm>
            <a:off x="266065" y="228600"/>
            <a:ext cx="8610600" cy="6400800"/>
            <a:chOff x="1728" y="672"/>
            <a:chExt cx="1968" cy="1776"/>
          </a:xfrm>
        </p:grpSpPr>
        <p:sp>
          <p:nvSpPr>
            <p:cNvPr id="19459" name="椭圆 47106"/>
            <p:cNvSpPr/>
            <p:nvPr/>
          </p:nvSpPr>
          <p:spPr>
            <a:xfrm>
              <a:off x="1728" y="672"/>
              <a:ext cx="1968" cy="1776"/>
            </a:xfrm>
            <a:prstGeom prst="ellipse">
              <a:avLst/>
            </a:prstGeom>
            <a:solidFill>
              <a:srgbClr val="FFCC99"/>
            </a:solidFill>
            <a:ln w="12700" cap="sq" cmpd="sng">
              <a:solidFill>
                <a:schemeClr val="tx1"/>
              </a:solidFill>
              <a:prstDash val="solid"/>
              <a:miter/>
              <a:headEnd type="none" w="sm" len="sm"/>
              <a:tailEnd type="none" w="sm" len="sm"/>
            </a:ln>
          </p:spPr>
          <p:txBody>
            <a:bodyPr wrap="none" bIns="36000" anchor="b"/>
            <a:p>
              <a:pPr lvl="0" algn="ctr"/>
              <a:endParaRPr sz="7200" dirty="0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9460" name="矩形 47107"/>
            <p:cNvSpPr/>
            <p:nvPr/>
          </p:nvSpPr>
          <p:spPr>
            <a:xfrm>
              <a:off x="3205" y="1818"/>
              <a:ext cx="43" cy="127"/>
            </a:xfrm>
            <a:prstGeom prst="rect">
              <a:avLst/>
            </a:prstGeom>
            <a:solidFill>
              <a:srgbClr val="FFCC99"/>
            </a:solidFill>
            <a:ln w="12700">
              <a:noFill/>
            </a:ln>
          </p:spPr>
          <p:txBody>
            <a:bodyPr wrap="none" anchor="t">
              <a:spAutoFit/>
            </a:bodyPr>
            <a:p>
              <a:pPr lvl="0" algn="ctr"/>
              <a:endParaRPr dirty="0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sp>
        <p:nvSpPr>
          <p:cNvPr id="47113" name="直接连接符 47112"/>
          <p:cNvSpPr/>
          <p:nvPr/>
        </p:nvSpPr>
        <p:spPr>
          <a:xfrm>
            <a:off x="5029200" y="1524000"/>
            <a:ext cx="1295400" cy="533400"/>
          </a:xfrm>
          <a:prstGeom prst="line">
            <a:avLst/>
          </a:prstGeom>
          <a:ln w="76200" cap="sq" cmpd="sng">
            <a:solidFill>
              <a:srgbClr val="66FFCC"/>
            </a:solidFill>
            <a:prstDash val="solid"/>
            <a:miter/>
            <a:headEnd type="none" w="sm" len="sm"/>
            <a:tailEnd type="triangle" w="sm" len="sm"/>
          </a:ln>
        </p:spPr>
        <p:txBody>
          <a:bodyPr anchor="t"/>
          <a:p>
            <a:pPr lvl="0"/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7114" name="直接连接符 47113"/>
          <p:cNvSpPr/>
          <p:nvPr/>
        </p:nvSpPr>
        <p:spPr>
          <a:xfrm flipH="1">
            <a:off x="2590800" y="2133600"/>
            <a:ext cx="685800" cy="533400"/>
          </a:xfrm>
          <a:prstGeom prst="line">
            <a:avLst/>
          </a:prstGeom>
          <a:ln w="76200" cap="sq" cmpd="sng">
            <a:solidFill>
              <a:srgbClr val="66FFCC"/>
            </a:solidFill>
            <a:prstDash val="solid"/>
            <a:miter/>
            <a:headEnd type="none" w="sm" len="sm"/>
            <a:tailEnd type="triangle" w="sm" len="sm"/>
          </a:ln>
        </p:spPr>
        <p:txBody>
          <a:bodyPr anchor="t"/>
          <a:p>
            <a:pPr lvl="0"/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7115" name="直接连接符 47114"/>
          <p:cNvSpPr/>
          <p:nvPr/>
        </p:nvSpPr>
        <p:spPr>
          <a:xfrm>
            <a:off x="4267200" y="2286000"/>
            <a:ext cx="228600" cy="762000"/>
          </a:xfrm>
          <a:prstGeom prst="line">
            <a:avLst/>
          </a:prstGeom>
          <a:ln w="76200" cap="sq" cmpd="sng">
            <a:solidFill>
              <a:schemeClr val="hlink"/>
            </a:solidFill>
            <a:prstDash val="solid"/>
            <a:miter/>
            <a:headEnd type="none" w="sm" len="sm"/>
            <a:tailEnd type="triangle" w="sm" len="sm"/>
          </a:ln>
        </p:spPr>
        <p:txBody>
          <a:bodyPr anchor="t"/>
          <a:p>
            <a:pPr lvl="0"/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7116" name="直接连接符 47115"/>
          <p:cNvSpPr/>
          <p:nvPr/>
        </p:nvSpPr>
        <p:spPr>
          <a:xfrm rot="-924649">
            <a:off x="5105400" y="3657600"/>
            <a:ext cx="723900" cy="728663"/>
          </a:xfrm>
          <a:prstGeom prst="line">
            <a:avLst/>
          </a:prstGeom>
          <a:ln w="76200" cap="sq" cmpd="sng">
            <a:solidFill>
              <a:schemeClr val="hlink"/>
            </a:solidFill>
            <a:prstDash val="solid"/>
            <a:miter/>
            <a:headEnd type="none" w="sm" len="sm"/>
            <a:tailEnd type="triangle" w="sm" len="sm"/>
          </a:ln>
        </p:spPr>
        <p:txBody>
          <a:bodyPr anchor="t"/>
          <a:p>
            <a:pPr lvl="0"/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7117" name="文本框 47116"/>
          <p:cNvSpPr txBox="1"/>
          <p:nvPr/>
        </p:nvSpPr>
        <p:spPr>
          <a:xfrm>
            <a:off x="3810000" y="2590800"/>
            <a:ext cx="1143000" cy="1433513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txBody>
          <a:bodyPr anchor="t">
            <a:spAutoFit/>
          </a:bodyPr>
          <a:p>
            <a:pPr lvl="0">
              <a:spcBef>
                <a:spcPct val="50000"/>
              </a:spcBef>
            </a:pPr>
            <a:r>
              <a:rPr lang="zh-CN" altLang="en-US" sz="8800" b="1">
                <a:solidFill>
                  <a:srgbClr val="FF3300"/>
                </a:solidFill>
                <a:latin typeface="隶书" pitchFamily="49" charset="-122"/>
                <a:ea typeface="隶书" pitchFamily="49" charset="-122"/>
              </a:rPr>
              <a:t>元</a:t>
            </a:r>
            <a:endParaRPr lang="zh-CN" altLang="en-US" sz="8800" b="1">
              <a:solidFill>
                <a:srgbClr val="FF3300"/>
              </a:solidFill>
              <a:latin typeface="隶书" pitchFamily="49" charset="-122"/>
              <a:ea typeface="隶书" pitchFamily="49" charset="-122"/>
            </a:endParaRPr>
          </a:p>
        </p:txBody>
      </p:sp>
      <p:grpSp>
        <p:nvGrpSpPr>
          <p:cNvPr id="19466" name="组合 47127"/>
          <p:cNvGrpSpPr/>
          <p:nvPr/>
        </p:nvGrpSpPr>
        <p:grpSpPr>
          <a:xfrm>
            <a:off x="1143000" y="762000"/>
            <a:ext cx="7086600" cy="4648200"/>
            <a:chOff x="720" y="480"/>
            <a:chExt cx="4464" cy="2928"/>
          </a:xfrm>
        </p:grpSpPr>
        <p:sp>
          <p:nvSpPr>
            <p:cNvPr id="19467" name="椭圆 47108"/>
            <p:cNvSpPr/>
            <p:nvPr/>
          </p:nvSpPr>
          <p:spPr>
            <a:xfrm>
              <a:off x="1872" y="480"/>
              <a:ext cx="1248" cy="960"/>
            </a:xfrm>
            <a:prstGeom prst="ellipse">
              <a:avLst/>
            </a:prstGeom>
            <a:solidFill>
              <a:srgbClr val="FFFFCC"/>
            </a:solidFill>
            <a:ln w="12700" cap="sq" cmpd="sng">
              <a:solidFill>
                <a:srgbClr val="00CC00"/>
              </a:solidFill>
              <a:prstDash val="solid"/>
              <a:miter/>
              <a:headEnd type="none" w="sm" len="sm"/>
              <a:tailEnd type="none" w="sm" len="sm"/>
            </a:ln>
          </p:spPr>
          <p:txBody>
            <a:bodyPr wrap="none" anchor="ctr"/>
            <a:p>
              <a:pPr lvl="0" algn="ctr"/>
              <a:r>
                <a:rPr lang="zh-CN" altLang="en-US" sz="4000" dirty="0">
                  <a:solidFill>
                    <a:srgbClr val="FF33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蒙古</a:t>
              </a:r>
              <a:endParaRPr lang="zh-CN" altLang="en-US" sz="4000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  <a:p>
              <a:pPr lvl="0" algn="ctr"/>
              <a:r>
                <a:rPr lang="en-US" altLang="zh-CN" sz="2800" b="1">
                  <a:latin typeface="Times New Roman" panose="02020603050405020304" pitchFamily="18" charset="0"/>
                  <a:ea typeface="宋体" panose="02010600030101010101" pitchFamily="2" charset="-122"/>
                </a:rPr>
                <a:t>1206</a:t>
              </a:r>
              <a:endPara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47109"/>
            <p:cNvSpPr/>
            <p:nvPr/>
          </p:nvSpPr>
          <p:spPr>
            <a:xfrm>
              <a:off x="3936" y="960"/>
              <a:ext cx="1056" cy="960"/>
            </a:xfrm>
            <a:prstGeom prst="ellipse">
              <a:avLst/>
            </a:prstGeom>
            <a:solidFill>
              <a:srgbClr val="FF9999"/>
            </a:solidFill>
            <a:ln w="12700" cap="sq" cmpd="sng">
              <a:solidFill>
                <a:schemeClr val="accent2"/>
              </a:solidFill>
              <a:prstDash val="solid"/>
              <a:miter/>
              <a:headEnd type="none" w="sm" len="sm"/>
              <a:tailEnd type="none" w="sm" len="sm"/>
            </a:ln>
          </p:spPr>
          <p:txBody>
            <a:bodyPr wrap="none" anchor="ctr"/>
            <a:p>
              <a:pPr lvl="0" algn="ctr"/>
              <a:r>
                <a:rPr lang="zh-CN" altLang="en-US" sz="40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金</a:t>
              </a:r>
              <a:endParaRPr lang="zh-CN" altLang="en-US" sz="40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  <a:p>
              <a:pPr lvl="0" algn="ctr"/>
              <a:r>
                <a:rPr lang="en-US" altLang="zh-CN" sz="4000">
                  <a:solidFill>
                    <a:schemeClr val="accent2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1234</a:t>
              </a:r>
              <a:endParaRPr lang="en-US" altLang="zh-CN" sz="2800" b="1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47110"/>
            <p:cNvSpPr/>
            <p:nvPr/>
          </p:nvSpPr>
          <p:spPr>
            <a:xfrm>
              <a:off x="720" y="1440"/>
              <a:ext cx="1008" cy="816"/>
            </a:xfrm>
            <a:prstGeom prst="ellipse">
              <a:avLst/>
            </a:prstGeom>
            <a:solidFill>
              <a:srgbClr val="FF9999"/>
            </a:solidFill>
            <a:ln w="12700" cap="sq" cmpd="sng">
              <a:solidFill>
                <a:schemeClr val="tx1"/>
              </a:solidFill>
              <a:prstDash val="solid"/>
              <a:miter/>
              <a:headEnd type="none" w="sm" len="sm"/>
              <a:tailEnd type="none" w="sm" len="sm"/>
            </a:ln>
          </p:spPr>
          <p:txBody>
            <a:bodyPr wrap="none" anchor="ctr"/>
            <a:p>
              <a:pPr lvl="0" algn="ctr"/>
              <a:r>
                <a:rPr lang="zh-CN" altLang="en-US" sz="40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西夏</a:t>
              </a:r>
              <a:endParaRPr lang="zh-CN" altLang="en-US" sz="40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  <a:p>
              <a:pPr lvl="0" algn="ctr"/>
              <a:r>
                <a:rPr lang="en-US" altLang="zh-CN" sz="4000">
                  <a:latin typeface="Times New Roman" panose="02020603050405020304" pitchFamily="18" charset="0"/>
                  <a:ea typeface="宋体" panose="02010600030101010101" pitchFamily="2" charset="-122"/>
                </a:rPr>
                <a:t>1227</a:t>
              </a:r>
              <a:endParaRPr lang="en-US" altLang="zh-CN" sz="2800" b="1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47111"/>
            <p:cNvSpPr/>
            <p:nvPr/>
          </p:nvSpPr>
          <p:spPr>
            <a:xfrm>
              <a:off x="3744" y="2064"/>
              <a:ext cx="1440" cy="1200"/>
            </a:xfrm>
            <a:prstGeom prst="ellipse">
              <a:avLst/>
            </a:prstGeom>
            <a:solidFill>
              <a:srgbClr val="FF9999"/>
            </a:solidFill>
            <a:ln w="12700" cap="sq" cmpd="sng">
              <a:solidFill>
                <a:schemeClr val="tx1"/>
              </a:solidFill>
              <a:prstDash val="solid"/>
              <a:miter/>
              <a:headEnd type="none" w="sm" len="sm"/>
              <a:tailEnd type="none" w="sm" len="sm"/>
            </a:ln>
          </p:spPr>
          <p:txBody>
            <a:bodyPr wrap="none" anchor="ctr"/>
            <a:p>
              <a:pPr lvl="0" algn="ctr"/>
              <a:r>
                <a:rPr lang="zh-CN" altLang="en-US" sz="40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南宋</a:t>
              </a:r>
              <a:endParaRPr lang="zh-CN" altLang="en-US" sz="40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  <a:p>
              <a:pPr lvl="0" algn="ctr"/>
              <a:endParaRPr lang="zh-CN" altLang="en-US" sz="40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47117"/>
            <p:cNvSpPr/>
            <p:nvPr/>
          </p:nvSpPr>
          <p:spPr>
            <a:xfrm>
              <a:off x="960" y="2304"/>
              <a:ext cx="1200" cy="1104"/>
            </a:xfrm>
            <a:prstGeom prst="ellipse">
              <a:avLst/>
            </a:prstGeom>
            <a:solidFill>
              <a:srgbClr val="FF9999"/>
            </a:solidFill>
            <a:ln w="12700" cap="sq" cmpd="sng">
              <a:solidFill>
                <a:schemeClr val="tx1"/>
              </a:solidFill>
              <a:prstDash val="solid"/>
              <a:miter/>
              <a:headEnd type="none" w="sm" len="sm"/>
              <a:tailEnd type="none" w="sm" len="sm"/>
            </a:ln>
          </p:spPr>
          <p:txBody>
            <a:bodyPr wrap="none" anchor="ctr"/>
            <a:p>
              <a:pPr lvl="0" algn="ctr"/>
              <a:r>
                <a:rPr lang="zh-CN" altLang="en-US" sz="32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畏兀儿</a:t>
              </a:r>
              <a:endParaRPr lang="zh-CN" altLang="en-US" sz="32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  <a:p>
              <a:pPr lvl="0" algn="ctr"/>
              <a:r>
                <a:rPr lang="zh-CN" altLang="en-US" sz="32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吐蕃</a:t>
              </a:r>
              <a:endParaRPr lang="zh-CN" altLang="en-US" sz="32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  <a:p>
              <a:pPr lvl="0" algn="ctr"/>
              <a:r>
                <a:rPr lang="zh-CN" altLang="en-US" sz="32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大理</a:t>
              </a:r>
              <a:endParaRPr lang="zh-CN" altLang="en-US" sz="3200" b="1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sp>
        <p:nvSpPr>
          <p:cNvPr id="47119" name="直接连接符 47118"/>
          <p:cNvSpPr/>
          <p:nvPr/>
        </p:nvSpPr>
        <p:spPr>
          <a:xfrm flipH="1">
            <a:off x="3048000" y="2362200"/>
            <a:ext cx="609600" cy="1447800"/>
          </a:xfrm>
          <a:prstGeom prst="line">
            <a:avLst/>
          </a:prstGeom>
          <a:ln w="76200" cap="sq" cmpd="sng">
            <a:solidFill>
              <a:srgbClr val="66FFCC"/>
            </a:solidFill>
            <a:prstDash val="solid"/>
            <a:miter/>
            <a:headEnd type="none" w="sm" len="sm"/>
            <a:tailEnd type="triangle" w="sm" len="sm"/>
          </a:ln>
        </p:spPr>
        <p:txBody>
          <a:bodyPr anchor="t"/>
          <a:p>
            <a:pPr lvl="0"/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7120" name="文本框 47119"/>
          <p:cNvSpPr txBox="1"/>
          <p:nvPr/>
        </p:nvSpPr>
        <p:spPr>
          <a:xfrm>
            <a:off x="3505200" y="4438650"/>
            <a:ext cx="681038" cy="1701800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chemeClr val="accent2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wrap="none" anchor="t">
            <a:spAutoFit/>
          </a:bodyPr>
          <a:p>
            <a:pPr lvl="0" algn="ctr"/>
            <a:r>
              <a:rPr lang="zh-CN" altLang="en-US" sz="32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行省制度</a:t>
            </a:r>
            <a:endParaRPr lang="zh-CN" altLang="en-US" sz="3200" b="1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7121" name="文本框 47120"/>
          <p:cNvSpPr txBox="1"/>
          <p:nvPr/>
        </p:nvSpPr>
        <p:spPr>
          <a:xfrm>
            <a:off x="4787900" y="4508500"/>
            <a:ext cx="681038" cy="1701800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chemeClr val="accent2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wrap="none" anchor="t">
            <a:spAutoFit/>
          </a:bodyPr>
          <a:p>
            <a:pPr lvl="0" algn="ctr"/>
            <a:r>
              <a:rPr lang="zh-CN" altLang="en-US" sz="32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民族融合</a:t>
            </a:r>
            <a:endParaRPr lang="zh-CN" altLang="en-US" sz="3200" b="1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7123" name="文本框 47122"/>
          <p:cNvSpPr txBox="1"/>
          <p:nvPr/>
        </p:nvSpPr>
        <p:spPr>
          <a:xfrm>
            <a:off x="3933825" y="2407285"/>
            <a:ext cx="8953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algn="ctr"/>
            <a:r>
              <a:rPr lang="en-US" altLang="zh-CN" sz="28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1271</a:t>
            </a:r>
            <a:endParaRPr lang="en-US" altLang="zh-CN" sz="2800" b="1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7124" name="文本框 47123"/>
          <p:cNvSpPr txBox="1"/>
          <p:nvPr/>
        </p:nvSpPr>
        <p:spPr>
          <a:xfrm>
            <a:off x="5213350" y="3657600"/>
            <a:ext cx="8953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algn="ctr"/>
            <a:r>
              <a:rPr lang="en-US" altLang="zh-CN" sz="28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1279</a:t>
            </a:r>
            <a:endParaRPr lang="en-US" altLang="zh-CN" sz="2800" b="1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7125" name="矩形 47124"/>
          <p:cNvSpPr/>
          <p:nvPr/>
        </p:nvSpPr>
        <p:spPr>
          <a:xfrm>
            <a:off x="0" y="228600"/>
            <a:ext cx="1524000" cy="990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  <a:scene3d>
              <a:camera prst="legacyPerspectiveFront">
                <a:rot lat="2052000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p>
            <a:pPr algn="ctr"/>
            <a:r>
              <a:rPr lang="zh-CN" altLang="en-US" sz="3600" spc="-180" normalizeH="1"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  <a:tileRect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小结</a:t>
            </a:r>
            <a:endParaRPr lang="zh-CN" altLang="en-US" sz="3600" spc="-180" normalizeH="1">
              <a:gradFill rotWithShape="0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  <a:tileRect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7126" name="左大括号 47125"/>
          <p:cNvSpPr/>
          <p:nvPr/>
        </p:nvSpPr>
        <p:spPr>
          <a:xfrm rot="5426575">
            <a:off x="4343400" y="3200400"/>
            <a:ext cx="457200" cy="1828800"/>
          </a:xfrm>
          <a:prstGeom prst="leftBrace">
            <a:avLst>
              <a:gd name="adj1" fmla="val 33314"/>
              <a:gd name="adj2" fmla="val 51079"/>
            </a:avLst>
          </a:prstGeom>
          <a:noFill/>
          <a:ln w="57150" cap="flat" cmpd="sng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lvl="0"/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7127" name="文本框 47126"/>
          <p:cNvSpPr txBox="1"/>
          <p:nvPr/>
        </p:nvSpPr>
        <p:spPr>
          <a:xfrm>
            <a:off x="6248400" y="4267200"/>
            <a:ext cx="1821815" cy="518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en-US" altLang="zh-CN" sz="2800" b="1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1127--1276</a:t>
            </a:r>
            <a:endParaRPr lang="en-US" altLang="zh-CN" sz="2800" b="1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9480" name="日期占位符 1"/>
          <p:cNvSpPr/>
          <p:nvPr>
            <p:ph type="dt" sz="half" idx="10"/>
          </p:nvPr>
        </p:nvSpPr>
        <p:spPr>
          <a:ln/>
        </p:spPr>
        <p:txBody>
          <a:bodyPr anchor="t"/>
          <a:p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7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7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47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47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47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47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47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47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47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47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47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8" dur="500"/>
                                        <p:tgtEl>
                                          <p:spTgt spid="47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47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8" dur="500"/>
                                        <p:tgtEl>
                                          <p:spTgt spid="47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3" dur="500"/>
                                        <p:tgtEl>
                                          <p:spTgt spid="47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17" grpId="0" animBg="1"/>
      <p:bldP spid="47120" grpId="0" animBg="1"/>
      <p:bldP spid="47121" grpId="0" animBg="1"/>
      <p:bldP spid="47123" grpId="0"/>
      <p:bldP spid="47124" grpId="0"/>
      <p:bldP spid="4712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097" name="图片 7181" descr="b10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2" name="文本框 7171"/>
          <p:cNvSpPr txBox="1"/>
          <p:nvPr/>
        </p:nvSpPr>
        <p:spPr>
          <a:xfrm>
            <a:off x="1116013" y="404813"/>
            <a:ext cx="7272337" cy="641350"/>
          </a:xfrm>
          <a:prstGeom prst="rect">
            <a:avLst/>
          </a:prstGeom>
          <a:solidFill>
            <a:srgbClr val="66FFFF"/>
          </a:solidFill>
          <a:ln w="9525">
            <a:noFill/>
          </a:ln>
        </p:spPr>
        <p:txBody>
          <a:bodyPr anchor="t"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600" dirty="0">
                <a:solidFill>
                  <a:srgbClr val="FF6600"/>
                </a:solidFill>
                <a:latin typeface="隶书" pitchFamily="49" charset="-122"/>
                <a:ea typeface="隶书" pitchFamily="49" charset="-122"/>
              </a:rPr>
              <a:t>第</a:t>
            </a:r>
            <a:r>
              <a:rPr lang="en-US" altLang="zh-CN" sz="3600" dirty="0">
                <a:solidFill>
                  <a:srgbClr val="FF6600"/>
                </a:solidFill>
                <a:latin typeface="隶书" pitchFamily="49" charset="-122"/>
                <a:ea typeface="隶书" pitchFamily="49" charset="-122"/>
              </a:rPr>
              <a:t>12</a:t>
            </a:r>
            <a:r>
              <a:rPr lang="zh-CN" altLang="en-US" sz="3600" dirty="0">
                <a:solidFill>
                  <a:srgbClr val="FF6600"/>
                </a:solidFill>
                <a:latin typeface="隶书" pitchFamily="49" charset="-122"/>
                <a:ea typeface="隶书" pitchFamily="49" charset="-122"/>
              </a:rPr>
              <a:t>课 蒙古的兴起和元朝的建立</a:t>
            </a:r>
            <a:endParaRPr lang="zh-CN" altLang="en-US" sz="3600">
              <a:solidFill>
                <a:srgbClr val="FF6600"/>
              </a:solidFill>
              <a:latin typeface="隶书" pitchFamily="49" charset="-122"/>
              <a:ea typeface="隶书" pitchFamily="49" charset="-122"/>
            </a:endParaRPr>
          </a:p>
        </p:txBody>
      </p:sp>
      <p:grpSp>
        <p:nvGrpSpPr>
          <p:cNvPr id="7183" name="组合 7182"/>
          <p:cNvGrpSpPr/>
          <p:nvPr/>
        </p:nvGrpSpPr>
        <p:grpSpPr>
          <a:xfrm>
            <a:off x="611188" y="2133600"/>
            <a:ext cx="5040312" cy="647700"/>
            <a:chOff x="385" y="1344"/>
            <a:chExt cx="3175" cy="408"/>
          </a:xfrm>
        </p:grpSpPr>
        <p:pic>
          <p:nvPicPr>
            <p:cNvPr id="4100" name="图片 7174" descr="MARK479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85" y="1344"/>
              <a:ext cx="408" cy="40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101" name="文本框 7175"/>
            <p:cNvSpPr txBox="1"/>
            <p:nvPr/>
          </p:nvSpPr>
          <p:spPr>
            <a:xfrm>
              <a:off x="884" y="1344"/>
              <a:ext cx="2676" cy="326"/>
            </a:xfrm>
            <a:prstGeom prst="rect">
              <a:avLst/>
            </a:prstGeom>
            <a:solidFill>
              <a:srgbClr val="FFCC99"/>
            </a:solidFill>
            <a:ln w="9525">
              <a:noFill/>
            </a:ln>
          </p:spPr>
          <p:txBody>
            <a:bodyPr anchor="t">
              <a:spAutoFit/>
            </a:bodyPr>
            <a:p>
              <a:pPr lvl="0">
                <a:spcBef>
                  <a:spcPct val="50000"/>
                </a:spcBef>
              </a:pPr>
              <a:r>
                <a:rPr lang="zh-CN" altLang="en-US" sz="2800" b="1" dirty="0">
                  <a:solidFill>
                    <a:srgbClr val="0000CC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成吉思汗 统 一 蒙 古</a:t>
              </a:r>
              <a:endParaRPr lang="zh-CN" altLang="en-US" sz="2800" b="1">
                <a:solidFill>
                  <a:srgbClr val="0000CC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7184" name="组合 7183"/>
          <p:cNvGrpSpPr/>
          <p:nvPr/>
        </p:nvGrpSpPr>
        <p:grpSpPr>
          <a:xfrm>
            <a:off x="684213" y="3429000"/>
            <a:ext cx="4968875" cy="576263"/>
            <a:chOff x="431" y="2160"/>
            <a:chExt cx="3130" cy="363"/>
          </a:xfrm>
        </p:grpSpPr>
        <p:pic>
          <p:nvPicPr>
            <p:cNvPr id="4103" name="图片 7176" descr="MARK480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31" y="2160"/>
              <a:ext cx="363" cy="36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104" name="文本框 7177"/>
            <p:cNvSpPr txBox="1"/>
            <p:nvPr/>
          </p:nvSpPr>
          <p:spPr>
            <a:xfrm>
              <a:off x="930" y="2160"/>
              <a:ext cx="2631" cy="326"/>
            </a:xfrm>
            <a:prstGeom prst="rect">
              <a:avLst/>
            </a:prstGeom>
            <a:solidFill>
              <a:srgbClr val="FFCC99"/>
            </a:solidFill>
            <a:ln w="9525">
              <a:noFill/>
            </a:ln>
          </p:spPr>
          <p:txBody>
            <a:bodyPr anchor="t">
              <a:spAutoFit/>
            </a:bodyPr>
            <a:p>
              <a:pPr lvl="0">
                <a:spcBef>
                  <a:spcPct val="50000"/>
                </a:spcBef>
              </a:pPr>
              <a:r>
                <a:rPr lang="zh-CN" altLang="en-US" sz="2800" b="1" dirty="0">
                  <a:solidFill>
                    <a:srgbClr val="3366F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  元  朝的建立与统一</a:t>
              </a:r>
              <a:endParaRPr lang="zh-CN" altLang="en-US" sz="2800" b="1">
                <a:solidFill>
                  <a:srgbClr val="3366FF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7185" name="组合 7184"/>
          <p:cNvGrpSpPr/>
          <p:nvPr/>
        </p:nvGrpSpPr>
        <p:grpSpPr>
          <a:xfrm>
            <a:off x="684213" y="4581525"/>
            <a:ext cx="4679950" cy="588963"/>
            <a:chOff x="431" y="2886"/>
            <a:chExt cx="2948" cy="371"/>
          </a:xfrm>
        </p:grpSpPr>
        <p:pic>
          <p:nvPicPr>
            <p:cNvPr id="4106" name="图片 7178" descr="MARK48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31" y="2886"/>
              <a:ext cx="362" cy="36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107" name="文本框 7180"/>
            <p:cNvSpPr txBox="1"/>
            <p:nvPr/>
          </p:nvSpPr>
          <p:spPr>
            <a:xfrm>
              <a:off x="930" y="2931"/>
              <a:ext cx="2449" cy="326"/>
            </a:xfrm>
            <a:prstGeom prst="rect">
              <a:avLst/>
            </a:prstGeom>
            <a:solidFill>
              <a:srgbClr val="FFCC99"/>
            </a:solidFill>
            <a:ln w="9525">
              <a:noFill/>
            </a:ln>
          </p:spPr>
          <p:txBody>
            <a:bodyPr anchor="t">
              <a:spAutoFit/>
            </a:bodyPr>
            <a:p>
              <a:pPr lvl="0">
                <a:spcBef>
                  <a:spcPct val="50000"/>
                </a:spcBef>
              </a:pPr>
              <a:r>
                <a:rPr lang="zh-CN" altLang="en-US" sz="2800" b="1" dirty="0">
                  <a:solidFill>
                    <a:schemeClr val="accent2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元朝的统治</a:t>
              </a:r>
              <a:endParaRPr lang="zh-CN" altLang="en-US" sz="28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sp>
        <p:nvSpPr>
          <p:cNvPr id="4108" name="日期占位符 1"/>
          <p:cNvSpPr/>
          <p:nvPr>
            <p:ph type="dt" sz="half" idx="10"/>
          </p:nvPr>
        </p:nvSpPr>
        <p:spPr>
          <a:ln/>
        </p:spPr>
        <p:txBody>
          <a:bodyPr anchor="t"/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172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7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7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7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07" name="内容占位符 51206" descr="蒙古骑兵"/>
          <p:cNvPicPr>
            <a:picLocks noChangeAspect="1"/>
          </p:cNvPicPr>
          <p:nvPr>
            <p:ph sz="half" idx="1"/>
          </p:nvPr>
        </p:nvPicPr>
        <p:blipFill>
          <a:blip r:embed="rId1"/>
          <a:stretch>
            <a:fillRect/>
          </a:stretch>
        </p:blipFill>
        <p:spPr>
          <a:xfrm>
            <a:off x="381000" y="685800"/>
            <a:ext cx="3886200" cy="5105400"/>
          </a:xfrm>
        </p:spPr>
      </p:pic>
      <p:pic>
        <p:nvPicPr>
          <p:cNvPr id="51208" name="内容占位符 51207" descr="蒙古铁骑"/>
          <p:cNvPicPr>
            <a:picLocks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4953000" y="685800"/>
            <a:ext cx="4191000" cy="5105400"/>
          </a:xfrm>
        </p:spPr>
      </p:pic>
      <p:sp>
        <p:nvSpPr>
          <p:cNvPr id="51209" name="文本框 51208"/>
          <p:cNvSpPr txBox="1"/>
          <p:nvPr/>
        </p:nvSpPr>
        <p:spPr>
          <a:xfrm>
            <a:off x="1524000" y="5791200"/>
            <a:ext cx="1600200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2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蒙 古 弓 箭</a:t>
            </a:r>
            <a:endParaRPr lang="zh-CN" altLang="en-US" sz="20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210" name="文本框 51209"/>
          <p:cNvSpPr txBox="1"/>
          <p:nvPr/>
        </p:nvSpPr>
        <p:spPr>
          <a:xfrm>
            <a:off x="6248400" y="5791200"/>
            <a:ext cx="2209800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2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</a:t>
            </a:r>
            <a:r>
              <a:rPr lang="zh-CN" altLang="en-US" sz="2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蒙  古  骑  兵</a:t>
            </a:r>
            <a:endParaRPr lang="zh-CN" altLang="en-US" sz="20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标题 7169"/>
          <p:cNvSpPr>
            <a:spLocks noGrp="1"/>
          </p:cNvSpPr>
          <p:nvPr>
            <p:ph type="title"/>
          </p:nvPr>
        </p:nvSpPr>
        <p:spPr>
          <a:xfrm>
            <a:off x="323850" y="188913"/>
            <a:ext cx="8637588" cy="762000"/>
          </a:xfrm>
        </p:spPr>
        <p:txBody>
          <a:bodyPr anchor="ctr"/>
          <a:p>
            <a:pPr algn="l"/>
            <a:r>
              <a:rPr lang="zh-CN" altLang="en-US" sz="5400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一、成吉思汗</a:t>
            </a:r>
            <a:r>
              <a:rPr lang="zh-CN" altLang="en-US" sz="5400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  <a:sym typeface="+mn-ea"/>
              </a:rPr>
              <a:t>统一蒙古</a:t>
            </a:r>
            <a:endParaRPr lang="zh-CN" altLang="en-US" sz="5400">
              <a:solidFill>
                <a:srgbClr val="FF0000"/>
              </a:solidFill>
              <a:latin typeface="黑体" panose="02010600030101010101" pitchFamily="2" charset="-122"/>
              <a:ea typeface="黑体" panose="02010600030101010101" pitchFamily="2" charset="-122"/>
              <a:sym typeface="+mn-ea"/>
            </a:endParaRPr>
          </a:p>
        </p:txBody>
      </p:sp>
      <p:pic>
        <p:nvPicPr>
          <p:cNvPr id="7171" name="图片 7170" descr="img1055955_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0825" y="1125538"/>
            <a:ext cx="4792663" cy="5399087"/>
          </a:xfrm>
          <a:prstGeom prst="rect">
            <a:avLst/>
          </a:prstGeom>
          <a:noFill/>
          <a:ln w="9525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7172" name="文本框 7171"/>
          <p:cNvSpPr txBox="1"/>
          <p:nvPr/>
        </p:nvSpPr>
        <p:spPr>
          <a:xfrm>
            <a:off x="-1490662" y="3578225"/>
            <a:ext cx="1841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endParaRPr>
              <a:latin typeface="Garamond" panose="02020404030301010803" pitchFamily="2" charset="0"/>
              <a:ea typeface="宋体" panose="02010600030101010101" pitchFamily="2" charset="-122"/>
            </a:endParaRPr>
          </a:p>
        </p:txBody>
      </p:sp>
      <p:sp>
        <p:nvSpPr>
          <p:cNvPr id="7173" name="矩形 7172"/>
          <p:cNvSpPr/>
          <p:nvPr/>
        </p:nvSpPr>
        <p:spPr>
          <a:xfrm>
            <a:off x="5148263" y="1700213"/>
            <a:ext cx="3779837" cy="3444240"/>
          </a:xfrm>
          <a:prstGeom prst="rect">
            <a:avLst/>
          </a:prstGeom>
          <a:solidFill>
            <a:schemeClr val="tx1"/>
          </a:solidFill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4400" b="1">
                <a:solidFill>
                  <a:srgbClr val="FF3399"/>
                </a:solidFill>
                <a:latin typeface="Garamond" panose="02020404030301010803" pitchFamily="2" charset="0"/>
                <a:ea typeface="宋体" panose="02010600030101010101" pitchFamily="2" charset="-122"/>
              </a:rPr>
              <a:t>1206</a:t>
            </a:r>
            <a:r>
              <a:rPr lang="zh-CN" altLang="en-US" sz="4400" b="1">
                <a:solidFill>
                  <a:srgbClr val="3333FF"/>
                </a:solidFill>
                <a:latin typeface="Garamond" panose="02020404030301010803" pitchFamily="2" charset="0"/>
                <a:ea typeface="宋体" panose="02010600030101010101" pitchFamily="2" charset="-122"/>
              </a:rPr>
              <a:t>年，蒙古推举</a:t>
            </a:r>
            <a:r>
              <a:rPr lang="zh-CN" altLang="en-US" sz="4400" b="1">
                <a:solidFill>
                  <a:srgbClr val="FF0000"/>
                </a:solidFill>
                <a:latin typeface="Garamond" panose="02020404030301010803" pitchFamily="2" charset="0"/>
                <a:ea typeface="宋体" panose="02010600030101010101" pitchFamily="2" charset="-122"/>
              </a:rPr>
              <a:t>铁木真</a:t>
            </a:r>
            <a:r>
              <a:rPr lang="zh-CN" altLang="en-US" sz="4400" b="1">
                <a:solidFill>
                  <a:srgbClr val="3333FF"/>
                </a:solidFill>
                <a:latin typeface="Garamond" panose="02020404030301010803" pitchFamily="2" charset="0"/>
                <a:ea typeface="宋体" panose="02010600030101010101" pitchFamily="2" charset="-122"/>
              </a:rPr>
              <a:t>为大汗，尊称</a:t>
            </a:r>
            <a:r>
              <a:rPr lang="zh-CN" altLang="en-US" sz="4400" b="1">
                <a:solidFill>
                  <a:srgbClr val="FF3399"/>
                </a:solidFill>
                <a:latin typeface="Garamond" panose="02020404030301010803" pitchFamily="2" charset="0"/>
                <a:ea typeface="宋体" panose="02010600030101010101" pitchFamily="2" charset="-122"/>
              </a:rPr>
              <a:t>成吉思汗</a:t>
            </a:r>
            <a:r>
              <a:rPr lang="zh-CN" altLang="en-US" sz="4400" b="1">
                <a:solidFill>
                  <a:srgbClr val="3333FF"/>
                </a:solidFill>
                <a:latin typeface="Garamond" panose="02020404030301010803" pitchFamily="2" charset="0"/>
                <a:ea typeface="宋体" panose="02010600030101010101" pitchFamily="2" charset="-122"/>
              </a:rPr>
              <a:t>，</a:t>
            </a:r>
            <a:r>
              <a:rPr lang="zh-CN" altLang="en-US" sz="4400" b="1">
                <a:solidFill>
                  <a:srgbClr val="FF3399"/>
                </a:solidFill>
                <a:latin typeface="Garamond" panose="02020404030301010803" pitchFamily="2" charset="0"/>
                <a:ea typeface="宋体" panose="02010600030101010101" pitchFamily="2" charset="-122"/>
              </a:rPr>
              <a:t>蒙古汗国</a:t>
            </a:r>
            <a:r>
              <a:rPr lang="zh-CN" altLang="en-US" sz="4400" b="1">
                <a:solidFill>
                  <a:srgbClr val="3333FF"/>
                </a:solidFill>
                <a:latin typeface="Garamond" panose="02020404030301010803" pitchFamily="2" charset="0"/>
                <a:ea typeface="宋体" panose="02010600030101010101" pitchFamily="2" charset="-122"/>
              </a:rPr>
              <a:t>建立</a:t>
            </a:r>
            <a:r>
              <a:rPr lang="en-US" altLang="zh-CN" sz="4400" b="1">
                <a:solidFill>
                  <a:srgbClr val="3333FF"/>
                </a:solidFill>
                <a:latin typeface="Garamond" panose="02020404030301010803" pitchFamily="2" charset="0"/>
                <a:ea typeface="宋体" panose="02010600030101010101" pitchFamily="2" charset="-122"/>
              </a:rPr>
              <a:t>.</a:t>
            </a:r>
            <a:endParaRPr lang="en-US" altLang="zh-CN" sz="4400" b="1">
              <a:solidFill>
                <a:srgbClr val="3333FF"/>
              </a:solidFill>
              <a:latin typeface="Garamond" panose="02020404030301010803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/>
      <p:bldP spid="717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11975" name="图片 211974" descr="元统一全国底图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958850"/>
            <a:ext cx="7620000" cy="588962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11976" name="组合 211975"/>
          <p:cNvGrpSpPr/>
          <p:nvPr/>
        </p:nvGrpSpPr>
        <p:grpSpPr>
          <a:xfrm>
            <a:off x="3886200" y="1463675"/>
            <a:ext cx="3581400" cy="2041525"/>
            <a:chOff x="1728" y="356"/>
            <a:chExt cx="2592" cy="1564"/>
          </a:xfrm>
        </p:grpSpPr>
        <p:pic>
          <p:nvPicPr>
            <p:cNvPr id="211977" name="图片 211976" descr="蒙古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728" y="356"/>
              <a:ext cx="2592" cy="156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11978" name="文本框 211977"/>
            <p:cNvSpPr txBox="1"/>
            <p:nvPr/>
          </p:nvSpPr>
          <p:spPr>
            <a:xfrm>
              <a:off x="2353" y="796"/>
              <a:ext cx="797" cy="49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lvl="0"/>
              <a:r>
                <a:rPr lang="zh-CN" altLang="en-US" sz="3600" b="1" dirty="0">
                  <a:solidFill>
                    <a:srgbClr val="3333FF"/>
                  </a:solidFill>
                  <a:latin typeface="Times New Roman" panose="02020603050405020304" pitchFamily="18" charset="0"/>
                  <a:ea typeface="黑体" panose="02010600030101010101" pitchFamily="2" charset="-122"/>
                </a:rPr>
                <a:t>蒙古</a:t>
              </a:r>
              <a:endParaRPr lang="zh-CN" altLang="en-US" sz="3600" b="1" dirty="0">
                <a:solidFill>
                  <a:srgbClr val="3333FF"/>
                </a:solidFill>
                <a:latin typeface="Times New Roman" panose="02020603050405020304" pitchFamily="18" charset="0"/>
                <a:ea typeface="黑体" panose="02010600030101010101" pitchFamily="2" charset="-122"/>
              </a:endParaRPr>
            </a:p>
          </p:txBody>
        </p:sp>
      </p:grpSp>
      <p:pic>
        <p:nvPicPr>
          <p:cNvPr id="211980" name="图片 211979"/>
          <p:cNvPicPr>
            <a:picLocks noChangeAspect="1"/>
          </p:cNvPicPr>
          <p:nvPr/>
        </p:nvPicPr>
        <p:blipFill>
          <a:blip r:embed="rId3"/>
          <a:srcRect l="33000" t="14000" r="3999" b="75333"/>
          <a:stretch>
            <a:fillRect/>
          </a:stretch>
        </p:blipFill>
        <p:spPr>
          <a:xfrm>
            <a:off x="0" y="0"/>
            <a:ext cx="9144000" cy="1025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1981" name="文本框 211980"/>
          <p:cNvSpPr txBox="1"/>
          <p:nvPr/>
        </p:nvSpPr>
        <p:spPr>
          <a:xfrm>
            <a:off x="2679700" y="182563"/>
            <a:ext cx="6019800" cy="519112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chemeClr val="bg2"/>
            </a:outerShdw>
          </a:effectLst>
        </p:spPr>
        <p:txBody>
          <a:bodyPr>
            <a:spAutoFit/>
          </a:bodyPr>
          <a:p>
            <a:pPr lvl="0"/>
            <a:r>
              <a:rPr lang="zh-CN" altLang="en-US" sz="2800" b="1" dirty="0">
                <a:solidFill>
                  <a:srgbClr val="C7240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itchFamily="2" charset="-122"/>
                <a:ea typeface="华文新魏" pitchFamily="2" charset="-122"/>
              </a:rPr>
              <a:t>1</a:t>
            </a:r>
            <a:r>
              <a:rPr lang="zh-CN" altLang="en-US" sz="2800" b="1" dirty="0">
                <a:solidFill>
                  <a:srgbClr val="C3240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itchFamily="2" charset="-122"/>
                <a:ea typeface="华文新魏" pitchFamily="2" charset="-122"/>
              </a:rPr>
              <a:t>.蒙古族的社会生活：北方 游牧</a:t>
            </a:r>
            <a:endParaRPr lang="zh-CN" altLang="en-US" sz="2800" b="1" dirty="0">
              <a:solidFill>
                <a:srgbClr val="C32409"/>
              </a:solidFill>
              <a:effectLst>
                <a:outerShdw blurRad="38100" dist="38100" dir="2700000">
                  <a:srgbClr val="000000"/>
                </a:outerShdw>
              </a:effectLst>
              <a:latin typeface="华文新魏" pitchFamily="2" charset="-122"/>
              <a:ea typeface="华文新魏" pitchFamily="2" charset="-122"/>
            </a:endParaRPr>
          </a:p>
        </p:txBody>
      </p:sp>
      <p:grpSp>
        <p:nvGrpSpPr>
          <p:cNvPr id="211986" name="组合 211985"/>
          <p:cNvGrpSpPr/>
          <p:nvPr/>
        </p:nvGrpSpPr>
        <p:grpSpPr>
          <a:xfrm>
            <a:off x="0" y="2362200"/>
            <a:ext cx="9144000" cy="4495800"/>
            <a:chOff x="0" y="1488"/>
            <a:chExt cx="5760" cy="2832"/>
          </a:xfrm>
        </p:grpSpPr>
        <p:pic>
          <p:nvPicPr>
            <p:cNvPr id="211979" name="图片 211978" descr="元A20"/>
            <p:cNvPicPr>
              <a:picLocks noChangeAspect="1"/>
            </p:cNvPicPr>
            <p:nvPr/>
          </p:nvPicPr>
          <p:blipFill>
            <a:blip r:embed="rId4"/>
            <a:srcRect l="4477" t="5582" r="2985" b="7655"/>
            <a:stretch>
              <a:fillRect/>
            </a:stretch>
          </p:blipFill>
          <p:spPr>
            <a:xfrm>
              <a:off x="2448" y="2504"/>
              <a:ext cx="3312" cy="1816"/>
            </a:xfrm>
            <a:prstGeom prst="rect">
              <a:avLst/>
            </a:prstGeom>
            <a:solidFill>
              <a:schemeClr val="bg1"/>
            </a:solidFill>
            <a:ln w="57150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</p:pic>
        <p:pic>
          <p:nvPicPr>
            <p:cNvPr id="211985" name="图片 211984" descr="攻西欧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0" y="1488"/>
              <a:ext cx="2415" cy="2832"/>
            </a:xfrm>
            <a:prstGeom prst="rect">
              <a:avLst/>
            </a:prstGeom>
            <a:noFill/>
            <a:ln w="57150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</p:pic>
      </p:grpSp>
      <p:sp>
        <p:nvSpPr>
          <p:cNvPr id="211987" name="文本框 211986"/>
          <p:cNvSpPr txBox="1"/>
          <p:nvPr/>
        </p:nvSpPr>
        <p:spPr>
          <a:xfrm>
            <a:off x="2679700" y="752475"/>
            <a:ext cx="4832350" cy="519113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chemeClr val="bg2"/>
            </a:outerShdw>
          </a:effectLst>
        </p:spPr>
        <p:txBody>
          <a:bodyPr wrap="none" anchor="t">
            <a:spAutoFit/>
          </a:bodyPr>
          <a:p>
            <a:pPr lvl="0"/>
            <a:r>
              <a:rPr lang="en-US" altLang="zh-CN" sz="2800" b="1">
                <a:solidFill>
                  <a:srgbClr val="C3240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itchFamily="2" charset="-122"/>
                <a:ea typeface="华文新魏" pitchFamily="2" charset="-122"/>
              </a:rPr>
              <a:t>2.12</a:t>
            </a:r>
            <a:r>
              <a:rPr lang="zh-CN" altLang="en-US" sz="2800" b="1" dirty="0">
                <a:solidFill>
                  <a:srgbClr val="C3240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itchFamily="2" charset="-122"/>
                <a:ea typeface="华文新魏" pitchFamily="2" charset="-122"/>
              </a:rPr>
              <a:t>世纪时的蒙古：分裂 战争</a:t>
            </a:r>
            <a:endParaRPr lang="zh-CN" altLang="en-US" sz="2800" b="1" dirty="0">
              <a:solidFill>
                <a:srgbClr val="C32409"/>
              </a:solidFill>
              <a:effectLst>
                <a:outerShdw blurRad="38100" dist="38100" dir="2700000">
                  <a:srgbClr val="000000"/>
                </a:outerShdw>
              </a:effectLst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21197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19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19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2119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1981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194" name="图片 8193" descr="图片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5" name="文本框 8194"/>
          <p:cNvSpPr txBox="1"/>
          <p:nvPr/>
        </p:nvSpPr>
        <p:spPr>
          <a:xfrm>
            <a:off x="977900" y="3416300"/>
            <a:ext cx="27432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>
              <a:spcBef>
                <a:spcPct val="50000"/>
              </a:spcBef>
              <a:buClrTx/>
            </a:pPr>
            <a:r>
              <a:rPr lang="zh-CN" altLang="en-US" sz="4400" b="1">
                <a:solidFill>
                  <a:srgbClr val="707070"/>
                </a:solidFill>
                <a:latin typeface="Times New Roman" panose="02020603050405020304" pitchFamily="18" charset="0"/>
                <a:ea typeface="隶书" pitchFamily="49" charset="-122"/>
              </a:rPr>
              <a:t>吐蕃诸部</a:t>
            </a:r>
            <a:endParaRPr lang="zh-CN" altLang="en-US" sz="4400" b="1">
              <a:solidFill>
                <a:srgbClr val="707070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8196" name="文本框 8195"/>
          <p:cNvSpPr txBox="1"/>
          <p:nvPr/>
        </p:nvSpPr>
        <p:spPr>
          <a:xfrm>
            <a:off x="395288" y="1412875"/>
            <a:ext cx="18288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>
              <a:spcBef>
                <a:spcPct val="50000"/>
              </a:spcBef>
              <a:buClrTx/>
            </a:pP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隶书" pitchFamily="49" charset="-122"/>
              </a:rPr>
              <a:t>西  辽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8197" name="文本框 8196"/>
          <p:cNvSpPr txBox="1"/>
          <p:nvPr/>
        </p:nvSpPr>
        <p:spPr>
          <a:xfrm>
            <a:off x="3348038" y="1916113"/>
            <a:ext cx="152400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>
              <a:spcBef>
                <a:spcPct val="50000"/>
              </a:spcBef>
              <a:buClrTx/>
            </a:pP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隶书" pitchFamily="49" charset="-122"/>
              </a:rPr>
              <a:t>西 夏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8198" name="文本框 8197"/>
          <p:cNvSpPr txBox="1"/>
          <p:nvPr/>
        </p:nvSpPr>
        <p:spPr>
          <a:xfrm>
            <a:off x="5889625" y="2184400"/>
            <a:ext cx="541338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algn="ctr">
              <a:buClrTx/>
            </a:pP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隶书" pitchFamily="49" charset="-122"/>
              </a:rPr>
              <a:t>金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8199" name="文本框 8198"/>
          <p:cNvSpPr txBox="1"/>
          <p:nvPr/>
        </p:nvSpPr>
        <p:spPr>
          <a:xfrm>
            <a:off x="3276600" y="908050"/>
            <a:ext cx="2232025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>
              <a:buClrTx/>
            </a:pPr>
            <a:r>
              <a:rPr lang="zh-CN" altLang="en-US" sz="2800" b="1">
                <a:solidFill>
                  <a:srgbClr val="FF00FF"/>
                </a:solidFill>
                <a:latin typeface="隶书" pitchFamily="49" charset="-122"/>
                <a:ea typeface="隶书" pitchFamily="49" charset="-122"/>
              </a:rPr>
              <a:t>蒙 古</a:t>
            </a:r>
            <a:endParaRPr lang="zh-CN" altLang="en-US" sz="2800" b="1">
              <a:solidFill>
                <a:srgbClr val="FF00FF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8200" name="文本框 8199"/>
          <p:cNvSpPr txBox="1"/>
          <p:nvPr/>
        </p:nvSpPr>
        <p:spPr>
          <a:xfrm>
            <a:off x="0" y="0"/>
            <a:ext cx="568960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3600" b="1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一、成吉思汗统一蒙古各部</a:t>
            </a:r>
            <a:endParaRPr lang="zh-CN" altLang="en-US" sz="3600" b="1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/>
      <p:bldP spid="8197" grpId="0"/>
      <p:bldP spid="8198" grpId="0"/>
      <p:bldP spid="819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8370" name="图片 58369" descr="元统一全国底图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43000" y="1066800"/>
            <a:ext cx="7467600" cy="5772150"/>
          </a:xfrm>
          <a:prstGeom prst="rect">
            <a:avLst/>
          </a:prstGeom>
          <a:noFill/>
          <a:ln w="381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</p:pic>
      <p:pic>
        <p:nvPicPr>
          <p:cNvPr id="8194" name="图片 58370"/>
          <p:cNvPicPr>
            <a:picLocks noChangeAspect="1"/>
          </p:cNvPicPr>
          <p:nvPr/>
        </p:nvPicPr>
        <p:blipFill>
          <a:blip r:embed="rId2"/>
          <a:srcRect l="35100" t="14000" r="3999" b="75333"/>
          <a:stretch>
            <a:fillRect/>
          </a:stretch>
        </p:blipFill>
        <p:spPr>
          <a:xfrm>
            <a:off x="0" y="0"/>
            <a:ext cx="9144000" cy="1025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8372" name="文本框 58371"/>
          <p:cNvSpPr txBox="1"/>
          <p:nvPr/>
        </p:nvSpPr>
        <p:spPr>
          <a:xfrm>
            <a:off x="2438400" y="228600"/>
            <a:ext cx="6019800" cy="579438"/>
          </a:xfrm>
          <a:prstGeom prst="rect">
            <a:avLst/>
          </a:prstGeom>
          <a:noFill/>
          <a:ln w="9525">
            <a:noFill/>
            <a:miter/>
          </a:ln>
          <a:effectLst>
            <a:outerShdw dist="35921" dir="2699999" algn="ctr" rotWithShape="0">
              <a:schemeClr val="bg2"/>
            </a:outerShdw>
          </a:effectLst>
        </p:spPr>
        <p:txBody>
          <a:bodyPr>
            <a:spAutoFit/>
          </a:bodyPr>
          <a:p>
            <a:pPr lvl="0" fontAlgn="base"/>
            <a:r>
              <a:rPr lang="en-US" altLang="zh-CN" sz="3200" b="1" strike="noStrike" noProof="1" dirty="0">
                <a:solidFill>
                  <a:srgbClr val="C72409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  <a:cs typeface="+mn-ea"/>
              </a:rPr>
              <a:t>2</a:t>
            </a:r>
            <a:r>
              <a:rPr lang="zh-CN" altLang="en-US" sz="3200" b="1" strike="noStrike" noProof="1" dirty="0">
                <a:solidFill>
                  <a:srgbClr val="C72409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  <a:cs typeface="+mn-ea"/>
              </a:rPr>
              <a:t>、蒙古大汗国的扩张</a:t>
            </a:r>
            <a:endParaRPr lang="zh-CN" altLang="en-US" sz="3200" b="1" strike="noStrike" noProof="1" dirty="0">
              <a:solidFill>
                <a:srgbClr val="C72409"/>
              </a:solidFill>
              <a:effectLst>
                <a:outerShdw blurRad="38100" dist="38100" dir="2700000">
                  <a:srgbClr val="C0C0C0"/>
                </a:outerShdw>
              </a:effectLst>
              <a:latin typeface="华文新魏" pitchFamily="2" charset="-122"/>
              <a:ea typeface="华文新魏" pitchFamily="2" charset="-122"/>
            </a:endParaRPr>
          </a:p>
        </p:txBody>
      </p:sp>
      <p:pic>
        <p:nvPicPr>
          <p:cNvPr id="58373" name="图片 58372" descr="金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05400" y="1304290"/>
            <a:ext cx="3505200" cy="3505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8374" name="图片 58373" descr="西辽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71600" y="2555875"/>
            <a:ext cx="3352800" cy="17795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8375" name="图片 58374" descr="西夏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14800" y="3321050"/>
            <a:ext cx="2057400" cy="12509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8376" name="图片 58375" descr="吐蕃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328863" y="3886200"/>
            <a:ext cx="3233737" cy="17256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8377" name="图片 58376" descr="未标题-1大理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276725" y="5153025"/>
            <a:ext cx="1257300" cy="140652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8378" name="组合 58377"/>
          <p:cNvGrpSpPr/>
          <p:nvPr/>
        </p:nvGrpSpPr>
        <p:grpSpPr>
          <a:xfrm>
            <a:off x="3505200" y="1447800"/>
            <a:ext cx="3505200" cy="2209800"/>
            <a:chOff x="1728" y="356"/>
            <a:chExt cx="2592" cy="1564"/>
          </a:xfrm>
        </p:grpSpPr>
        <p:pic>
          <p:nvPicPr>
            <p:cNvPr id="8202" name="图片 58378" descr="蒙古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728" y="356"/>
              <a:ext cx="2592" cy="156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8203" name="文本框 58379"/>
            <p:cNvSpPr txBox="1"/>
            <p:nvPr/>
          </p:nvSpPr>
          <p:spPr>
            <a:xfrm>
              <a:off x="2351" y="796"/>
              <a:ext cx="815" cy="45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lvl="0"/>
              <a:r>
                <a:rPr lang="zh-CN" altLang="en-US" sz="3600" b="1" dirty="0">
                  <a:solidFill>
                    <a:srgbClr val="3333FF"/>
                  </a:solidFill>
                  <a:latin typeface="Times New Roman" panose="02020603050405020304" pitchFamily="18" charset="0"/>
                  <a:ea typeface="黑体" panose="02010600030101010101" pitchFamily="2" charset="-122"/>
                </a:rPr>
                <a:t>蒙古</a:t>
              </a:r>
              <a:endParaRPr lang="zh-CN" altLang="en-US" sz="3600" b="1" dirty="0">
                <a:solidFill>
                  <a:srgbClr val="3333FF"/>
                </a:solidFill>
                <a:latin typeface="Times New Roman" panose="02020603050405020304" pitchFamily="18" charset="0"/>
                <a:ea typeface="黑体" panose="02010600030101010101" pitchFamily="2" charset="-122"/>
              </a:endParaRPr>
            </a:p>
          </p:txBody>
        </p:sp>
      </p:grpSp>
      <p:pic>
        <p:nvPicPr>
          <p:cNvPr id="58381" name="图片 58380" descr="西辽箭头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124200" y="1828800"/>
            <a:ext cx="1836738" cy="17002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8382" name="直接连接符 58381"/>
          <p:cNvSpPr/>
          <p:nvPr/>
        </p:nvSpPr>
        <p:spPr>
          <a:xfrm>
            <a:off x="5334000" y="3352800"/>
            <a:ext cx="139700" cy="773113"/>
          </a:xfrm>
          <a:prstGeom prst="line">
            <a:avLst/>
          </a:prstGeom>
          <a:ln w="76200" cap="flat" cmpd="sng">
            <a:solidFill>
              <a:srgbClr val="E41C55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anchor="t"/>
          <a:p>
            <a:pPr lvl="0"/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58383" name="图片 58382" descr="金箭头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499225" y="2509838"/>
            <a:ext cx="498475" cy="7731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8384" name="燕尾形箭头 58383"/>
          <p:cNvSpPr/>
          <p:nvPr/>
        </p:nvSpPr>
        <p:spPr>
          <a:xfrm rot="7225945">
            <a:off x="3760788" y="3783013"/>
            <a:ext cx="1801812" cy="331787"/>
          </a:xfrm>
          <a:prstGeom prst="notchedRightArrow">
            <a:avLst>
              <a:gd name="adj1" fmla="val 50000"/>
              <a:gd name="adj2" fmla="val 135740"/>
            </a:avLst>
          </a:prstGeom>
          <a:solidFill>
            <a:srgbClr val="E41C55"/>
          </a:solidFill>
          <a:ln w="9525" cap="flat" cmpd="sng">
            <a:solidFill>
              <a:srgbClr val="E41C55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lvl="0"/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8385" name="燕尾形箭头 58384"/>
          <p:cNvSpPr/>
          <p:nvPr/>
        </p:nvSpPr>
        <p:spPr>
          <a:xfrm rot="7225945">
            <a:off x="4445000" y="4699000"/>
            <a:ext cx="1770063" cy="296863"/>
          </a:xfrm>
          <a:prstGeom prst="notchedRightArrow">
            <a:avLst>
              <a:gd name="adj1" fmla="val 50000"/>
              <a:gd name="adj2" fmla="val 149036"/>
            </a:avLst>
          </a:prstGeom>
          <a:solidFill>
            <a:srgbClr val="E41C55"/>
          </a:solidFill>
          <a:ln w="9525" cap="flat" cmpd="sng">
            <a:solidFill>
              <a:srgbClr val="E41C55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lvl="0"/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8386" name="文本框 58385"/>
          <p:cNvSpPr txBox="1"/>
          <p:nvPr/>
        </p:nvSpPr>
        <p:spPr>
          <a:xfrm>
            <a:off x="6248400" y="228600"/>
            <a:ext cx="2971800" cy="579438"/>
          </a:xfrm>
          <a:prstGeom prst="rect">
            <a:avLst/>
          </a:prstGeom>
          <a:noFill/>
          <a:ln w="9525">
            <a:noFill/>
            <a:miter/>
          </a:ln>
          <a:effectLst>
            <a:outerShdw dist="35921" dir="2699999" algn="ctr" rotWithShape="0">
              <a:schemeClr val="bg2"/>
            </a:outerShdw>
          </a:effectLst>
        </p:spPr>
        <p:txBody>
          <a:bodyPr>
            <a:spAutoFit/>
          </a:bodyPr>
          <a:p>
            <a:pPr lvl="0" fontAlgn="base"/>
            <a:r>
              <a:rPr lang="zh-CN" altLang="en-US" sz="3200" b="1" strike="noStrike" noProof="1" dirty="0">
                <a:solidFill>
                  <a:srgbClr val="C72409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  <a:cs typeface="+mn-ea"/>
              </a:rPr>
              <a:t>（地跨欧亚）</a:t>
            </a:r>
            <a:endParaRPr lang="zh-CN" altLang="en-US" sz="3200" b="1" strike="noStrike" noProof="1" dirty="0">
              <a:solidFill>
                <a:srgbClr val="C72409"/>
              </a:solidFill>
              <a:effectLst>
                <a:outerShdw blurRad="38100" dist="38100" dir="2700000">
                  <a:srgbClr val="C0C0C0"/>
                </a:outerShdw>
              </a:effectLst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58387" name="文本框 58386"/>
          <p:cNvSpPr txBox="1"/>
          <p:nvPr/>
        </p:nvSpPr>
        <p:spPr>
          <a:xfrm>
            <a:off x="3260090" y="3656965"/>
            <a:ext cx="3580765" cy="5791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/>
            <a:r>
              <a:rPr lang="en-US" altLang="zh-CN" sz="3200" b="1" dirty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1227</a:t>
            </a:r>
            <a:r>
              <a:rPr lang="zh-CN" altLang="en-US" sz="3200" b="1" dirty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年灭西夏</a:t>
            </a:r>
            <a:endParaRPr lang="zh-CN" altLang="en-US" sz="3200" b="1" dirty="0">
              <a:solidFill>
                <a:srgbClr val="0000FF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8211" name="日期占位符 1"/>
          <p:cNvSpPr/>
          <p:nvPr>
            <p:ph type="dt" sz="half" idx="10"/>
          </p:nvPr>
        </p:nvSpPr>
        <p:spPr>
          <a:ln/>
        </p:spPr>
        <p:txBody>
          <a:bodyPr anchor="t"/>
          <a:p>
            <a:endParaRPr lang="zh-CN" altLang="en-US" dirty="0"/>
          </a:p>
        </p:txBody>
      </p:sp>
      <p:sp>
        <p:nvSpPr>
          <p:cNvPr id="2" name="文本框 1"/>
          <p:cNvSpPr txBox="1"/>
          <p:nvPr/>
        </p:nvSpPr>
        <p:spPr>
          <a:xfrm>
            <a:off x="6499225" y="2950210"/>
            <a:ext cx="2228215" cy="57912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32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</a:rPr>
              <a:t>1234</a:t>
            </a:r>
            <a:r>
              <a:rPr lang="zh-CN" altLang="en-US" sz="32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</a:rPr>
              <a:t>年灭金</a:t>
            </a:r>
            <a:endParaRPr lang="zh-CN" altLang="en-US" sz="32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58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5837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300"/>
                                        <p:tgtEl>
                                          <p:spTgt spid="5838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5838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8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3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5837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5838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8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3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5837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2" dur="500"/>
                                        <p:tgtEl>
                                          <p:spTgt spid="5838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8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3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5837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2" dur="500"/>
                                        <p:tgtEl>
                                          <p:spTgt spid="5838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8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3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5837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2" dur="500"/>
                                        <p:tgtEl>
                                          <p:spTgt spid="5838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8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3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5837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58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58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86" grpId="0"/>
      <p:bldP spid="5838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251" name="内容占位符 10250" descr="蒙古西征示意图"/>
          <p:cNvPicPr>
            <a:picLocks noChangeAspect="1"/>
          </p:cNvPicPr>
          <p:nvPr>
            <p:ph sz="half" idx="1"/>
          </p:nvPr>
        </p:nvPicPr>
        <p:blipFill>
          <a:blip r:embed="rId1"/>
          <a:stretch>
            <a:fillRect/>
          </a:stretch>
        </p:blipFill>
        <p:spPr>
          <a:xfrm>
            <a:off x="0" y="685800"/>
            <a:ext cx="9144000" cy="5486400"/>
          </a:xfrm>
        </p:spPr>
      </p:pic>
      <p:sp>
        <p:nvSpPr>
          <p:cNvPr id="10252" name="圆角矩形 10251">
            <a:hlinkClick r:id="rId2" action="ppaction://hlinksldjump"/>
          </p:cNvPr>
          <p:cNvSpPr/>
          <p:nvPr/>
        </p:nvSpPr>
        <p:spPr>
          <a:xfrm>
            <a:off x="8077200" y="6248400"/>
            <a:ext cx="838200" cy="3810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F9900">
                  <a:gamma/>
                  <a:shade val="46275"/>
                  <a:invGamma/>
                </a:srgbClr>
              </a:gs>
              <a:gs pos="50000">
                <a:srgbClr val="FF9900"/>
              </a:gs>
              <a:gs pos="100000">
                <a:srgbClr val="FF9900">
                  <a:gamma/>
                  <a:shade val="46275"/>
                  <a:invGamma/>
                </a:srgbClr>
              </a:gs>
            </a:gsLst>
            <a:lin ang="5400000" scaled="1"/>
            <a:tileRect/>
          </a:gra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algn="ctr"/>
            <a:r>
              <a:rPr lang="zh-CN" altLang="en-US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返 回</a:t>
            </a:r>
            <a:endParaRPr lang="zh-CN" altLang="en-US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52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7"/>
      </a:accent6>
      <a:hlink>
        <a:srgbClr val="CCCCFF"/>
      </a:hlink>
      <a:folHlink>
        <a:srgbClr val="B2B2B2"/>
      </a:folHlink>
    </a:clrScheme>
    <a:fontScheme name="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">
        <a:dk1>
          <a:srgbClr val="FFFFFF"/>
        </a:dk1>
        <a:lt1>
          <a:srgbClr val="0000FF"/>
        </a:lt1>
        <a:dk2>
          <a:srgbClr val="FFFF00"/>
        </a:dk2>
        <a:lt2>
          <a:srgbClr val="0000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CDCDC"/>
        </a:accent4>
        <a:accent5>
          <a:srgbClr val="FFCAAA"/>
        </a:accent5>
        <a:accent6>
          <a:srgbClr val="00E5E5"/>
        </a:accent6>
        <a:hlink>
          <a:srgbClr val="FF0000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7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27272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2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9"/>
        </a:accent5>
        <a:accent6>
          <a:srgbClr val="0000E5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BE5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9E5B7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1176</Words>
  <Application>WPS 演示</Application>
  <Paragraphs>251</Paragraphs>
  <Slides>25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  <vt:variant>
        <vt:lpstr>自定义放映</vt:lpstr>
      </vt:variant>
      <vt:variant>
        <vt:i4>1</vt:i4>
      </vt:variant>
    </vt:vector>
  </HeadingPairs>
  <TitlesOfParts>
    <vt:vector size="46" baseType="lpstr">
      <vt:lpstr>Arial</vt:lpstr>
      <vt:lpstr>宋体</vt:lpstr>
      <vt:lpstr>Wingdings</vt:lpstr>
      <vt:lpstr>Times New Roman</vt:lpstr>
      <vt:lpstr>隶书</vt:lpstr>
      <vt:lpstr>华文新魏</vt:lpstr>
      <vt:lpstr>黑体</vt:lpstr>
      <vt:lpstr>楷体_GB2312</vt:lpstr>
      <vt:lpstr>华文中宋</vt:lpstr>
      <vt:lpstr>仿宋_GB2312</vt:lpstr>
      <vt:lpstr>Microsoft Sans Serif</vt:lpstr>
      <vt:lpstr>微软雅黑</vt:lpstr>
      <vt:lpstr>新宋体</vt:lpstr>
      <vt:lpstr>仿宋</vt:lpstr>
      <vt:lpstr>华文行楷</vt:lpstr>
      <vt:lpstr>隶书</vt:lpstr>
      <vt:lpstr>Calibri</vt:lpstr>
      <vt:lpstr>Garamond</vt:lpstr>
      <vt:lpstr>幼圆</vt:lpstr>
      <vt:lpstr>默认设计模板</vt:lpstr>
      <vt:lpstr>PowerPoint 演示文稿</vt:lpstr>
      <vt:lpstr>PowerPoint 演示文稿</vt:lpstr>
      <vt:lpstr>PowerPoint 演示文稿</vt:lpstr>
      <vt:lpstr>PowerPoint 演示文稿</vt:lpstr>
      <vt:lpstr>统一蒙古的成吉思汗</vt:lpstr>
      <vt:lpstr>PowerPoint 演示文稿</vt:lpstr>
      <vt:lpstr>PowerPoint 演示文稿</vt:lpstr>
      <vt:lpstr>PowerPoint 演示文稿</vt:lpstr>
      <vt:lpstr>PowerPoint 演示文稿</vt:lpstr>
      <vt:lpstr>二、忽必烈建立元朝和统一全国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元  朝  商  业  的  繁  荣</vt:lpstr>
      <vt:lpstr>PowerPoint 演示文稿</vt:lpstr>
      <vt:lpstr>PowerPoint 演示文稿</vt:lpstr>
      <vt:lpstr>PowerPoint 演示文稿</vt:lpstr>
      <vt:lpstr>自定义放映 1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>Administrator</cp:lastModifiedBy>
  <dcterms:created xsi:type="dcterms:W3CDTF">2006-04-07T01:43:32Z</dcterms:created>
  <dcterms:modified xsi:type="dcterms:W3CDTF">2018-09-07T23:39:35Z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2052-10.1.0.6260</vt:lpwstr>
  </property>
</Properties>
</file>