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71" r:id="rId5"/>
    <p:sldId id="272" r:id="rId6"/>
    <p:sldId id="273" r:id="rId7"/>
    <p:sldId id="259" r:id="rId8"/>
    <p:sldId id="260" r:id="rId9"/>
    <p:sldId id="274" r:id="rId10"/>
    <p:sldId id="275" r:id="rId11"/>
    <p:sldId id="277" r:id="rId12"/>
    <p:sldId id="276" r:id="rId13"/>
    <p:sldId id="278" r:id="rId14"/>
    <p:sldId id="261" r:id="rId15"/>
    <p:sldId id="279" r:id="rId16"/>
    <p:sldId id="280" r:id="rId17"/>
    <p:sldId id="281" r:id="rId18"/>
    <p:sldId id="262" r:id="rId19"/>
    <p:sldId id="282" r:id="rId20"/>
    <p:sldId id="283" r:id="rId21"/>
    <p:sldId id="26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2D171-3B31-4172-B516-183D7A5A84EF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2E527-4A31-4319-918F-EBFE7C59CD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 </a:t>
            </a:r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fld id="{E5851233-7AA8-442E-A487-8309262449E6}" type="slidenum">
              <a:rPr lang="zh-CN" altLang="en-US">
                <a:latin typeface="Arial" pitchFamily="34" charset="0"/>
              </a:rPr>
              <a:pPr eaLnBrk="1" hangingPunct="1"/>
              <a:t>19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D0CE79-49FB-443D-BEF8-6B709DE8FD0C}" type="datetimeFigureOut">
              <a:rPr lang="zh-CN" altLang="en-US"/>
              <a:pPr/>
              <a:t>2017/3/27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6ED90-EA2E-4D2D-B0D9-85BB6F342386}" type="slidenum">
              <a:rPr lang="zh-CN" altLang="en-US"/>
              <a:pPr/>
              <a:t>‹#›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6363" y="2133600"/>
            <a:ext cx="8929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40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第七单元  宋元时期</a:t>
            </a:r>
            <a:endParaRPr lang="zh-CN" altLang="en-US" sz="4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371600" y="3479800"/>
            <a:ext cx="653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第</a:t>
            </a:r>
            <a:r>
              <a:rPr lang="en-US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11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课 宋元时期的城市生活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3793" descr="2004-3-12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6363" y="727075"/>
            <a:ext cx="367982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矩形 33794"/>
          <p:cNvSpPr>
            <a:spLocks noChangeArrowheads="1"/>
          </p:cNvSpPr>
          <p:nvPr/>
        </p:nvSpPr>
        <p:spPr bwMode="auto">
          <a:xfrm>
            <a:off x="5164138" y="3043238"/>
            <a:ext cx="13668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黑体" pitchFamily="49" charset="-122"/>
              </a:rPr>
              <a:t>蹴鞠</a:t>
            </a:r>
          </a:p>
        </p:txBody>
      </p:sp>
      <p:pic>
        <p:nvPicPr>
          <p:cNvPr id="17411" name="图片 337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3959225"/>
            <a:ext cx="3633787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矩形 33796"/>
          <p:cNvSpPr>
            <a:spLocks noChangeArrowheads="1"/>
          </p:cNvSpPr>
          <p:nvPr/>
        </p:nvSpPr>
        <p:spPr bwMode="auto">
          <a:xfrm>
            <a:off x="6315075" y="5800725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黑体" pitchFamily="49" charset="-122"/>
              </a:rPr>
              <a:t>皮影戏</a:t>
            </a:r>
          </a:p>
        </p:txBody>
      </p:sp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568325" y="5373688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黑体" pitchFamily="49" charset="-122"/>
              </a:rPr>
              <a:t>木偶戏</a:t>
            </a:r>
          </a:p>
        </p:txBody>
      </p:sp>
      <p:pic>
        <p:nvPicPr>
          <p:cNvPr id="17414" name="图片 33798" descr="x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/>
          <a:stretch>
            <a:fillRect/>
          </a:stretch>
        </p:blipFill>
        <p:spPr bwMode="auto">
          <a:xfrm>
            <a:off x="304800" y="3881438"/>
            <a:ext cx="46228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33799" descr="tls7x0700231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450" y="627063"/>
            <a:ext cx="4102100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1" name="矩形 33800"/>
          <p:cNvSpPr>
            <a:spLocks noChangeArrowheads="1"/>
          </p:cNvSpPr>
          <p:nvPr/>
        </p:nvSpPr>
        <p:spPr bwMode="auto">
          <a:xfrm>
            <a:off x="2981325" y="2971800"/>
            <a:ext cx="1384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黑体" pitchFamily="49" charset="-122"/>
              </a:rPr>
              <a:t>说书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7" grpId="0"/>
      <p:bldP spid="33798" grpId="0"/>
      <p:bldP spid="338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6215082" cy="414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642910" y="4714884"/>
            <a:ext cx="795813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宋代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喝茶品茶已经成为城市生活中不可缺少的内容</a:t>
            </a:r>
            <a:r>
              <a:rPr lang="zh-CN" altLang="en-US" sz="24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。街道两旁，茶楼众多</a:t>
            </a:r>
            <a:r>
              <a:rPr lang="zh-CN" altLang="en-US" sz="24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茶楼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既是人们休闲的场所，也是商人交流信息、商谈生意的好去处</a:t>
            </a:r>
            <a:r>
              <a:rPr lang="zh-CN" altLang="en-US" sz="24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58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675" y="587375"/>
            <a:ext cx="4270375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文本框 35842"/>
          <p:cNvSpPr txBox="1"/>
          <p:nvPr/>
        </p:nvSpPr>
        <p:spPr>
          <a:xfrm>
            <a:off x="1447800" y="5880100"/>
            <a:ext cx="2303463" cy="579438"/>
          </a:xfrm>
          <a:prstGeom prst="rect">
            <a:avLst/>
          </a:prstGeom>
          <a:solidFill>
            <a:srgbClr val="060C0E"/>
          </a:solidFill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幼圆" panose="02010509060101010101" pitchFamily="49" charset="-122"/>
                <a:cs typeface="+mn-ea"/>
              </a:rPr>
              <a:t>《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幼圆" panose="02010509060101010101" pitchFamily="49" charset="-122"/>
                <a:cs typeface="+mn-ea"/>
              </a:rPr>
              <a:t>斗茶图</a:t>
            </a: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幼圆" panose="02010509060101010101" pitchFamily="49" charset="-122"/>
                <a:cs typeface="+mn-ea"/>
              </a:rPr>
              <a:t>》</a:t>
            </a:r>
            <a:endParaRPr lang="en-US" altLang="zh-CN" sz="3200" b="1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ea typeface="幼圆" panose="02010509060101010101" pitchFamily="49" charset="-122"/>
            </a:endParaRPr>
          </a:p>
        </p:txBody>
      </p:sp>
      <p:sp>
        <p:nvSpPr>
          <p:cNvPr id="19459" name="文本框 35844"/>
          <p:cNvSpPr txBox="1">
            <a:spLocks noChangeArrowheads="1"/>
          </p:cNvSpPr>
          <p:nvPr/>
        </p:nvSpPr>
        <p:spPr bwMode="auto">
          <a:xfrm>
            <a:off x="5486400" y="592138"/>
            <a:ext cx="2903538" cy="5576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宋人饮茶喜欢聚在一起</a:t>
            </a:r>
          </a:p>
          <a:p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比较鉴赏，看谁的的茶汤茶花多，“咬盏”好，散得慢，最后评出高低，这就是所谓的斗茶。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5200" y="688975"/>
            <a:ext cx="7124700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566738" y="5499100"/>
            <a:ext cx="790892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在元代，分布在集市和繁华市区的舞台上，上演着一折又一折的杂剧戏目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151"/>
          <p:cNvSpPr txBox="1">
            <a:spLocks noChangeArrowheads="1"/>
          </p:cNvSpPr>
          <p:nvPr/>
        </p:nvSpPr>
        <p:spPr bwMode="auto">
          <a:xfrm>
            <a:off x="66197" y="119698"/>
            <a:ext cx="37914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三、宋词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、元曲的流行</a:t>
            </a:r>
          </a:p>
        </p:txBody>
      </p:sp>
      <p:sp>
        <p:nvSpPr>
          <p:cNvPr id="4" name="文本框 6151"/>
          <p:cNvSpPr txBox="1">
            <a:spLocks noChangeArrowheads="1"/>
          </p:cNvSpPr>
          <p:nvPr/>
        </p:nvSpPr>
        <p:spPr bwMode="auto">
          <a:xfrm>
            <a:off x="446184" y="548326"/>
            <a:ext cx="1268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宋词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5" name="文本框 6151"/>
          <p:cNvSpPr txBox="1">
            <a:spLocks noChangeArrowheads="1"/>
          </p:cNvSpPr>
          <p:nvPr/>
        </p:nvSpPr>
        <p:spPr bwMode="auto">
          <a:xfrm>
            <a:off x="1928794" y="548326"/>
            <a:ext cx="63161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初唐兴起，两宋时广为流行，达到顶峰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6" name="矩形 297985"/>
          <p:cNvSpPr>
            <a:spLocks noChangeArrowheads="1"/>
          </p:cNvSpPr>
          <p:nvPr/>
        </p:nvSpPr>
        <p:spPr bwMode="auto">
          <a:xfrm>
            <a:off x="1089000" y="6335933"/>
            <a:ext cx="71814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柳</a:t>
            </a:r>
            <a:r>
              <a:rPr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永</a:t>
            </a:r>
            <a:endParaRPr lang="zh-CN" altLang="en-US" sz="2800" dirty="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" name="矩形 297987"/>
          <p:cNvSpPr>
            <a:spLocks noChangeArrowheads="1"/>
          </p:cNvSpPr>
          <p:nvPr/>
        </p:nvSpPr>
        <p:spPr bwMode="auto">
          <a:xfrm>
            <a:off x="4071934" y="1714488"/>
            <a:ext cx="47149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特点：具有浓郁的市井色彩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297988" descr="sichuan"/>
          <p:cNvSpPr>
            <a:spLocks noChangeArrowheads="1"/>
          </p:cNvSpPr>
          <p:nvPr/>
        </p:nvSpPr>
        <p:spPr bwMode="auto">
          <a:xfrm>
            <a:off x="4071934" y="4143380"/>
            <a:ext cx="4065588" cy="138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288000" tIns="36000" rIns="72000" bIns="360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　　杨柳岸边，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凡有井水饮处，即能歌柳词</a:t>
            </a:r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r">
              <a:lnSpc>
                <a:spcPct val="12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叶梦得</a:t>
            </a:r>
            <a:r>
              <a:rPr lang="en-US" altLang="zh-CN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避暑录话</a:t>
            </a:r>
            <a:r>
              <a:rPr lang="en-US" altLang="zh-CN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10" name="矩形 297989"/>
          <p:cNvSpPr>
            <a:spLocks noChangeArrowheads="1"/>
          </p:cNvSpPr>
          <p:nvPr/>
        </p:nvSpPr>
        <p:spPr bwMode="auto">
          <a:xfrm>
            <a:off x="4214810" y="2857496"/>
            <a:ext cx="22225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3500" dirty="0">
                <a:solidFill>
                  <a:srgbClr val="006666"/>
                </a:solidFill>
                <a:ea typeface="华文琥珀" pitchFamily="2" charset="-122"/>
              </a:rPr>
              <a:t>《</a:t>
            </a:r>
            <a:r>
              <a:rPr lang="zh-CN" altLang="en-US" sz="3500" dirty="0">
                <a:solidFill>
                  <a:srgbClr val="006666"/>
                </a:solidFill>
                <a:ea typeface="华文琥珀" pitchFamily="2" charset="-122"/>
              </a:rPr>
              <a:t>雨霖铃</a:t>
            </a:r>
            <a:r>
              <a:rPr lang="en-US" altLang="zh-CN" sz="3500" dirty="0">
                <a:solidFill>
                  <a:srgbClr val="006666"/>
                </a:solidFill>
                <a:ea typeface="华文琥珀" pitchFamily="2" charset="-122"/>
              </a:rPr>
              <a:t>》</a:t>
            </a:r>
          </a:p>
        </p:txBody>
      </p:sp>
      <p:pic>
        <p:nvPicPr>
          <p:cNvPr id="11" name="图片 297991" descr="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52858"/>
            <a:ext cx="2782887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297992"/>
          <p:cNvSpPr>
            <a:spLocks noChangeArrowheads="1"/>
          </p:cNvSpPr>
          <p:nvPr/>
        </p:nvSpPr>
        <p:spPr bwMode="auto">
          <a:xfrm>
            <a:off x="793725" y="1440083"/>
            <a:ext cx="164147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婉约词人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3"/>
          <p:cNvSpPr txBox="1">
            <a:spLocks noChangeArrowheads="1"/>
          </p:cNvSpPr>
          <p:nvPr/>
        </p:nvSpPr>
        <p:spPr bwMode="auto">
          <a:xfrm>
            <a:off x="804863" y="3186101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Arial" pitchFamily="34" charset="0"/>
                <a:ea typeface="黑体" pitchFamily="49" charset="-122"/>
              </a:rPr>
              <a:t>李清照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2879725" y="1176326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作品：</a:t>
            </a:r>
            <a:endParaRPr lang="zh-CN" altLang="en-US" sz="2400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2928927" y="2643182"/>
            <a:ext cx="45005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：婉约中带着豪放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906713" y="1711314"/>
            <a:ext cx="4522807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声声慢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寻寻觅觅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2863850" y="387339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时期：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两宋之交</a:t>
            </a:r>
          </a:p>
        </p:txBody>
      </p:sp>
      <p:sp>
        <p:nvSpPr>
          <p:cNvPr id="29702" name="Rectangle 8"/>
          <p:cNvSpPr>
            <a:spLocks noChangeArrowheads="1"/>
          </p:cNvSpPr>
          <p:nvPr/>
        </p:nvSpPr>
        <p:spPr bwMode="auto">
          <a:xfrm>
            <a:off x="2714613" y="357166"/>
            <a:ext cx="5357850" cy="335758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dirty="0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29703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775" y="1176326"/>
            <a:ext cx="2538413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" descr="bg"/>
          <p:cNvSpPr txBox="1">
            <a:spLocks noChangeArrowheads="1"/>
          </p:cNvSpPr>
          <p:nvPr/>
        </p:nvSpPr>
        <p:spPr bwMode="auto">
          <a:xfrm>
            <a:off x="1571604" y="4143380"/>
            <a:ext cx="5070475" cy="2708434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/>
              <a:t>醉花阴　</a:t>
            </a:r>
          </a:p>
          <a:p>
            <a:pPr algn="r">
              <a:spcBef>
                <a:spcPct val="50000"/>
              </a:spcBef>
            </a:pPr>
            <a:r>
              <a:rPr lang="zh-CN" altLang="en-US" sz="2000" dirty="0"/>
              <a:t>——李清照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  薄雾浓云愁永昼，瑞脑消金兽。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  佳节又重阳，玉枕纱橱，半夜凉初透。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  东篱把酒黄昏后，有暗香盈袖。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  莫道不消魂，帘卷西风，人比黄花瘦。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  <p:bldP spid="73734" grpId="0" animBg="1"/>
      <p:bldP spid="73735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3"/>
          <p:cNvSpPr txBox="1">
            <a:spLocks noChangeArrowheads="1"/>
          </p:cNvSpPr>
          <p:nvPr/>
        </p:nvSpPr>
        <p:spPr bwMode="auto">
          <a:xfrm>
            <a:off x="963613" y="5167313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Arial" pitchFamily="34" charset="0"/>
                <a:ea typeface="黑体" pitchFamily="49" charset="-122"/>
              </a:rPr>
              <a:t>苏轼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2979738" y="3295650"/>
            <a:ext cx="604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作品：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念奴娇 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•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赤壁怀古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2979738" y="4303713"/>
            <a:ext cx="5832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特点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豪迈奔放，雄风千里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979738" y="2359025"/>
            <a:ext cx="2633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时期：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北宋</a:t>
            </a:r>
          </a:p>
        </p:txBody>
      </p:sp>
      <p:sp>
        <p:nvSpPr>
          <p:cNvPr id="28677" name="Rectangle 8"/>
          <p:cNvSpPr>
            <a:spLocks noChangeArrowheads="1"/>
          </p:cNvSpPr>
          <p:nvPr/>
        </p:nvSpPr>
        <p:spPr bwMode="auto">
          <a:xfrm>
            <a:off x="2928926" y="2000240"/>
            <a:ext cx="5905500" cy="36020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28678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538" y="2039938"/>
            <a:ext cx="2159000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297992"/>
          <p:cNvSpPr>
            <a:spLocks noChangeArrowheads="1"/>
          </p:cNvSpPr>
          <p:nvPr/>
        </p:nvSpPr>
        <p:spPr bwMode="auto">
          <a:xfrm>
            <a:off x="793725" y="1440083"/>
            <a:ext cx="205985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豪放派词人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727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773363" y="2538436"/>
            <a:ext cx="1817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作品：</a:t>
            </a:r>
            <a:endParaRPr lang="zh-CN" altLang="en-US" sz="3200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2873375" y="4202136"/>
            <a:ext cx="58324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特点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歌颂征战，完成祖国统一大业为基调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903288" y="4765698"/>
            <a:ext cx="1255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itchFamily="34" charset="0"/>
                <a:ea typeface="黑体" pitchFamily="49" charset="-122"/>
              </a:rPr>
              <a:t>辛弃疾</a:t>
            </a: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2786050" y="1393838"/>
            <a:ext cx="6121400" cy="39639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2700338" y="1454173"/>
            <a:ext cx="3449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时期：</a:t>
            </a:r>
            <a:r>
              <a:rPr lang="zh-CN" altLang="en-US" sz="3200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南宋时期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2844800" y="3208361"/>
            <a:ext cx="5976938" cy="579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永遇乐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京口北固亭怀古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7" name="图片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2033611"/>
            <a:ext cx="22860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97992"/>
          <p:cNvSpPr>
            <a:spLocks noChangeArrowheads="1"/>
          </p:cNvSpPr>
          <p:nvPr/>
        </p:nvSpPr>
        <p:spPr bwMode="auto">
          <a:xfrm>
            <a:off x="793725" y="833681"/>
            <a:ext cx="205985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豪放派词人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 Box 3" descr="bg"/>
          <p:cNvSpPr txBox="1">
            <a:spLocks noChangeArrowheads="1"/>
          </p:cNvSpPr>
          <p:nvPr/>
        </p:nvSpPr>
        <p:spPr bwMode="auto">
          <a:xfrm>
            <a:off x="3286116" y="1142984"/>
            <a:ext cx="5545146" cy="5016758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/>
              <a:t>永遇乐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dirty="0"/>
              <a:t>京口北固亭怀古</a:t>
            </a:r>
          </a:p>
          <a:p>
            <a:pPr algn="r">
              <a:spcBef>
                <a:spcPct val="50000"/>
              </a:spcBef>
            </a:pPr>
            <a:r>
              <a:rPr lang="zh-CN" altLang="en-US" sz="2000" dirty="0"/>
              <a:t>——辛弃疾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千古江山，英雄无觅、孙仲谋处。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舞榭歌台，风流总被、雨打风吹去。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斜阳草树，寻常巷陌，人道寄奴曾住。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想当年，金戈铁马，气吞万里如虎。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元嘉草草，封狼居胥，赢得仓皇北顾。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四十三年，望中犹记，烽火扬州路。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可堪回首，佛狸祠下，一片神鸦社鼓。</a:t>
            </a:r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凭谁问，廉颇老矣，尚能饭否？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3" grpId="0"/>
      <p:bldP spid="75784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58802" y="71414"/>
            <a:ext cx="8143875" cy="1511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eaLnBrk="1" hangingPunct="1">
              <a:lnSpc>
                <a:spcPct val="15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元曲是一种什么样的文学形式？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元代最优秀的剧作家及代表作？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071802" y="1714488"/>
            <a:ext cx="569595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元朝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时，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曲是最流行的文学形式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元曲包括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杂剧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散曲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散曲：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民间诗歌总称，特点</a:t>
            </a:r>
            <a:endParaRPr lang="en-US" altLang="zh-CN" sz="24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杂居：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是一种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综合性戏剧艺术</a:t>
            </a:r>
            <a:endParaRPr lang="en-US" altLang="zh-CN" sz="24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元朝的社会风尚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代表人物及作品：</a:t>
            </a:r>
            <a:endParaRPr lang="en-US" altLang="zh-CN" sz="24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汉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卿</a:t>
            </a:r>
            <a:r>
              <a:rPr lang="zh-CN" altLang="en-US" sz="2400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是元杂剧奠基人，</a:t>
            </a:r>
            <a:r>
              <a:rPr lang="en-US" altLang="zh-CN" sz="2400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窦娥冤</a:t>
            </a:r>
            <a:r>
              <a:rPr lang="en-US" altLang="zh-CN" sz="2400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马致远、白朴、王实甫</a:t>
            </a:r>
            <a:endParaRPr lang="en-US" altLang="zh-CN" sz="24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元曲特征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604" y="2401170"/>
            <a:ext cx="2387599" cy="304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03288" y="5410217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Arial" pitchFamily="34" charset="0"/>
                <a:ea typeface="黑体" pitchFamily="49" charset="-122"/>
              </a:rPr>
              <a:t>关汉卿</a:t>
            </a:r>
            <a:endParaRPr lang="zh-CN" altLang="en-US" sz="2800" dirty="0">
              <a:latin typeface="Arial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H_Other_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24288" y="1811338"/>
            <a:ext cx="1993900" cy="4741862"/>
          </a:xfrm>
          <a:custGeom>
            <a:avLst/>
            <a:gdLst/>
            <a:ahLst/>
            <a:cxnLst>
              <a:cxn ang="0">
                <a:pos x="232" y="1571"/>
              </a:cxn>
              <a:cxn ang="0">
                <a:pos x="437" y="1571"/>
              </a:cxn>
              <a:cxn ang="0">
                <a:pos x="384" y="806"/>
              </a:cxn>
              <a:cxn ang="0">
                <a:pos x="668" y="434"/>
              </a:cxn>
              <a:cxn ang="0">
                <a:pos x="366" y="705"/>
              </a:cxn>
              <a:cxn ang="0">
                <a:pos x="327" y="0"/>
              </a:cxn>
              <a:cxn ang="0">
                <a:pos x="276" y="848"/>
              </a:cxn>
              <a:cxn ang="0">
                <a:pos x="0" y="582"/>
              </a:cxn>
              <a:cxn ang="0">
                <a:pos x="269" y="956"/>
              </a:cxn>
              <a:cxn ang="0">
                <a:pos x="232" y="1571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0" name="文本框 52"/>
          <p:cNvSpPr txBox="1">
            <a:spLocks noChangeArrowheads="1"/>
          </p:cNvSpPr>
          <p:nvPr/>
        </p:nvSpPr>
        <p:spPr bwMode="auto">
          <a:xfrm>
            <a:off x="3100388" y="3132138"/>
            <a:ext cx="1003300" cy="831850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城市商业</a:t>
            </a: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385888" y="3059113"/>
            <a:ext cx="1227137" cy="4000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黑体" pitchFamily="49" charset="-122"/>
                <a:ea typeface="黑体" pitchFamily="49" charset="-122"/>
              </a:rPr>
              <a:t>临安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1385888" y="3624263"/>
            <a:ext cx="1239837" cy="4000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黑体" pitchFamily="49" charset="-122"/>
                <a:ea typeface="黑体" pitchFamily="49" charset="-122"/>
              </a:rPr>
              <a:t>东京</a:t>
            </a:r>
          </a:p>
        </p:txBody>
      </p:sp>
      <p:grpSp>
        <p:nvGrpSpPr>
          <p:cNvPr id="2" name="组合 81"/>
          <p:cNvGrpSpPr>
            <a:grpSpLocks/>
          </p:cNvGrpSpPr>
          <p:nvPr/>
        </p:nvGrpSpPr>
        <p:grpSpPr bwMode="auto">
          <a:xfrm>
            <a:off x="2652713" y="3259138"/>
            <a:ext cx="417512" cy="615950"/>
            <a:chOff x="1724081" y="1953576"/>
            <a:chExt cx="416961" cy="615553"/>
          </a:xfrm>
        </p:grpSpPr>
        <p:cxnSp>
          <p:nvCxnSpPr>
            <p:cNvPr id="32774" name="直接连接符 82"/>
            <p:cNvCxnSpPr>
              <a:cxnSpLocks noChangeShapeType="1"/>
            </p:cNvCxnSpPr>
            <p:nvPr/>
          </p:nvCxnSpPr>
          <p:spPr bwMode="auto">
            <a:xfrm>
              <a:off x="1862596" y="2263008"/>
              <a:ext cx="278446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75" name="直接连接符 83"/>
            <p:cNvCxnSpPr>
              <a:cxnSpLocks noChangeShapeType="1"/>
            </p:cNvCxnSpPr>
            <p:nvPr/>
          </p:nvCxnSpPr>
          <p:spPr bwMode="auto">
            <a:xfrm>
              <a:off x="1862596" y="1953576"/>
              <a:ext cx="0" cy="61555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76" name="直接连接符 84"/>
            <p:cNvCxnSpPr>
              <a:cxnSpLocks noChangeShapeType="1"/>
            </p:cNvCxnSpPr>
            <p:nvPr/>
          </p:nvCxnSpPr>
          <p:spPr bwMode="auto">
            <a:xfrm>
              <a:off x="1724081" y="1953576"/>
              <a:ext cx="13851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77" name="直接连接符 85"/>
            <p:cNvCxnSpPr>
              <a:cxnSpLocks noChangeShapeType="1"/>
            </p:cNvCxnSpPr>
            <p:nvPr/>
          </p:nvCxnSpPr>
          <p:spPr bwMode="auto">
            <a:xfrm>
              <a:off x="1724081" y="2569129"/>
              <a:ext cx="13851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</p:grpSp>
      <p:sp>
        <p:nvSpPr>
          <p:cNvPr id="32778" name="文本框 52"/>
          <p:cNvSpPr txBox="1">
            <a:spLocks noChangeArrowheads="1"/>
          </p:cNvSpPr>
          <p:nvPr/>
        </p:nvSpPr>
        <p:spPr bwMode="auto">
          <a:xfrm>
            <a:off x="4103688" y="1520825"/>
            <a:ext cx="1155700" cy="1052513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都市的生活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654300" y="1608138"/>
            <a:ext cx="974725" cy="4000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黑体" pitchFamily="49" charset="-122"/>
                <a:ea typeface="黑体" pitchFamily="49" charset="-122"/>
              </a:rPr>
              <a:t>瓦子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674938" y="2173288"/>
            <a:ext cx="966787" cy="4000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黑体" pitchFamily="49" charset="-122"/>
                <a:ea typeface="黑体" pitchFamily="49" charset="-122"/>
              </a:rPr>
              <a:t>交子</a:t>
            </a:r>
          </a:p>
        </p:txBody>
      </p:sp>
      <p:grpSp>
        <p:nvGrpSpPr>
          <p:cNvPr id="3" name="组合 20"/>
          <p:cNvGrpSpPr>
            <a:grpSpLocks/>
          </p:cNvGrpSpPr>
          <p:nvPr/>
        </p:nvGrpSpPr>
        <p:grpSpPr bwMode="auto">
          <a:xfrm>
            <a:off x="3668713" y="1808163"/>
            <a:ext cx="417512" cy="615950"/>
            <a:chOff x="1724081" y="1953576"/>
            <a:chExt cx="416961" cy="615553"/>
          </a:xfrm>
        </p:grpSpPr>
        <p:cxnSp>
          <p:nvCxnSpPr>
            <p:cNvPr id="32782" name="直接连接符 82"/>
            <p:cNvCxnSpPr>
              <a:cxnSpLocks noChangeShapeType="1"/>
            </p:cNvCxnSpPr>
            <p:nvPr/>
          </p:nvCxnSpPr>
          <p:spPr bwMode="auto">
            <a:xfrm>
              <a:off x="1862596" y="2263008"/>
              <a:ext cx="278446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83" name="直接连接符 83"/>
            <p:cNvCxnSpPr>
              <a:cxnSpLocks noChangeShapeType="1"/>
            </p:cNvCxnSpPr>
            <p:nvPr/>
          </p:nvCxnSpPr>
          <p:spPr bwMode="auto">
            <a:xfrm>
              <a:off x="1862596" y="1953576"/>
              <a:ext cx="0" cy="61555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84" name="直接连接符 84"/>
            <p:cNvCxnSpPr>
              <a:cxnSpLocks noChangeShapeType="1"/>
            </p:cNvCxnSpPr>
            <p:nvPr/>
          </p:nvCxnSpPr>
          <p:spPr bwMode="auto">
            <a:xfrm>
              <a:off x="1724081" y="1953576"/>
              <a:ext cx="13851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85" name="直接连接符 85"/>
            <p:cNvCxnSpPr>
              <a:cxnSpLocks noChangeShapeType="1"/>
            </p:cNvCxnSpPr>
            <p:nvPr/>
          </p:nvCxnSpPr>
          <p:spPr bwMode="auto">
            <a:xfrm>
              <a:off x="1724081" y="2569129"/>
              <a:ext cx="13851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</p:grpSp>
      <p:sp>
        <p:nvSpPr>
          <p:cNvPr id="32786" name="文本框 52"/>
          <p:cNvSpPr txBox="1">
            <a:spLocks noChangeArrowheads="1"/>
          </p:cNvSpPr>
          <p:nvPr/>
        </p:nvSpPr>
        <p:spPr bwMode="auto">
          <a:xfrm>
            <a:off x="5673725" y="2716213"/>
            <a:ext cx="868363" cy="830262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宋词、元曲</a:t>
            </a:r>
          </a:p>
        </p:txBody>
      </p:sp>
      <p:grpSp>
        <p:nvGrpSpPr>
          <p:cNvPr id="4" name="组合 21"/>
          <p:cNvGrpSpPr>
            <a:grpSpLocks/>
          </p:cNvGrpSpPr>
          <p:nvPr/>
        </p:nvGrpSpPr>
        <p:grpSpPr bwMode="auto">
          <a:xfrm rot="10800000">
            <a:off x="6542088" y="2859088"/>
            <a:ext cx="303212" cy="615950"/>
            <a:chOff x="1724081" y="1953576"/>
            <a:chExt cx="302226" cy="615553"/>
          </a:xfrm>
        </p:grpSpPr>
        <p:cxnSp>
          <p:nvCxnSpPr>
            <p:cNvPr id="32788" name="直接连接符 82"/>
            <p:cNvCxnSpPr>
              <a:cxnSpLocks noChangeShapeType="1"/>
            </p:cNvCxnSpPr>
            <p:nvPr/>
          </p:nvCxnSpPr>
          <p:spPr bwMode="auto">
            <a:xfrm rot="10800000" flipH="1">
              <a:off x="1862596" y="2263008"/>
              <a:ext cx="163711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89" name="直接连接符 83"/>
            <p:cNvCxnSpPr>
              <a:cxnSpLocks noChangeShapeType="1"/>
            </p:cNvCxnSpPr>
            <p:nvPr/>
          </p:nvCxnSpPr>
          <p:spPr bwMode="auto">
            <a:xfrm>
              <a:off x="1862596" y="1953576"/>
              <a:ext cx="0" cy="61555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90" name="直接连接符 84"/>
            <p:cNvCxnSpPr>
              <a:cxnSpLocks noChangeShapeType="1"/>
            </p:cNvCxnSpPr>
            <p:nvPr/>
          </p:nvCxnSpPr>
          <p:spPr bwMode="auto">
            <a:xfrm>
              <a:off x="1724081" y="1953576"/>
              <a:ext cx="13851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  <p:cxnSp>
          <p:nvCxnSpPr>
            <p:cNvPr id="32791" name="直接连接符 85"/>
            <p:cNvCxnSpPr>
              <a:cxnSpLocks noChangeShapeType="1"/>
            </p:cNvCxnSpPr>
            <p:nvPr/>
          </p:nvCxnSpPr>
          <p:spPr bwMode="auto">
            <a:xfrm>
              <a:off x="1724081" y="2569129"/>
              <a:ext cx="13851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</p:cxnSp>
      </p:grp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877050" y="2659063"/>
            <a:ext cx="1514475" cy="4000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黑体" pitchFamily="49" charset="-122"/>
                <a:ea typeface="黑体" pitchFamily="49" charset="-122"/>
              </a:rPr>
              <a:t>代表人物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870700" y="3259138"/>
            <a:ext cx="1520825" cy="4000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黑体" pitchFamily="49" charset="-122"/>
                <a:ea typeface="黑体" pitchFamily="49" charset="-122"/>
              </a:rPr>
              <a:t>代表作品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1"/>
          <p:cNvSpPr txBox="1">
            <a:spLocks noChangeArrowheads="1"/>
          </p:cNvSpPr>
          <p:nvPr/>
        </p:nvSpPr>
        <p:spPr bwMode="auto">
          <a:xfrm>
            <a:off x="0" y="0"/>
            <a:ext cx="343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一、城市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商业的繁荣</a:t>
            </a: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436245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142875" y="5670550"/>
            <a:ext cx="89519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宋元时期，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城市发展起来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。拥有数十万人口的大城市不下十个。其中，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东京和临安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常住人口超过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万人。图为东京城平面图。</a:t>
            </a:r>
          </a:p>
        </p:txBody>
      </p:sp>
      <p:sp>
        <p:nvSpPr>
          <p:cNvPr id="5" name="文本框 6151"/>
          <p:cNvSpPr txBox="1">
            <a:spLocks noChangeArrowheads="1"/>
          </p:cNvSpPr>
          <p:nvPr/>
        </p:nvSpPr>
        <p:spPr bwMode="auto">
          <a:xfrm>
            <a:off x="152400" y="5048920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城市规模的发展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pic>
        <p:nvPicPr>
          <p:cNvPr id="6" name="图片 30728" descr="照片_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71480"/>
            <a:ext cx="4200525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4525" y="1322388"/>
            <a:ext cx="744378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【1】《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东京梦华录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记载：“瓦中多有货药、 卖卦</a:t>
            </a:r>
            <a:r>
              <a:rPr lang="en-US" altLang="zh-CN" sz="2400" dirty="0">
                <a:latin typeface="宋体" pitchFamily="2" charset="-122"/>
              </a:rPr>
              <a:t>…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饮食、剃剪、纸画、令曲之类。终日居此，不 觉抵暮。”这一材料反映了宋代（   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社会分工完善    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市民生活丰富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民间艺术精湛	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边境贸易繁荣</a:t>
            </a:r>
          </a:p>
          <a:p>
            <a:pPr eaLnBrk="0" hangingPunct="0">
              <a:lnSpc>
                <a:spcPct val="130000"/>
              </a:lnSpc>
            </a:pPr>
            <a:endParaRPr lang="en-US" altLang="zh-CN" sz="20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解析：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本题是一道材料式选择题，考查宋代的社会生活。宋代城市繁荣，开封城内有许多娱乐兼营商业的场所“瓦子”，瓦子里有专供演出的“勾栏”，还有许多卖饮食、卖药材、卖字画、剃头、相面、算針的摊位，显示出宋代市民生活的丰富。解答时容易把此材料的内容误认为是反映了宋代的民间艺术精湛。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724400" y="2295525"/>
            <a:ext cx="492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B</a:t>
            </a:r>
            <a:endParaRPr lang="zh-CN" altLang="en-US" sz="2800">
              <a:solidFill>
                <a:srgbClr val="C0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454025" y="223800"/>
            <a:ext cx="8145463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北宋时期，在四川地区出现的世界上最早的纸币是                                 （    ）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会子　　　　     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交子　　　　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银票　　         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铜钱</a:t>
            </a:r>
          </a:p>
          <a:p>
            <a:pPr>
              <a:lnSpc>
                <a:spcPct val="130000"/>
              </a:lnSpc>
            </a:pPr>
            <a:endParaRPr lang="zh-CN" altLang="en-US" sz="2800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53300" y="915950"/>
            <a:ext cx="530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44488" y="2563827"/>
            <a:ext cx="836453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瓦舍在宋代城市的盛行，主要是因为    （    ）                                              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士大夫的提倡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B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市民阶层不断扩大  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农民的需要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D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达官贵人的需要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7712075" y="2538427"/>
            <a:ext cx="53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20700" y="4260869"/>
            <a:ext cx="7969250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北宋豪放词的代表人物是          （    ）                        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秦观　　           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苏轼　　　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柳永　　　         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李清照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7138988" y="4400569"/>
            <a:ext cx="530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44" y="785818"/>
            <a:ext cx="4568984" cy="4500570"/>
          </a:xfrm>
          <a:prstGeom prst="rect">
            <a:avLst/>
          </a:prstGeom>
        </p:spPr>
      </p:pic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1550" y="892188"/>
            <a:ext cx="436245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0727"/>
          <p:cNvSpPr txBox="1">
            <a:spLocks noChangeArrowheads="1"/>
          </p:cNvSpPr>
          <p:nvPr/>
        </p:nvSpPr>
        <p:spPr bwMode="auto">
          <a:xfrm>
            <a:off x="428596" y="5572140"/>
            <a:ext cx="79296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东京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已打破了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住宅区与商业区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分置的布局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31745"/>
          <p:cNvSpPr>
            <a:spLocks noChangeArrowheads="1"/>
          </p:cNvSpPr>
          <p:nvPr/>
        </p:nvSpPr>
        <p:spPr bwMode="auto">
          <a:xfrm>
            <a:off x="3344863" y="5505427"/>
            <a:ext cx="396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店铺（</a:t>
            </a:r>
            <a:r>
              <a:rPr lang="en-US" altLang="zh-CN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清明上河图</a:t>
            </a:r>
            <a:r>
              <a:rPr lang="en-US" altLang="zh-CN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dirty="0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局部）</a:t>
            </a:r>
          </a:p>
        </p:txBody>
      </p:sp>
      <p:pic>
        <p:nvPicPr>
          <p:cNvPr id="9218" name="图片 31746" descr="q"/>
          <p:cNvPicPr>
            <a:picLocks noChangeAspect="1" noChangeArrowheads="1"/>
          </p:cNvPicPr>
          <p:nvPr/>
        </p:nvPicPr>
        <p:blipFill>
          <a:blip r:embed="rId2"/>
          <a:srcRect r="16455"/>
          <a:stretch>
            <a:fillRect/>
          </a:stretch>
        </p:blipFill>
        <p:spPr bwMode="auto">
          <a:xfrm>
            <a:off x="1716088" y="71414"/>
            <a:ext cx="72199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椭圆 31747"/>
          <p:cNvSpPr>
            <a:spLocks noChangeArrowheads="1"/>
          </p:cNvSpPr>
          <p:nvPr/>
        </p:nvSpPr>
        <p:spPr bwMode="auto">
          <a:xfrm>
            <a:off x="4513263" y="682602"/>
            <a:ext cx="1625600" cy="16256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lIns="36000" tIns="36000" rIns="36000" bIns="36000" anchor="ctr" anchorCtr="1"/>
          <a:lstStyle/>
          <a:p>
            <a:pPr algn="ctr"/>
            <a:r>
              <a:rPr lang="zh-CN" altLang="en-US" sz="5000">
                <a:solidFill>
                  <a:srgbClr val="FF0000"/>
                </a:solidFill>
                <a:ea typeface="华文隶书" pitchFamily="2" charset="-122"/>
              </a:rPr>
              <a:t>夜市</a:t>
            </a:r>
          </a:p>
        </p:txBody>
      </p:sp>
      <p:grpSp>
        <p:nvGrpSpPr>
          <p:cNvPr id="2" name="组合 31748"/>
          <p:cNvGrpSpPr>
            <a:grpSpLocks/>
          </p:cNvGrpSpPr>
          <p:nvPr/>
        </p:nvGrpSpPr>
        <p:grpSpPr bwMode="auto">
          <a:xfrm>
            <a:off x="5989638" y="2106589"/>
            <a:ext cx="2220912" cy="2865438"/>
            <a:chOff x="0" y="0"/>
            <a:chExt cx="1399" cy="1805"/>
          </a:xfrm>
        </p:grpSpPr>
        <p:sp>
          <p:nvSpPr>
            <p:cNvPr id="9221" name="椭圆 31749"/>
            <p:cNvSpPr>
              <a:spLocks noChangeArrowheads="1"/>
            </p:cNvSpPr>
            <p:nvPr/>
          </p:nvSpPr>
          <p:spPr bwMode="auto">
            <a:xfrm>
              <a:off x="375" y="781"/>
              <a:ext cx="1024" cy="102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8000"/>
              </a:solidFill>
              <a:round/>
              <a:headEnd/>
              <a:tailEnd/>
            </a:ln>
          </p:spPr>
          <p:txBody>
            <a:bodyPr wrap="none" lIns="36000" tIns="36000" rIns="36000" bIns="36000" anchor="ctr" anchorCtr="1"/>
            <a:lstStyle/>
            <a:p>
              <a:pPr algn="ctr"/>
              <a:r>
                <a:rPr lang="zh-CN" altLang="en-US" sz="5000">
                  <a:solidFill>
                    <a:srgbClr val="FF0000"/>
                  </a:solidFill>
                  <a:ea typeface="华文隶书" pitchFamily="2" charset="-122"/>
                </a:rPr>
                <a:t>晓市</a:t>
              </a:r>
            </a:p>
          </p:txBody>
        </p:sp>
        <p:sp>
          <p:nvSpPr>
            <p:cNvPr id="9222" name="直接连接符 31750"/>
            <p:cNvSpPr>
              <a:spLocks noChangeShapeType="1"/>
            </p:cNvSpPr>
            <p:nvPr/>
          </p:nvSpPr>
          <p:spPr bwMode="auto">
            <a:xfrm>
              <a:off x="0" y="0"/>
              <a:ext cx="660" cy="777"/>
            </a:xfrm>
            <a:prstGeom prst="line">
              <a:avLst/>
            </a:prstGeom>
            <a:noFill/>
            <a:ln w="76200" cap="rnd">
              <a:solidFill>
                <a:srgbClr val="FF0000"/>
              </a:solidFill>
              <a:prstDash val="sysDot"/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31751"/>
          <p:cNvGrpSpPr>
            <a:grpSpLocks/>
          </p:cNvGrpSpPr>
          <p:nvPr/>
        </p:nvGrpSpPr>
        <p:grpSpPr bwMode="auto">
          <a:xfrm>
            <a:off x="2441575" y="3346427"/>
            <a:ext cx="4049713" cy="1625600"/>
            <a:chOff x="0" y="0"/>
            <a:chExt cx="2551" cy="1024"/>
          </a:xfrm>
        </p:grpSpPr>
        <p:sp>
          <p:nvSpPr>
            <p:cNvPr id="9224" name="椭圆 31752"/>
            <p:cNvSpPr>
              <a:spLocks noChangeArrowheads="1"/>
            </p:cNvSpPr>
            <p:nvPr/>
          </p:nvSpPr>
          <p:spPr bwMode="auto">
            <a:xfrm>
              <a:off x="0" y="0"/>
              <a:ext cx="1024" cy="102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8000"/>
              </a:solidFill>
              <a:round/>
              <a:headEnd/>
              <a:tailEnd/>
            </a:ln>
          </p:spPr>
          <p:txBody>
            <a:bodyPr wrap="none" lIns="36000" tIns="36000" rIns="36000" bIns="36000" anchor="ctr" anchorCtr="1"/>
            <a:lstStyle/>
            <a:p>
              <a:pPr algn="ctr"/>
              <a:r>
                <a:rPr lang="zh-CN" altLang="en-US" sz="5000">
                  <a:solidFill>
                    <a:srgbClr val="FF0000"/>
                  </a:solidFill>
                  <a:ea typeface="华文隶书" pitchFamily="2" charset="-122"/>
                </a:rPr>
                <a:t>昼市</a:t>
              </a:r>
            </a:p>
          </p:txBody>
        </p:sp>
        <p:sp>
          <p:nvSpPr>
            <p:cNvPr id="9225" name="直接连接符 31753"/>
            <p:cNvSpPr>
              <a:spLocks noChangeShapeType="1"/>
            </p:cNvSpPr>
            <p:nvPr/>
          </p:nvSpPr>
          <p:spPr bwMode="auto">
            <a:xfrm flipH="1">
              <a:off x="1083" y="560"/>
              <a:ext cx="1468" cy="0"/>
            </a:xfrm>
            <a:prstGeom prst="line">
              <a:avLst/>
            </a:prstGeom>
            <a:noFill/>
            <a:ln w="76200" cap="rnd">
              <a:solidFill>
                <a:srgbClr val="FF0000"/>
              </a:solidFill>
              <a:prstDash val="sysDot"/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5" name="直接连接符 31754"/>
          <p:cNvSpPr>
            <a:spLocks noChangeShapeType="1"/>
          </p:cNvSpPr>
          <p:nvPr/>
        </p:nvSpPr>
        <p:spPr bwMode="auto">
          <a:xfrm flipV="1">
            <a:off x="3532188" y="1998639"/>
            <a:ext cx="1073150" cy="1301750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60" name="文本框 31759"/>
          <p:cNvSpPr txBox="1"/>
          <p:nvPr/>
        </p:nvSpPr>
        <p:spPr>
          <a:xfrm>
            <a:off x="441325" y="1716088"/>
            <a:ext cx="1006475" cy="22415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lstStyle/>
          <a:p>
            <a:r>
              <a:rPr lang="zh-CN" altLang="en-US" sz="5400" b="1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东  京</a:t>
            </a:r>
            <a:endParaRPr lang="zh-CN" altLang="en-US" sz="54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3" name="文本框 30727"/>
          <p:cNvSpPr txBox="1">
            <a:spLocks noChangeArrowheads="1"/>
          </p:cNvSpPr>
          <p:nvPr/>
        </p:nvSpPr>
        <p:spPr bwMode="auto">
          <a:xfrm>
            <a:off x="-214346" y="5834738"/>
            <a:ext cx="2214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经营时间长：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文本框 30727"/>
          <p:cNvSpPr txBox="1">
            <a:spLocks noChangeArrowheads="1"/>
          </p:cNvSpPr>
          <p:nvPr/>
        </p:nvSpPr>
        <p:spPr bwMode="auto">
          <a:xfrm>
            <a:off x="2071670" y="5857892"/>
            <a:ext cx="635798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经营时间从白天延续到后半夜，“夜市”“晓市”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"/>
          <p:cNvSpPr txBox="1">
            <a:spLocks noChangeArrowheads="1"/>
          </p:cNvSpPr>
          <p:nvPr/>
        </p:nvSpPr>
        <p:spPr bwMode="auto">
          <a:xfrm>
            <a:off x="1071538" y="5406110"/>
            <a:ext cx="7572428" cy="523220"/>
          </a:xfrm>
          <a:prstGeom prst="rect">
            <a:avLst/>
          </a:prstGeom>
          <a:solidFill>
            <a:srgbClr val="FFFFDD"/>
          </a:solidFill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临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安</a:t>
            </a:r>
            <a:r>
              <a:rPr lang="zh-CN" altLang="en-US" sz="2800" b="1" dirty="0">
                <a:latin typeface="Arial" pitchFamily="34" charset="0"/>
                <a:ea typeface="黑体" pitchFamily="49" charset="-122"/>
              </a:rPr>
              <a:t>市内</a:t>
            </a:r>
            <a:r>
              <a:rPr lang="zh-CN" altLang="en-US" sz="2800" b="1" dirty="0" smtClean="0">
                <a:latin typeface="Arial" pitchFamily="34" charset="0"/>
                <a:ea typeface="黑体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摊点场地</a:t>
            </a:r>
            <a:r>
              <a:rPr lang="zh-CN" altLang="en-US" sz="2800" b="1" dirty="0" smtClean="0">
                <a:latin typeface="Arial" pitchFamily="34" charset="0"/>
                <a:ea typeface="黑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以“行”和“团”相称</a:t>
            </a:r>
            <a:r>
              <a:rPr lang="zh-CN" altLang="en-US" sz="2800" b="1" dirty="0">
                <a:latin typeface="Arial" pitchFamily="34" charset="0"/>
                <a:ea typeface="黑体" pitchFamily="49" charset="-122"/>
              </a:rPr>
              <a:t>。</a:t>
            </a:r>
          </a:p>
        </p:txBody>
      </p:sp>
      <p:pic>
        <p:nvPicPr>
          <p:cNvPr id="19458" name="Picture 6" descr="1193032654_smcxdpnsxhlztj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4025" y="1157960"/>
            <a:ext cx="569595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949325"/>
            <a:ext cx="6172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1071538" y="4143380"/>
            <a:ext cx="68357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马可·波罗拜见忽必烈油画</a:t>
            </a:r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28596" y="4643446"/>
            <a:ext cx="84947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意大利旅行家马可·波罗在《马可波罗行记》中说元大都有珍贵的货物，比世界上任何城市都多。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1538" y="5429264"/>
            <a:ext cx="7572428" cy="1384995"/>
          </a:xfrm>
          <a:prstGeom prst="rect">
            <a:avLst/>
          </a:prstGeom>
          <a:solidFill>
            <a:srgbClr val="FFFFDD"/>
          </a:solidFill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大都：</a:t>
            </a:r>
            <a:endParaRPr lang="en-US" altLang="zh-CN" sz="2800" b="1" dirty="0" smtClean="0">
              <a:solidFill>
                <a:srgbClr val="FF00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①有许多集中销售某一种商品的市场</a:t>
            </a:r>
            <a:endParaRPr lang="en-US" altLang="zh-CN" sz="2800" b="1" dirty="0" smtClean="0">
              <a:solidFill>
                <a:srgbClr val="FF00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②国际性强：外国商旅、使团</a:t>
            </a:r>
            <a:endParaRPr lang="zh-CN" altLang="en-US" sz="2800" b="1" dirty="0">
              <a:solidFill>
                <a:srgbClr val="FF0000"/>
              </a:solidFill>
              <a:latin typeface="Arial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2800220" cy="491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71472" y="5572140"/>
            <a:ext cx="235745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北宋纸币</a:t>
            </a:r>
          </a:p>
        </p:txBody>
      </p:sp>
      <p:sp>
        <p:nvSpPr>
          <p:cNvPr id="4" name="文本框 30727"/>
          <p:cNvSpPr txBox="1">
            <a:spLocks noChangeArrowheads="1"/>
          </p:cNvSpPr>
          <p:nvPr/>
        </p:nvSpPr>
        <p:spPr bwMode="auto">
          <a:xfrm>
            <a:off x="3214678" y="1142984"/>
            <a:ext cx="57150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北宋时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，在四川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成都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出现一种名叫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“交子”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的纸币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30727"/>
          <p:cNvSpPr txBox="1">
            <a:spLocks noChangeArrowheads="1"/>
          </p:cNvSpPr>
          <p:nvPr/>
        </p:nvSpPr>
        <p:spPr bwMode="auto">
          <a:xfrm>
            <a:off x="3428928" y="2285992"/>
            <a:ext cx="571507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目的：</a:t>
            </a: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为适应大宗买卖的需要，方便商人交易。</a:t>
            </a: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地位：</a:t>
            </a: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交子是世界上最早使用的纸币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1"/>
          <p:cNvSpPr txBox="1">
            <a:spLocks noChangeArrowheads="1"/>
          </p:cNvSpPr>
          <p:nvPr/>
        </p:nvSpPr>
        <p:spPr bwMode="auto">
          <a:xfrm>
            <a:off x="0" y="0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二、都市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的生活</a:t>
            </a:r>
          </a:p>
        </p:txBody>
      </p:sp>
      <p:pic>
        <p:nvPicPr>
          <p:cNvPr id="3" name="Picture 3" descr="汴京街市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05540"/>
            <a:ext cx="6127873" cy="400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13031" y="4977482"/>
            <a:ext cx="52149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清明上河图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局部：汴京街市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43042" y="5643578"/>
            <a:ext cx="52149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东京：高档酒楼称为“正店”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普通食店叫作“脚店”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357554" y="0"/>
            <a:ext cx="36433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市民生活丰富多彩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44037"/>
          <p:cNvSpPr txBox="1">
            <a:spLocks noChangeArrowheads="1"/>
          </p:cNvSpPr>
          <p:nvPr/>
        </p:nvSpPr>
        <p:spPr bwMode="auto">
          <a:xfrm>
            <a:off x="250825" y="466725"/>
            <a:ext cx="665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娱</a:t>
            </a:r>
            <a:endParaRPr lang="zh-CN" altLang="en-US"/>
          </a:p>
        </p:txBody>
      </p:sp>
      <p:pic>
        <p:nvPicPr>
          <p:cNvPr id="16386" name="图片 44038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84188"/>
            <a:ext cx="8940800" cy="5938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组合 44039"/>
          <p:cNvGrpSpPr>
            <a:grpSpLocks/>
          </p:cNvGrpSpPr>
          <p:nvPr/>
        </p:nvGrpSpPr>
        <p:grpSpPr bwMode="auto">
          <a:xfrm>
            <a:off x="4070350" y="2840038"/>
            <a:ext cx="3460750" cy="3240087"/>
            <a:chOff x="-213" y="252"/>
            <a:chExt cx="3424" cy="2860"/>
          </a:xfrm>
        </p:grpSpPr>
        <p:sp>
          <p:nvSpPr>
            <p:cNvPr id="16388" name="椭圆 44040"/>
            <p:cNvSpPr>
              <a:spLocks noChangeArrowheads="1"/>
            </p:cNvSpPr>
            <p:nvPr/>
          </p:nvSpPr>
          <p:spPr bwMode="auto">
            <a:xfrm>
              <a:off x="-213" y="252"/>
              <a:ext cx="2208" cy="1296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椭圆 44041"/>
            <p:cNvSpPr>
              <a:spLocks noChangeArrowheads="1"/>
            </p:cNvSpPr>
            <p:nvPr/>
          </p:nvSpPr>
          <p:spPr bwMode="auto">
            <a:xfrm>
              <a:off x="1003" y="1816"/>
              <a:ext cx="2208" cy="1296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43" name="椭圆 44042"/>
          <p:cNvSpPr>
            <a:spLocks noChangeArrowheads="1"/>
          </p:cNvSpPr>
          <p:nvPr/>
        </p:nvSpPr>
        <p:spPr bwMode="auto">
          <a:xfrm>
            <a:off x="0" y="1258888"/>
            <a:ext cx="4105275" cy="2276475"/>
          </a:xfrm>
          <a:prstGeom prst="ellipse">
            <a:avLst/>
          </a:prstGeom>
          <a:solidFill>
            <a:srgbClr val="99CCFF">
              <a:alpha val="67000"/>
            </a:srgbClr>
          </a:solidFill>
          <a:ln w="158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800" b="1"/>
          </a:p>
        </p:txBody>
      </p:sp>
      <p:sp>
        <p:nvSpPr>
          <p:cNvPr id="44044" name="矩形 44043"/>
          <p:cNvSpPr>
            <a:spLocks noChangeArrowheads="1" noChangeShapeType="1" noTextEdit="1"/>
          </p:cNvSpPr>
          <p:nvPr/>
        </p:nvSpPr>
        <p:spPr bwMode="auto">
          <a:xfrm>
            <a:off x="539750" y="1592263"/>
            <a:ext cx="3009900" cy="13684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娱乐兼商业的场所</a:t>
            </a:r>
          </a:p>
        </p:txBody>
      </p:sp>
      <p:sp>
        <p:nvSpPr>
          <p:cNvPr id="44045" name="直接连接符 44044"/>
          <p:cNvSpPr>
            <a:spLocks noChangeShapeType="1"/>
          </p:cNvSpPr>
          <p:nvPr/>
        </p:nvSpPr>
        <p:spPr bwMode="auto">
          <a:xfrm flipH="1">
            <a:off x="3779838" y="1547813"/>
            <a:ext cx="792162" cy="790575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6" name="文本框 44045"/>
          <p:cNvSpPr txBox="1">
            <a:spLocks noChangeArrowheads="1"/>
          </p:cNvSpPr>
          <p:nvPr/>
        </p:nvSpPr>
        <p:spPr bwMode="auto">
          <a:xfrm>
            <a:off x="4572000" y="1042988"/>
            <a:ext cx="1098550" cy="63976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瓦子</a:t>
            </a:r>
          </a:p>
        </p:txBody>
      </p:sp>
      <p:sp>
        <p:nvSpPr>
          <p:cNvPr id="44047" name="椭圆 44046"/>
          <p:cNvSpPr>
            <a:spLocks noChangeArrowheads="1"/>
          </p:cNvSpPr>
          <p:nvPr/>
        </p:nvSpPr>
        <p:spPr bwMode="auto">
          <a:xfrm>
            <a:off x="1258888" y="2311400"/>
            <a:ext cx="1655762" cy="792163"/>
          </a:xfrm>
          <a:prstGeom prst="ellipse">
            <a:avLst/>
          </a:prstGeom>
          <a:solidFill>
            <a:srgbClr val="FF99CC">
              <a:alpha val="67998"/>
            </a:srgbClr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800" b="1"/>
          </a:p>
        </p:txBody>
      </p:sp>
      <p:sp>
        <p:nvSpPr>
          <p:cNvPr id="44048" name="文本框 44047"/>
          <p:cNvSpPr txBox="1">
            <a:spLocks noChangeArrowheads="1"/>
          </p:cNvSpPr>
          <p:nvPr/>
        </p:nvSpPr>
        <p:spPr bwMode="auto">
          <a:xfrm>
            <a:off x="1619250" y="2455863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演出</a:t>
            </a:r>
          </a:p>
        </p:txBody>
      </p:sp>
      <p:sp>
        <p:nvSpPr>
          <p:cNvPr id="44049" name="直接连接符 44048"/>
          <p:cNvSpPr>
            <a:spLocks noChangeShapeType="1"/>
          </p:cNvSpPr>
          <p:nvPr/>
        </p:nvSpPr>
        <p:spPr bwMode="auto">
          <a:xfrm flipH="1" flipV="1">
            <a:off x="2771775" y="2698750"/>
            <a:ext cx="936625" cy="107950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0" name="文本框 44049"/>
          <p:cNvSpPr txBox="1">
            <a:spLocks noChangeArrowheads="1"/>
          </p:cNvSpPr>
          <p:nvPr/>
        </p:nvSpPr>
        <p:spPr bwMode="auto">
          <a:xfrm>
            <a:off x="3276600" y="3779838"/>
            <a:ext cx="1096963" cy="63976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  <a:sym typeface="Arial" pitchFamily="34" charset="0"/>
              </a:rPr>
              <a:t>勾栏</a:t>
            </a:r>
          </a:p>
        </p:txBody>
      </p:sp>
      <p:grpSp>
        <p:nvGrpSpPr>
          <p:cNvPr id="3" name="组合 44050"/>
          <p:cNvGrpSpPr>
            <a:grpSpLocks/>
          </p:cNvGrpSpPr>
          <p:nvPr/>
        </p:nvGrpSpPr>
        <p:grpSpPr bwMode="auto">
          <a:xfrm>
            <a:off x="4567238" y="3252788"/>
            <a:ext cx="2462212" cy="2647950"/>
            <a:chOff x="-791" y="339"/>
            <a:chExt cx="3875" cy="4169"/>
          </a:xfrm>
        </p:grpSpPr>
        <p:sp>
          <p:nvSpPr>
            <p:cNvPr id="16399" name="矩形 44051"/>
            <p:cNvSpPr>
              <a:spLocks noChangeArrowheads="1"/>
            </p:cNvSpPr>
            <p:nvPr/>
          </p:nvSpPr>
          <p:spPr bwMode="auto">
            <a:xfrm>
              <a:off x="-791" y="339"/>
              <a:ext cx="160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ea typeface="华文隶书" pitchFamily="2" charset="-122"/>
                </a:rPr>
                <a:t>勾栏</a:t>
              </a:r>
            </a:p>
          </p:txBody>
        </p:sp>
        <p:sp>
          <p:nvSpPr>
            <p:cNvPr id="16400" name="矩形 44052"/>
            <p:cNvSpPr>
              <a:spLocks noChangeArrowheads="1"/>
            </p:cNvSpPr>
            <p:nvPr/>
          </p:nvSpPr>
          <p:spPr bwMode="auto">
            <a:xfrm>
              <a:off x="1484" y="3548"/>
              <a:ext cx="160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ea typeface="华文隶书" pitchFamily="2" charset="-122"/>
                </a:rPr>
                <a:t>勾栏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 bldLvl="0" animBg="1"/>
      <p:bldP spid="44044" grpId="0" animBg="1"/>
      <p:bldP spid="44046" grpId="0" bldLvl="0" animBg="1"/>
      <p:bldP spid="44047" grpId="0" bldLvl="0" animBg="1"/>
      <p:bldP spid="44048" grpId="0"/>
      <p:bldP spid="4405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11323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841</Words>
  <Paragraphs>130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xt114</cp:lastModifiedBy>
  <dcterms:created xsi:type="dcterms:W3CDTF">2017-03-27T12:16:37Z</dcterms:created>
  <dcterms:modified xsi:type="dcterms:W3CDTF">2018-09-07T23:39:35Z</dcterms:modified>
  <cp:category/>
</cp:coreProperties>
</file>